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8C042-BE45-48C0-A4C2-840C843CE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A9022-B22C-4706-AC19-72158104C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1FE16-381B-4174-BAA7-C27A9C1FC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EFBC2-5E93-4F10-86DB-76F1B575A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16862-A021-47A2-B0E3-9290D44F6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0A6DA-DACE-4FB5-B226-94402161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1C069-BB59-4894-881A-69A9399B0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E4BEB-4E22-4F3B-B71E-D967468D7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CE582-BEA8-4292-89BA-38777A89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C53D7-B47C-4D0C-91DA-C38F52F3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5D4D1-A1F8-4454-ACF1-49246F6E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310410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5638" y="1791612"/>
            <a:ext cx="3957320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小米营销方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B6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B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2208435"/>
            <a:ext cx="2041525" cy="2552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米品牌定位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米营销策略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米广告宣传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16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米促销活动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米售后服务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1329543" y="1723573"/>
            <a:ext cx="2931795" cy="1938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087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小米品牌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5" name="textbox 1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7" name="textbox 1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8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8475568" y="4735681"/>
            <a:ext cx="2120264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823"/>
              </a:lnSpc>
            </a:pPr>
            <a:endParaRPr lang="Arial" altLang="Arial" sz="100"/>
          </a:p>
          <a:p>
            <a:pPr marL="12700" indent="2476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终将用户需求放在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位，不断优化产品和服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务，提升用户体验。</a:t>
            </a:r>
            <a:endParaRPr lang="Microsoft YaHei" altLang="Microsoft YaHei" sz="1500"/>
          </a:p>
        </p:txBody>
      </p:sp>
      <p:sp>
        <p:nvSpPr>
          <p:cNvPr id="21" name="textbox 21"/>
          <p:cNvSpPr/>
          <p:nvPr/>
        </p:nvSpPr>
        <p:spPr>
          <a:xfrm>
            <a:off x="4776135" y="4735110"/>
            <a:ext cx="2117725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190" algn="l" rtl="0" eaLnBrk="0">
              <a:lnSpc>
                <a:spcPct val="94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小米致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力于提供高性价比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的产品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，让消费者享受到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更优质的生活体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验。</a:t>
            </a:r>
            <a:endParaRPr lang="Microsoft YaHei" altLang="Microsoft YaHei" sz="1500"/>
          </a:p>
        </p:txBody>
      </p:sp>
      <p:sp>
        <p:nvSpPr>
          <p:cNvPr id="22" name="textbox 22"/>
          <p:cNvSpPr/>
          <p:nvPr/>
        </p:nvSpPr>
        <p:spPr>
          <a:xfrm>
            <a:off x="1092832" y="4736252"/>
            <a:ext cx="2120264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44"/>
              </a:lnSpc>
            </a:pPr>
            <a:endParaRPr lang="Arial" altLang="Arial" sz="100"/>
          </a:p>
          <a:p>
            <a:pPr marL="12700" indent="2286" algn="l" rtl="0" eaLnBrk="0">
              <a:lnSpc>
                <a:spcPct val="94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小米始终坚持创新思维，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断推出具有竞争力的产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品和服务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" name="textbox 23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9883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品牌理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textbox 44"/>
          <p:cNvSpPr/>
          <p:nvPr/>
        </p:nvSpPr>
        <p:spPr>
          <a:xfrm>
            <a:off x="4778297" y="3892943"/>
            <a:ext cx="1049019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8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</a:t>
            </a:r>
            <a:endParaRPr lang="Microsoft YaHei" altLang="Microsoft YaHei" sz="2000"/>
          </a:p>
        </p:txBody>
      </p:sp>
      <p:sp>
        <p:nvSpPr>
          <p:cNvPr id="45" name="textbox 45"/>
          <p:cNvSpPr/>
          <p:nvPr/>
        </p:nvSpPr>
        <p:spPr>
          <a:xfrm>
            <a:off x="8481817" y="3894744"/>
            <a:ext cx="1047114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至上</a:t>
            </a:r>
            <a:endParaRPr lang="Microsoft YaHei" altLang="Microsoft YaHei" sz="2000"/>
          </a:p>
        </p:txBody>
      </p:sp>
      <p:sp>
        <p:nvSpPr>
          <p:cNvPr id="46" name="textbox 46"/>
          <p:cNvSpPr/>
          <p:nvPr/>
        </p:nvSpPr>
        <p:spPr>
          <a:xfrm>
            <a:off x="1092974" y="3894487"/>
            <a:ext cx="538480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5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2000"/>
          </a:p>
        </p:txBody>
      </p:sp>
      <p:sp>
        <p:nvSpPr>
          <p:cNvPr id="47" name="textbox 47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4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3" name="group 14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50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16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52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5" name="group 18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5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89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20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5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24E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7" name="group 22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5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89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0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8309742" y="1097033"/>
            <a:ext cx="2912678" cy="3019865"/>
            <a:chExt cx="2912678" cy="3019865"/>
          </a:xfrm>
        </p:grpSpPr>
        <p:pic>
          <p:nvPicPr>
            <p:cNvPr id="64" name="picture 6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65" name="textbox 65"/>
            <p:cNvSpPr/>
            <p:nvPr/>
          </p:nvSpPr>
          <p:spPr>
            <a:xfrm>
              <a:off x="109265" y="2716910"/>
              <a:ext cx="1497964" cy="3454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33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科技爱好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者</a:t>
              </a:r>
              <a:endParaRPr lang="Microsoft YaHei" altLang="Microsoft YaHei" sz="23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639659" y="1134964"/>
            <a:ext cx="2912679" cy="2982525"/>
            <a:chExt cx="2912679" cy="2982525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67" name="textbox 67"/>
            <p:cNvSpPr/>
            <p:nvPr/>
          </p:nvSpPr>
          <p:spPr>
            <a:xfrm>
              <a:off x="123144" y="2678388"/>
              <a:ext cx="1188719" cy="346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1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中产阶级</a:t>
              </a:r>
              <a:endParaRPr lang="Microsoft YaHei" altLang="Microsoft YaHei" sz="2300"/>
            </a:p>
          </p:txBody>
        </p:sp>
      </p:grpSp>
      <p:pic>
        <p:nvPicPr>
          <p:cNvPr id="68" name="picture 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69" name="textbox 69"/>
          <p:cNvSpPr/>
          <p:nvPr/>
        </p:nvSpPr>
        <p:spPr>
          <a:xfrm>
            <a:off x="1442160" y="4688928"/>
            <a:ext cx="2118995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60"/>
              </a:lnSpc>
            </a:pPr>
            <a:endParaRPr lang="Arial" altLang="Arial" sz="100"/>
          </a:p>
          <a:p>
            <a:pPr marL="12700" indent="952" algn="l" rtl="0" eaLnBrk="0">
              <a:lnSpc>
                <a:spcPct val="110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产品设计时尚、新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颖，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符合年轻人的审美和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需求。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4847544" y="4687404"/>
            <a:ext cx="211772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42"/>
              </a:lnSpc>
            </a:pPr>
            <a:endParaRPr lang="Arial" altLang="Arial" sz="100"/>
          </a:p>
          <a:p>
            <a:pPr marL="19177" indent="-6477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高性价比产品吸引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了大量中产阶级消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者。</a:t>
            </a:r>
            <a:endParaRPr lang="Microsoft YaHei" altLang="Microsoft YaHei" sz="1500"/>
          </a:p>
        </p:txBody>
      </p:sp>
      <p:sp>
        <p:nvSpPr>
          <p:cNvPr id="71" name="textbox 71"/>
          <p:cNvSpPr/>
          <p:nvPr/>
        </p:nvSpPr>
        <p:spPr>
          <a:xfrm>
            <a:off x="8516673" y="4687594"/>
            <a:ext cx="2118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63"/>
              </a:lnSpc>
            </a:pPr>
            <a:endParaRPr lang="Arial" altLang="Arial" sz="100"/>
          </a:p>
          <a:p>
            <a:pPr marL="12700" indent="952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科技创新和智能化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功能吸引着科技爱好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2" name="textbox 72"/>
          <p:cNvSpPr/>
          <p:nvPr/>
        </p:nvSpPr>
        <p:spPr>
          <a:xfrm>
            <a:off x="1249782" y="377504"/>
            <a:ext cx="226758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57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73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76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79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2" name="textbox 82"/>
          <p:cNvSpPr/>
          <p:nvPr/>
        </p:nvSpPr>
        <p:spPr>
          <a:xfrm>
            <a:off x="1346561" y="3813943"/>
            <a:ext cx="905510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8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endParaRPr lang="Microsoft YaHei" altLang="Microsoft YaHei" sz="23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44" name="group 44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104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001D4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5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B6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6" name="textbox 106"/>
            <p:cNvSpPr/>
            <p:nvPr/>
          </p:nvSpPr>
          <p:spPr>
            <a:xfrm>
              <a:off x="393862" y="661497"/>
              <a:ext cx="2653664" cy="11303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290"/>
                </a:lnSpc>
              </a:pPr>
              <a:endParaRPr lang="Arial" altLang="Arial" sz="100"/>
            </a:p>
            <a:p>
              <a:pPr marL="832973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美观实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</a:t>
              </a:r>
              <a:endParaRPr lang="Microsoft YaHei" altLang="Microsoft YaHei" sz="2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52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小米产品的设计既美观又实用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符合现代人的审美和使用需求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07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48" name="group 48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108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001D4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9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B6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0" name="textbox 110"/>
            <p:cNvSpPr/>
            <p:nvPr/>
          </p:nvSpPr>
          <p:spPr>
            <a:xfrm>
              <a:off x="392336" y="660468"/>
              <a:ext cx="2691764" cy="14052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927"/>
                </a:lnSpc>
              </a:pPr>
              <a:endParaRPr lang="Arial" altLang="Arial" sz="100"/>
            </a:p>
            <a:p>
              <a:pPr marL="964884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</a:t>
              </a:r>
              <a:endParaRPr lang="Microsoft YaHei" altLang="Microsoft YaHei" sz="2000"/>
            </a:p>
            <a:p>
              <a:pPr algn="l" rtl="0" eaLnBrk="0">
                <a:lnSpc>
                  <a:spcPct val="188000"/>
                </a:lnSpc>
              </a:pPr>
              <a:endParaRPr lang="Arial" altLang="Arial" sz="1000"/>
            </a:p>
            <a:p>
              <a:pPr marL="15176" algn="l" rtl="0" eaLnBrk="0">
                <a:lnSpc>
                  <a:spcPct val="91000"/>
                </a:lnSpc>
                <a:spcBef>
                  <a:spcPts val="451"/>
                </a:spcBef>
              </a:pP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小米产品采用先进的硬件配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400"/>
            </a:p>
            <a:p>
              <a:pPr marL="1155890" indent="-1143190" algn="l" rtl="0" eaLnBrk="0">
                <a:lnSpc>
                  <a:spcPct val="106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保出色的性能和流畅的用户体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11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583448" y="2737289"/>
            <a:ext cx="3475165" cy="3074811"/>
            <a:chExt cx="3475165" cy="3074811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3475165" cy="3074811"/>
              <a:chExt cx="3475165" cy="3074811"/>
            </a:xfrm>
          </p:grpSpPr>
          <p:sp>
            <p:nvSpPr>
              <p:cNvPr id="112" name="path"/>
              <p:cNvSpPr/>
              <p:nvPr/>
            </p:nvSpPr>
            <p:spPr>
              <a:xfrm>
                <a:off x="9524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001D4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3" name="path"/>
              <p:cNvSpPr/>
              <p:nvPr/>
            </p:nvSpPr>
            <p:spPr>
              <a:xfrm>
                <a:off x="0" y="0"/>
                <a:ext cx="3475165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4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B6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4" name="textbox 114"/>
            <p:cNvSpPr/>
            <p:nvPr/>
          </p:nvSpPr>
          <p:spPr>
            <a:xfrm>
              <a:off x="299562" y="661754"/>
              <a:ext cx="2842260" cy="1129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059"/>
                </a:lnSpc>
              </a:pPr>
              <a:endParaRPr lang="Arial" altLang="Arial" sz="100"/>
            </a:p>
            <a:p>
              <a:pPr marL="1057659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endParaRPr lang="Microsoft YaHei" altLang="Microsoft YaHei" sz="2000"/>
            </a:p>
            <a:p>
              <a:pPr algn="l" rtl="0" eaLnBrk="0">
                <a:lnSpc>
                  <a:spcPct val="18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455"/>
                </a:spcBef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小米产品具备高度智能化的特点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296735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方便用户进行操作和管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15" name="rect"/>
            <p:cNvSpPr/>
            <p:nvPr/>
          </p:nvSpPr>
          <p:spPr>
            <a:xfrm>
              <a:off x="1459786" y="2787491"/>
              <a:ext cx="555593" cy="81705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6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" name="path"/>
          <p:cNvSpPr/>
          <p:nvPr/>
        </p:nvSpPr>
        <p:spPr>
          <a:xfrm>
            <a:off x="1159773" y="993195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9" name="picture 1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120" name="picture 1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3317" y="1416741"/>
            <a:ext cx="1475426" cy="1475427"/>
          </a:xfrm>
          <a:prstGeom prst="rect">
            <a:avLst/>
          </a:prstGeom>
        </p:spPr>
      </p:pic>
      <p:pic>
        <p:nvPicPr>
          <p:cNvPr id="121" name="picture 1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562348" y="325042"/>
            <a:ext cx="2193289" cy="499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2"/>
              </a:spcBef>
              <a:tabLst>
                <a:tab pos="66040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12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9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picture 1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4" name="textbox 144"/>
          <p:cNvSpPr/>
          <p:nvPr/>
        </p:nvSpPr>
        <p:spPr>
          <a:xfrm>
            <a:off x="1329543" y="1727459"/>
            <a:ext cx="2931795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087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9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小米营销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6" name="picture 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47" name="picture 1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48" name="textbox 148"/>
          <p:cNvSpPr/>
          <p:nvPr/>
        </p:nvSpPr>
        <p:spPr>
          <a:xfrm>
            <a:off x="8725396" y="4338405"/>
            <a:ext cx="3225800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4"/>
              </a:lnSpc>
            </a:pPr>
            <a:endParaRPr lang="Arial" altLang="Arial" sz="100"/>
          </a:p>
          <a:p>
            <a:pPr marL="1454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algn="l" rtl="0" eaLnBrk="0">
              <a:lnSpc>
                <a:spcPct val="8650"/>
              </a:lnSpc>
            </a:pPr>
            <a:endParaRPr lang="Arial" altLang="Arial" sz="100"/>
          </a:p>
          <a:p>
            <a:pPr marL="15367" indent="-2667" algn="l" rtl="0" eaLnBrk="0">
              <a:lnSpc>
                <a:spcPct val="12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微博、微信、抖音等社交媒体   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平台，发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布产品信息、互动活动等   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内容，提高品牌曝光度和用户参与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9" name="textbox 149"/>
          <p:cNvSpPr/>
          <p:nvPr/>
        </p:nvSpPr>
        <p:spPr>
          <a:xfrm>
            <a:off x="528886" y="2245799"/>
            <a:ext cx="2844164" cy="1345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64"/>
              </a:lnSpc>
            </a:pPr>
            <a:endParaRPr lang="Arial" altLang="Arial" sz="100"/>
          </a:p>
          <a:p>
            <a:pPr marL="1507488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官方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indent="380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建立小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米的官方网站，提供产品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、购买渠道和售后服务，提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升用户对品牌的认知度和信任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0" name="textbox 150"/>
          <p:cNvSpPr/>
          <p:nvPr/>
        </p:nvSpPr>
        <p:spPr>
          <a:xfrm>
            <a:off x="7404641" y="1530596"/>
            <a:ext cx="2880995" cy="1320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6"/>
              </a:lnSpc>
            </a:pPr>
            <a:endParaRPr lang="Arial" altLang="Arial" sz="100"/>
          </a:p>
          <a:p>
            <a:pPr marL="2813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algn="l" rtl="0" eaLnBrk="0">
              <a:lnSpc>
                <a:spcPct val="7217"/>
              </a:lnSpc>
            </a:pPr>
            <a:endParaRPr lang="Arial" altLang="Arial" sz="100"/>
          </a:p>
          <a:p>
            <a:pPr marL="14605" indent="-1905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大电商平台开设小米旗舰店或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专卖店，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利用电商平台的大流量和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用户基础扩大销售渠道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1" name="textbox 151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978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3" name="picture 1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74" name="table 174"/>
          <p:cNvGraphicFramePr>
            <a:graphicFrameLocks noGrp="1"/>
          </p:cNvGraphicFramePr>
          <p:nvPr/>
        </p:nvGraphicFramePr>
        <p:xfrm>
          <a:off x="977900" y="1574799"/>
          <a:ext cx="10189209" cy="4290060"/>
        </p:xfrm>
        <a:graphic>
          <a:graphicData uri="http://schemas.openxmlformats.org/drawingml/2006/table">
            <a:tbl>
              <a:tblPr/>
              <a:tblGrid>
                <a:gridCol w="3387725"/>
                <a:gridCol w="3387725"/>
                <a:gridCol w="3413759"/>
              </a:tblGrid>
              <a:tr h="615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1065184" algn="l" rtl="0" eaLnBrk="0">
                        <a:lnSpc>
                          <a:spcPct val="92000"/>
                        </a:lnSpc>
                        <a:spcBef>
                          <a:spcPts val="7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实体店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销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售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205903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促销活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动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3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232178" indent="1905" algn="l" rtl="0" eaLnBrk="0">
                        <a:lnSpc>
                          <a:spcPct val="15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在各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大城市开设小米之家或授权专卖  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店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，提供产品体验、售后服务和线下  </a:t>
                      </a:r>
                      <a:r>
                        <a:rPr sz="1500" spc="-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购买渠道</a:t>
                      </a:r>
                      <a:r>
                        <a:rPr sz="15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6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4000"/>
                        </a:lnSpc>
                      </a:pPr>
                      <a:endParaRPr lang="Arial" altLang="Arial" sz="1000"/>
                    </a:p>
                    <a:p>
                      <a:pPr marL="259008" indent="-11430" algn="l" rtl="0" eaLnBrk="0">
                        <a:lnSpc>
                          <a:spcPct val="15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举办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各类促销活动，如限时折扣、赠  </a:t>
                      </a:r>
                      <a:r>
                        <a:rPr sz="15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品活动等，吸引消费者关注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购买。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119795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合作伙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伴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0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242306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与移动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运营商、家电连锁店等合作伙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9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241544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伴开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展合作，通过捆绑销售、联合推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72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240973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广等方式扩大市场份额</a:t>
                      </a:r>
                      <a:r>
                        <a:rPr sz="15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75" name="textbox 175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978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7" name="picture 1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7" y="1153980"/>
            <a:ext cx="5194481" cy="5194484"/>
          </a:xfrm>
          <a:prstGeom prst="rect">
            <a:avLst/>
          </a:prstGeom>
        </p:spPr>
      </p:pic>
      <p:sp>
        <p:nvSpPr>
          <p:cNvPr id="198" name="textbox 198"/>
          <p:cNvSpPr/>
          <p:nvPr/>
        </p:nvSpPr>
        <p:spPr>
          <a:xfrm>
            <a:off x="1097659" y="377885"/>
            <a:ext cx="4024629" cy="550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32"/>
              </a:lnSpc>
            </a:pPr>
            <a:endParaRPr lang="Arial" altLang="Arial" sz="100"/>
          </a:p>
          <a:p>
            <a:pPr marL="126341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</a:t>
            </a:r>
            <a:endParaRPr lang="Microsoft YaHei" altLang="Microsoft YaHei" sz="3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33426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</a:t>
            </a:r>
            <a:endParaRPr lang="Microsoft YaHei" altLang="Microsoft YaHei" sz="2300"/>
          </a:p>
          <a:p>
            <a:pPr marL="12700" indent="571" algn="l" rtl="0" eaLnBrk="0">
              <a:lnSpc>
                <a:spcPct val="122000"/>
              </a:lnSpc>
              <a:spcBef>
                <a:spcPts val="1199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交媒体上发布有趣、有价值的内容，吸引用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户关注和互动，提高品牌知名度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美誉度。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36674" algn="l" rtl="0" eaLnBrk="0">
              <a:lnSpc>
                <a:spcPct val="91000"/>
              </a:lnSpc>
              <a:spcBef>
                <a:spcPts val="700"/>
              </a:spcBef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</a:t>
            </a:r>
            <a:r>
              <a:rPr sz="23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23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2300"/>
          </a:p>
          <a:p>
            <a:pPr marL="13461" indent="761" algn="l" rtl="0" eaLnBrk="0">
              <a:lnSpc>
                <a:spcPct val="122000"/>
              </a:lnSpc>
              <a:spcBef>
                <a:spcPts val="120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与各领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域的意见领袖、网红等合作，通过他们的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影响力扩大品牌曝光度和用户群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9253" algn="l" rtl="0" eaLnBrk="0">
              <a:lnSpc>
                <a:spcPct val="91000"/>
              </a:lnSpc>
              <a:spcBef>
                <a:spcPts val="700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用户互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indent="571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发起话题讨论、线上投票等方式，引导用户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参与品牌活动，提高用户粘性和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诚度。</a:t>
            </a:r>
            <a:endParaRPr lang="Microsoft YaHei" altLang="Microsoft YaHei" sz="1500"/>
          </a:p>
        </p:txBody>
      </p:sp>
      <p:sp>
        <p:nvSpPr>
          <p:cNvPr id="199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0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0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3" name="textbox 223"/>
          <p:cNvSpPr/>
          <p:nvPr/>
        </p:nvSpPr>
        <p:spPr>
          <a:xfrm>
            <a:off x="1329543" y="1727459"/>
            <a:ext cx="2931795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087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小米广告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https://d.book118.com/755031041042011124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2024-09-28T09:10:13.346</cp:lastPrinted>
  <dcterms:created xsi:type="dcterms:W3CDTF">2024-09-28T01:10:13Z</dcterms:created>
  <dcterms:modified xsi:type="dcterms:W3CDTF">2024-09-28T01:10:14Z</dcterms:modified>
</cp:coreProperties>
</file>