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ABAA0-046A-46A3-9C48-6A7248268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73EBC-5C8F-4AC4-A20C-3DCA5A5F6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EB1F9-100E-4053-A5CD-1B8D0FDD3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E51FA-BC16-494E-AC56-3C959A30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B0FAD-0CB5-4CB4-BFB4-23453856A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95275-B831-47FD-9582-D9A250A2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B9830-F6E0-44C8-9BBA-F1CD223FC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52524-0571-4C41-8A59-ED4D07DC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55A17-BBE6-4C49-945E-215897F77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8E264-C44E-404A-8C5F-930773CB1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7FF88-14DD-436C-BC7F-2DC1A11DE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3111324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247900" y="279068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+mn-ea"/>
                <a:sym typeface="+mn-lt"/>
              </a:rPr>
              <a:t>&lt;a href="https://www.freepik.com/free-photos-vectors/background"&gt;Background photo created by freepik - www.freepik.com&lt;/a&gt;</a:t>
            </a:r>
            <a:endParaRPr lang="zh-CN" altLang="en-US">
              <a:cs typeface="+mn-ea"/>
              <a:sym typeface="+mn-lt"/>
            </a:endParaRPr>
          </a:p>
        </p:txBody>
      </p:sp>
      <p:pic>
        <p:nvPicPr>
          <p:cNvPr id="1026" name="Picture 2" descr="C:\Users\Administrator\Desktop\573774-PLOMDL-38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082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/>
          <p:cNvSpPr/>
          <p:nvPr/>
        </p:nvSpPr>
        <p:spPr>
          <a:xfrm>
            <a:off x="6429018" y="2572269"/>
            <a:ext cx="5212080" cy="110680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6600" b="1">
                <a:solidFill>
                  <a:schemeClr val="bg1"/>
                </a:solidFill>
                <a:cs typeface="+mn-ea"/>
                <a:sym typeface="+mn-lt"/>
              </a:rPr>
              <a:t>实用医学英语</a:t>
            </a:r>
            <a:endParaRPr lang="zh-CN" altLang="en-US" sz="6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" name="矩形: 圆角 11"/>
          <p:cNvSpPr/>
          <p:nvPr/>
        </p:nvSpPr>
        <p:spPr>
          <a:xfrm>
            <a:off x="7166610" y="4941570"/>
            <a:ext cx="2224405" cy="469265"/>
          </a:xfrm>
          <a:prstGeom prst="roundRect">
            <a:avLst>
              <a:gd name="adj" fmla="val 50000"/>
            </a:avLst>
          </a:prstGeom>
          <a:solidFill>
            <a:schemeClr val="tx2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河南医学高等专科学校</a:t>
            </a:r>
            <a:endParaRPr kumimoji="0" lang="zh-CN" altLang="en-US" sz="140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" name="矩形: 圆角 11"/>
          <p:cNvSpPr/>
          <p:nvPr/>
        </p:nvSpPr>
        <p:spPr>
          <a:xfrm>
            <a:off x="9747462" y="4929745"/>
            <a:ext cx="1942693" cy="469309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张</a:t>
            </a:r>
            <a:r>
              <a:rPr kumimoji="0" lang="en-US" altLang="zh-CN" sz="1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  </a:t>
            </a:r>
            <a:r>
              <a:rPr kumimoji="0" lang="zh-CN" altLang="en-US" sz="140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刚</a:t>
            </a:r>
            <a:endParaRPr kumimoji="0" lang="zh-CN" altLang="en-US" sz="140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0" name="文本框 13"/>
          <p:cNvSpPr txBox="1"/>
          <p:nvPr/>
        </p:nvSpPr>
        <p:spPr>
          <a:xfrm>
            <a:off x="5295900" y="4141929"/>
            <a:ext cx="63942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医学医疗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|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读好英语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|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掌握技巧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|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学习经验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880722" y="1941357"/>
            <a:ext cx="6123305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cs typeface="+mn-ea"/>
                <a:sym typeface="+mn-lt"/>
              </a:rPr>
              <a:t>Practical  Medical English</a:t>
            </a:r>
            <a:endParaRPr lang="zh-CN" altLang="en-US" sz="360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573774-PLOMDL-3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0" y="0"/>
            <a:ext cx="1219082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圆角矩形 17"/>
          <p:cNvSpPr/>
          <p:nvPr/>
        </p:nvSpPr>
        <p:spPr>
          <a:xfrm>
            <a:off x="843539" y="2244662"/>
            <a:ext cx="512436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圆角矩形 18"/>
          <p:cNvSpPr/>
          <p:nvPr/>
        </p:nvSpPr>
        <p:spPr>
          <a:xfrm>
            <a:off x="1488861" y="2244662"/>
            <a:ext cx="3705440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Text Box 18"/>
          <p:cNvSpPr txBox="1">
            <a:spLocks noChangeArrowheads="1"/>
          </p:cNvSpPr>
          <p:nvPr/>
        </p:nvSpPr>
        <p:spPr bwMode="auto">
          <a:xfrm>
            <a:off x="797116" y="2263602"/>
            <a:ext cx="627095" cy="52322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Text Box 18"/>
          <p:cNvSpPr txBox="1">
            <a:spLocks noChangeArrowheads="1"/>
          </p:cNvSpPr>
          <p:nvPr/>
        </p:nvSpPr>
        <p:spPr bwMode="auto">
          <a:xfrm>
            <a:off x="1598334" y="2300107"/>
            <a:ext cx="242824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What is diabetes?</a:t>
            </a:r>
            <a:endParaRPr lang="zh-CN" altLang="en-US" sz="20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圆角矩形 21"/>
          <p:cNvSpPr/>
          <p:nvPr/>
        </p:nvSpPr>
        <p:spPr>
          <a:xfrm>
            <a:off x="843539" y="3168171"/>
            <a:ext cx="512436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圆角矩形 22"/>
          <p:cNvSpPr/>
          <p:nvPr/>
        </p:nvSpPr>
        <p:spPr>
          <a:xfrm>
            <a:off x="1488861" y="3168171"/>
            <a:ext cx="3705440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Text Box 18"/>
          <p:cNvSpPr txBox="1">
            <a:spLocks noChangeArrowheads="1"/>
          </p:cNvSpPr>
          <p:nvPr/>
        </p:nvSpPr>
        <p:spPr bwMode="auto">
          <a:xfrm>
            <a:off x="797117" y="3187111"/>
            <a:ext cx="627095" cy="52322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Text Box 18"/>
          <p:cNvSpPr txBox="1">
            <a:spLocks noChangeArrowheads="1"/>
          </p:cNvSpPr>
          <p:nvPr/>
        </p:nvSpPr>
        <p:spPr bwMode="auto">
          <a:xfrm>
            <a:off x="1598334" y="3223616"/>
            <a:ext cx="218440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Type 1 diabetes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圆角矩形 25"/>
          <p:cNvSpPr/>
          <p:nvPr/>
        </p:nvSpPr>
        <p:spPr>
          <a:xfrm>
            <a:off x="843539" y="4094345"/>
            <a:ext cx="512436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圆角矩形 26"/>
          <p:cNvSpPr/>
          <p:nvPr/>
        </p:nvSpPr>
        <p:spPr>
          <a:xfrm>
            <a:off x="1488861" y="4094345"/>
            <a:ext cx="3705440" cy="512436"/>
          </a:xfrm>
          <a:prstGeom prst="roundRect">
            <a:avLst>
              <a:gd name="adj" fmla="val 12258"/>
            </a:avLst>
          </a:prstGeom>
          <a:noFill/>
          <a:ln w="6350" cap="flat" cmpd="sng" algn="ctr">
            <a:solidFill>
              <a:srgbClr val="31859C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Text Box 18"/>
          <p:cNvSpPr txBox="1">
            <a:spLocks noChangeArrowheads="1"/>
          </p:cNvSpPr>
          <p:nvPr/>
        </p:nvSpPr>
        <p:spPr bwMode="auto">
          <a:xfrm>
            <a:off x="797117" y="4113285"/>
            <a:ext cx="62709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Text Box 18"/>
          <p:cNvSpPr txBox="1">
            <a:spLocks noChangeArrowheads="1"/>
          </p:cNvSpPr>
          <p:nvPr/>
        </p:nvSpPr>
        <p:spPr bwMode="auto">
          <a:xfrm>
            <a:off x="1598334" y="4149790"/>
            <a:ext cx="218440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Type 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diabetes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812829" y="662711"/>
            <a:ext cx="1731564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bg1"/>
                </a:solidFill>
                <a:cs typeface="+mn-ea"/>
                <a:sym typeface="+mn-lt"/>
              </a:rPr>
              <a:t>目 录</a:t>
            </a:r>
            <a:endParaRPr lang="en-US" altLang="zh-CN" sz="54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812800" y="1441450"/>
            <a:ext cx="1821180" cy="3683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chemeClr val="bg1"/>
                </a:solidFill>
                <a:cs typeface="+mn-ea"/>
                <a:sym typeface="+mn-lt"/>
              </a:rPr>
              <a:t>CONTENT</a:t>
            </a:r>
            <a:endParaRPr lang="zh-CN" altLang="en-US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573774-PLOMDL-3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1270" y="0"/>
            <a:ext cx="1219082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矩形 30"/>
          <p:cNvSpPr/>
          <p:nvPr/>
        </p:nvSpPr>
        <p:spPr>
          <a:xfrm>
            <a:off x="1719856" y="4544096"/>
            <a:ext cx="338709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Type 2</a:t>
            </a:r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diabetes</a:t>
            </a:r>
            <a:endParaRPr lang="zh-CN" altLang="en-US" sz="32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1913529" y="3726642"/>
            <a:ext cx="297180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solidFill>
                  <a:schemeClr val="bg1"/>
                </a:solidFill>
                <a:cs typeface="+mn-ea"/>
                <a:sym typeface="+mn-lt"/>
              </a:rPr>
              <a:t>PART THREE</a:t>
            </a:r>
            <a:endParaRPr lang="zh-CN" altLang="en-US" sz="32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2041798" y="1674683"/>
            <a:ext cx="2743200" cy="22148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3800" smtClean="0">
                <a:solidFill>
                  <a:schemeClr val="bg1"/>
                </a:solidFill>
                <a:cs typeface="+mn-ea"/>
                <a:sym typeface="+mn-lt"/>
              </a:rPr>
              <a:t>03</a:t>
            </a:r>
            <a:endParaRPr lang="zh-CN" altLang="en-US" sz="1380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-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图片 5" descr="1-2"/>
          <p:cNvPicPr>
            <a:picLocks noChangeAspect="1"/>
          </p:cNvPicPr>
          <p:nvPr/>
        </p:nvPicPr>
        <p:blipFill>
          <a:blip r:embed="rId4"/>
          <a:srcRect l="37182" t="84523" r="51625"/>
          <a:stretch>
            <a:fillRect/>
          </a:stretch>
        </p:blipFill>
        <p:spPr>
          <a:xfrm>
            <a:off x="404495" y="5471795"/>
            <a:ext cx="1128395" cy="874395"/>
          </a:xfrm>
          <a:prstGeom prst="rect">
            <a:avLst/>
          </a:prstGeom>
        </p:spPr>
      </p:pic>
      <p:pic>
        <p:nvPicPr>
          <p:cNvPr id="8" name="图片 7" descr="1-2"/>
          <p:cNvPicPr>
            <a:picLocks noChangeAspect="1"/>
          </p:cNvPicPr>
          <p:nvPr/>
        </p:nvPicPr>
        <p:blipFill>
          <a:blip r:embed="rId5"/>
          <a:srcRect l="54010" t="23310" r="9781" b="12384"/>
          <a:stretch>
            <a:fillRect/>
          </a:stretch>
        </p:blipFill>
        <p:spPr>
          <a:xfrm>
            <a:off x="9083675" y="2696210"/>
            <a:ext cx="2867025" cy="287401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矩形 32"/>
          <p:cNvSpPr/>
          <p:nvPr/>
        </p:nvSpPr>
        <p:spPr>
          <a:xfrm>
            <a:off x="2590095" y="3698702"/>
            <a:ext cx="164660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solidFill>
                  <a:schemeClr val="bg1"/>
                </a:solidFill>
                <a:cs typeface="+mn-ea"/>
                <a:sym typeface="+mn-lt"/>
              </a:rPr>
              <a:t>PART ONE</a:t>
            </a:r>
            <a:endParaRPr lang="zh-CN" altLang="en-US" sz="3200">
              <a:solidFill>
                <a:schemeClr val="bg1"/>
              </a:solidFill>
              <a:cs typeface="+mn-ea"/>
              <a:sym typeface="+mn-lt"/>
            </a:endParaRPr>
          </a:p>
        </p:txBody>
      </p:sp>
      <p:pic>
        <p:nvPicPr>
          <p:cNvPr id="4" name="图片 3" descr="7-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 descr="7-2"/>
          <p:cNvPicPr>
            <a:picLocks noChangeAspect="1"/>
          </p:cNvPicPr>
          <p:nvPr/>
        </p:nvPicPr>
        <p:blipFill>
          <a:blip r:embed="rId3"/>
          <a:srcRect l="28703" t="11972" r="28349" b="11972"/>
          <a:stretch>
            <a:fillRect/>
          </a:stretch>
        </p:blipFill>
        <p:spPr>
          <a:xfrm>
            <a:off x="3491865" y="815975"/>
            <a:ext cx="5236210" cy="5200015"/>
          </a:xfrm>
          <a:prstGeom prst="ellipse">
            <a:avLst/>
          </a:prstGeom>
        </p:spPr>
      </p:pic>
      <p:pic>
        <p:nvPicPr>
          <p:cNvPr id="2" name="图片 1" descr="8-3"/>
          <p:cNvPicPr>
            <a:picLocks noChangeAspect="1"/>
          </p:cNvPicPr>
          <p:nvPr/>
        </p:nvPicPr>
        <p:blipFill>
          <a:blip r:embed="rId4"/>
          <a:srcRect l="28479" t="11678" r="28359" b="11753"/>
          <a:stretch>
            <a:fillRect/>
          </a:stretch>
        </p:blipFill>
        <p:spPr>
          <a:xfrm>
            <a:off x="5763895" y="4992370"/>
            <a:ext cx="1676400" cy="166878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890" y="0"/>
            <a:ext cx="1220089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0795"/>
            <a:ext cx="12192000" cy="68687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255"/>
            <a:ext cx="12192000" cy="686625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970"/>
            <a:ext cx="12192000" cy="68713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3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https://d.book118.com/755031113240011122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rgbClr val="000000"/>
      </a:dk1>
      <a:lt1>
        <a:srgbClr val="FFFFFF"/>
      </a:lt1>
      <a:dk2>
        <a:srgbClr val="768395"/>
      </a:dk2>
      <a:lt2>
        <a:srgbClr val="F0F0F0"/>
      </a:lt2>
      <a:accent1>
        <a:srgbClr val="C8BB98"/>
      </a:accent1>
      <a:accent2>
        <a:srgbClr val="93C3CD"/>
      </a:accent2>
      <a:accent3>
        <a:srgbClr val="FCCA49"/>
      </a:accent3>
      <a:accent4>
        <a:srgbClr val="686868"/>
      </a:accent4>
      <a:accent5>
        <a:srgbClr val="929292"/>
      </a:accent5>
      <a:accent6>
        <a:srgbClr val="B2B2B2"/>
      </a:accent6>
      <a:hlink>
        <a:srgbClr val="C8BB98"/>
      </a:hlink>
      <a:folHlink>
        <a:srgbClr val="BFBFBF"/>
      </a:folHlink>
    </a:clrScheme>
    <a:fontScheme name="zc1zcmvu">
      <a:majorFont>
        <a:latin typeface="Post No Bills Jaffna"/>
        <a:ea typeface="微软雅黑"/>
        <a:cs typeface="Arial"/>
      </a:majorFont>
      <a:minorFont>
        <a:latin typeface="Post No Bills Jaffna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C8BB98"/>
    </a:accent1>
    <a:accent2>
      <a:srgbClr val="93C3CD"/>
    </a:accent2>
    <a:accent3>
      <a:srgbClr val="FCCA49"/>
    </a:accent3>
    <a:accent4>
      <a:srgbClr val="686868"/>
    </a:accent4>
    <a:accent5>
      <a:srgbClr val="929292"/>
    </a:accent5>
    <a:accent6>
      <a:srgbClr val="B2B2B2"/>
    </a:accent6>
    <a:hlink>
      <a:srgbClr val="C8BB98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Post No Bills Jaffna</vt:lpstr>
      <vt:lpstr>微软雅黑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2024-09-26T05:56:30.199</cp:lastPrinted>
  <dcterms:created xsi:type="dcterms:W3CDTF">2024-09-25T21:56:30Z</dcterms:created>
  <dcterms:modified xsi:type="dcterms:W3CDTF">2024-09-25T21:56:32Z</dcterms:modified>
</cp:coreProperties>
</file>