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A68E4-FFCB-4CFB-9B86-37815EAEF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AA12A-C48F-4A5D-84BD-6AD2B256A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2F4A0-990C-4223-84D8-B6A0C5E1E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32CBE-61D9-4512-9D96-E24E9D76C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748218-BC84-4504-89CB-B7EB47E34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31E855-992C-410B-8C30-FD69F1884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E8D6A7-C251-4E00-86AA-99D43448E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7B485-F6E7-40C0-8735-2CB14B279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8F543-8654-4348-A3A8-1B8F143A3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0CE08-5151-4649-BB1C-C7CCAF832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92868-235E-4B93-B360-4CAC13DBA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0341311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社会保障国际比较课件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社会保障制度的国际比较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社会保障制度的经济效应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社会保障制度的改革与发展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社会保障制度面临的挑战与对策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社会保障制度概述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社会保障制度是国家通过立法和行政措施设立的、旨在保障社会成员基本生活和权益的各种制度安排的总称。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通过提供养老金、医疗保险、失业保险等，确保社会成员在遭遇风险时能够维持基本生活。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保障基本生活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减少社会不平等，缓和社会矛盾，维护社会稳定。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通过提供教育培训、就业服务等，提高劳动力素质，促进经济发展。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社会保障制度的定义与功能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19世纪末期至20世纪初期，一些国家开始尝试建立社会保障制度，如德国的俾斯麦政府时期的社会保险立法。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萌芽阶段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20世纪30年代至60年代，社会保障制度在各国普遍建立，形成了以社会保险为核心的社会保障体系。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20世纪70年代至今，随着经济全球化、人口老龄化等问题的出现，各国纷纷进行社会保障制度改革，强调社会保障与经济发展的协调与可持续性。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改革与发展阶段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社会保障制度的历史与发展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社会保障制度的核心内容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包括养老保险、医疗保险、失业保险、工伤保险等，旨在保障劳动者在遭遇风险时的基本生活。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社会福利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包括儿童福利、残疾人福利、住房福利等，旨在提高社会成员的生活水平和生活质量。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社会救助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包括最低生活保障、灾害救助等，旨在帮助陷入困境的社会成员度过难关。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社会优抚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包括军人优抚、烈士优抚等，旨在对特殊群体给予特殊照顾和保障。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社会保障制度的国际比较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以全民性和普遍性为原则，保障水平较高，覆盖面广。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福利国家型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以社会保险为核心，强调权利与义务相结合，保障水平适中。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社会保险型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以市场机制为主导，政府提供最低保障，个人和家庭承担更多责任。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市场主导型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以强制储蓄为手段，强调自我保障和互助共济。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储蓄保险型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社会保障制度的类型与特点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不同国家采用不同的社会保障制度模式，如福利国家、社会保险、市场主导和储蓄保险等。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制度模式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各国社会保障水平差异较大，有的国家提供高水平的福利保障，而有的国家则仅提供基本生活保障。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保障水平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不同国家社会保障的覆盖范围也有所不同，有的国家实行全民覆盖，而有的国家则仅覆盖特定人群。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覆盖范围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各国社会保障资金来源也存在差异，有的国家以政府财政为主，有的国家则以社会保险缴费为主。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资金来源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社会保障制度的国际差异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1193" y="1864630"/>
            <a:ext cx="1981395" cy="1981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2575" y="1864630"/>
            <a:ext cx="1983513" cy="1981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1193" y="3581415"/>
            <a:ext cx="1981395" cy="198120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42575" y="3581415"/>
            <a:ext cx="1981200" cy="1981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3624072" y="2766441"/>
            <a:ext cx="366236" cy="366236"/>
            <a:chOff x="3624072" y="2766441"/>
            <a:chExt cx="366236" cy="366236"/>
          </a:xfrm>
        </p:grpSpPr>
        <p:sp>
          <p:nvSpPr>
            <p:cNvPr id="7" name="AutoShape 7"/>
            <p:cNvSpPr/>
            <p:nvPr/>
          </p:nvSpPr>
          <p:spPr>
            <a:xfrm rot="18900000">
              <a:off x="3624072" y="2766441"/>
              <a:ext cx="366236" cy="366236"/>
            </a:xfrm>
            <a:prstGeom prst="halfFram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626168" y="4474750"/>
            <a:ext cx="361950" cy="368332"/>
            <a:chOff x="3626168" y="4474750"/>
            <a:chExt cx="361950" cy="368332"/>
          </a:xfrm>
        </p:grpSpPr>
        <p:sp>
          <p:nvSpPr>
            <p:cNvPr id="9" name="AutoShape 9"/>
            <p:cNvSpPr/>
            <p:nvPr/>
          </p:nvSpPr>
          <p:spPr>
            <a:xfrm rot="18900000">
              <a:off x="3626168" y="4474750"/>
              <a:ext cx="361950" cy="368332"/>
            </a:xfrm>
            <a:prstGeom prst="halfFram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946707" y="2652141"/>
            <a:ext cx="366236" cy="364141"/>
            <a:chOff x="7946707" y="2652141"/>
            <a:chExt cx="366236" cy="364141"/>
          </a:xfrm>
        </p:grpSpPr>
        <p:sp>
          <p:nvSpPr>
            <p:cNvPr id="11" name="AutoShape 11"/>
            <p:cNvSpPr/>
            <p:nvPr/>
          </p:nvSpPr>
          <p:spPr>
            <a:xfrm rot="8100000">
              <a:off x="7946707" y="2652141"/>
              <a:ext cx="366236" cy="364141"/>
            </a:xfrm>
            <a:prstGeom prst="halfFram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7900225" y="4476845"/>
            <a:ext cx="366236" cy="366236"/>
            <a:chOff x="7900225" y="4476845"/>
            <a:chExt cx="366236" cy="366236"/>
          </a:xfrm>
        </p:grpSpPr>
        <p:sp>
          <p:nvSpPr>
            <p:cNvPr id="13" name="AutoShape 13"/>
            <p:cNvSpPr/>
            <p:nvPr/>
          </p:nvSpPr>
          <p:spPr>
            <a:xfrm rot="8100000">
              <a:off x="7900225" y="4476845"/>
              <a:ext cx="366236" cy="366236"/>
            </a:xfrm>
            <a:prstGeom prst="halfFram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574173" y="1864630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99768" y="2262610"/>
            <a:ext cx="2622255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各国在社会保障制度上呈现出多元化发展的趋势，既有福利国家型的社会保障制度，也有市场主导型的社会保障制度。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173" y="3934934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强调公平与效率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2648" y="4332914"/>
            <a:ext cx="2619375" cy="13314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在社会保障制度的设计上，各国越来越注重公平与效率的平衡，既保障弱势群体的基本生活，又鼓励个人积极参与市场竞争。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519601" y="1864630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加强国际合作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519601" y="2262610"/>
            <a:ext cx="2619375" cy="1347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随着全球化的深入发展，各国在社会保障领域的合作也日益加强，共同应对跨国性的社会保障问题。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519601" y="3934934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推动制度创新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519601" y="4332914"/>
            <a:ext cx="2619375" cy="13314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面对人口老龄化、经济全球化等挑战，各国纷纷推动社会保障制度创新，以适应社会经济发展的需要。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719762" y="2575338"/>
            <a:ext cx="806157" cy="502634"/>
            <a:chOff x="4719762" y="2575338"/>
            <a:chExt cx="806157" cy="502634"/>
          </a:xfrm>
        </p:grpSpPr>
        <p:sp>
          <p:nvSpPr>
            <p:cNvPr id="23" name="TextBox 23"/>
            <p:cNvSpPr txBox="1"/>
            <p:nvPr/>
          </p:nvSpPr>
          <p:spPr>
            <a:xfrm>
              <a:off x="4719762" y="257533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4738812" y="4320698"/>
            <a:ext cx="806157" cy="502634"/>
            <a:chOff x="4738812" y="4320698"/>
            <a:chExt cx="806157" cy="502634"/>
          </a:xfrm>
        </p:grpSpPr>
        <p:sp>
          <p:nvSpPr>
            <p:cNvPr id="25" name="TextBox 25"/>
            <p:cNvSpPr txBox="1"/>
            <p:nvPr/>
          </p:nvSpPr>
          <p:spPr>
            <a:xfrm>
              <a:off x="4738812" y="432069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6440778" y="2594388"/>
            <a:ext cx="806157" cy="502634"/>
            <a:chOff x="6440778" y="2594388"/>
            <a:chExt cx="806157" cy="502634"/>
          </a:xfrm>
        </p:grpSpPr>
        <p:sp>
          <p:nvSpPr>
            <p:cNvPr id="27" name="TextBox 27"/>
            <p:cNvSpPr txBox="1"/>
            <p:nvPr/>
          </p:nvSpPr>
          <p:spPr>
            <a:xfrm>
              <a:off x="6440778" y="259438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6431253" y="4320698"/>
            <a:ext cx="806157" cy="502634"/>
            <a:chOff x="6431253" y="4320698"/>
            <a:chExt cx="806157" cy="502634"/>
          </a:xfrm>
        </p:grpSpPr>
        <p:sp>
          <p:nvSpPr>
            <p:cNvPr id="29" name="TextBox 29"/>
            <p:cNvSpPr txBox="1"/>
            <p:nvPr/>
          </p:nvSpPr>
          <p:spPr>
            <a:xfrm>
              <a:off x="6431253" y="432069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04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社会保障制度的国际趋势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社会保障制度的经济效应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https://d.book118.com/755034131140011104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2024-09-14T04:38:22.686</cp:lastPrinted>
  <dcterms:created xsi:type="dcterms:W3CDTF">2024-09-13T20:38:22Z</dcterms:created>
  <dcterms:modified xsi:type="dcterms:W3CDTF">2024-09-13T20:38:24Z</dcterms:modified>
</cp:coreProperties>
</file>