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F9231-F9F9-4C37-8793-6FEDA58E9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9503AA-8FF2-4D65-A848-0EC17E49A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E5BE6D-3C1E-43F6-9D8E-96FE9B9BF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4EBCDB-0A33-45E0-ADEE-10C7C1604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38F73B-95BE-4158-8B99-8F0056D22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F86B3D-3D3E-4B90-AD54-ABECF9E70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CB5013-6249-49B0-922F-48378EC1C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A83F73-5E03-4EF7-8CA0-FA18472BC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58B61-D0A0-46B9-842E-ED0B17680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A731D3-D3E5-4C32-9FC4-91CE83046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5A277-A2FD-46D3-A31B-0533119DC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925900" y="2709267"/>
            <a:ext cx="6340197" cy="1421928"/>
          </a:xfrm>
          <a:effectLst>
            <a:outerShdw blurRad="508000" dist="50800" dir="5400000" algn="ctr" rotWithShape="0">
              <a:schemeClr val="tx2">
                <a:alpha val="20000"/>
              </a:schemeClr>
            </a:outerShdw>
          </a:effectLst>
        </p:spPr>
        <p:txBody>
          <a:bodyPr wrap="none" anchor="t">
            <a:spAutoFit/>
          </a:bodyPr>
          <a:lstStyle>
            <a:lvl1pPr algn="ctr">
              <a:defRPr sz="9600" b="1" i="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080063" y="1687090"/>
            <a:ext cx="4031873" cy="923330"/>
          </a:xfrm>
          <a:effectLst>
            <a:outerShdw blurRad="508000" dist="50800" dir="5400000" algn="ctr" rotWithShape="0">
              <a:schemeClr val="tx2">
                <a:alpha val="20000"/>
              </a:schemeClr>
            </a:outerShdw>
          </a:effectLst>
        </p:spPr>
        <p:txBody>
          <a:bodyPr wrap="none" anchor="b">
            <a:spAutoFit/>
          </a:bodyPr>
          <a:lstStyle>
            <a:lvl1pPr marL="0" indent="0" algn="ctr">
              <a:buNone/>
              <a:defRPr sz="6000" b="0" i="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3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034303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眼球贯通伤护理PPT\n## 1.眼球贯通伤的定义与概述\n### 1.1眼球贯通伤的定义及成因\n### 1.2眼球贯通伤的临床表现\n### 1.3眼球贯通伤的分类及严重程度\n## 2.眼球贯通伤的诊断与治疗\n### 2.1眼球贯通伤的诊断方法\n### 2.2眼球贯通伤的治疗原则\n### 2.3眼球贯通伤的治疗方法\n## 3.眼球贯通伤的术前护理\n### 3.1心理护理与术前准备\n### 3.2患者生命体征的观察与护理\n### 3.3术前感染的预防与控制\n## 4.眼球贯通伤的术后护理\n### 4.1术后疼痛管理与舒适护理\n### 4.2患者伤口观察与护理\n### 4.3术后并发症的预防与护理\n## 5.眼球贯通伤的康复护理\n### 5.1视力恢复的康复护理\n### 5.2眼球运动功能的康复护理\n### 5.3心理康复与生活质量改善\n## 6.眼球贯通伤护理的案例分析\n### 6.1典型病例介绍与分析\n### 6.2护理过程中的经验与教训\n### 6.3案例总结与改进措施\n&quot;,&quot;templateId&quot;:&quot;ofidqcx4cjbazcx6nnrq4sfx3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709267"/>
            <a:ext cx="11055350" cy="14097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眼球贯通伤护理PPT</a:t>
            </a:r>
            <a:endParaRPr/>
          </a:p>
        </p:txBody>
      </p:sp>
      <p:sp>
        <p:nvSpPr>
          <p:cNvPr id="3" name="圆角矩形 3"/>
          <p:cNvSpPr/>
          <p:nvPr/>
        </p:nvSpPr>
        <p:spPr>
          <a:xfrm>
            <a:off x="3819167" y="4205996"/>
            <a:ext cx="4559300" cy="6985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0"/>
                  <a:alpha val="90275"/>
                </a:schemeClr>
              </a:gs>
              <a:gs pos="100000">
                <a:schemeClr val="accent1">
                  <a:lumMod val="75000"/>
                  <a:alpha val="9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108000" rIns="360000" bIns="10800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lt1">
                    <a:alpha val="100000"/>
                  </a:schemeClr>
                </a:solidFill>
                <a:latin typeface="Arial"/>
                <a:ea typeface="黑体"/>
              </a:defRPr>
            </a:pPr>
            <a:r>
              <a:rPr lang="en-US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3774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3" name="标题 1" descr="{&quot;isTemplate&quot;:true,&quot;type&quot;:&quot;title&quot;,&quot;canOmit&quot;:false,&quot;range&quot;:0}"/>
          <p:cNvSpPr txBox="1"/>
          <p:nvPr/>
        </p:nvSpPr>
        <p:spPr>
          <a:xfrm>
            <a:off x="792263" y="2998062"/>
            <a:ext cx="10826750" cy="914400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1" i="0" kern="120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sz="6000" b="0">
                <a:latin typeface="Microsoft YaHei Light"/>
                <a:ea typeface="Microsoft YaHei Light"/>
              </a:rPr>
              <a:t>眼球贯通伤的定义与概述</a:t>
            </a:r>
            <a:endParaRPr/>
          </a:p>
        </p:txBody>
      </p:sp>
      <p:sp>
        <p:nvSpPr>
          <p:cNvPr id="84" name="文本占位符 2"/>
          <p:cNvSpPr txBox="1"/>
          <p:nvPr/>
        </p:nvSpPr>
        <p:spPr>
          <a:xfrm>
            <a:off x="5461852" y="1894964"/>
            <a:ext cx="1268296" cy="1089529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6000" b="0" i="0" kern="120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zh-CN" sz="72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01</a:t>
            </a:r>
            <a:endParaRPr kumimoji="1" lang="zh-CN" altLang="en-US" sz="7200"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眼球贯通伤是指眼球受到外力作用，导致眼球完整性受损，形成贯通性损伤的病症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外力来源：如异物、子弹、爆炸等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损伤类型：包括眼球壁的破裂、眼内组织的损伤等</a:t>
                </a:r>
                <a:endParaRPr/>
              </a:p>
            </p:txBody>
          </p:sp>
        </p:grpSp>
        <p:grpSp>
          <p:nvGrpSpPr>
            <p:cNvPr id="14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成因分析：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高能量外伤：如高速飞行的物体击中原眼球，导致眼球破裂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低能量外伤：如日常生活中的意外碰击，导致眼球局部损伤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工作环境因素：如长期接触有毒物质、辐射等，影响眼球结构稳定性，增加损伤风险</a:t>
                </a:r>
                <a:endParaRPr/>
              </a:p>
            </p:txBody>
          </p:sp>
        </p:grpSp>
      </p:grpSp>
      <p:sp>
        <p:nvSpPr>
          <p:cNvPr id="1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眼球贯通伤的定义及成因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48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视力障碍：眼球贯通伤可能导致视网膜、视神经等眼部结构受损，出现视力下降、失明等症状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严重程度与损伤部位、范围有关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视力障碍可能为暂时性或永久性</a:t>
                </a:r>
                <a:endParaRPr/>
              </a:p>
            </p:txBody>
          </p:sp>
        </p:grpSp>
        <p:grpSp>
          <p:nvGrpSpPr>
            <p:cNvPr id="151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眼部疼痛：眼球贯通伤会引起眼部炎症反应，导致眼部疼痛、肿胀等症状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疼痛程度与损伤程度、感染程度有关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疼痛可能为持续性或阵发性</a:t>
                </a:r>
                <a:endParaRPr/>
              </a:p>
            </p:txBody>
          </p:sp>
        </p:grpSp>
        <p:grpSp>
          <p:nvGrpSpPr>
            <p:cNvPr id="154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眼部出血：眼球贯通伤可能导致眼内出血，形成血肿、淤血等症状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出血程度与损伤部位、范围有关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出血可能为轻度或重度</a:t>
                </a:r>
                <a:endParaRPr/>
              </a:p>
            </p:txBody>
          </p:sp>
        </p:grpSp>
      </p:grpSp>
      <p:sp>
        <p:nvSpPr>
          <p:cNvPr id="1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眼球贯通伤的临床表现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分类方法：根据眼球贯通伤的损伤部位、损伤范围进行分类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分类示例：眼球前部损伤、眼球后部损伤、眼球多处损伤等</a:t>
                </a:r>
                <a:endParaRPr/>
              </a:p>
            </p:txBody>
          </p:sp>
        </p:grpSp>
        <p:grpSp>
          <p:nvGrpSpPr>
            <p:cNvPr id="16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严重程度评估：根据眼球贯通伤的临床表现、并发症进行评估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严重程度示例：轻度损伤（无视力障碍、轻度疼痛、轻度出血）、中度损伤（视力障碍、眼部疼痛、眼部出血）、重度损伤（严重视力障碍、严重眼部疼痛、严重眼部出血、并发症）</a:t>
                </a:r>
                <a:endParaRPr/>
              </a:p>
            </p:txBody>
          </p:sp>
        </p:grpSp>
      </p:grpSp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眼球贯通伤的分类及严重程度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68" name="标题 1" descr="{&quot;isTemplate&quot;:true,&quot;type&quot;:&quot;title&quot;,&quot;canOmit&quot;:false,&quot;range&quot;:0}"/>
          <p:cNvSpPr txBox="1"/>
          <p:nvPr/>
        </p:nvSpPr>
        <p:spPr>
          <a:xfrm>
            <a:off x="792263" y="2998062"/>
            <a:ext cx="10826750" cy="914400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1" i="0" kern="120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sz="6000" b="0">
                <a:latin typeface="Microsoft YaHei Light"/>
                <a:ea typeface="Microsoft YaHei Light"/>
              </a:rPr>
              <a:t>眼球贯通伤的诊断与治疗</a:t>
            </a:r>
            <a:endParaRPr/>
          </a:p>
        </p:txBody>
      </p:sp>
      <p:sp>
        <p:nvSpPr>
          <p:cNvPr id="169" name="文本占位符 2"/>
          <p:cNvSpPr txBox="1"/>
          <p:nvPr/>
        </p:nvSpPr>
        <p:spPr>
          <a:xfrm>
            <a:off x="5461852" y="1894964"/>
            <a:ext cx="1268296" cy="1089529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6000" b="0" i="0" kern="120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zh-CN" sz="72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02</a:t>
            </a:r>
            <a:endParaRPr kumimoji="1" lang="zh-CN" altLang="en-US" sz="7200"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临床检查：通过视力检查、眼底检查、眼压检查等眼科检查方法，评估眼球贯通伤的损伤程度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视力检查：了解患者视力状况，判断损伤部位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眼底检查：观察眼底结构，评估视网膜、黄斑等部位损伤情况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眼压检查：了解眼内压力，评估眼内结构损伤情况</a:t>
                </a:r>
                <a:endParaRPr/>
              </a:p>
            </p:txBody>
          </p:sp>
        </p:grpSp>
        <p:grpSp>
          <p:nvGrpSpPr>
            <p:cNvPr id="17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影像学检查：如眼眶CT、眼底荧光血管造影等检查方法，进一步了解眼球贯通伤的损伤情况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眼眶CT：了解眼球、眼周结构损伤情况，评估手术适应症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眼底荧光血管造影：观察眼底血管情况，评估视网膜损伤程度</a:t>
                </a:r>
                <a:endParaRPr/>
              </a:p>
            </p:txBody>
          </p:sp>
        </p:grpSp>
      </p:grpSp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眼球贯通伤的诊断方法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81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紧急处理：对于眼球贯通伤患者，应尽快进行伤口处理、抗感染治疗，以减少感染风险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伤口处理：清洁伤口，避免污染，减少感染源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抗感染治疗：使用抗生素药物，预防感染发生</a:t>
                </a:r>
                <a:endParaRPr/>
              </a:p>
            </p:txBody>
          </p:sp>
        </p:grpSp>
        <p:grpSp>
          <p:nvGrpSpPr>
            <p:cNvPr id="184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手术治疗：根据眼球贯通伤的损伤部位、损伤范围，选择合适的手术方式进行治疗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手术示例：眼球破裂修补术、眼内组织修复术、眼球摘除术等</a:t>
                </a:r>
                <a:endParaRPr/>
              </a:p>
            </p:txBody>
          </p:sp>
        </p:grpSp>
        <p:grpSp>
          <p:nvGrpSpPr>
            <p:cNvPr id="187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8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康复治疗：对于眼球贯通伤患者，应进行视力康复、眼球运动功能康复等康复治疗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视力康复：针对视力障碍，进行视觉训练、药物治疗等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眼球运动功能康复：针对眼球运动障碍，进行眼球运动训练、物理治疗等</a:t>
                </a:r>
                <a:endParaRPr/>
              </a:p>
            </p:txBody>
          </p: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眼球贯通伤的治疗原则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93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伤口处理：对于眼球贯通伤患者，应尽快进行伤口清创、缝合，减少感染风险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伤口清创：清除伤口内异物、污染组织，避免感染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伤口缝合：采用适当缝合材料，缝合伤口，促进伤口愈合</a:t>
                </a:r>
                <a:endParaRPr/>
              </a:p>
            </p:txBody>
          </p:sp>
        </p:grpSp>
        <p:grpSp>
          <p:nvGrpSpPr>
            <p:cNvPr id="196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抗感染治疗：对于眼球贯通伤患者，应使用抗生素药物，预防感染发生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抗生素选择：根据患者具体情况，选择合适的抗生素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抗生素使用：按照医嘱，按时、足量使用抗生素</a:t>
                </a:r>
                <a:endParaRPr/>
              </a:p>
            </p:txBody>
          </p:sp>
        </p:grpSp>
        <p:grpSp>
          <p:nvGrpSpPr>
            <p:cNvPr id="199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0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手术治疗：根据眼球贯通伤的损伤部位、损伤范围，选择合适的手术方式进行治疗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手术示例：眼球破裂修补术、眼内组织修复术、眼球摘除术等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手术注意事项：术前准备充分，术中操作精细，术后观察护理</a:t>
                </a:r>
                <a:endParaRPr/>
              </a:p>
            </p:txBody>
          </p:sp>
        </p:grpSp>
      </p:grpSp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眼球贯通伤的治疗方法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792263" y="2998062"/>
            <a:ext cx="10826750" cy="914400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1" i="0" kern="120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sz="6000" b="0">
                <a:latin typeface="Microsoft YaHei Light"/>
                <a:ea typeface="Microsoft YaHei Light"/>
              </a:rPr>
              <a:t>眼球贯通伤的术前护理</a:t>
            </a:r>
            <a:endParaRPr/>
          </a:p>
        </p:txBody>
      </p:sp>
      <p:sp>
        <p:nvSpPr>
          <p:cNvPr id="8" name="文本占位符 2"/>
          <p:cNvSpPr txBox="1"/>
          <p:nvPr/>
        </p:nvSpPr>
        <p:spPr>
          <a:xfrm>
            <a:off x="5461852" y="1894964"/>
            <a:ext cx="1268296" cy="1089529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6000" b="0" i="0" kern="120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zh-CN" sz="72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03</a:t>
            </a:r>
            <a:endParaRPr kumimoji="1" lang="zh-CN" altLang="en-US" sz="7200"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心理护理：对于眼球贯通伤患者，应进行心理疏导，减轻患者心理压力，增强治疗信心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心理疏导方法：与患者沟通，了解患者心理状况，给予关心和支持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心理疏导时机：术前、术后、康复期均可进行</a:t>
                </a:r>
                <a:endParaRPr/>
              </a:p>
            </p:txBody>
          </p:sp>
        </p:grpSp>
        <p:grpSp>
          <p:nvGrpSpPr>
            <p:cNvPr id="1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术前准备：对于眼球贯通伤患者，应做好术前检查、术前准备，确保手术顺利进行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术前检查：如血常规、心电图、肝肾功能等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术前准备：如皮肤准备、禁食禁水、药物准备等</a:t>
                </a:r>
                <a:endParaRPr/>
              </a:p>
            </p:txBody>
          </p:sp>
        </p:grpSp>
      </p:grp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心理护理与术前准备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生命体征观察：对于眼球贯通伤患者，应密切观察心率、血压、呼吸等生命体征，及时发现异常情况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监测方法：定时测量生命体征，记录数据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异常处理：如发现生命体征异常，及时报告医生，进行处理</a:t>
                </a:r>
                <a:endParaRPr/>
              </a:p>
            </p:txBody>
          </p:sp>
        </p:grpSp>
        <p:grpSp>
          <p:nvGrpSpPr>
            <p:cNvPr id="2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护理措施：对于眼球贯通伤患者，应做好生活护理、舒适护理，提高患者生活质量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生活护理：如协助患者进食、排便等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舒适护理：如调整床位、保持环境安静等</a:t>
                </a:r>
                <a:endParaRPr/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患者生命体征的观察与护理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术前感染的预防与控制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30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31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预防措施：对于眼球贯通伤患者，应采取严格消毒、无菌操作等措施，预防感染发生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006109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严格消毒：如器械消毒、环境消毒等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无菌操作：如手术操作、护理操作等</a:t>
                </a:r>
                <a:endParaRPr/>
              </a:p>
            </p:txBody>
          </p:sp>
          <p:sp>
            <p:nvSpPr>
              <p:cNvPr id="33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34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35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控制措施：对于眼球贯通伤患者，应进行感染监测、抗生素治疗，控制感染发展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665892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感染监测：如定期检查血常规、体温等指标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抗生素治疗：如使用抗生素药物，按照医嘱进行</a:t>
                </a:r>
                <a:endParaRPr/>
              </a:p>
            </p:txBody>
          </p:sp>
          <p:sp>
            <p:nvSpPr>
              <p:cNvPr id="37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https://d.book118.com/755034303322011111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geometry_green">
      <a:dk1>
        <a:srgbClr val="000000"/>
      </a:dk1>
      <a:lt1>
        <a:srgbClr val="FFFFFF"/>
      </a:lt1>
      <a:dk2>
        <a:srgbClr val="273B3A"/>
      </a:dk2>
      <a:lt2>
        <a:srgbClr val="E6E2DF"/>
      </a:lt2>
      <a:accent1>
        <a:srgbClr val="377B5C"/>
      </a:accent1>
      <a:accent2>
        <a:srgbClr val="315246"/>
      </a:accent2>
      <a:accent3>
        <a:srgbClr val="3A8C9D"/>
      </a:accent3>
      <a:accent4>
        <a:srgbClr val="245565"/>
      </a:accent4>
      <a:accent5>
        <a:srgbClr val="A48B6E"/>
      </a:accent5>
      <a:accent6>
        <a:srgbClr val="796B58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眼球贯通伤护理PPT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2024-09-17T21:27:19.858</cp:lastPrinted>
  <dcterms:created xsi:type="dcterms:W3CDTF">2024-09-17T13:27:19Z</dcterms:created>
  <dcterms:modified xsi:type="dcterms:W3CDTF">2024-09-17T13:27:21Z</dcterms:modified>
</cp:coreProperties>
</file>