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hangye/" TargetMode="Externa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3B921-D02B-472F-BDDE-2579C2D4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72865-5631-404E-ACF7-201907EAC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7249C-950E-4B1F-80ED-5713610B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CDB71-2043-4FF0-AA6B-80D20D4D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C85CE-3687-48C7-8C56-459837DD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A7BBD-E383-4200-B13B-006AE883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B889D-3D3C-4306-BEB3-E8A61AB5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12BFD-BBBE-417C-8AD4-BAA352DA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CB43E-E20F-4F9F-84C3-3BA0B434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E8E87-F66C-4084-AB0A-A6B9C7BA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7AA74-04DD-4A49-A4E0-82A7A08F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495299" y="410632"/>
            <a:ext cx="1203678" cy="554568"/>
            <a:chOff x="762000" y="474132"/>
            <a:chExt cx="1203678" cy="554568"/>
          </a:xfrm>
        </p:grpSpPr>
        <p:sp>
          <p:nvSpPr>
            <p:cNvPr id="7" name="箭头: V 形 6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箭头: 五边形 7"/>
            <p:cNvSpPr/>
            <p:nvPr userDrawn="1"/>
          </p:nvSpPr>
          <p:spPr>
            <a:xfrm>
              <a:off x="762000" y="474132"/>
              <a:ext cx="6491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4" name="图片 3" descr="知护网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255250" y="101600"/>
            <a:ext cx="1835150" cy="793115"/>
          </a:xfrm>
          <a:prstGeom prst="rect">
            <a:avLst/>
          </a:prstGeom>
        </p:spPr>
      </p:pic>
    </p:spTree>
  </p:cSld>
  <p:clrMapOvr>
    <a:masterClrMapping/>
  </p:clrMapOvr>
  <p:transition spd="slow" advTm="3000">
    <p:push dir="u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2206962" y="6739570"/>
            <a:ext cx="1440159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行业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PPT</a:t>
            </a:r>
            <a:r>
              <a:rPr kumimoji="0" lang="zh-CN" altLang="en-US" sz="1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1"/>
              </a:rPr>
              <a:t>模板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http://www.1ppt.com/hangye/</a:t>
            </a:r>
            <a:endParaRPr kumimoji="0" lang="en-US" altLang="zh-CN" sz="100" b="0" i="0" u="none" strike="noStrike" kern="0" cap="none" spc="0" normalizeH="0" baseline="0" noProof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0E64277-9405-4563-AB8D-66A6BAE9EF8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0D6A75-E0D5-4872-9002-2B0D973F4E7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 spd="slow" advTm="3000">
    <p:push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image" Target="../media/image2.png" /><Relationship Id="rId9" Type="http://schemas.openxmlformats.org/officeDocument/2006/relationships/tags" Target="../tags/tag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.png" /><Relationship Id="rId11" Type="http://schemas.openxmlformats.org/officeDocument/2006/relationships/tags" Target="../tags/tag19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22.xml" /><Relationship Id="rId4" Type="http://schemas.openxmlformats.org/officeDocument/2006/relationships/tags" Target="../tags/tag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Relationship Id="rId3" Type="http://schemas.openxmlformats.org/officeDocument/2006/relationships/tags" Target="../tags/tag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Relationship Id="rId3" Type="http://schemas.openxmlformats.org/officeDocument/2006/relationships/tags" Target="../tags/tag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114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05485" y="2698750"/>
            <a:ext cx="10132695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defRPr/>
            </a:pPr>
            <a:r>
              <a:rPr lang="zh-CN" altLang="en-US" sz="8800" b="1" spc="-3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实施及解除专家共识</a:t>
            </a:r>
            <a:endParaRPr lang="zh-CN" altLang="en-US" sz="8800" b="1" spc="-3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76852" y="1688909"/>
            <a:ext cx="6888480" cy="110680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defRPr/>
            </a:pPr>
            <a:r>
              <a:rPr lang="zh-CN" altLang="en-US" sz="6600" b="1">
                <a:solidFill>
                  <a:schemeClr val="accent1"/>
                </a:solidFill>
                <a:cs typeface="+mn-ea"/>
                <a:sym typeface="+mn-lt"/>
              </a:rPr>
              <a:t>精神科保护性约束</a:t>
            </a:r>
            <a:endParaRPr lang="zh-CN" altLang="en-US" sz="66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821974" y="4247077"/>
            <a:ext cx="4371204" cy="339725"/>
          </a:xfrm>
          <a:prstGeom prst="rect">
            <a:avLst/>
          </a:prstGeo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345440" rtl="0" eaLnBrk="1" fontAlgn="auto" latinLnBrk="0" hangingPunct="1">
              <a:lnSpc>
                <a:spcPct val="90000"/>
              </a:lnSpc>
              <a:spcBef>
                <a:spcPts val="38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altLang="en-US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中华护理学会精神卫生专业委员会</a:t>
            </a:r>
            <a:endParaRPr lang="zh-CN" altLang="en-US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4" name="Group 15"/>
          <p:cNvGrpSpPr/>
          <p:nvPr/>
        </p:nvGrpSpPr>
        <p:grpSpPr>
          <a:xfrm>
            <a:off x="821974" y="5126863"/>
            <a:ext cx="2226070" cy="407583"/>
            <a:chOff x="2577247" y="6274583"/>
            <a:chExt cx="2226070" cy="407583"/>
          </a:xfrm>
        </p:grpSpPr>
        <p:sp>
          <p:nvSpPr>
            <p:cNvPr id="15" name="矩形 14"/>
            <p:cNvSpPr/>
            <p:nvPr/>
          </p:nvSpPr>
          <p:spPr>
            <a:xfrm>
              <a:off x="3049447" y="6278320"/>
              <a:ext cx="1753870" cy="39878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汇报人</a:t>
              </a:r>
              <a:r>
                <a:rPr kumimoji="0" lang="zh-CN" altLang="en-US" sz="2000" b="1" i="0" u="none" strike="noStrike" kern="1200" cap="none" spc="0" normalizeH="0" baseline="0" noProof="0" smtClean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LnTx/>
                  <a:uFillTx/>
                  <a:cs typeface="+mn-ea"/>
                  <a:sym typeface="+mn-lt"/>
                </a:rPr>
                <a:t>：</a:t>
              </a:r>
              <a:r>
                <a:rPr lang="en-US" sz="20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cs typeface="+mn-ea"/>
                  <a:sym typeface="+mn-lt"/>
                </a:rPr>
                <a:t>Alva</a:t>
              </a:r>
              <a:endPara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sp>
          <p:nvSpPr>
            <p:cNvPr id="16" name="delivery-package_45936"/>
            <p:cNvSpPr>
              <a:spLocks noChangeAspect="1"/>
            </p:cNvSpPr>
            <p:nvPr/>
          </p:nvSpPr>
          <p:spPr bwMode="auto">
            <a:xfrm>
              <a:off x="2577247" y="6274583"/>
              <a:ext cx="472199" cy="407583"/>
            </a:xfrm>
            <a:custGeom>
              <a:gdLst>
                <a:gd name="connsiteX0" fmla="*/ 222210 w 606439"/>
                <a:gd name="connsiteY0" fmla="*/ 476810 h 523454"/>
                <a:gd name="connsiteX1" fmla="*/ 591037 w 606439"/>
                <a:gd name="connsiteY1" fmla="*/ 476810 h 523454"/>
                <a:gd name="connsiteX2" fmla="*/ 606439 w 606439"/>
                <a:gd name="connsiteY2" fmla="*/ 492071 h 523454"/>
                <a:gd name="connsiteX3" fmla="*/ 591037 w 606439"/>
                <a:gd name="connsiteY3" fmla="*/ 507435 h 523454"/>
                <a:gd name="connsiteX4" fmla="*/ 222210 w 606439"/>
                <a:gd name="connsiteY4" fmla="*/ 507435 h 523454"/>
                <a:gd name="connsiteX5" fmla="*/ 15301 w 606439"/>
                <a:gd name="connsiteY5" fmla="*/ 476810 h 523454"/>
                <a:gd name="connsiteX6" fmla="*/ 163006 w 606439"/>
                <a:gd name="connsiteY6" fmla="*/ 476810 h 523454"/>
                <a:gd name="connsiteX7" fmla="*/ 163006 w 606439"/>
                <a:gd name="connsiteY7" fmla="*/ 507435 h 523454"/>
                <a:gd name="connsiteX8" fmla="*/ 15301 w 606439"/>
                <a:gd name="connsiteY8" fmla="*/ 507435 h 523454"/>
                <a:gd name="connsiteX9" fmla="*/ 0 w 606439"/>
                <a:gd name="connsiteY9" fmla="*/ 492071 h 523454"/>
                <a:gd name="connsiteX10" fmla="*/ 15301 w 606439"/>
                <a:gd name="connsiteY10" fmla="*/ 476810 h 523454"/>
                <a:gd name="connsiteX11" fmla="*/ 192556 w 606439"/>
                <a:gd name="connsiteY11" fmla="*/ 460792 h 523454"/>
                <a:gd name="connsiteX12" fmla="*/ 211061 w 606439"/>
                <a:gd name="connsiteY12" fmla="*/ 479185 h 523454"/>
                <a:gd name="connsiteX13" fmla="*/ 211061 w 606439"/>
                <a:gd name="connsiteY13" fmla="*/ 505061 h 523454"/>
                <a:gd name="connsiteX14" fmla="*/ 192556 w 606439"/>
                <a:gd name="connsiteY14" fmla="*/ 523454 h 523454"/>
                <a:gd name="connsiteX15" fmla="*/ 174155 w 606439"/>
                <a:gd name="connsiteY15" fmla="*/ 505061 h 523454"/>
                <a:gd name="connsiteX16" fmla="*/ 174155 w 606439"/>
                <a:gd name="connsiteY16" fmla="*/ 479185 h 523454"/>
                <a:gd name="connsiteX17" fmla="*/ 192556 w 606439"/>
                <a:gd name="connsiteY17" fmla="*/ 460792 h 523454"/>
                <a:gd name="connsiteX18" fmla="*/ 270917 w 606439"/>
                <a:gd name="connsiteY18" fmla="*/ 230890 h 523454"/>
                <a:gd name="connsiteX19" fmla="*/ 301415 w 606439"/>
                <a:gd name="connsiteY19" fmla="*/ 261132 h 523454"/>
                <a:gd name="connsiteX20" fmla="*/ 288300 w 606439"/>
                <a:gd name="connsiteY20" fmla="*/ 349051 h 523454"/>
                <a:gd name="connsiteX21" fmla="*/ 288508 w 606439"/>
                <a:gd name="connsiteY21" fmla="*/ 349883 h 523454"/>
                <a:gd name="connsiteX22" fmla="*/ 302248 w 606439"/>
                <a:gd name="connsiteY22" fmla="*/ 368693 h 523454"/>
                <a:gd name="connsiteX23" fmla="*/ 303184 w 606439"/>
                <a:gd name="connsiteY23" fmla="*/ 369109 h 523454"/>
                <a:gd name="connsiteX24" fmla="*/ 304121 w 606439"/>
                <a:gd name="connsiteY24" fmla="*/ 368693 h 523454"/>
                <a:gd name="connsiteX25" fmla="*/ 317965 w 606439"/>
                <a:gd name="connsiteY25" fmla="*/ 349883 h 523454"/>
                <a:gd name="connsiteX26" fmla="*/ 318173 w 606439"/>
                <a:gd name="connsiteY26" fmla="*/ 349051 h 523454"/>
                <a:gd name="connsiteX27" fmla="*/ 304954 w 606439"/>
                <a:gd name="connsiteY27" fmla="*/ 261132 h 523454"/>
                <a:gd name="connsiteX28" fmla="*/ 335452 w 606439"/>
                <a:gd name="connsiteY28" fmla="*/ 230890 h 523454"/>
                <a:gd name="connsiteX29" fmla="*/ 354500 w 606439"/>
                <a:gd name="connsiteY29" fmla="*/ 246894 h 523454"/>
                <a:gd name="connsiteX30" fmla="*/ 393950 w 606439"/>
                <a:gd name="connsiteY30" fmla="*/ 265081 h 523454"/>
                <a:gd name="connsiteX31" fmla="*/ 408522 w 606439"/>
                <a:gd name="connsiteY31" fmla="*/ 277344 h 523454"/>
                <a:gd name="connsiteX32" fmla="*/ 428091 w 606439"/>
                <a:gd name="connsiteY32" fmla="*/ 379501 h 523454"/>
                <a:gd name="connsiteX33" fmla="*/ 178278 w 606439"/>
                <a:gd name="connsiteY33" fmla="*/ 379501 h 523454"/>
                <a:gd name="connsiteX34" fmla="*/ 197951 w 606439"/>
                <a:gd name="connsiteY34" fmla="*/ 277344 h 523454"/>
                <a:gd name="connsiteX35" fmla="*/ 212419 w 606439"/>
                <a:gd name="connsiteY35" fmla="*/ 265081 h 523454"/>
                <a:gd name="connsiteX36" fmla="*/ 251973 w 606439"/>
                <a:gd name="connsiteY36" fmla="*/ 246894 h 523454"/>
                <a:gd name="connsiteX37" fmla="*/ 276624 w 606439"/>
                <a:gd name="connsiteY37" fmla="*/ 129744 h 523454"/>
                <a:gd name="connsiteX38" fmla="*/ 249081 w 606439"/>
                <a:gd name="connsiteY38" fmla="*/ 154506 h 523454"/>
                <a:gd name="connsiteX39" fmla="*/ 303203 w 606439"/>
                <a:gd name="connsiteY39" fmla="*/ 223727 h 523454"/>
                <a:gd name="connsiteX40" fmla="*/ 357324 w 606439"/>
                <a:gd name="connsiteY40" fmla="*/ 154506 h 523454"/>
                <a:gd name="connsiteX41" fmla="*/ 288944 w 606439"/>
                <a:gd name="connsiteY41" fmla="*/ 155961 h 523454"/>
                <a:gd name="connsiteX42" fmla="*/ 276624 w 606439"/>
                <a:gd name="connsiteY42" fmla="*/ 129744 h 523454"/>
                <a:gd name="connsiteX43" fmla="*/ 303203 w 606439"/>
                <a:gd name="connsiteY43" fmla="*/ 68448 h 523454"/>
                <a:gd name="connsiteX44" fmla="*/ 374498 w 606439"/>
                <a:gd name="connsiteY44" fmla="*/ 138396 h 523454"/>
                <a:gd name="connsiteX45" fmla="*/ 303203 w 606439"/>
                <a:gd name="connsiteY45" fmla="*/ 239005 h 523454"/>
                <a:gd name="connsiteX46" fmla="*/ 232012 w 606439"/>
                <a:gd name="connsiteY46" fmla="*/ 138396 h 523454"/>
                <a:gd name="connsiteX47" fmla="*/ 303203 w 606439"/>
                <a:gd name="connsiteY47" fmla="*/ 68448 h 523454"/>
                <a:gd name="connsiteX48" fmla="*/ 41630 w 606439"/>
                <a:gd name="connsiteY48" fmla="*/ 41570 h 523454"/>
                <a:gd name="connsiteX49" fmla="*/ 41630 w 606439"/>
                <a:gd name="connsiteY49" fmla="*/ 406450 h 523454"/>
                <a:gd name="connsiteX50" fmla="*/ 564809 w 606439"/>
                <a:gd name="connsiteY50" fmla="*/ 406450 h 523454"/>
                <a:gd name="connsiteX51" fmla="*/ 564809 w 606439"/>
                <a:gd name="connsiteY51" fmla="*/ 41570 h 523454"/>
                <a:gd name="connsiteX52" fmla="*/ 27788 w 606439"/>
                <a:gd name="connsiteY52" fmla="*/ 0 h 523454"/>
                <a:gd name="connsiteX53" fmla="*/ 578651 w 606439"/>
                <a:gd name="connsiteY53" fmla="*/ 0 h 523454"/>
                <a:gd name="connsiteX54" fmla="*/ 606439 w 606439"/>
                <a:gd name="connsiteY54" fmla="*/ 27644 h 523454"/>
                <a:gd name="connsiteX55" fmla="*/ 606439 w 606439"/>
                <a:gd name="connsiteY55" fmla="*/ 420376 h 523454"/>
                <a:gd name="connsiteX56" fmla="*/ 578651 w 606439"/>
                <a:gd name="connsiteY56" fmla="*/ 448020 h 523454"/>
                <a:gd name="connsiteX57" fmla="*/ 27788 w 606439"/>
                <a:gd name="connsiteY57" fmla="*/ 448020 h 523454"/>
                <a:gd name="connsiteX58" fmla="*/ 0 w 606439"/>
                <a:gd name="connsiteY58" fmla="*/ 420376 h 523454"/>
                <a:gd name="connsiteX59" fmla="*/ 0 w 606439"/>
                <a:gd name="connsiteY59" fmla="*/ 27644 h 523454"/>
                <a:gd name="connsiteX60" fmla="*/ 27788 w 606439"/>
                <a:gd name="connsiteY60" fmla="*/ 0 h 5234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606439" h="523454">
                  <a:moveTo>
                    <a:pt x="222210" y="476810"/>
                  </a:moveTo>
                  <a:lnTo>
                    <a:pt x="591037" y="476810"/>
                  </a:lnTo>
                  <a:cubicBezTo>
                    <a:pt x="599570" y="476810"/>
                    <a:pt x="606439" y="483662"/>
                    <a:pt x="606439" y="492071"/>
                  </a:cubicBezTo>
                  <a:cubicBezTo>
                    <a:pt x="606439" y="500583"/>
                    <a:pt x="599570" y="507435"/>
                    <a:pt x="591037" y="507435"/>
                  </a:cubicBezTo>
                  <a:lnTo>
                    <a:pt x="222210" y="507435"/>
                  </a:lnTo>
                  <a:close/>
                  <a:moveTo>
                    <a:pt x="15301" y="476810"/>
                  </a:moveTo>
                  <a:lnTo>
                    <a:pt x="163006" y="476810"/>
                  </a:lnTo>
                  <a:lnTo>
                    <a:pt x="163006" y="507435"/>
                  </a:lnTo>
                  <a:lnTo>
                    <a:pt x="15301" y="507435"/>
                  </a:lnTo>
                  <a:cubicBezTo>
                    <a:pt x="6870" y="507435"/>
                    <a:pt x="0" y="500583"/>
                    <a:pt x="0" y="492071"/>
                  </a:cubicBezTo>
                  <a:cubicBezTo>
                    <a:pt x="0" y="483662"/>
                    <a:pt x="6870" y="476810"/>
                    <a:pt x="15301" y="476810"/>
                  </a:cubicBezTo>
                  <a:close/>
                  <a:moveTo>
                    <a:pt x="192556" y="460792"/>
                  </a:moveTo>
                  <a:cubicBezTo>
                    <a:pt x="202744" y="460792"/>
                    <a:pt x="211061" y="469001"/>
                    <a:pt x="211061" y="479185"/>
                  </a:cubicBezTo>
                  <a:lnTo>
                    <a:pt x="211061" y="505061"/>
                  </a:lnTo>
                  <a:cubicBezTo>
                    <a:pt x="211061" y="515245"/>
                    <a:pt x="202744" y="523454"/>
                    <a:pt x="192556" y="523454"/>
                  </a:cubicBezTo>
                  <a:cubicBezTo>
                    <a:pt x="182472" y="523454"/>
                    <a:pt x="174155" y="515245"/>
                    <a:pt x="174155" y="505061"/>
                  </a:cubicBezTo>
                  <a:lnTo>
                    <a:pt x="174155" y="479185"/>
                  </a:lnTo>
                  <a:cubicBezTo>
                    <a:pt x="174155" y="469001"/>
                    <a:pt x="182472" y="460792"/>
                    <a:pt x="192556" y="460792"/>
                  </a:cubicBezTo>
                  <a:close/>
                  <a:moveTo>
                    <a:pt x="270917" y="230890"/>
                  </a:moveTo>
                  <a:lnTo>
                    <a:pt x="301415" y="261132"/>
                  </a:lnTo>
                  <a:lnTo>
                    <a:pt x="288300" y="349051"/>
                  </a:lnTo>
                  <a:cubicBezTo>
                    <a:pt x="288300" y="349363"/>
                    <a:pt x="288300" y="349675"/>
                    <a:pt x="288508" y="349883"/>
                  </a:cubicBezTo>
                  <a:lnTo>
                    <a:pt x="302248" y="368693"/>
                  </a:lnTo>
                  <a:cubicBezTo>
                    <a:pt x="302456" y="369005"/>
                    <a:pt x="302872" y="369109"/>
                    <a:pt x="303184" y="369109"/>
                  </a:cubicBezTo>
                  <a:cubicBezTo>
                    <a:pt x="303601" y="369109"/>
                    <a:pt x="303913" y="369005"/>
                    <a:pt x="304121" y="368693"/>
                  </a:cubicBezTo>
                  <a:lnTo>
                    <a:pt x="317965" y="349883"/>
                  </a:lnTo>
                  <a:cubicBezTo>
                    <a:pt x="318069" y="349675"/>
                    <a:pt x="318173" y="349363"/>
                    <a:pt x="318173" y="349051"/>
                  </a:cubicBezTo>
                  <a:lnTo>
                    <a:pt x="304954" y="261132"/>
                  </a:lnTo>
                  <a:lnTo>
                    <a:pt x="335452" y="230890"/>
                  </a:lnTo>
                  <a:lnTo>
                    <a:pt x="354500" y="246894"/>
                  </a:lnTo>
                  <a:lnTo>
                    <a:pt x="393950" y="265081"/>
                  </a:lnTo>
                  <a:cubicBezTo>
                    <a:pt x="399779" y="267471"/>
                    <a:pt x="405920" y="271316"/>
                    <a:pt x="408522" y="277344"/>
                  </a:cubicBezTo>
                  <a:cubicBezTo>
                    <a:pt x="408522" y="277344"/>
                    <a:pt x="451407" y="379501"/>
                    <a:pt x="428091" y="379501"/>
                  </a:cubicBezTo>
                  <a:lnTo>
                    <a:pt x="178278" y="379501"/>
                  </a:lnTo>
                  <a:cubicBezTo>
                    <a:pt x="154962" y="379501"/>
                    <a:pt x="197951" y="277344"/>
                    <a:pt x="197951" y="277344"/>
                  </a:cubicBezTo>
                  <a:cubicBezTo>
                    <a:pt x="200865" y="271108"/>
                    <a:pt x="206590" y="267471"/>
                    <a:pt x="212419" y="265081"/>
                  </a:cubicBezTo>
                  <a:lnTo>
                    <a:pt x="251973" y="246894"/>
                  </a:lnTo>
                  <a:close/>
                  <a:moveTo>
                    <a:pt x="276624" y="129744"/>
                  </a:moveTo>
                  <a:cubicBezTo>
                    <a:pt x="263028" y="128497"/>
                    <a:pt x="246896" y="135746"/>
                    <a:pt x="249081" y="154506"/>
                  </a:cubicBezTo>
                  <a:cubicBezTo>
                    <a:pt x="253245" y="189116"/>
                    <a:pt x="273644" y="223727"/>
                    <a:pt x="303203" y="223727"/>
                  </a:cubicBezTo>
                  <a:cubicBezTo>
                    <a:pt x="331409" y="223727"/>
                    <a:pt x="357012" y="182049"/>
                    <a:pt x="357324" y="154506"/>
                  </a:cubicBezTo>
                  <a:cubicBezTo>
                    <a:pt x="357845" y="108463"/>
                    <a:pt x="325788" y="159911"/>
                    <a:pt x="288944" y="155961"/>
                  </a:cubicBezTo>
                  <a:cubicBezTo>
                    <a:pt x="301278" y="140735"/>
                    <a:pt x="290219" y="130991"/>
                    <a:pt x="276624" y="129744"/>
                  </a:cubicBezTo>
                  <a:close/>
                  <a:moveTo>
                    <a:pt x="303203" y="68448"/>
                  </a:moveTo>
                  <a:cubicBezTo>
                    <a:pt x="354098" y="68448"/>
                    <a:pt x="374914" y="94640"/>
                    <a:pt x="374498" y="138396"/>
                  </a:cubicBezTo>
                  <a:cubicBezTo>
                    <a:pt x="373769" y="201381"/>
                    <a:pt x="333386" y="239005"/>
                    <a:pt x="303203" y="239005"/>
                  </a:cubicBezTo>
                  <a:cubicBezTo>
                    <a:pt x="268024" y="239005"/>
                    <a:pt x="232637" y="201381"/>
                    <a:pt x="232012" y="138396"/>
                  </a:cubicBezTo>
                  <a:cubicBezTo>
                    <a:pt x="231596" y="94640"/>
                    <a:pt x="252412" y="68448"/>
                    <a:pt x="303203" y="68448"/>
                  </a:cubicBezTo>
                  <a:close/>
                  <a:moveTo>
                    <a:pt x="41630" y="41570"/>
                  </a:moveTo>
                  <a:lnTo>
                    <a:pt x="41630" y="406450"/>
                  </a:lnTo>
                  <a:lnTo>
                    <a:pt x="564809" y="406450"/>
                  </a:lnTo>
                  <a:lnTo>
                    <a:pt x="564809" y="41570"/>
                  </a:lnTo>
                  <a:close/>
                  <a:moveTo>
                    <a:pt x="27788" y="0"/>
                  </a:moveTo>
                  <a:lnTo>
                    <a:pt x="578651" y="0"/>
                  </a:lnTo>
                  <a:cubicBezTo>
                    <a:pt x="593950" y="0"/>
                    <a:pt x="606439" y="12367"/>
                    <a:pt x="606439" y="27644"/>
                  </a:cubicBezTo>
                  <a:lnTo>
                    <a:pt x="606439" y="420376"/>
                  </a:lnTo>
                  <a:cubicBezTo>
                    <a:pt x="606439" y="435653"/>
                    <a:pt x="593950" y="448020"/>
                    <a:pt x="578651" y="448020"/>
                  </a:cubicBezTo>
                  <a:lnTo>
                    <a:pt x="27788" y="448020"/>
                  </a:lnTo>
                  <a:cubicBezTo>
                    <a:pt x="12385" y="448020"/>
                    <a:pt x="0" y="435653"/>
                    <a:pt x="0" y="420376"/>
                  </a:cubicBezTo>
                  <a:lnTo>
                    <a:pt x="0" y="27644"/>
                  </a:lnTo>
                  <a:cubicBezTo>
                    <a:pt x="0" y="12367"/>
                    <a:pt x="12385" y="0"/>
                    <a:pt x="277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</p:grpSp>
      <p:sp>
        <p:nvSpPr>
          <p:cNvPr id="21" name="矩形 20"/>
          <p:cNvSpPr/>
          <p:nvPr/>
        </p:nvSpPr>
        <p:spPr>
          <a:xfrm>
            <a:off x="1" y="403350"/>
            <a:ext cx="609600" cy="78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3" name="图片 2" descr="知护网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9600" y="403225"/>
            <a:ext cx="1835150" cy="79311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advTm="3000" p14:dur="10"/>
    </mc:Choice>
    <mc:Fallback>
      <p:transition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33578" y="449124"/>
            <a:ext cx="5600880" cy="787400"/>
            <a:chOff x="-1587" y="1701800"/>
            <a:chExt cx="5600880" cy="787400"/>
          </a:xfrm>
        </p:grpSpPr>
        <p:sp>
          <p:nvSpPr>
            <p:cNvPr id="5" name="矩形 4"/>
            <p:cNvSpPr/>
            <p:nvPr/>
          </p:nvSpPr>
          <p:spPr>
            <a:xfrm>
              <a:off x="-1587" y="1701800"/>
              <a:ext cx="2185987" cy="787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cs typeface="+mn-ea"/>
                  <a:sym typeface="+mn-lt"/>
                </a:rPr>
                <a:t>前言</a:t>
              </a:r>
              <a:endParaRPr lang="zh-CN" altLang="en-US" sz="4400" b="1"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489266" y="1741557"/>
              <a:ext cx="3110027" cy="706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4000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7" name="内容占位符 16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34365" y="1610995"/>
            <a:ext cx="10382250" cy="2496185"/>
          </a:xfrm>
        </p:spPr>
        <p:txBody>
          <a:bodyPr/>
          <a:lstStyle/>
          <a:p>
            <a:pPr algn="l" fontAlgn="auto">
              <a:lnSpc>
                <a:spcPct val="160000"/>
              </a:lnSpc>
              <a:spcAft>
                <a:spcPts val="1200"/>
              </a:spcAft>
              <a:buNone/>
            </a:pPr>
            <a:r>
              <a:rPr lang="zh-CN" altLang="en-US" sz="1600"/>
              <a:t>国家卫生健康委员会发布的《严重精神障碍管理治疗工作规范(2018年版)》中将保护性约束定义为:为及时控制和制止危害行为发生或者升级,而对患者实施的保护性措施。</a:t>
            </a:r>
            <a:endParaRPr lang="zh-CN" altLang="en-US" sz="1600"/>
          </a:p>
          <a:p>
            <a:pPr algn="l" fontAlgn="auto">
              <a:lnSpc>
                <a:spcPct val="160000"/>
              </a:lnSpc>
              <a:spcAft>
                <a:spcPts val="1200"/>
              </a:spcAft>
              <a:buNone/>
            </a:pPr>
            <a:r>
              <a:rPr lang="zh-CN" altLang="en-US" sz="1600"/>
              <a:t>约束的不恰当使用会对患者的躯体造成各种影响,</a:t>
            </a:r>
            <a:r>
              <a:rPr lang="zh-CN" altLang="en-US" sz="1600" b="1"/>
              <a:t>如骨折,挤压伤,神经损伤,肌力丧失、关节挛缩、二便失禁、便秘、呼吸道感染、皮肤受损、压力性损伤</a:t>
            </a:r>
            <a:r>
              <a:rPr lang="zh-CN" altLang="en-US" sz="1600"/>
              <a:t>等。</a:t>
            </a:r>
            <a:endParaRPr lang="zh-CN" altLang="en-US" sz="1600"/>
          </a:p>
          <a:p>
            <a:pPr algn="l" fontAlgn="auto">
              <a:lnSpc>
                <a:spcPct val="160000"/>
              </a:lnSpc>
              <a:spcAft>
                <a:spcPts val="1200"/>
              </a:spcAft>
              <a:buNone/>
            </a:pPr>
            <a:r>
              <a:rPr lang="zh-CN" altLang="en-US" sz="1600"/>
              <a:t>在精神科虽然对约束患者有指征要求,但目前尚缺乏统一、具体的约束实施与解除的参照评估工具和标准，也无针对约束实施与解除的相关指南或共识供临床实践参考。中华护理学会精神卫生专业委员会成立撰写组，组织医院管理专家、护理管理专家及循证方法学者,基于最新循证证据并结合临床实践经验,经多次函询和现场专家论证后，起草了《精神科保护性约束实施及解除专家共识(2021版)》(以下简称《共识》)。规范约束在精神科的实施及解除相关内容,为约束实施及解除在临床的应用提供指导依据。</a:t>
            </a:r>
            <a:endParaRPr lang="zh-CN" altLang="en-US" sz="1600"/>
          </a:p>
        </p:txBody>
      </p:sp>
    </p:spTree>
  </p:cSld>
  <p:clrMapOvr>
    <a:masterClrMapping/>
  </p:clrMapOvr>
  <p:transition spd="slow" advTm="3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33578" y="1319709"/>
            <a:ext cx="5600880" cy="787400"/>
            <a:chOff x="-1587" y="1701800"/>
            <a:chExt cx="5600880" cy="787400"/>
          </a:xfrm>
        </p:grpSpPr>
        <p:sp>
          <p:nvSpPr>
            <p:cNvPr id="5" name="矩形 4"/>
            <p:cNvSpPr/>
            <p:nvPr/>
          </p:nvSpPr>
          <p:spPr>
            <a:xfrm>
              <a:off x="-1587" y="1701800"/>
              <a:ext cx="2185987" cy="787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cs typeface="+mn-ea"/>
                  <a:sym typeface="+mn-lt"/>
                </a:rPr>
                <a:t>目录</a:t>
              </a:r>
              <a:endParaRPr lang="zh-CN" altLang="en-US" sz="4400" b="1"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489266" y="1741557"/>
              <a:ext cx="311002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b="1">
                  <a:solidFill>
                    <a:schemeClr val="accent1"/>
                  </a:solidFill>
                  <a:cs typeface="+mn-ea"/>
                  <a:sym typeface="+mn-lt"/>
                </a:rPr>
                <a:t>CONTENTS</a:t>
              </a:r>
              <a:endParaRPr lang="en-US" altLang="zh-CN" sz="4000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510666" y="1359466"/>
            <a:ext cx="4907428" cy="4157486"/>
            <a:chOff x="6477000" y="1866900"/>
            <a:chExt cx="4178300" cy="3789268"/>
          </a:xfrm>
        </p:grpSpPr>
        <p:grpSp>
          <p:nvGrpSpPr>
            <p:cNvPr id="8" name="组合 7"/>
            <p:cNvGrpSpPr/>
            <p:nvPr/>
          </p:nvGrpSpPr>
          <p:grpSpPr>
            <a:xfrm>
              <a:off x="6477000" y="1866900"/>
              <a:ext cx="1524000" cy="2067083"/>
              <a:chOff x="6477000" y="850900"/>
              <a:chExt cx="1524000" cy="3759200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6477000" y="850900"/>
                <a:ext cx="1524000" cy="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/>
            </p:nvCxnSpPr>
            <p:spPr>
              <a:xfrm flipH="1">
                <a:off x="6477000" y="850900"/>
                <a:ext cx="0" cy="375920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组合 8"/>
            <p:cNvGrpSpPr/>
            <p:nvPr/>
          </p:nvGrpSpPr>
          <p:grpSpPr>
            <a:xfrm>
              <a:off x="9131300" y="3540201"/>
              <a:ext cx="1524000" cy="2115967"/>
              <a:chOff x="9131300" y="2916438"/>
              <a:chExt cx="1524000" cy="3759200"/>
            </a:xfrm>
          </p:grpSpPr>
          <p:cxnSp>
            <p:nvCxnSpPr>
              <p:cNvPr id="10" name="直接连接符 9"/>
              <p:cNvCxnSpPr/>
              <p:nvPr/>
            </p:nvCxnSpPr>
            <p:spPr>
              <a:xfrm>
                <a:off x="9131300" y="6675638"/>
                <a:ext cx="1524000" cy="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10655300" y="2916438"/>
                <a:ext cx="0" cy="375920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2" name="文本框 21"/>
          <p:cNvSpPr txBox="1"/>
          <p:nvPr/>
        </p:nvSpPr>
        <p:spPr>
          <a:xfrm>
            <a:off x="7897589" y="3797407"/>
            <a:ext cx="39402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评估要点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897589" y="4391535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基本要求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7" name="圆角矩形 43"/>
          <p:cNvSpPr/>
          <p:nvPr/>
        </p:nvSpPr>
        <p:spPr>
          <a:xfrm>
            <a:off x="6995795" y="3674745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04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8" name="圆角矩形 44"/>
          <p:cNvSpPr/>
          <p:nvPr/>
        </p:nvSpPr>
        <p:spPr>
          <a:xfrm>
            <a:off x="6995795" y="4294505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05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3" name="文本框 32"/>
          <p:cNvSpPr txBox="1"/>
          <p:nvPr>
            <p:custDataLst>
              <p:tags r:id="rId2"/>
            </p:custDataLst>
          </p:nvPr>
        </p:nvSpPr>
        <p:spPr>
          <a:xfrm>
            <a:off x="7901399" y="1939397"/>
            <a:ext cx="39402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应用人群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4" name="文本框 33"/>
          <p:cNvSpPr txBox="1"/>
          <p:nvPr>
            <p:custDataLst>
              <p:tags r:id="rId3"/>
            </p:custDataLst>
          </p:nvPr>
        </p:nvSpPr>
        <p:spPr>
          <a:xfrm>
            <a:off x="7901399" y="2570990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前提与原则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7901399" y="3203219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目的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圆角矩形 43"/>
          <p:cNvSpPr/>
          <p:nvPr>
            <p:custDataLst>
              <p:tags r:id="rId5"/>
            </p:custDataLst>
          </p:nvPr>
        </p:nvSpPr>
        <p:spPr>
          <a:xfrm>
            <a:off x="6999605" y="1854200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01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7" name="圆角矩形 44"/>
          <p:cNvSpPr/>
          <p:nvPr>
            <p:custDataLst>
              <p:tags r:id="rId6"/>
            </p:custDataLst>
          </p:nvPr>
        </p:nvSpPr>
        <p:spPr>
          <a:xfrm>
            <a:off x="6999605" y="2473960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02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8" name="圆角矩形 45"/>
          <p:cNvSpPr/>
          <p:nvPr>
            <p:custDataLst>
              <p:tags r:id="rId7"/>
            </p:custDataLst>
          </p:nvPr>
        </p:nvSpPr>
        <p:spPr>
          <a:xfrm>
            <a:off x="6999605" y="3081655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03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16" name="图片 1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60000"/>
          </a:blip>
          <a:stretch>
            <a:fillRect/>
          </a:stretch>
        </p:blipFill>
        <p:spPr>
          <a:xfrm>
            <a:off x="833755" y="2519680"/>
            <a:ext cx="5377815" cy="2724785"/>
          </a:xfrm>
          <a:prstGeom prst="rect">
            <a:avLst/>
          </a:prstGeom>
        </p:spPr>
      </p:pic>
    </p:spTree>
  </p:cSld>
  <p:clrMapOvr>
    <a:masterClrMapping/>
  </p:clrMapOvr>
  <p:transition spd="slow" advTm="3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7" grpId="0"/>
      <p:bldP spid="28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33578" y="1319709"/>
            <a:ext cx="5600880" cy="787400"/>
            <a:chOff x="-1587" y="1701800"/>
            <a:chExt cx="5600880" cy="787400"/>
          </a:xfrm>
        </p:grpSpPr>
        <p:sp>
          <p:nvSpPr>
            <p:cNvPr id="5" name="矩形 4"/>
            <p:cNvSpPr/>
            <p:nvPr/>
          </p:nvSpPr>
          <p:spPr>
            <a:xfrm>
              <a:off x="-1587" y="1701800"/>
              <a:ext cx="2185987" cy="7874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400" b="1">
                  <a:cs typeface="+mn-ea"/>
                  <a:sym typeface="+mn-lt"/>
                </a:rPr>
                <a:t>目录</a:t>
              </a:r>
              <a:endParaRPr lang="zh-CN" altLang="en-US" sz="4400" b="1">
                <a:cs typeface="+mn-ea"/>
                <a:sym typeface="+mn-lt"/>
              </a:endParaRPr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2489266" y="1741557"/>
              <a:ext cx="3110027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 b="1">
                  <a:solidFill>
                    <a:schemeClr val="accent1"/>
                  </a:solidFill>
                  <a:cs typeface="+mn-ea"/>
                  <a:sym typeface="+mn-lt"/>
                </a:rPr>
                <a:t>CONTENTS</a:t>
              </a:r>
              <a:endParaRPr lang="en-US" altLang="zh-CN" sz="4000" b="1">
                <a:solidFill>
                  <a:schemeClr val="accent1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510666" y="1359466"/>
            <a:ext cx="4907428" cy="4157486"/>
            <a:chOff x="6477000" y="1866900"/>
            <a:chExt cx="4178300" cy="3789268"/>
          </a:xfrm>
        </p:grpSpPr>
        <p:grpSp>
          <p:nvGrpSpPr>
            <p:cNvPr id="8" name="组合 7"/>
            <p:cNvGrpSpPr/>
            <p:nvPr/>
          </p:nvGrpSpPr>
          <p:grpSpPr>
            <a:xfrm>
              <a:off x="6477000" y="1866900"/>
              <a:ext cx="1524000" cy="2067083"/>
              <a:chOff x="6477000" y="850900"/>
              <a:chExt cx="1524000" cy="3759200"/>
            </a:xfrm>
          </p:grpSpPr>
          <p:cxnSp>
            <p:nvCxnSpPr>
              <p:cNvPr id="12" name="直接连接符 11"/>
              <p:cNvCxnSpPr/>
              <p:nvPr/>
            </p:nvCxnSpPr>
            <p:spPr>
              <a:xfrm>
                <a:off x="6477000" y="850900"/>
                <a:ext cx="1524000" cy="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/>
            </p:nvCxnSpPr>
            <p:spPr>
              <a:xfrm flipH="1">
                <a:off x="6477000" y="850900"/>
                <a:ext cx="0" cy="375920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组合 8"/>
            <p:cNvGrpSpPr/>
            <p:nvPr/>
          </p:nvGrpSpPr>
          <p:grpSpPr>
            <a:xfrm>
              <a:off x="9131300" y="3540201"/>
              <a:ext cx="1524000" cy="2115967"/>
              <a:chOff x="9131300" y="2916438"/>
              <a:chExt cx="1524000" cy="3759200"/>
            </a:xfrm>
          </p:grpSpPr>
          <p:cxnSp>
            <p:nvCxnSpPr>
              <p:cNvPr id="10" name="直接连接符 9"/>
              <p:cNvCxnSpPr/>
              <p:nvPr/>
            </p:nvCxnSpPr>
            <p:spPr>
              <a:xfrm>
                <a:off x="9131300" y="6675638"/>
                <a:ext cx="1524000" cy="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10655300" y="2916438"/>
                <a:ext cx="0" cy="3759200"/>
              </a:xfrm>
              <a:prstGeom prst="line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2" name="文本框 21"/>
          <p:cNvSpPr txBox="1"/>
          <p:nvPr/>
        </p:nvSpPr>
        <p:spPr>
          <a:xfrm>
            <a:off x="7934419" y="4377797"/>
            <a:ext cx="39402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建议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7" name="圆角矩形 43"/>
          <p:cNvSpPr/>
          <p:nvPr/>
        </p:nvSpPr>
        <p:spPr>
          <a:xfrm>
            <a:off x="7032625" y="4255135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10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3" name="文本框 32"/>
          <p:cNvSpPr txBox="1"/>
          <p:nvPr>
            <p:custDataLst>
              <p:tags r:id="rId2"/>
            </p:custDataLst>
          </p:nvPr>
        </p:nvSpPr>
        <p:spPr>
          <a:xfrm>
            <a:off x="7938229" y="2519787"/>
            <a:ext cx="39402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流程图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4" name="文本框 33"/>
          <p:cNvSpPr txBox="1"/>
          <p:nvPr>
            <p:custDataLst>
              <p:tags r:id="rId3"/>
            </p:custDataLst>
          </p:nvPr>
        </p:nvSpPr>
        <p:spPr>
          <a:xfrm>
            <a:off x="7938229" y="3151380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实施过程中的干预策略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7938229" y="3783609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伦理问题及风险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圆角矩形 43"/>
          <p:cNvSpPr/>
          <p:nvPr>
            <p:custDataLst>
              <p:tags r:id="rId5"/>
            </p:custDataLst>
          </p:nvPr>
        </p:nvSpPr>
        <p:spPr>
          <a:xfrm>
            <a:off x="7036435" y="2434590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07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7" name="圆角矩形 44"/>
          <p:cNvSpPr/>
          <p:nvPr>
            <p:custDataLst>
              <p:tags r:id="rId6"/>
            </p:custDataLst>
          </p:nvPr>
        </p:nvSpPr>
        <p:spPr>
          <a:xfrm>
            <a:off x="7036435" y="3054350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08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8" name="圆角矩形 45"/>
          <p:cNvSpPr/>
          <p:nvPr>
            <p:custDataLst>
              <p:tags r:id="rId7"/>
            </p:custDataLst>
          </p:nvPr>
        </p:nvSpPr>
        <p:spPr>
          <a:xfrm>
            <a:off x="7036435" y="3662045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09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7933784" y="1880514"/>
            <a:ext cx="39402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1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记录表</a:t>
            </a:r>
            <a:endParaRPr lang="zh-CN" altLang="en-US" sz="2000" b="1" spc="1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5" name="圆角矩形 45"/>
          <p:cNvSpPr/>
          <p:nvPr>
            <p:custDataLst>
              <p:tags r:id="rId9"/>
            </p:custDataLst>
          </p:nvPr>
        </p:nvSpPr>
        <p:spPr>
          <a:xfrm>
            <a:off x="7031990" y="1758950"/>
            <a:ext cx="581025" cy="546735"/>
          </a:xfrm>
          <a:prstGeom prst="round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6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cs typeface="+mn-ea"/>
                <a:sym typeface="+mn-lt"/>
              </a:rPr>
              <a:t>06</a:t>
            </a:r>
            <a:endParaRPr kumimoji="0" lang="en-US" altLang="zh-CN" sz="16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16" name="图片 15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alphaModFix amt="60000"/>
          </a:blip>
          <a:stretch>
            <a:fillRect/>
          </a:stretch>
        </p:blipFill>
        <p:spPr>
          <a:xfrm>
            <a:off x="833755" y="2519680"/>
            <a:ext cx="5377815" cy="2724785"/>
          </a:xfrm>
          <a:prstGeom prst="rect">
            <a:avLst/>
          </a:prstGeom>
        </p:spPr>
      </p:pic>
    </p:spTree>
  </p:cSld>
  <p:clrMapOvr>
    <a:masterClrMapping/>
  </p:clrMapOvr>
  <p:transition spd="slow" advTm="300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7" grpId="0"/>
      <p:bldP spid="33" grpId="0"/>
      <p:bldP spid="34" grpId="0"/>
      <p:bldP spid="35" grpId="0"/>
      <p:bldP spid="36" grpId="0"/>
      <p:bldP spid="37" grpId="0"/>
      <p:bldP spid="38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83238" y="3142084"/>
            <a:ext cx="6390769" cy="1468751"/>
            <a:chOff x="1497124" y="691029"/>
            <a:chExt cx="2628400" cy="604069"/>
          </a:xfrm>
        </p:grpSpPr>
        <p:sp>
          <p:nvSpPr>
            <p:cNvPr id="5" name="íşļiḍé"/>
            <p:cNvSpPr txBox="1"/>
            <p:nvPr/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应用人群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97266" y="1131087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Application Population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194836" y="1608562"/>
            <a:ext cx="35665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cs typeface="+mn-ea"/>
                <a:sym typeface="+mn-lt"/>
              </a:rPr>
              <a:t>Part 01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组合 17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19" name="箭头: V 形 18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0" name="箭头: 五边形 19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2" name="箭头: V 形 21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3" name="箭头: 五边形 22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78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应用人群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6" name="1"/>
          <p:cNvSpPr txBox="1"/>
          <p:nvPr/>
        </p:nvSpPr>
        <p:spPr>
          <a:xfrm>
            <a:off x="843759" y="1557916"/>
            <a:ext cx="3344651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accent1"/>
                </a:solidFill>
                <a:cs typeface="+mn-ea"/>
                <a:sym typeface="+mn-lt"/>
              </a:rPr>
              <a:t>受精神症状支配，极有可能伤害自己、他人和环境者</a:t>
            </a:r>
            <a:endParaRPr lang="zh-CN" altLang="en-US" sz="20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17" name="1"/>
          <p:cNvSpPr txBox="1"/>
          <p:nvPr/>
        </p:nvSpPr>
        <p:spPr>
          <a:xfrm>
            <a:off x="704694" y="2654455"/>
            <a:ext cx="3623559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lang="zh-CN" altLang="en-US"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3，Grade A）</a:t>
            </a:r>
            <a:endParaRPr lang="zh-CN" altLang="en-US"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8" name="1"/>
          <p:cNvSpPr txBox="1"/>
          <p:nvPr/>
        </p:nvSpPr>
        <p:spPr>
          <a:xfrm>
            <a:off x="557372" y="4992484"/>
            <a:ext cx="3771019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5，Grade A）</a:t>
            </a:r>
            <a:endParaRPr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9" name="1"/>
          <p:cNvSpPr txBox="1"/>
          <p:nvPr/>
        </p:nvSpPr>
        <p:spPr>
          <a:xfrm>
            <a:off x="7834841" y="2798825"/>
            <a:ext cx="3771019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3，Grade A）</a:t>
            </a:r>
            <a:endParaRPr lang="zh-CN" altLang="en-US"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0" name="1"/>
          <p:cNvSpPr txBox="1"/>
          <p:nvPr/>
        </p:nvSpPr>
        <p:spPr>
          <a:xfrm>
            <a:off x="7863611" y="5003463"/>
            <a:ext cx="3771019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/>
            <a:r>
              <a: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5，Grade A）</a:t>
            </a:r>
            <a:endParaRPr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21" name="1"/>
          <p:cNvSpPr txBox="1"/>
          <p:nvPr/>
        </p:nvSpPr>
        <p:spPr>
          <a:xfrm>
            <a:off x="843759" y="3876045"/>
            <a:ext cx="3344651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accent1"/>
                </a:solidFill>
                <a:cs typeface="+mn-ea"/>
                <a:sym typeface="+mn-lt"/>
              </a:rPr>
              <a:t>对必要的治疗不合作或发生外走行为等扰乱医疗秩序者</a:t>
            </a:r>
            <a:endParaRPr lang="zh-CN" altLang="en-US" sz="20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22" name="1"/>
          <p:cNvSpPr txBox="1"/>
          <p:nvPr/>
        </p:nvSpPr>
        <p:spPr>
          <a:xfrm>
            <a:off x="7854113" y="1730636"/>
            <a:ext cx="3344651" cy="979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50" b="1">
                <a:solidFill>
                  <a:schemeClr val="accent1"/>
                </a:solidFill>
                <a:cs typeface="+mn-ea"/>
                <a:sym typeface="+mn-lt"/>
              </a:rPr>
              <a:t>极度</a:t>
            </a:r>
            <a:r>
              <a:rPr lang="zh-CN" altLang="en-US" sz="2000" b="1">
                <a:solidFill>
                  <a:schemeClr val="accent1"/>
                </a:solidFill>
                <a:cs typeface="+mn-ea"/>
                <a:sym typeface="+mn-lt"/>
              </a:rPr>
              <a:t>兴奋</a:t>
            </a:r>
            <a:r>
              <a:rPr lang="zh-CN" altLang="en-US" sz="1850" b="1">
                <a:solidFill>
                  <a:schemeClr val="accent1"/>
                </a:solidFill>
                <a:cs typeface="+mn-ea"/>
                <a:sym typeface="+mn-lt"/>
              </a:rPr>
              <a:t>、躁动，用药物一时难以控制者</a:t>
            </a:r>
            <a:endParaRPr lang="zh-CN" altLang="en-US" sz="185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23" name="1"/>
          <p:cNvSpPr txBox="1"/>
          <p:nvPr/>
        </p:nvSpPr>
        <p:spPr>
          <a:xfrm>
            <a:off x="7834431" y="3875964"/>
            <a:ext cx="3344651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accent1"/>
                </a:solidFill>
                <a:cs typeface="+mn-ea"/>
                <a:sym typeface="+mn-lt"/>
              </a:rPr>
              <a:t>由于各种原因引起意识障碍，一时不能控制者</a:t>
            </a:r>
            <a:endParaRPr lang="zh-CN" altLang="en-US" sz="20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4582560" y="2503298"/>
            <a:ext cx="2694000" cy="2694000"/>
          </a:xfrm>
          <a:prstGeom prst="ellipse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advTm="3000" p14:dur="2000">
        <p15:prstTrans prst="fallOver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1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7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53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83238" y="3142084"/>
            <a:ext cx="6390769" cy="1577336"/>
            <a:chOff x="1497124" y="691029"/>
            <a:chExt cx="2628400" cy="648728"/>
          </a:xfrm>
        </p:grpSpPr>
        <p:sp>
          <p:nvSpPr>
            <p:cNvPr id="5" name="íşļiḍé"/>
            <p:cNvSpPr txBox="1"/>
            <p:nvPr/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前提与原则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543491" y="1175746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Premises and principles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194836" y="1608562"/>
            <a:ext cx="35665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indent="0" defTabSz="9144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kern="1200" cap="none" spc="0" normalizeH="0" baseline="0" noProof="0">
                <a:solidFill>
                  <a:schemeClr val="accent1"/>
                </a:solidFill>
                <a:cs typeface="+mn-ea"/>
                <a:sym typeface="+mn-lt"/>
              </a:rPr>
              <a:t>Part 02</a:t>
            </a:r>
            <a:endParaRPr kumimoji="0" lang="zh-CN" altLang="en-US" sz="6600" b="1" i="0" kern="1200" cap="none" spc="0" normalizeH="0" baseline="0" noProof="0">
              <a:solidFill>
                <a:schemeClr val="accent1"/>
              </a:solidFill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组合 18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20" name="箭头: V 形 19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1" name="箭头: 五边形 20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3" name="箭头: V 形 22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4" name="箭头: 五边形 23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前提与原则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" name="1"/>
          <p:cNvSpPr txBox="1"/>
          <p:nvPr/>
        </p:nvSpPr>
        <p:spPr>
          <a:xfrm>
            <a:off x="7501890" y="1715135"/>
            <a:ext cx="4366895" cy="44386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 hangingPunct="0">
              <a:lnSpc>
                <a:spcPct val="150000"/>
              </a:lnSpc>
              <a:buFont typeface="Wingdings" panose="05000000000000000000" charset="0"/>
              <a:buChar char="Ø"/>
            </a:pPr>
            <a:r>
              <a:rPr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约束应在取得患者监护人知情同意、医生开具医嘱（紧急情况下可使用口头医嘱）、对患者充分告知后，在无其他可替代措施时实施；</a:t>
            </a:r>
            <a:endParaRPr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 hangingPunct="0">
              <a:lnSpc>
                <a:spcPct val="150000"/>
              </a:lnSpc>
              <a:buFont typeface="Wingdings" panose="05000000000000000000" charset="0"/>
              <a:buChar char="Ø"/>
            </a:pPr>
            <a:r>
              <a:rPr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使用最低程度且最短时间的约束；</a:t>
            </a:r>
            <a:endParaRPr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 hangingPunct="0">
              <a:lnSpc>
                <a:spcPct val="150000"/>
              </a:lnSpc>
              <a:buFont typeface="Wingdings" panose="05000000000000000000" charset="0"/>
              <a:buChar char="Ø"/>
            </a:pPr>
            <a:r>
              <a:rPr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在约束的过程中考虑患者的健康状况、年龄以及患者/陪住家属的意愿；</a:t>
            </a:r>
            <a:endParaRPr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 hangingPunct="0">
              <a:lnSpc>
                <a:spcPct val="150000"/>
              </a:lnSpc>
              <a:buFont typeface="Wingdings" panose="05000000000000000000" charset="0"/>
              <a:buChar char="Ø"/>
            </a:pPr>
            <a:r>
              <a:rPr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评估使用约束的潜在危害程度与利弊。</a:t>
            </a:r>
            <a:endParaRPr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algn="ctr" hangingPunct="0">
              <a:lnSpc>
                <a:spcPct val="150000"/>
              </a:lnSpc>
            </a:pPr>
            <a:r>
              <a: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5，Grade A）</a:t>
            </a:r>
            <a:endParaRPr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13" name="图片 12" descr="C:\Users\Lenovo\Desktop\2023420154146.bmp2023420154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385" y="2099945"/>
            <a:ext cx="6311900" cy="308864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mc:AlternateContent>
    <mc:Choice xmlns:p15="http://schemas.microsoft.com/office/powerpoint/2012/main" Requires="p15">
      <p:transition spd="slow" advTm="3000" p14:dur="2000">
        <p15:prstTrans prst="prestige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iṧḷîḑè"/>
          <p:cNvSpPr txBox="1"/>
          <p:nvPr/>
        </p:nvSpPr>
        <p:spPr>
          <a:xfrm>
            <a:off x="5194935" y="4409440"/>
            <a:ext cx="6454775" cy="98933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86360" indent="-86360" algn="l" defTabSz="345440" rtl="0" eaLnBrk="1" latinLnBrk="0" hangingPunct="1">
              <a:lnSpc>
                <a:spcPct val="90000"/>
              </a:lnSpc>
              <a:spcBef>
                <a:spcPts val="380"/>
              </a:spcBef>
              <a:buFont typeface="Arial" pitchFamily="34" charset="0"/>
              <a:buChar char="•"/>
              <a:defRPr sz="10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59080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90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1800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75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0515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87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5059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12331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9603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68755" indent="-86360" algn="l" defTabSz="345440" rtl="0" eaLnBrk="1" latinLnBrk="0" hangingPunct="1">
              <a:lnSpc>
                <a:spcPct val="90000"/>
              </a:lnSpc>
              <a:spcBef>
                <a:spcPts val="190"/>
              </a:spcBef>
              <a:buFont typeface="Arial" pitchFamily="34" charset="0"/>
              <a:buChar char="•"/>
              <a:defRPr sz="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30000"/>
              </a:lnSpc>
              <a:buNone/>
            </a:pPr>
            <a:endParaRPr sz="14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0" indent="0" algn="ctr">
              <a:lnSpc>
                <a:spcPct val="130000"/>
              </a:lnSpc>
              <a:buNone/>
            </a:pPr>
            <a:r>
              <a:rPr sz="14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预防或阻止患者发生或将要发生伤害自身、危害他人安全、扰乱医疗秩序的行为。</a:t>
            </a:r>
            <a:endParaRPr sz="1400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0" indent="0" algn="ctr">
              <a:lnSpc>
                <a:spcPct val="130000"/>
              </a:lnSpc>
              <a:buNone/>
            </a:pPr>
            <a:endParaRPr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  <a:p>
            <a:pPr marL="0" indent="0" algn="ctr">
              <a:lnSpc>
                <a:spcPct val="130000"/>
              </a:lnSpc>
              <a:buNone/>
            </a:pPr>
            <a:r>
              <a: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5，Grade A）</a:t>
            </a:r>
            <a:endParaRPr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194836" y="1608562"/>
            <a:ext cx="356651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cs typeface="+mn-ea"/>
                <a:sym typeface="+mn-lt"/>
              </a:rPr>
              <a:t>Part 03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  <p:grpSp>
        <p:nvGrpSpPr>
          <p:cNvPr id="14" name="组合 13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16" name="箭头: V 形 15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8" name="箭头: 五边形 17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0" name="箭头: V 形 19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1" name="箭头: 五边形 20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5183238" y="3142084"/>
            <a:ext cx="6390769" cy="1267455"/>
            <a:chOff x="1497124" y="691029"/>
            <a:chExt cx="2628400" cy="521280"/>
          </a:xfrm>
        </p:grpSpPr>
        <p:sp>
          <p:nvSpPr>
            <p:cNvPr id="12" name="íşļiḍé"/>
            <p:cNvSpPr txBox="1"/>
            <p:nvPr>
              <p:custDataLst>
                <p:tags r:id="rId3"/>
              </p:custDataLst>
            </p:nvPr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目的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2" name="文本框 21"/>
            <p:cNvSpPr txBox="1"/>
            <p:nvPr>
              <p:custDataLst>
                <p:tags r:id="rId4"/>
              </p:custDataLst>
            </p:nvPr>
          </p:nvSpPr>
          <p:spPr>
            <a:xfrm>
              <a:off x="1497266" y="1048298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Purpose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83238" y="3142084"/>
            <a:ext cx="6390769" cy="1178555"/>
            <a:chOff x="1497124" y="691029"/>
            <a:chExt cx="2628400" cy="484717"/>
          </a:xfrm>
        </p:grpSpPr>
        <p:sp>
          <p:nvSpPr>
            <p:cNvPr id="5" name="íşļiḍé"/>
            <p:cNvSpPr txBox="1"/>
            <p:nvPr/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评估要点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99616" y="1011735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Evaluation Points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194836" y="1608562"/>
            <a:ext cx="3566514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cs typeface="+mn-ea"/>
                <a:sym typeface="+mn-lt"/>
              </a:rPr>
              <a:t>Part 04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  <p:grpSp>
        <p:nvGrpSpPr>
          <p:cNvPr id="14" name="组合 13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16" name="箭头: V 形 15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8" name="箭头: 五边形 17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0" name="箭头: V 形 19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1" name="箭头: 五边形 20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评估要点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2" name="1"/>
          <p:cNvSpPr txBox="1"/>
          <p:nvPr/>
        </p:nvSpPr>
        <p:spPr>
          <a:xfrm>
            <a:off x="6781800" y="2361565"/>
            <a:ext cx="4737100" cy="24911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自伤、自杀的观念或行为；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主动或被动的躯体、语言攻击行为；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意识状态；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伴随精神症状下的异常行为以及对治疗护理的合作程度。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indent="0" algn="ctr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3，Grade A）</a:t>
            </a:r>
            <a:endParaRPr lang="zh-CN" altLang="en-US"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1"/>
          <p:cNvSpPr txBox="1"/>
          <p:nvPr/>
        </p:nvSpPr>
        <p:spPr>
          <a:xfrm>
            <a:off x="6781800" y="1548765"/>
            <a:ext cx="49491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solidFill>
                  <a:schemeClr val="accent1"/>
                </a:solidFill>
                <a:cs typeface="+mn-ea"/>
                <a:sym typeface="+mn-lt"/>
              </a:rPr>
              <a:t>1 、实施约束评估要点（表1）</a:t>
            </a:r>
            <a:endParaRPr lang="en-US" altLang="zh-CN" sz="24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pic>
        <p:nvPicPr>
          <p:cNvPr id="32" name="图片 31" descr="C:\Users\Lenovo\Desktop\202342015501.bmp2023420155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905" y="1670050"/>
            <a:ext cx="5226685" cy="337185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advTm="3000" p14:dur="2000">
        <p15:prstTrans prst="wind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评估要点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2" name="1"/>
          <p:cNvSpPr txBox="1"/>
          <p:nvPr/>
        </p:nvSpPr>
        <p:spPr>
          <a:xfrm>
            <a:off x="6781800" y="2361565"/>
            <a:ext cx="4737100" cy="24911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情绪、情感是否稳定或能够自控；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攻击程度减弱或消失；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对治疗护理及生活照料的合作程度；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对约束相关健康教育的理解与接受程度；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意识状态。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应在患者觉醒状态下使用解除评估表评估。</a:t>
            </a:r>
            <a:endParaRPr lang="zh-CN" altLang="en-US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  <a:p>
            <a:pPr indent="0" algn="ctr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（Level 3，Grade A）</a:t>
            </a:r>
            <a:endParaRPr lang="zh-CN" altLang="en-US" sz="140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3" name="1"/>
          <p:cNvSpPr txBox="1"/>
          <p:nvPr/>
        </p:nvSpPr>
        <p:spPr>
          <a:xfrm>
            <a:off x="6781800" y="1548765"/>
            <a:ext cx="49491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>
                <a:solidFill>
                  <a:schemeClr val="accent1"/>
                </a:solidFill>
                <a:cs typeface="+mn-ea"/>
                <a:sym typeface="+mn-lt"/>
              </a:rPr>
              <a:t>2</a:t>
            </a:r>
            <a:r>
              <a:rPr lang="zh-CN" altLang="en-US" sz="2400" b="1">
                <a:solidFill>
                  <a:schemeClr val="accent1"/>
                </a:solidFill>
                <a:cs typeface="+mn-ea"/>
                <a:sym typeface="+mn-lt"/>
              </a:rPr>
              <a:t>、解除约束评估要点（表2)</a:t>
            </a:r>
            <a:endParaRPr lang="zh-CN" altLang="en-US" sz="2400" b="1">
              <a:solidFill>
                <a:schemeClr val="accent1"/>
              </a:solidFill>
              <a:cs typeface="+mn-ea"/>
              <a:sym typeface="+mn-lt"/>
            </a:endParaRPr>
          </a:p>
        </p:txBody>
      </p:sp>
      <p:pic>
        <p:nvPicPr>
          <p:cNvPr id="32" name="图片 31" descr="C:\Users\Lenovo\Desktop\2023420155320.bmp20234201553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625" y="2116455"/>
            <a:ext cx="5126355" cy="298196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custDataLst>
      <p:tags r:id="rId3"/>
    </p:custDataLst>
  </p:cSld>
  <p:clrMapOvr>
    <a:masterClrMapping/>
  </p:clrMapOvr>
  <mc:AlternateContent>
    <mc:Choice xmlns:p15="http://schemas.microsoft.com/office/powerpoint/2012/main" Requires="p15">
      <p:transition spd="slow" advTm="3000" p14:dur="2000">
        <p15:prstTrans prst="wind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83238" y="3142084"/>
            <a:ext cx="6390769" cy="1178555"/>
            <a:chOff x="1497124" y="691029"/>
            <a:chExt cx="2628400" cy="484717"/>
          </a:xfrm>
        </p:grpSpPr>
        <p:sp>
          <p:nvSpPr>
            <p:cNvPr id="5" name="íşļiḍé"/>
            <p:cNvSpPr txBox="1"/>
            <p:nvPr/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基本要求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99616" y="1011735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Basic Requirements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194836" y="1608562"/>
            <a:ext cx="3566514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cs typeface="+mn-ea"/>
                <a:sym typeface="+mn-lt"/>
              </a:rPr>
              <a:t>Part 05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  <p:grpSp>
        <p:nvGrpSpPr>
          <p:cNvPr id="14" name="组合 13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16" name="箭头: V 形 15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8" name="箭头: 五边形 17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0" name="箭头: V 形 19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1" name="箭头: 五边形 20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78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基本要求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4" name="1"/>
          <p:cNvGrpSpPr/>
          <p:nvPr/>
        </p:nvGrpSpPr>
        <p:grpSpPr>
          <a:xfrm>
            <a:off x="113343" y="1256766"/>
            <a:ext cx="6814820" cy="5290820"/>
            <a:chOff x="6212229" y="1451949"/>
            <a:chExt cx="6815083" cy="5291022"/>
          </a:xfrm>
        </p:grpSpPr>
        <p:sp>
          <p:nvSpPr>
            <p:cNvPr id="8" name="1"/>
            <p:cNvSpPr/>
            <p:nvPr/>
          </p:nvSpPr>
          <p:spPr>
            <a:xfrm>
              <a:off x="6423057" y="1451949"/>
              <a:ext cx="6479155" cy="354979"/>
            </a:xfrm>
            <a:prstGeom prst="rect">
              <a:avLst/>
            </a:prstGeom>
            <a:solidFill>
              <a:schemeClr val="accent1"/>
            </a:solidFill>
            <a:ln w="762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241899" tIns="120949" rIns="241899" bIns="120949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r>
                <a:rPr lang="zh-CN" altLang="en-US" sz="1850" b="1">
                  <a:solidFill>
                    <a:schemeClr val="bg1"/>
                  </a:solidFill>
                  <a:cs typeface="+mn-ea"/>
                  <a:sym typeface="+mn-lt"/>
                </a:rPr>
                <a:t>1 、人员要求</a:t>
              </a:r>
              <a:endParaRPr lang="zh-CN" altLang="en-US" sz="185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9" name="1"/>
            <p:cNvSpPr/>
            <p:nvPr/>
          </p:nvSpPr>
          <p:spPr bwMode="auto">
            <a:xfrm>
              <a:off x="6212229" y="1871700"/>
              <a:ext cx="6815083" cy="48712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238089" tIns="123806" rIns="238089" bIns="123806" anchor="t" anchorCtr="0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参与人员应具备护士执业资格，接受过约束相关沟通与操作技能培训，具备专业的沟通能力和防护技术。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约束前要与患者保持</a:t>
              </a:r>
              <a:r>
                <a:rPr sz="1600" b="1">
                  <a:solidFill>
                    <a:srgbClr val="FF0000"/>
                  </a:solidFill>
                  <a:cs typeface="+mn-ea"/>
                  <a:sym typeface="+mn-lt"/>
                </a:rPr>
                <a:t>1 m</a:t>
              </a: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左右的安全距离，避免与患者进行长时间目光接触。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与患者沟通时应采用尊重和关怀的态度，尽可能安排接受过沟通降级技巧培训的人员作为主要沟通人，以保证沟通安全。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遇到情绪激动的患者时，应尽快联系其他医务人员协助处置。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在患者冲动时，应先由言语干预或自愿用药逐步转移至强制措施。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在紧急情况下运用降级的心理技巧旨在平息暴力行为，要重点观察患者愤怒和愤怒的警告信号，接近患者并控制自己的情绪。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indent="0" algn="ctr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None/>
              </a:pPr>
              <a:r>
                <a:rPr sz="140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（Level 3，Grade A）</a:t>
              </a:r>
              <a:endPara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</p:grpSp>
      <p:pic>
        <p:nvPicPr>
          <p:cNvPr id="2" name="图片 1" descr="精神科护士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9470" y="2087880"/>
            <a:ext cx="4739640" cy="287274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250">
        <p14:switch dir="r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117110" y="318404"/>
            <a:ext cx="5717379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spc="378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rPr>
              <a:t>基本要求</a:t>
            </a:r>
            <a:endParaRPr lang="zh-CN" altLang="en-US" sz="3600" b="1" spc="378">
              <a:solidFill>
                <a:schemeClr val="bg2">
                  <a:lumMod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4" name="1"/>
          <p:cNvGrpSpPr/>
          <p:nvPr/>
        </p:nvGrpSpPr>
        <p:grpSpPr>
          <a:xfrm>
            <a:off x="113343" y="1611731"/>
            <a:ext cx="5586730" cy="4152899"/>
            <a:chOff x="6212229" y="1806928"/>
            <a:chExt cx="5586945" cy="4153058"/>
          </a:xfrm>
        </p:grpSpPr>
        <p:sp>
          <p:nvSpPr>
            <p:cNvPr id="8" name="1"/>
            <p:cNvSpPr/>
            <p:nvPr/>
          </p:nvSpPr>
          <p:spPr>
            <a:xfrm>
              <a:off x="6500530" y="1806928"/>
              <a:ext cx="5144968" cy="354979"/>
            </a:xfrm>
            <a:prstGeom prst="rect">
              <a:avLst/>
            </a:prstGeom>
            <a:solidFill>
              <a:schemeClr val="accent1"/>
            </a:solidFill>
            <a:ln w="762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241899" tIns="120949" rIns="241899" bIns="120949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r>
                <a:rPr lang="en-US" altLang="zh-CN" sz="1850" b="1">
                  <a:solidFill>
                    <a:schemeClr val="bg1"/>
                  </a:solidFill>
                  <a:cs typeface="+mn-ea"/>
                  <a:sym typeface="+mn-lt"/>
                </a:rPr>
                <a:t>2</a:t>
              </a:r>
              <a:r>
                <a:rPr lang="zh-CN" altLang="en-US" sz="1850" b="1">
                  <a:solidFill>
                    <a:schemeClr val="bg1"/>
                  </a:solidFill>
                  <a:cs typeface="+mn-ea"/>
                  <a:sym typeface="+mn-lt"/>
                </a:rPr>
                <a:t> 、环境要求</a:t>
              </a:r>
              <a:endParaRPr lang="zh-CN" altLang="en-US" sz="1850" b="1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9" name="1"/>
            <p:cNvSpPr/>
            <p:nvPr/>
          </p:nvSpPr>
          <p:spPr bwMode="auto">
            <a:xfrm>
              <a:off x="6212229" y="1871700"/>
              <a:ext cx="5586945" cy="4088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238089" tIns="123806" rIns="238089" bIns="123806" anchor="t" anchorCtr="0">
              <a:no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评估患者所处的环境和位置，周围是否有其他患者、是否有贵重的器材或物品、空间是否开阔、是否有利于医护人员对患者实施保护性约束。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marL="285750" indent="-285750" algn="just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Char char="Ø"/>
              </a:pPr>
              <a:r>
                <a:rPr sz="16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同时评估患者是否手持或周边有无可作为武器的器具或其他工具，所有可能有潜在危险的物品都应该被尽量移除。</a:t>
              </a:r>
              <a:endParaRPr sz="16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  <a:p>
              <a:pPr indent="0" algn="ctr" defTabSz="2418715" hangingPunct="0">
                <a:lnSpc>
                  <a:spcPct val="150000"/>
                </a:lnSpc>
                <a:spcBef>
                  <a:spcPct val="0"/>
                </a:spcBef>
                <a:buFont typeface="Wingdings" panose="05000000000000000000" charset="0"/>
                <a:buNone/>
              </a:pPr>
              <a:r>
                <a:rPr sz="1400">
                  <a:solidFill>
                    <a:schemeClr val="bg1">
                      <a:lumMod val="50000"/>
                    </a:schemeClr>
                  </a:solidFill>
                  <a:cs typeface="+mn-ea"/>
                  <a:sym typeface="+mn-lt"/>
                </a:rPr>
                <a:t>（Level 4，Grade A）</a:t>
              </a:r>
              <a:endParaRPr sz="140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endParaRPr>
            </a:p>
          </p:txBody>
        </p:sp>
      </p:grpSp>
      <p:pic>
        <p:nvPicPr>
          <p:cNvPr id="2" name="图片 1" descr="C:\Users\Lenovo\Desktop\环境.jpg环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3825" y="2082800"/>
            <a:ext cx="5125720" cy="287782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1250">
        <p14:switch dir="r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1600" y="101600"/>
            <a:ext cx="11988801" cy="665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83238" y="3142084"/>
            <a:ext cx="6390769" cy="1178555"/>
            <a:chOff x="1497124" y="691029"/>
            <a:chExt cx="2628400" cy="484717"/>
          </a:xfrm>
        </p:grpSpPr>
        <p:sp>
          <p:nvSpPr>
            <p:cNvPr id="5" name="íşļiḍé"/>
            <p:cNvSpPr txBox="1"/>
            <p:nvPr/>
          </p:nvSpPr>
          <p:spPr>
            <a:xfrm>
              <a:off x="1497124" y="691029"/>
              <a:ext cx="2628400" cy="338451"/>
            </a:xfrm>
            <a:prstGeom prst="rect">
              <a:avLst/>
            </a:prstGeom>
          </p:spPr>
          <p:txBody>
            <a:bodyPr/>
            <a:lstStyle>
              <a:defPPr>
                <a:defRPr lang="zh-CN"/>
              </a:defPPr>
              <a:lvl1pPr marL="0" algn="l" defTabSz="34544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1665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 spc="3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记录表</a:t>
              </a:r>
              <a:endParaRPr lang="zh-CN" altLang="en-US" sz="48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499616" y="1011735"/>
              <a:ext cx="2303842" cy="1640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>
                  <a:solidFill>
                    <a:schemeClr val="bg2">
                      <a:lumMod val="25000"/>
                    </a:schemeClr>
                  </a:solidFill>
                  <a:cs typeface="+mn-ea"/>
                  <a:sym typeface="+mn-lt"/>
                </a:rPr>
                <a:t>Record Chart</a:t>
              </a:r>
              <a:endParaRPr lang="en-US" altLang="zh-CN" sz="2000">
                <a:solidFill>
                  <a:schemeClr val="bg2">
                    <a:lumMod val="2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5194836" y="1608562"/>
            <a:ext cx="3566514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6600" b="1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cs typeface="+mn-ea"/>
                <a:sym typeface="+mn-lt"/>
              </a:rPr>
              <a:t>Part 06</a:t>
            </a:r>
            <a:endParaRPr kumimoji="0" lang="zh-CN" altLang="en-US" sz="6600" b="1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5295900" y="2894707"/>
            <a:ext cx="249555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863" t="231" r="6858" b="231"/>
          <a:stretch>
            <a:fillRect/>
          </a:stretch>
        </p:blipFill>
        <p:spPr>
          <a:xfrm flipH="1">
            <a:off x="812406" y="1676487"/>
            <a:ext cx="3953717" cy="3528639"/>
          </a:xfrm>
          <a:prstGeom prst="roundRect">
            <a:avLst>
              <a:gd name="adj" fmla="val 5338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50800" dist="38100" dir="2700000" algn="tl" rotWithShape="0">
              <a:prstClr val="black">
                <a:alpha val="0"/>
              </a:prstClr>
            </a:outerShdw>
            <a:reflection blurRad="12700" stA="38000" endPos="6000" dist="5000" dir="5400000" sy="-100000" algn="bl" rotWithShape="0"/>
          </a:effectLst>
        </p:spPr>
      </p:pic>
      <p:grpSp>
        <p:nvGrpSpPr>
          <p:cNvPr id="14" name="组合 13"/>
          <p:cNvGrpSpPr/>
          <p:nvPr/>
        </p:nvGrpSpPr>
        <p:grpSpPr>
          <a:xfrm>
            <a:off x="101599" y="334476"/>
            <a:ext cx="1597378" cy="554568"/>
            <a:chOff x="368300" y="474132"/>
            <a:chExt cx="1597378" cy="554568"/>
          </a:xfrm>
        </p:grpSpPr>
        <p:sp>
          <p:nvSpPr>
            <p:cNvPr id="16" name="箭头: V 形 15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18" name="箭头: 五边形 17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 flipH="1">
            <a:off x="10493022" y="5843394"/>
            <a:ext cx="1597378" cy="554568"/>
            <a:chOff x="368300" y="474132"/>
            <a:chExt cx="1597378" cy="554568"/>
          </a:xfrm>
        </p:grpSpPr>
        <p:sp>
          <p:nvSpPr>
            <p:cNvPr id="20" name="箭头: V 形 19"/>
            <p:cNvSpPr/>
            <p:nvPr userDrawn="1"/>
          </p:nvSpPr>
          <p:spPr>
            <a:xfrm>
              <a:off x="1411110" y="474132"/>
              <a:ext cx="554568" cy="554568"/>
            </a:xfrm>
            <a:prstGeom prst="chevron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21" name="箭头: 五边形 20"/>
            <p:cNvSpPr/>
            <p:nvPr userDrawn="1"/>
          </p:nvSpPr>
          <p:spPr>
            <a:xfrm>
              <a:off x="368300" y="474132"/>
              <a:ext cx="1042809" cy="543280"/>
            </a:xfrm>
            <a:prstGeom prst="homePlate">
              <a:avLst/>
            </a:prstGeom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 advTm="3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https://d.book118.com/755041141033011111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ISLIDE.ICON" val="#370806;#405327;#405095;"/>
</p:tagLst>
</file>

<file path=ppt/tags/tag25.xml><?xml version="1.0" encoding="utf-8"?>
<p:tagLst xmlns:p="http://schemas.openxmlformats.org/presentationml/2006/main">
  <p:tag name="ISLIDE.ICON" val="#370806;#405327;#405095;"/>
</p:tagLst>
</file>

<file path=ppt/tags/tag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kkar0uk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2024-09-16T20:31:34.953</cp:lastPrinted>
  <dcterms:created xsi:type="dcterms:W3CDTF">2024-09-16T12:31:34Z</dcterms:created>
  <dcterms:modified xsi:type="dcterms:W3CDTF">2024-09-16T12:31:36Z</dcterms:modified>
</cp:coreProperties>
</file>