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E39A-A712-4463-ACA6-2E4AC6DC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1FCC8-0B1A-4759-A3CC-B13FEBD1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7E8EB-A074-4A0C-AC05-D9F4BD64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D1AA0-E431-4C1D-B3D2-9FA2DD89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DAF34-0EE6-4435-97C6-D4B6E735C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E257F-7EDA-4E9F-BD39-0788580C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2EEFB-192A-4CE8-8FDD-99B4BD95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9639B-06E2-4074-9391-47C5ECDB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43A8C-05E1-4FB4-8C3A-8E495CD45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E906-165F-44BF-B537-D95266D60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E9EB-C5FE-456B-BD74-044BA6615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013021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628239" y="2458651"/>
            <a:ext cx="6938644" cy="708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污水检测结果的分析报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7557769" cy="3830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marL="3395417" algn="l" rtl="0" eaLnBrk="0">
              <a:lnSpc>
                <a:spcPct val="91000"/>
              </a:lnSpc>
              <a:spcBef>
                <a:spcPts val="73"/>
              </a:spcBef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检测方法及原理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样品采集与处理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结果展示与分析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结果评价及影响因素探讨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措施与未来展望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543803" y="2007466"/>
            <a:ext cx="1136650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3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7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10"/>
          <p:cNvSpPr/>
          <p:nvPr/>
        </p:nvSpPr>
        <p:spPr>
          <a:xfrm>
            <a:off x="4444665" y="3683132"/>
            <a:ext cx="3281045" cy="1861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水资源管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13414" algn="l" rtl="0" eaLnBrk="0">
              <a:lnSpc>
                <a:spcPct val="153000"/>
              </a:lnSpc>
              <a:spcBef>
                <a:spcPts val="3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水资源是人类生存和发展的重要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基础，污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水治理对于保护水资源具有重要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意义。通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过本报告的分析，可以为水资源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管理提供 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决策支持。</a:t>
            </a:r>
            <a:endParaRPr lang="Microsoft YaHei" altLang="Microsoft YaHei" sz="1400"/>
          </a:p>
        </p:txBody>
      </p:sp>
      <p:sp>
        <p:nvSpPr>
          <p:cNvPr id="11" name="textbox 11"/>
          <p:cNvSpPr/>
          <p:nvPr/>
        </p:nvSpPr>
        <p:spPr>
          <a:xfrm>
            <a:off x="699183" y="3682932"/>
            <a:ext cx="3282315" cy="1861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56"/>
              </a:lnSpc>
            </a:pPr>
            <a:endParaRPr lang="Arial" altLang="Arial" sz="100"/>
          </a:p>
          <a:p>
            <a:pPr marL="1421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15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indent="9953" algn="l" rtl="0" eaLnBrk="0">
              <a:lnSpc>
                <a:spcPct val="153000"/>
              </a:lnSpc>
              <a:spcBef>
                <a:spcPts val="2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发展，污水排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放对环境的压力日益增大。本报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析污水检测结果，为环境保护提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科学依 </a:t>
            </a:r>
            <a:r>
              <a:rPr sz="14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4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2" name="textbox 12"/>
          <p:cNvSpPr/>
          <p:nvPr/>
        </p:nvSpPr>
        <p:spPr>
          <a:xfrm>
            <a:off x="8188497" y="4343268"/>
            <a:ext cx="3282315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污水中的有害物质可能对人类的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康造成</a:t>
            </a:r>
            <a:endParaRPr lang="Microsoft YaHei" altLang="Microsoft YaHei" sz="1400"/>
          </a:p>
          <a:p>
            <a:pPr marL="17043" indent="-3257" algn="l" rtl="0" eaLnBrk="0">
              <a:lnSpc>
                <a:spcPct val="156000"/>
              </a:lnSpc>
              <a:spcBef>
                <a:spcPts val="29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威胁。本报告将关注污水中的病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体和有 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毒物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质，以保障公共卫生安全。</a:t>
            </a:r>
            <a:endParaRPr lang="Microsoft YaHei" altLang="Microsoft YaHei" sz="14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8191231" y="3684132"/>
            <a:ext cx="821689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5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36" name="textbox 36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37" name="textbox 37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21287" y="2643640"/>
            <a:ext cx="7164781" cy="3105455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1336530" y="4257989"/>
            <a:ext cx="2286000" cy="1962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04"/>
              </a:lnSpc>
            </a:pPr>
            <a:endParaRPr lang="Arial" altLang="Arial" sz="100"/>
          </a:p>
          <a:p>
            <a:pPr marL="133639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BDF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检测指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BDF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500"/>
          </a:p>
          <a:p>
            <a:pPr marL="12700" indent="66562" algn="l" rtl="0" eaLnBrk="0">
              <a:lnSpc>
                <a:spcPct val="154000"/>
              </a:lnSpc>
              <a:spcBef>
                <a:spcPts val="152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报告将重点分析污水中的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学需氧量(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COD</a:t>
            </a:r>
            <a:r>
              <a:rPr sz="1300" spc="2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)、生物</a:t>
            </a:r>
            <a:r>
              <a:rPr sz="1300" spc="2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氧量(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BOD</a:t>
            </a:r>
            <a:r>
              <a:rPr sz="1300" spc="3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)、总磷(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</a:t>
            </a:r>
            <a:r>
              <a:rPr sz="1300" spc="3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300" spc="2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2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总氮(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</a:t>
            </a:r>
            <a:r>
              <a:rPr sz="1300" spc="2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)、重金属、病</a:t>
            </a:r>
            <a:r>
              <a:rPr sz="1300" spc="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1"/>
              </a:spcBef>
            </a:pPr>
            <a:r>
              <a:rPr sz="13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体等关键指标</a:t>
            </a: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8987758" y="1923622"/>
            <a:ext cx="2392045" cy="1278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1"/>
              </a:lnSpc>
            </a:pPr>
            <a:endParaRPr lang="Arial" altLang="Arial" sz="100"/>
          </a:p>
          <a:p>
            <a:pPr marL="6014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4C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时间和地域范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4C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389"/>
              </a:lnSpc>
            </a:pPr>
            <a:endParaRPr lang="Arial" altLang="Arial" sz="100"/>
          </a:p>
          <a:p>
            <a:pPr marL="12700" indent="1200" algn="l" rtl="0" eaLnBrk="0">
              <a:lnSpc>
                <a:spcPct val="15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报告将针对近期内的污水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测数据进行分析，涉及本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区的多个污水处理厂和排放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1" name="textbox 41"/>
          <p:cNvSpPr/>
          <p:nvPr/>
        </p:nvSpPr>
        <p:spPr>
          <a:xfrm>
            <a:off x="658067" y="1691259"/>
            <a:ext cx="2220595" cy="1247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3"/>
              </a:lnSpc>
            </a:pPr>
            <a:endParaRPr lang="Arial" altLang="Arial" sz="100"/>
          </a:p>
          <a:p>
            <a:pPr marL="126959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污水来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4243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本报告将涵盖工业废水、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活污水和农业排水等各类</a:t>
            </a:r>
            <a:r>
              <a:rPr sz="13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</a:t>
            </a:r>
            <a:endParaRPr lang="Microsoft YaHei" altLang="Microsoft YaHei" sz="1300"/>
          </a:p>
          <a:p>
            <a:pPr algn="r" rtl="0" eaLnBrk="0">
              <a:lnSpc>
                <a:spcPts val="2427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水的检测结果分析。</a:t>
            </a:r>
            <a:endParaRPr lang="Microsoft YaHei" altLang="Microsoft YaHei" sz="1300"/>
          </a:p>
        </p:txBody>
      </p:sp>
      <p:sp>
        <p:nvSpPr>
          <p:cNvPr id="42" name="textbox 42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3513835" y="2009981"/>
            <a:ext cx="5166995" cy="1805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218364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检测方法及原理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1200" y="1587500"/>
            <a:ext cx="3579893" cy="3867314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5022829" y="2559419"/>
            <a:ext cx="293877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6"/>
              </a:lnSpc>
            </a:pPr>
            <a:endParaRPr lang="Arial" altLang="Arial" sz="100"/>
          </a:p>
          <a:p>
            <a:pPr marL="13042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通过化学反应来测定污水中各种物质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indent="514" algn="l" rtl="0" eaLnBrk="0">
              <a:lnSpc>
                <a:spcPct val="160000"/>
              </a:lnSpc>
              <a:spcBef>
                <a:spcPts val="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含量，如酸碱度、氧化还原电位、重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属离子等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8415895" y="2559933"/>
            <a:ext cx="2939414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利用物质对光的吸收、发射或散射特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300"/>
          </a:p>
          <a:p>
            <a:pPr marL="12700" indent="857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进行分析，如紫外-可见分光光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度法、    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原子吸收光谱法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184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常见污水检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textbox 89"/>
          <p:cNvSpPr/>
          <p:nvPr/>
        </p:nvSpPr>
        <p:spPr>
          <a:xfrm>
            <a:off x="8416752" y="4934660"/>
            <a:ext cx="29381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利用生物对污水中某些物质的敏感反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进行分析，如生物毒性测试、生物传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endParaRPr lang="Microsoft YaHei" altLang="Microsoft YaHei" sz="1300"/>
          </a:p>
        </p:txBody>
      </p:sp>
      <p:sp>
        <p:nvSpPr>
          <p:cNvPr id="90" name="textbox 90"/>
          <p:cNvSpPr/>
          <p:nvPr/>
        </p:nvSpPr>
        <p:spPr>
          <a:xfrm>
            <a:off x="5023172" y="4935346"/>
            <a:ext cx="293814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通过测量污水中物质的电化学性质来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1300"/>
          </a:p>
          <a:p>
            <a:pPr marL="13386" algn="l" rtl="0" eaLnBrk="0">
              <a:lnSpc>
                <a:spcPts val="2431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行分析，如电位滴定法、电导法等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987192" y="1802034"/>
            <a:ext cx="561213" cy="561213"/>
            <a:chExt cx="561213" cy="561213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34495" y="134493"/>
              <a:ext cx="292226" cy="292226"/>
            </a:xfrm>
            <a:custGeom>
              <a:rect l="0" t="0" r="0" b="0"/>
              <a:pathLst>
                <a:path w="460" h="460">
                  <a:moveTo>
                    <a:pt x="373" y="201"/>
                  </a:moveTo>
                  <a:lnTo>
                    <a:pt x="85" y="201"/>
                  </a:lnTo>
                  <a:lnTo>
                    <a:pt x="85" y="85"/>
                  </a:lnTo>
                  <a:lnTo>
                    <a:pt x="114" y="85"/>
                  </a:lnTo>
                  <a:lnTo>
                    <a:pt x="114" y="172"/>
                  </a:lnTo>
                  <a:lnTo>
                    <a:pt x="344" y="172"/>
                  </a:lnTo>
                  <a:lnTo>
                    <a:pt x="344" y="85"/>
                  </a:lnTo>
                  <a:lnTo>
                    <a:pt x="373" y="85"/>
                  </a:lnTo>
                  <a:lnTo>
                    <a:pt x="373" y="201"/>
                  </a:lnTo>
                  <a:close/>
                </a:path>
                <a:path w="460" h="460">
                  <a:moveTo>
                    <a:pt x="315" y="143"/>
                  </a:moveTo>
                  <a:lnTo>
                    <a:pt x="230" y="143"/>
                  </a:lnTo>
                  <a:lnTo>
                    <a:pt x="230" y="85"/>
                  </a:lnTo>
                  <a:lnTo>
                    <a:pt x="259" y="85"/>
                  </a:lnTo>
                  <a:lnTo>
                    <a:pt x="259" y="114"/>
                  </a:lnTo>
                  <a:lnTo>
                    <a:pt x="286" y="114"/>
                  </a:lnTo>
                  <a:lnTo>
                    <a:pt x="286" y="85"/>
                  </a:lnTo>
                  <a:lnTo>
                    <a:pt x="315" y="85"/>
                  </a:lnTo>
                  <a:lnTo>
                    <a:pt x="315" y="143"/>
                  </a:lnTo>
                  <a:close/>
                </a:path>
                <a:path w="460" h="460">
                  <a:moveTo>
                    <a:pt x="460" y="460"/>
                  </a:moveTo>
                  <a:lnTo>
                    <a:pt x="0" y="460"/>
                  </a:lnTo>
                  <a:lnTo>
                    <a:pt x="0" y="0"/>
                  </a:lnTo>
                  <a:lnTo>
                    <a:pt x="373" y="0"/>
                  </a:lnTo>
                  <a:lnTo>
                    <a:pt x="373" y="27"/>
                  </a:lnTo>
                  <a:lnTo>
                    <a:pt x="27" y="27"/>
                  </a:lnTo>
                  <a:lnTo>
                    <a:pt x="27" y="431"/>
                  </a:lnTo>
                  <a:lnTo>
                    <a:pt x="431" y="431"/>
                  </a:lnTo>
                  <a:lnTo>
                    <a:pt x="431" y="85"/>
                  </a:lnTo>
                  <a:lnTo>
                    <a:pt x="460" y="85"/>
                  </a:lnTo>
                  <a:lnTo>
                    <a:pt x="460" y="460"/>
                  </a:lnTo>
                  <a:close/>
                </a:path>
                <a:path w="460" h="460">
                  <a:moveTo>
                    <a:pt x="85" y="258"/>
                  </a:moveTo>
                  <a:lnTo>
                    <a:pt x="373" y="258"/>
                  </a:lnTo>
                  <a:lnTo>
                    <a:pt x="373" y="287"/>
                  </a:lnTo>
                  <a:lnTo>
                    <a:pt x="85" y="287"/>
                  </a:lnTo>
                  <a:lnTo>
                    <a:pt x="85" y="258"/>
                  </a:lnTo>
                  <a:close/>
                </a:path>
                <a:path w="460" h="460">
                  <a:moveTo>
                    <a:pt x="85" y="315"/>
                  </a:moveTo>
                  <a:lnTo>
                    <a:pt x="373" y="315"/>
                  </a:lnTo>
                  <a:lnTo>
                    <a:pt x="373" y="344"/>
                  </a:lnTo>
                  <a:lnTo>
                    <a:pt x="85" y="344"/>
                  </a:lnTo>
                  <a:lnTo>
                    <a:pt x="85" y="315"/>
                  </a:lnTo>
                  <a:close/>
                </a:path>
                <a:path w="460" h="460">
                  <a:moveTo>
                    <a:pt x="85" y="373"/>
                  </a:moveTo>
                  <a:lnTo>
                    <a:pt x="373" y="373"/>
                  </a:lnTo>
                  <a:lnTo>
                    <a:pt x="373" y="402"/>
                  </a:lnTo>
                  <a:lnTo>
                    <a:pt x="85" y="402"/>
                  </a:lnTo>
                  <a:lnTo>
                    <a:pt x="85" y="3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380761" y="1802034"/>
            <a:ext cx="561213" cy="561213"/>
            <a:chExt cx="561213" cy="561213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34494" y="188595"/>
              <a:ext cx="292226" cy="201263"/>
            </a:xfrm>
            <a:custGeom>
              <a:rect l="0" t="0" r="0" b="0"/>
              <a:pathLst>
                <a:path w="460" h="316">
                  <a:moveTo>
                    <a:pt x="85" y="129"/>
                  </a:moveTo>
                  <a:lnTo>
                    <a:pt x="114" y="129"/>
                  </a:lnTo>
                  <a:lnTo>
                    <a:pt x="114" y="158"/>
                  </a:lnTo>
                  <a:lnTo>
                    <a:pt x="85" y="158"/>
                  </a:lnTo>
                  <a:lnTo>
                    <a:pt x="85" y="129"/>
                  </a:lnTo>
                  <a:close/>
                </a:path>
                <a:path w="460" h="316">
                  <a:moveTo>
                    <a:pt x="172" y="129"/>
                  </a:moveTo>
                  <a:lnTo>
                    <a:pt x="201" y="129"/>
                  </a:lnTo>
                  <a:lnTo>
                    <a:pt x="201" y="158"/>
                  </a:lnTo>
                  <a:lnTo>
                    <a:pt x="172" y="158"/>
                  </a:lnTo>
                  <a:lnTo>
                    <a:pt x="172" y="129"/>
                  </a:lnTo>
                  <a:close/>
                </a:path>
                <a:path w="460" h="316">
                  <a:moveTo>
                    <a:pt x="259" y="129"/>
                  </a:moveTo>
                  <a:lnTo>
                    <a:pt x="287" y="129"/>
                  </a:lnTo>
                  <a:lnTo>
                    <a:pt x="287" y="158"/>
                  </a:lnTo>
                  <a:lnTo>
                    <a:pt x="259" y="158"/>
                  </a:lnTo>
                  <a:lnTo>
                    <a:pt x="259" y="129"/>
                  </a:lnTo>
                  <a:close/>
                </a:path>
                <a:path w="460" h="316">
                  <a:moveTo>
                    <a:pt x="345" y="129"/>
                  </a:moveTo>
                  <a:lnTo>
                    <a:pt x="373" y="129"/>
                  </a:lnTo>
                  <a:lnTo>
                    <a:pt x="373" y="158"/>
                  </a:lnTo>
                  <a:lnTo>
                    <a:pt x="345" y="158"/>
                  </a:lnTo>
                  <a:lnTo>
                    <a:pt x="345" y="129"/>
                  </a:lnTo>
                  <a:close/>
                </a:path>
                <a:path w="460" h="316">
                  <a:moveTo>
                    <a:pt x="85" y="71"/>
                  </a:moveTo>
                  <a:lnTo>
                    <a:pt x="114" y="71"/>
                  </a:lnTo>
                  <a:lnTo>
                    <a:pt x="114" y="100"/>
                  </a:lnTo>
                  <a:lnTo>
                    <a:pt x="85" y="100"/>
                  </a:lnTo>
                  <a:lnTo>
                    <a:pt x="85" y="71"/>
                  </a:lnTo>
                  <a:close/>
                </a:path>
                <a:path w="460" h="316">
                  <a:moveTo>
                    <a:pt x="172" y="71"/>
                  </a:moveTo>
                  <a:lnTo>
                    <a:pt x="201" y="71"/>
                  </a:lnTo>
                  <a:lnTo>
                    <a:pt x="201" y="100"/>
                  </a:lnTo>
                  <a:lnTo>
                    <a:pt x="172" y="100"/>
                  </a:lnTo>
                  <a:lnTo>
                    <a:pt x="172" y="71"/>
                  </a:lnTo>
                  <a:close/>
                </a:path>
                <a:path w="460" h="316">
                  <a:moveTo>
                    <a:pt x="259" y="71"/>
                  </a:moveTo>
                  <a:lnTo>
                    <a:pt x="287" y="71"/>
                  </a:lnTo>
                  <a:lnTo>
                    <a:pt x="287" y="100"/>
                  </a:lnTo>
                  <a:lnTo>
                    <a:pt x="259" y="100"/>
                  </a:lnTo>
                  <a:lnTo>
                    <a:pt x="259" y="71"/>
                  </a:lnTo>
                  <a:close/>
                </a:path>
                <a:path w="460" h="316">
                  <a:moveTo>
                    <a:pt x="345" y="71"/>
                  </a:moveTo>
                  <a:lnTo>
                    <a:pt x="373" y="71"/>
                  </a:lnTo>
                  <a:lnTo>
                    <a:pt x="373" y="100"/>
                  </a:lnTo>
                  <a:lnTo>
                    <a:pt x="345" y="100"/>
                  </a:lnTo>
                  <a:lnTo>
                    <a:pt x="345" y="71"/>
                  </a:lnTo>
                  <a:close/>
                </a:path>
                <a:path w="460" h="316">
                  <a:moveTo>
                    <a:pt x="114" y="216"/>
                  </a:moveTo>
                  <a:lnTo>
                    <a:pt x="345" y="216"/>
                  </a:lnTo>
                  <a:lnTo>
                    <a:pt x="345" y="245"/>
                  </a:lnTo>
                  <a:lnTo>
                    <a:pt x="114" y="245"/>
                  </a:lnTo>
                  <a:lnTo>
                    <a:pt x="114" y="216"/>
                  </a:lnTo>
                  <a:close/>
                </a:path>
                <a:path w="460" h="316">
                  <a:moveTo>
                    <a:pt x="460" y="316"/>
                  </a:moveTo>
                  <a:lnTo>
                    <a:pt x="0" y="316"/>
                  </a:lnTo>
                  <a:lnTo>
                    <a:pt x="0" y="42"/>
                  </a:lnTo>
                  <a:lnTo>
                    <a:pt x="28" y="42"/>
                  </a:lnTo>
                  <a:lnTo>
                    <a:pt x="28" y="287"/>
                  </a:lnTo>
                  <a:lnTo>
                    <a:pt x="431" y="287"/>
                  </a:lnTo>
                  <a:lnTo>
                    <a:pt x="431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460" y="0"/>
                  </a:lnTo>
                  <a:lnTo>
                    <a:pt x="460" y="31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380761" y="4177283"/>
            <a:ext cx="561213" cy="561212"/>
            <a:chExt cx="561213" cy="561212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52781" y="138779"/>
              <a:ext cx="282415" cy="283559"/>
            </a:xfrm>
            <a:custGeom>
              <a:rect l="0" t="0" r="0" b="0"/>
              <a:pathLst>
                <a:path w="442" h="446">
                  <a:moveTo>
                    <a:pt x="200" y="400"/>
                  </a:moveTo>
                  <a:lnTo>
                    <a:pt x="45" y="242"/>
                  </a:lnTo>
                  <a:lnTo>
                    <a:pt x="354" y="0"/>
                  </a:lnTo>
                  <a:lnTo>
                    <a:pt x="444" y="89"/>
                  </a:lnTo>
                  <a:lnTo>
                    <a:pt x="200" y="400"/>
                  </a:lnTo>
                  <a:close/>
                  <a:moveTo>
                    <a:pt x="89" y="245"/>
                  </a:moveTo>
                  <a:lnTo>
                    <a:pt x="197" y="356"/>
                  </a:lnTo>
                  <a:lnTo>
                    <a:pt x="406" y="94"/>
                  </a:lnTo>
                  <a:lnTo>
                    <a:pt x="351" y="39"/>
                  </a:lnTo>
                  <a:lnTo>
                    <a:pt x="89" y="245"/>
                  </a:lnTo>
                  <a:close/>
                </a:path>
                <a:path w="442" h="446">
                  <a:moveTo>
                    <a:pt x="161" y="259"/>
                  </a:moveTo>
                  <a:lnTo>
                    <a:pt x="143" y="237"/>
                  </a:lnTo>
                  <a:lnTo>
                    <a:pt x="338" y="86"/>
                  </a:lnTo>
                  <a:lnTo>
                    <a:pt x="355" y="108"/>
                  </a:lnTo>
                  <a:lnTo>
                    <a:pt x="161" y="259"/>
                  </a:lnTo>
                  <a:close/>
                </a:path>
                <a:path w="442" h="446">
                  <a:moveTo>
                    <a:pt x="53" y="435"/>
                  </a:moveTo>
                  <a:cubicBezTo>
                    <a:pt x="10" y="392"/>
                    <a:pt x="10" y="392"/>
                    <a:pt x="10" y="392"/>
                  </a:cubicBezTo>
                  <a:lnTo>
                    <a:pt x="10" y="392"/>
                  </a:lnTo>
                  <a:cubicBezTo>
                    <a:pt x="21" y="385"/>
                    <a:pt x="21" y="385"/>
                    <a:pt x="21" y="385"/>
                  </a:cubicBezTo>
                  <a:lnTo>
                    <a:pt x="21" y="385"/>
                  </a:lnTo>
                  <a:cubicBezTo>
                    <a:pt x="39" y="367"/>
                    <a:pt x="39" y="339"/>
                    <a:pt x="21" y="324"/>
                  </a:cubicBezTo>
                  <a:lnTo>
                    <a:pt x="21" y="324"/>
                  </a:lnTo>
                  <a:cubicBezTo>
                    <a:pt x="10" y="314"/>
                    <a:pt x="10" y="314"/>
                    <a:pt x="10" y="314"/>
                  </a:cubicBezTo>
                  <a:lnTo>
                    <a:pt x="10" y="314"/>
                  </a:lnTo>
                  <a:cubicBezTo>
                    <a:pt x="42" y="281"/>
                    <a:pt x="42" y="281"/>
                    <a:pt x="42" y="281"/>
                  </a:cubicBezTo>
                  <a:lnTo>
                    <a:pt x="42" y="281"/>
                  </a:lnTo>
                  <a:cubicBezTo>
                    <a:pt x="60" y="303"/>
                    <a:pt x="60" y="303"/>
                    <a:pt x="60" y="303"/>
                  </a:cubicBezTo>
                  <a:lnTo>
                    <a:pt x="60" y="303"/>
                  </a:lnTo>
                  <a:cubicBezTo>
                    <a:pt x="50" y="314"/>
                    <a:pt x="50" y="314"/>
                    <a:pt x="50" y="314"/>
                  </a:cubicBezTo>
                  <a:lnTo>
                    <a:pt x="50" y="314"/>
                  </a:lnTo>
                  <a:cubicBezTo>
                    <a:pt x="67" y="339"/>
                    <a:pt x="67" y="371"/>
                    <a:pt x="50" y="392"/>
                  </a:cubicBezTo>
                  <a:lnTo>
                    <a:pt x="50" y="392"/>
                  </a:lnTo>
                  <a:cubicBezTo>
                    <a:pt x="53" y="396"/>
                    <a:pt x="53" y="396"/>
                    <a:pt x="53" y="396"/>
                  </a:cubicBezTo>
                  <a:lnTo>
                    <a:pt x="53" y="396"/>
                  </a:lnTo>
                  <a:cubicBezTo>
                    <a:pt x="75" y="378"/>
                    <a:pt x="107" y="378"/>
                    <a:pt x="132" y="396"/>
                  </a:cubicBezTo>
                  <a:lnTo>
                    <a:pt x="132" y="396"/>
                  </a:lnTo>
                  <a:cubicBezTo>
                    <a:pt x="143" y="385"/>
                    <a:pt x="143" y="385"/>
                    <a:pt x="143" y="385"/>
                  </a:cubicBezTo>
                  <a:lnTo>
                    <a:pt x="143" y="385"/>
                  </a:lnTo>
                  <a:cubicBezTo>
                    <a:pt x="164" y="403"/>
                    <a:pt x="164" y="403"/>
                    <a:pt x="164" y="403"/>
                  </a:cubicBezTo>
                  <a:lnTo>
                    <a:pt x="164" y="403"/>
                  </a:lnTo>
                  <a:cubicBezTo>
                    <a:pt x="132" y="435"/>
                    <a:pt x="132" y="435"/>
                    <a:pt x="132" y="435"/>
                  </a:cubicBezTo>
                  <a:lnTo>
                    <a:pt x="132" y="435"/>
                  </a:lnTo>
                  <a:cubicBezTo>
                    <a:pt x="121" y="425"/>
                    <a:pt x="121" y="425"/>
                    <a:pt x="121" y="425"/>
                  </a:cubicBezTo>
                  <a:lnTo>
                    <a:pt x="121" y="425"/>
                  </a:lnTo>
                  <a:cubicBezTo>
                    <a:pt x="107" y="407"/>
                    <a:pt x="78" y="407"/>
                    <a:pt x="60" y="425"/>
                  </a:cubicBezTo>
                  <a:lnTo>
                    <a:pt x="60" y="425"/>
                  </a:lnTo>
                  <a:lnTo>
                    <a:pt x="53" y="435"/>
                  </a:lnTo>
                  <a:close/>
                </a:path>
                <a:path w="442" h="446">
                  <a:moveTo>
                    <a:pt x="21" y="446"/>
                  </a:moveTo>
                  <a:lnTo>
                    <a:pt x="0" y="425"/>
                  </a:lnTo>
                  <a:lnTo>
                    <a:pt x="32" y="393"/>
                  </a:lnTo>
                  <a:lnTo>
                    <a:pt x="53" y="414"/>
                  </a:lnTo>
                  <a:lnTo>
                    <a:pt x="21" y="44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87192" y="4188147"/>
            <a:ext cx="561213" cy="561212"/>
            <a:chExt cx="561213" cy="561212"/>
          </a:xfrm>
        </p:grpSpPr>
        <p:sp>
          <p:nvSpPr>
            <p:cNvPr id="97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35446" y="126867"/>
              <a:ext cx="290322" cy="285560"/>
            </a:xfrm>
            <a:custGeom>
              <a:rect l="0" t="0" r="0" b="0"/>
              <a:pathLst>
                <a:path w="457" h="449">
                  <a:moveTo>
                    <a:pt x="214" y="364"/>
                  </a:moveTo>
                  <a:lnTo>
                    <a:pt x="93" y="245"/>
                  </a:lnTo>
                  <a:lnTo>
                    <a:pt x="253" y="87"/>
                  </a:lnTo>
                  <a:lnTo>
                    <a:pt x="372" y="207"/>
                  </a:lnTo>
                  <a:lnTo>
                    <a:pt x="214" y="364"/>
                  </a:lnTo>
                  <a:close/>
                  <a:moveTo>
                    <a:pt x="132" y="245"/>
                  </a:moveTo>
                  <a:lnTo>
                    <a:pt x="214" y="323"/>
                  </a:lnTo>
                  <a:lnTo>
                    <a:pt x="330" y="207"/>
                  </a:lnTo>
                  <a:lnTo>
                    <a:pt x="253" y="126"/>
                  </a:lnTo>
                  <a:lnTo>
                    <a:pt x="132" y="245"/>
                  </a:lnTo>
                  <a:close/>
                </a:path>
                <a:path w="457" h="449">
                  <a:moveTo>
                    <a:pt x="91" y="449"/>
                  </a:moveTo>
                  <a:cubicBezTo>
                    <a:pt x="70" y="449"/>
                    <a:pt x="49" y="442"/>
                    <a:pt x="31" y="425"/>
                  </a:cubicBezTo>
                  <a:lnTo>
                    <a:pt x="31" y="425"/>
                  </a:lnTo>
                  <a:cubicBezTo>
                    <a:pt x="0" y="393"/>
                    <a:pt x="0" y="336"/>
                    <a:pt x="31" y="305"/>
                  </a:cubicBezTo>
                  <a:lnTo>
                    <a:pt x="31" y="305"/>
                  </a:lnTo>
                  <a:cubicBezTo>
                    <a:pt x="70" y="266"/>
                    <a:pt x="70" y="266"/>
                    <a:pt x="70" y="266"/>
                  </a:cubicBezTo>
                  <a:lnTo>
                    <a:pt x="70" y="266"/>
                  </a:lnTo>
                  <a:cubicBezTo>
                    <a:pt x="91" y="287"/>
                    <a:pt x="91" y="287"/>
                    <a:pt x="91" y="287"/>
                  </a:cubicBezTo>
                  <a:lnTo>
                    <a:pt x="91" y="287"/>
                  </a:lnTo>
                  <a:cubicBezTo>
                    <a:pt x="52" y="326"/>
                    <a:pt x="52" y="326"/>
                    <a:pt x="52" y="326"/>
                  </a:cubicBezTo>
                  <a:lnTo>
                    <a:pt x="52" y="326"/>
                  </a:lnTo>
                  <a:cubicBezTo>
                    <a:pt x="42" y="336"/>
                    <a:pt x="35" y="351"/>
                    <a:pt x="35" y="365"/>
                  </a:cubicBezTo>
                  <a:lnTo>
                    <a:pt x="35" y="365"/>
                  </a:lnTo>
                  <a:cubicBezTo>
                    <a:pt x="35" y="379"/>
                    <a:pt x="42" y="393"/>
                    <a:pt x="52" y="403"/>
                  </a:cubicBezTo>
                  <a:lnTo>
                    <a:pt x="52" y="403"/>
                  </a:lnTo>
                  <a:cubicBezTo>
                    <a:pt x="63" y="414"/>
                    <a:pt x="77" y="421"/>
                    <a:pt x="91" y="421"/>
                  </a:cubicBezTo>
                  <a:lnTo>
                    <a:pt x="91" y="421"/>
                  </a:lnTo>
                  <a:cubicBezTo>
                    <a:pt x="105" y="421"/>
                    <a:pt x="119" y="414"/>
                    <a:pt x="129" y="403"/>
                  </a:cubicBezTo>
                  <a:lnTo>
                    <a:pt x="129" y="403"/>
                  </a:lnTo>
                  <a:cubicBezTo>
                    <a:pt x="168" y="365"/>
                    <a:pt x="168" y="365"/>
                    <a:pt x="168" y="365"/>
                  </a:cubicBezTo>
                  <a:lnTo>
                    <a:pt x="168" y="365"/>
                  </a:lnTo>
                  <a:cubicBezTo>
                    <a:pt x="189" y="386"/>
                    <a:pt x="189" y="386"/>
                    <a:pt x="189" y="386"/>
                  </a:cubicBezTo>
                  <a:lnTo>
                    <a:pt x="189" y="386"/>
                  </a:lnTo>
                  <a:cubicBezTo>
                    <a:pt x="150" y="425"/>
                    <a:pt x="150" y="425"/>
                    <a:pt x="150" y="425"/>
                  </a:cubicBezTo>
                  <a:lnTo>
                    <a:pt x="150" y="425"/>
                  </a:lnTo>
                  <a:cubicBezTo>
                    <a:pt x="133" y="442"/>
                    <a:pt x="112" y="449"/>
                    <a:pt x="91" y="449"/>
                  </a:cubicBezTo>
                </a:path>
                <a:path w="457" h="449">
                  <a:moveTo>
                    <a:pt x="393" y="181"/>
                  </a:moveTo>
                  <a:cubicBezTo>
                    <a:pt x="372" y="160"/>
                    <a:pt x="372" y="160"/>
                    <a:pt x="372" y="160"/>
                  </a:cubicBezTo>
                  <a:lnTo>
                    <a:pt x="372" y="160"/>
                  </a:lnTo>
                  <a:cubicBezTo>
                    <a:pt x="411" y="122"/>
                    <a:pt x="411" y="122"/>
                    <a:pt x="411" y="122"/>
                  </a:cubicBezTo>
                  <a:lnTo>
                    <a:pt x="411" y="122"/>
                  </a:lnTo>
                  <a:cubicBezTo>
                    <a:pt x="421" y="111"/>
                    <a:pt x="429" y="97"/>
                    <a:pt x="429" y="83"/>
                  </a:cubicBezTo>
                  <a:lnTo>
                    <a:pt x="429" y="83"/>
                  </a:lnTo>
                  <a:cubicBezTo>
                    <a:pt x="429" y="69"/>
                    <a:pt x="421" y="55"/>
                    <a:pt x="411" y="45"/>
                  </a:cubicBezTo>
                  <a:lnTo>
                    <a:pt x="411" y="45"/>
                  </a:lnTo>
                  <a:cubicBezTo>
                    <a:pt x="390" y="24"/>
                    <a:pt x="355" y="24"/>
                    <a:pt x="333" y="45"/>
                  </a:cubicBezTo>
                  <a:lnTo>
                    <a:pt x="333" y="45"/>
                  </a:lnTo>
                  <a:cubicBezTo>
                    <a:pt x="295" y="83"/>
                    <a:pt x="295" y="83"/>
                    <a:pt x="295" y="83"/>
                  </a:cubicBezTo>
                  <a:lnTo>
                    <a:pt x="295" y="83"/>
                  </a:lnTo>
                  <a:cubicBezTo>
                    <a:pt x="274" y="62"/>
                    <a:pt x="274" y="62"/>
                    <a:pt x="274" y="62"/>
                  </a:cubicBezTo>
                  <a:lnTo>
                    <a:pt x="274" y="62"/>
                  </a:lnTo>
                  <a:cubicBezTo>
                    <a:pt x="312" y="24"/>
                    <a:pt x="312" y="24"/>
                    <a:pt x="312" y="24"/>
                  </a:cubicBezTo>
                  <a:lnTo>
                    <a:pt x="312" y="24"/>
                  </a:lnTo>
                  <a:cubicBezTo>
                    <a:pt x="330" y="6"/>
                    <a:pt x="351" y="0"/>
                    <a:pt x="372" y="0"/>
                  </a:cubicBezTo>
                  <a:lnTo>
                    <a:pt x="372" y="0"/>
                  </a:lnTo>
                  <a:cubicBezTo>
                    <a:pt x="393" y="0"/>
                    <a:pt x="414" y="6"/>
                    <a:pt x="432" y="24"/>
                  </a:cubicBezTo>
                  <a:lnTo>
                    <a:pt x="432" y="24"/>
                  </a:lnTo>
                  <a:cubicBezTo>
                    <a:pt x="450" y="41"/>
                    <a:pt x="457" y="62"/>
                    <a:pt x="457" y="83"/>
                  </a:cubicBezTo>
                  <a:lnTo>
                    <a:pt x="457" y="83"/>
                  </a:lnTo>
                  <a:cubicBezTo>
                    <a:pt x="457" y="104"/>
                    <a:pt x="450" y="125"/>
                    <a:pt x="432" y="143"/>
                  </a:cubicBezTo>
                  <a:lnTo>
                    <a:pt x="432" y="143"/>
                  </a:lnTo>
                  <a:lnTo>
                    <a:pt x="393" y="181"/>
                  </a:lnTo>
                  <a:close/>
                </a:path>
                <a:path w="457" h="449">
                  <a:moveTo>
                    <a:pt x="176" y="259"/>
                  </a:moveTo>
                  <a:lnTo>
                    <a:pt x="153" y="238"/>
                  </a:lnTo>
                  <a:lnTo>
                    <a:pt x="176" y="217"/>
                  </a:lnTo>
                  <a:lnTo>
                    <a:pt x="198" y="238"/>
                  </a:lnTo>
                  <a:lnTo>
                    <a:pt x="176" y="259"/>
                  </a:lnTo>
                  <a:close/>
                </a:path>
                <a:path w="457" h="449">
                  <a:moveTo>
                    <a:pt x="231" y="245"/>
                  </a:moveTo>
                  <a:lnTo>
                    <a:pt x="210" y="224"/>
                  </a:lnTo>
                  <a:lnTo>
                    <a:pt x="231" y="203"/>
                  </a:lnTo>
                  <a:lnTo>
                    <a:pt x="254" y="224"/>
                  </a:lnTo>
                  <a:lnTo>
                    <a:pt x="231" y="245"/>
                  </a:lnTo>
                  <a:close/>
                </a:path>
                <a:path w="457" h="449">
                  <a:moveTo>
                    <a:pt x="245" y="189"/>
                  </a:moveTo>
                  <a:lnTo>
                    <a:pt x="224" y="168"/>
                  </a:lnTo>
                  <a:lnTo>
                    <a:pt x="245" y="147"/>
                  </a:lnTo>
                  <a:lnTo>
                    <a:pt x="266" y="168"/>
                  </a:lnTo>
                  <a:lnTo>
                    <a:pt x="245" y="189"/>
                  </a:lnTo>
                  <a:close/>
                </a:path>
                <a:path w="457" h="449">
                  <a:moveTo>
                    <a:pt x="217" y="303"/>
                  </a:moveTo>
                  <a:lnTo>
                    <a:pt x="196" y="282"/>
                  </a:lnTo>
                  <a:lnTo>
                    <a:pt x="217" y="259"/>
                  </a:lnTo>
                  <a:lnTo>
                    <a:pt x="238" y="282"/>
                  </a:lnTo>
                  <a:lnTo>
                    <a:pt x="217" y="303"/>
                  </a:lnTo>
                  <a:close/>
                </a:path>
                <a:path w="457" h="449">
                  <a:moveTo>
                    <a:pt x="287" y="233"/>
                  </a:moveTo>
                  <a:lnTo>
                    <a:pt x="266" y="210"/>
                  </a:lnTo>
                  <a:lnTo>
                    <a:pt x="287" y="189"/>
                  </a:lnTo>
                  <a:lnTo>
                    <a:pt x="308" y="210"/>
                  </a:lnTo>
                  <a:lnTo>
                    <a:pt x="287" y="2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textbox 99"/>
          <p:cNvSpPr/>
          <p:nvPr/>
        </p:nvSpPr>
        <p:spPr>
          <a:xfrm>
            <a:off x="5902260" y="4366976"/>
            <a:ext cx="121411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电化学分析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</p:txBody>
      </p:sp>
      <p:sp>
        <p:nvSpPr>
          <p:cNvPr id="100" name="textbox 100"/>
          <p:cNvSpPr/>
          <p:nvPr/>
        </p:nvSpPr>
        <p:spPr>
          <a:xfrm>
            <a:off x="5993041" y="1991721"/>
            <a:ext cx="102298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化学分析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</p:txBody>
      </p:sp>
      <p:sp>
        <p:nvSpPr>
          <p:cNvPr id="101" name="textbox 101"/>
          <p:cNvSpPr/>
          <p:nvPr/>
        </p:nvSpPr>
        <p:spPr>
          <a:xfrm>
            <a:off x="9386450" y="1992936"/>
            <a:ext cx="102298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光谱分析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9387850" y="4368376"/>
            <a:ext cx="102171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生物分析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</p:txBody>
      </p:sp>
      <p:sp>
        <p:nvSpPr>
          <p:cNvPr id="103" name="textbox 103"/>
          <p:cNvSpPr/>
          <p:nvPr/>
        </p:nvSpPr>
        <p:spPr>
          <a:xfrm>
            <a:off x="8416238" y="5552737"/>
            <a:ext cx="505459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49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器等。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" name="group 18"/>
          <p:cNvGrpSpPr/>
          <p:nvPr/>
        </p:nvGrpSpPr>
        <p:grpSpPr>
          <a:xfrm rot="21600000">
            <a:off x="8242744" y="4378450"/>
            <a:ext cx="753522" cy="876300"/>
            <a:chExt cx="753522" cy="876300"/>
          </a:xfrm>
        </p:grpSpPr>
        <p:sp>
          <p:nvSpPr>
            <p:cNvPr id="104" name="path"/>
            <p:cNvSpPr/>
            <p:nvPr/>
          </p:nvSpPr>
          <p:spPr>
            <a:xfrm>
              <a:off x="336518" y="192595"/>
              <a:ext cx="67722" cy="683704"/>
            </a:xfrm>
            <a:custGeom>
              <a:rect l="0" t="0" r="0" b="0"/>
              <a:pathLst>
                <a:path w="105" h="1076">
                  <a:moveTo>
                    <a:pt x="0" y="0"/>
                  </a:moveTo>
                  <a:lnTo>
                    <a:pt x="106" y="0"/>
                  </a:lnTo>
                  <a:lnTo>
                    <a:pt x="106" y="1076"/>
                  </a:lnTo>
                  <a:lnTo>
                    <a:pt x="0" y="10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0"/>
              <a:ext cx="753522" cy="755617"/>
            </a:xfrm>
            <a:custGeom>
              <a:rect l="0" t="0" r="0" b="0"/>
              <a:pathLst>
                <a:path w="1186" h="1189">
                  <a:moveTo>
                    <a:pt x="0" y="594"/>
                  </a:moveTo>
                  <a:cubicBezTo>
                    <a:pt x="0" y="266"/>
                    <a:pt x="265" y="0"/>
                    <a:pt x="593" y="0"/>
                  </a:cubicBezTo>
                  <a:lnTo>
                    <a:pt x="593" y="0"/>
                  </a:lnTo>
                  <a:lnTo>
                    <a:pt x="593" y="0"/>
                  </a:lnTo>
                  <a:lnTo>
                    <a:pt x="593" y="0"/>
                  </a:lnTo>
                  <a:cubicBezTo>
                    <a:pt x="921" y="0"/>
                    <a:pt x="1186" y="266"/>
                    <a:pt x="1186" y="594"/>
                  </a:cubicBezTo>
                  <a:lnTo>
                    <a:pt x="1186" y="594"/>
                  </a:lnTo>
                  <a:cubicBezTo>
                    <a:pt x="1186" y="594"/>
                    <a:pt x="1186" y="594"/>
                    <a:pt x="1186" y="594"/>
                  </a:cubicBezTo>
                  <a:lnTo>
                    <a:pt x="1186" y="594"/>
                  </a:lnTo>
                  <a:lnTo>
                    <a:pt x="1186" y="594"/>
                  </a:lnTo>
                  <a:lnTo>
                    <a:pt x="1186" y="594"/>
                  </a:lnTo>
                  <a:cubicBezTo>
                    <a:pt x="1186" y="923"/>
                    <a:pt x="921" y="1189"/>
                    <a:pt x="593" y="1189"/>
                  </a:cubicBezTo>
                  <a:lnTo>
                    <a:pt x="593" y="1189"/>
                  </a:lnTo>
                  <a:lnTo>
                    <a:pt x="593" y="1189"/>
                  </a:lnTo>
                  <a:lnTo>
                    <a:pt x="593" y="1189"/>
                  </a:lnTo>
                  <a:cubicBezTo>
                    <a:pt x="265" y="1189"/>
                    <a:pt x="0" y="923"/>
                    <a:pt x="0" y="594"/>
                  </a:cubicBezTo>
                  <a:lnTo>
                    <a:pt x="0" y="594"/>
                  </a:lnTo>
                  <a:cubicBezTo>
                    <a:pt x="0" y="594"/>
                    <a:pt x="0" y="594"/>
                    <a:pt x="0" y="594"/>
                  </a:cubicBezTo>
                  <a:lnTo>
                    <a:pt x="0" y="59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668" y="192595"/>
              <a:ext cx="50768" cy="683704"/>
            </a:xfrm>
            <a:custGeom>
              <a:rect l="0" t="0" r="0" b="0"/>
              <a:pathLst>
                <a:path w="79" h="1076">
                  <a:moveTo>
                    <a:pt x="0" y="0"/>
                  </a:moveTo>
                  <a:lnTo>
                    <a:pt x="79" y="0"/>
                  </a:lnTo>
                  <a:lnTo>
                    <a:pt x="79" y="1076"/>
                  </a:lnTo>
                  <a:lnTo>
                    <a:pt x="0" y="10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0" y="1048535"/>
            <a:ext cx="12192000" cy="5809464"/>
            <a:chExt cx="12192000" cy="5809464"/>
          </a:xfrm>
        </p:grpSpPr>
        <p:sp>
          <p:nvSpPr>
            <p:cNvPr id="107" name="path"/>
            <p:cNvSpPr/>
            <p:nvPr/>
          </p:nvSpPr>
          <p:spPr>
            <a:xfrm>
              <a:off x="3536536" y="3522510"/>
              <a:ext cx="408528" cy="760572"/>
            </a:xfrm>
            <a:custGeom>
              <a:rect l="0" t="0" r="0" b="0"/>
              <a:pathLst>
                <a:path w="643" h="1197">
                  <a:moveTo>
                    <a:pt x="0" y="874"/>
                  </a:moveTo>
                  <a:lnTo>
                    <a:pt x="106" y="874"/>
                  </a:lnTo>
                  <a:lnTo>
                    <a:pt x="106" y="1197"/>
                  </a:lnTo>
                  <a:lnTo>
                    <a:pt x="0" y="1197"/>
                  </a:lnTo>
                  <a:lnTo>
                    <a:pt x="0" y="874"/>
                  </a:lnTo>
                  <a:close/>
                </a:path>
                <a:path w="643" h="1197">
                  <a:moveTo>
                    <a:pt x="536" y="0"/>
                  </a:moveTo>
                  <a:lnTo>
                    <a:pt x="643" y="0"/>
                  </a:lnTo>
                  <a:lnTo>
                    <a:pt x="643" y="1076"/>
                  </a:lnTo>
                  <a:lnTo>
                    <a:pt x="536" y="1076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629689" y="3120365"/>
              <a:ext cx="546068" cy="846677"/>
            </a:xfrm>
            <a:custGeom>
              <a:rect l="0" t="0" r="0" b="0"/>
              <a:pathLst>
                <a:path w="859" h="1333">
                  <a:moveTo>
                    <a:pt x="0" y="666"/>
                  </a:moveTo>
                  <a:cubicBezTo>
                    <a:pt x="0" y="298"/>
                    <a:pt x="192" y="0"/>
                    <a:pt x="429" y="0"/>
                  </a:cubicBezTo>
                  <a:lnTo>
                    <a:pt x="429" y="0"/>
                  </a:lnTo>
                  <a:lnTo>
                    <a:pt x="429" y="0"/>
                  </a:lnTo>
                  <a:lnTo>
                    <a:pt x="429" y="0"/>
                  </a:lnTo>
                  <a:cubicBezTo>
                    <a:pt x="667" y="0"/>
                    <a:pt x="859" y="298"/>
                    <a:pt x="859" y="666"/>
                  </a:cubicBezTo>
                  <a:lnTo>
                    <a:pt x="859" y="666"/>
                  </a:lnTo>
                  <a:cubicBezTo>
                    <a:pt x="859" y="666"/>
                    <a:pt x="859" y="666"/>
                    <a:pt x="859" y="666"/>
                  </a:cubicBezTo>
                  <a:lnTo>
                    <a:pt x="859" y="666"/>
                  </a:lnTo>
                  <a:lnTo>
                    <a:pt x="859" y="666"/>
                  </a:lnTo>
                  <a:lnTo>
                    <a:pt x="859" y="666"/>
                  </a:lnTo>
                  <a:cubicBezTo>
                    <a:pt x="859" y="1034"/>
                    <a:pt x="667" y="1333"/>
                    <a:pt x="429" y="1333"/>
                  </a:cubicBezTo>
                  <a:lnTo>
                    <a:pt x="429" y="1333"/>
                  </a:lnTo>
                  <a:lnTo>
                    <a:pt x="429" y="1333"/>
                  </a:lnTo>
                  <a:lnTo>
                    <a:pt x="429" y="1333"/>
                  </a:lnTo>
                  <a:cubicBezTo>
                    <a:pt x="192" y="1333"/>
                    <a:pt x="0" y="1034"/>
                    <a:pt x="0" y="666"/>
                  </a:cubicBezTo>
                  <a:lnTo>
                    <a:pt x="0" y="666"/>
                  </a:lnTo>
                  <a:cubicBezTo>
                    <a:pt x="0" y="666"/>
                    <a:pt x="0" y="666"/>
                    <a:pt x="0" y="666"/>
                  </a:cubicBezTo>
                  <a:lnTo>
                    <a:pt x="0" y="666"/>
                  </a:lnTo>
                  <a:close/>
                </a:path>
              </a:pathLst>
            </a:custGeom>
            <a:solidFill>
              <a:srgbClr val="B4DF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375659" y="3013018"/>
              <a:ext cx="391572" cy="1106996"/>
            </a:xfrm>
            <a:custGeom>
              <a:rect l="0" t="0" r="0" b="0"/>
              <a:pathLst>
                <a:path w="616" h="1743">
                  <a:moveTo>
                    <a:pt x="0" y="871"/>
                  </a:moveTo>
                  <a:cubicBezTo>
                    <a:pt x="0" y="390"/>
                    <a:pt x="138" y="0"/>
                    <a:pt x="308" y="0"/>
                  </a:cubicBezTo>
                  <a:lnTo>
                    <a:pt x="308" y="0"/>
                  </a:lnTo>
                  <a:lnTo>
                    <a:pt x="308" y="0"/>
                  </a:lnTo>
                  <a:lnTo>
                    <a:pt x="308" y="0"/>
                  </a:lnTo>
                  <a:cubicBezTo>
                    <a:pt x="478" y="0"/>
                    <a:pt x="616" y="390"/>
                    <a:pt x="616" y="871"/>
                  </a:cubicBezTo>
                  <a:lnTo>
                    <a:pt x="616" y="871"/>
                  </a:lnTo>
                  <a:cubicBezTo>
                    <a:pt x="616" y="871"/>
                    <a:pt x="616" y="871"/>
                    <a:pt x="616" y="871"/>
                  </a:cubicBezTo>
                  <a:lnTo>
                    <a:pt x="616" y="871"/>
                  </a:lnTo>
                  <a:lnTo>
                    <a:pt x="616" y="871"/>
                  </a:lnTo>
                  <a:lnTo>
                    <a:pt x="616" y="871"/>
                  </a:lnTo>
                  <a:cubicBezTo>
                    <a:pt x="616" y="1353"/>
                    <a:pt x="478" y="1743"/>
                    <a:pt x="308" y="1743"/>
                  </a:cubicBezTo>
                  <a:lnTo>
                    <a:pt x="308" y="1743"/>
                  </a:lnTo>
                  <a:lnTo>
                    <a:pt x="308" y="1743"/>
                  </a:lnTo>
                  <a:lnTo>
                    <a:pt x="308" y="1743"/>
                  </a:lnTo>
                  <a:cubicBezTo>
                    <a:pt x="138" y="1743"/>
                    <a:pt x="0" y="1353"/>
                    <a:pt x="0" y="871"/>
                  </a:cubicBezTo>
                  <a:lnTo>
                    <a:pt x="0" y="871"/>
                  </a:lnTo>
                  <a:cubicBezTo>
                    <a:pt x="0" y="871"/>
                    <a:pt x="0" y="871"/>
                    <a:pt x="0" y="871"/>
                  </a:cubicBezTo>
                  <a:lnTo>
                    <a:pt x="0" y="87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974912" y="3752920"/>
              <a:ext cx="408527" cy="683704"/>
            </a:xfrm>
            <a:custGeom>
              <a:rect l="0" t="0" r="0" b="0"/>
              <a:pathLst>
                <a:path w="643" h="1076">
                  <a:moveTo>
                    <a:pt x="0" y="0"/>
                  </a:moveTo>
                  <a:lnTo>
                    <a:pt x="106" y="0"/>
                  </a:lnTo>
                  <a:lnTo>
                    <a:pt x="106" y="1076"/>
                  </a:lnTo>
                  <a:lnTo>
                    <a:pt x="0" y="1076"/>
                  </a:lnTo>
                  <a:lnTo>
                    <a:pt x="0" y="0"/>
                  </a:lnTo>
                  <a:close/>
                </a:path>
                <a:path w="643" h="1076">
                  <a:moveTo>
                    <a:pt x="563" y="278"/>
                  </a:moveTo>
                  <a:lnTo>
                    <a:pt x="643" y="278"/>
                  </a:lnTo>
                  <a:lnTo>
                    <a:pt x="643" y="1005"/>
                  </a:lnTo>
                  <a:lnTo>
                    <a:pt x="563" y="1005"/>
                  </a:lnTo>
                  <a:lnTo>
                    <a:pt x="563" y="278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655349" y="3242856"/>
              <a:ext cx="984218" cy="818102"/>
            </a:xfrm>
            <a:custGeom>
              <a:rect l="0" t="0" r="0" b="0"/>
              <a:pathLst>
                <a:path w="1549" h="1288">
                  <a:moveTo>
                    <a:pt x="0" y="549"/>
                  </a:moveTo>
                  <a:cubicBezTo>
                    <a:pt x="0" y="246"/>
                    <a:pt x="244" y="0"/>
                    <a:pt x="546" y="0"/>
                  </a:cubicBezTo>
                  <a:lnTo>
                    <a:pt x="546" y="0"/>
                  </a:lnTo>
                  <a:lnTo>
                    <a:pt x="546" y="0"/>
                  </a:lnTo>
                  <a:lnTo>
                    <a:pt x="546" y="0"/>
                  </a:lnTo>
                  <a:cubicBezTo>
                    <a:pt x="848" y="0"/>
                    <a:pt x="1093" y="246"/>
                    <a:pt x="1093" y="549"/>
                  </a:cubicBezTo>
                  <a:lnTo>
                    <a:pt x="1093" y="549"/>
                  </a:lnTo>
                  <a:cubicBezTo>
                    <a:pt x="1093" y="549"/>
                    <a:pt x="1093" y="549"/>
                    <a:pt x="1093" y="549"/>
                  </a:cubicBezTo>
                  <a:lnTo>
                    <a:pt x="1093" y="549"/>
                  </a:lnTo>
                  <a:lnTo>
                    <a:pt x="1093" y="549"/>
                  </a:lnTo>
                  <a:lnTo>
                    <a:pt x="1093" y="549"/>
                  </a:lnTo>
                  <a:cubicBezTo>
                    <a:pt x="1093" y="853"/>
                    <a:pt x="848" y="1099"/>
                    <a:pt x="546" y="1099"/>
                  </a:cubicBezTo>
                  <a:lnTo>
                    <a:pt x="546" y="1099"/>
                  </a:lnTo>
                  <a:lnTo>
                    <a:pt x="546" y="1099"/>
                  </a:lnTo>
                  <a:lnTo>
                    <a:pt x="546" y="1099"/>
                  </a:lnTo>
                  <a:cubicBezTo>
                    <a:pt x="244" y="1099"/>
                    <a:pt x="0" y="853"/>
                    <a:pt x="0" y="549"/>
                  </a:cubicBezTo>
                  <a:lnTo>
                    <a:pt x="0" y="549"/>
                  </a:lnTo>
                  <a:cubicBezTo>
                    <a:pt x="0" y="549"/>
                    <a:pt x="0" y="549"/>
                    <a:pt x="0" y="549"/>
                  </a:cubicBezTo>
                  <a:lnTo>
                    <a:pt x="0" y="549"/>
                  </a:lnTo>
                  <a:close/>
                </a:path>
                <a:path w="1549" h="1288">
                  <a:moveTo>
                    <a:pt x="690" y="858"/>
                  </a:moveTo>
                  <a:cubicBezTo>
                    <a:pt x="690" y="620"/>
                    <a:pt x="882" y="428"/>
                    <a:pt x="1119" y="428"/>
                  </a:cubicBezTo>
                  <a:lnTo>
                    <a:pt x="1119" y="428"/>
                  </a:lnTo>
                  <a:lnTo>
                    <a:pt x="1119" y="428"/>
                  </a:lnTo>
                  <a:lnTo>
                    <a:pt x="1119" y="428"/>
                  </a:lnTo>
                  <a:cubicBezTo>
                    <a:pt x="1357" y="428"/>
                    <a:pt x="1549" y="620"/>
                    <a:pt x="1549" y="858"/>
                  </a:cubicBezTo>
                  <a:lnTo>
                    <a:pt x="1549" y="858"/>
                  </a:lnTo>
                  <a:cubicBezTo>
                    <a:pt x="1549" y="858"/>
                    <a:pt x="1549" y="858"/>
                    <a:pt x="1549" y="858"/>
                  </a:cubicBezTo>
                  <a:lnTo>
                    <a:pt x="1549" y="858"/>
                  </a:lnTo>
                  <a:lnTo>
                    <a:pt x="1549" y="858"/>
                  </a:lnTo>
                  <a:lnTo>
                    <a:pt x="1549" y="858"/>
                  </a:lnTo>
                  <a:cubicBezTo>
                    <a:pt x="1549" y="1095"/>
                    <a:pt x="1357" y="1288"/>
                    <a:pt x="1119" y="1288"/>
                  </a:cubicBezTo>
                  <a:lnTo>
                    <a:pt x="1119" y="1288"/>
                  </a:lnTo>
                  <a:lnTo>
                    <a:pt x="1119" y="1288"/>
                  </a:lnTo>
                  <a:lnTo>
                    <a:pt x="1119" y="1288"/>
                  </a:lnTo>
                  <a:cubicBezTo>
                    <a:pt x="882" y="1288"/>
                    <a:pt x="690" y="1095"/>
                    <a:pt x="690" y="858"/>
                  </a:cubicBezTo>
                  <a:lnTo>
                    <a:pt x="690" y="858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9576054" y="3777782"/>
              <a:ext cx="67722" cy="582072"/>
            </a:xfrm>
            <a:custGeom>
              <a:rect l="0" t="0" r="0" b="0"/>
              <a:pathLst>
                <a:path w="105" h="916">
                  <a:moveTo>
                    <a:pt x="0" y="0"/>
                  </a:moveTo>
                  <a:lnTo>
                    <a:pt x="106" y="0"/>
                  </a:lnTo>
                  <a:lnTo>
                    <a:pt x="106" y="916"/>
                  </a:lnTo>
                  <a:lnTo>
                    <a:pt x="0" y="9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9345357" y="3680339"/>
              <a:ext cx="541877" cy="546068"/>
            </a:xfrm>
            <a:custGeom>
              <a:rect l="0" t="0" r="0" b="0"/>
              <a:pathLst>
                <a:path w="853" h="859">
                  <a:moveTo>
                    <a:pt x="0" y="429"/>
                  </a:moveTo>
                  <a:cubicBezTo>
                    <a:pt x="0" y="192"/>
                    <a:pt x="191" y="0"/>
                    <a:pt x="426" y="0"/>
                  </a:cubicBezTo>
                  <a:lnTo>
                    <a:pt x="426" y="0"/>
                  </a:lnTo>
                  <a:lnTo>
                    <a:pt x="426" y="0"/>
                  </a:lnTo>
                  <a:lnTo>
                    <a:pt x="426" y="0"/>
                  </a:lnTo>
                  <a:cubicBezTo>
                    <a:pt x="662" y="0"/>
                    <a:pt x="853" y="192"/>
                    <a:pt x="853" y="429"/>
                  </a:cubicBezTo>
                  <a:lnTo>
                    <a:pt x="853" y="429"/>
                  </a:lnTo>
                  <a:cubicBezTo>
                    <a:pt x="853" y="429"/>
                    <a:pt x="853" y="429"/>
                    <a:pt x="853" y="429"/>
                  </a:cubicBezTo>
                  <a:lnTo>
                    <a:pt x="853" y="429"/>
                  </a:lnTo>
                  <a:lnTo>
                    <a:pt x="853" y="429"/>
                  </a:lnTo>
                  <a:lnTo>
                    <a:pt x="853" y="429"/>
                  </a:lnTo>
                  <a:cubicBezTo>
                    <a:pt x="853" y="667"/>
                    <a:pt x="662" y="859"/>
                    <a:pt x="426" y="859"/>
                  </a:cubicBezTo>
                  <a:lnTo>
                    <a:pt x="426" y="859"/>
                  </a:lnTo>
                  <a:lnTo>
                    <a:pt x="426" y="859"/>
                  </a:lnTo>
                  <a:lnTo>
                    <a:pt x="426" y="859"/>
                  </a:lnTo>
                  <a:cubicBezTo>
                    <a:pt x="191" y="859"/>
                    <a:pt x="0" y="667"/>
                    <a:pt x="0" y="429"/>
                  </a:cubicBezTo>
                  <a:lnTo>
                    <a:pt x="0" y="429"/>
                  </a:lnTo>
                  <a:cubicBezTo>
                    <a:pt x="0" y="429"/>
                    <a:pt x="0" y="429"/>
                    <a:pt x="0" y="429"/>
                  </a:cubicBezTo>
                  <a:lnTo>
                    <a:pt x="0" y="429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9890188" y="3975235"/>
              <a:ext cx="50768" cy="461391"/>
            </a:xfrm>
            <a:custGeom>
              <a:rect l="0" t="0" r="0" b="0"/>
              <a:pathLst>
                <a:path w="79" h="726">
                  <a:moveTo>
                    <a:pt x="0" y="0"/>
                  </a:moveTo>
                  <a:lnTo>
                    <a:pt x="79" y="0"/>
                  </a:lnTo>
                  <a:lnTo>
                    <a:pt x="79" y="726"/>
                  </a:lnTo>
                  <a:lnTo>
                    <a:pt x="0" y="7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8A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9595960" y="3556134"/>
              <a:ext cx="647700" cy="645603"/>
            </a:xfrm>
            <a:custGeom>
              <a:rect l="0" t="0" r="0" b="0"/>
              <a:pathLst>
                <a:path w="1020" h="1016">
                  <a:moveTo>
                    <a:pt x="0" y="508"/>
                  </a:moveTo>
                  <a:cubicBezTo>
                    <a:pt x="0" y="227"/>
                    <a:pt x="228" y="0"/>
                    <a:pt x="510" y="0"/>
                  </a:cubicBezTo>
                  <a:lnTo>
                    <a:pt x="510" y="0"/>
                  </a:lnTo>
                  <a:lnTo>
                    <a:pt x="510" y="0"/>
                  </a:lnTo>
                  <a:lnTo>
                    <a:pt x="510" y="0"/>
                  </a:lnTo>
                  <a:cubicBezTo>
                    <a:pt x="791" y="0"/>
                    <a:pt x="1020" y="227"/>
                    <a:pt x="1020" y="508"/>
                  </a:cubicBezTo>
                  <a:lnTo>
                    <a:pt x="1020" y="508"/>
                  </a:lnTo>
                  <a:cubicBezTo>
                    <a:pt x="1020" y="508"/>
                    <a:pt x="1020" y="508"/>
                    <a:pt x="1020" y="508"/>
                  </a:cubicBezTo>
                  <a:lnTo>
                    <a:pt x="1020" y="508"/>
                  </a:lnTo>
                  <a:lnTo>
                    <a:pt x="1019" y="508"/>
                  </a:lnTo>
                  <a:lnTo>
                    <a:pt x="1019" y="508"/>
                  </a:lnTo>
                  <a:cubicBezTo>
                    <a:pt x="1019" y="789"/>
                    <a:pt x="791" y="1016"/>
                    <a:pt x="510" y="1016"/>
                  </a:cubicBezTo>
                  <a:lnTo>
                    <a:pt x="510" y="1016"/>
                  </a:lnTo>
                  <a:lnTo>
                    <a:pt x="510" y="1016"/>
                  </a:lnTo>
                  <a:lnTo>
                    <a:pt x="510" y="1016"/>
                  </a:lnTo>
                  <a:cubicBezTo>
                    <a:pt x="228" y="1016"/>
                    <a:pt x="0" y="789"/>
                    <a:pt x="0" y="508"/>
                  </a:cubicBezTo>
                  <a:lnTo>
                    <a:pt x="0" y="508"/>
                  </a:lnTo>
                  <a:cubicBezTo>
                    <a:pt x="0" y="508"/>
                    <a:pt x="0" y="508"/>
                    <a:pt x="0" y="508"/>
                  </a:cubicBezTo>
                  <a:lnTo>
                    <a:pt x="0" y="508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367548" y="565324"/>
              <a:ext cx="3456898" cy="3951840"/>
            </a:xfrm>
            <a:custGeom>
              <a:rect l="0" t="0" r="0" b="0"/>
              <a:pathLst>
                <a:path w="5443" h="6223">
                  <a:moveTo>
                    <a:pt x="3689" y="877"/>
                  </a:moveTo>
                  <a:cubicBezTo>
                    <a:pt x="3689" y="392"/>
                    <a:pt x="4082" y="0"/>
                    <a:pt x="4566" y="0"/>
                  </a:cubicBezTo>
                  <a:lnTo>
                    <a:pt x="4566" y="0"/>
                  </a:lnTo>
                  <a:lnTo>
                    <a:pt x="4566" y="0"/>
                  </a:lnTo>
                  <a:lnTo>
                    <a:pt x="4566" y="0"/>
                  </a:lnTo>
                  <a:cubicBezTo>
                    <a:pt x="5051" y="0"/>
                    <a:pt x="5443" y="392"/>
                    <a:pt x="5443" y="877"/>
                  </a:cubicBezTo>
                  <a:lnTo>
                    <a:pt x="5443" y="877"/>
                  </a:lnTo>
                  <a:cubicBezTo>
                    <a:pt x="5443" y="877"/>
                    <a:pt x="5443" y="877"/>
                    <a:pt x="5443" y="877"/>
                  </a:cubicBezTo>
                  <a:lnTo>
                    <a:pt x="5443" y="877"/>
                  </a:lnTo>
                  <a:lnTo>
                    <a:pt x="5443" y="877"/>
                  </a:lnTo>
                  <a:lnTo>
                    <a:pt x="5443" y="877"/>
                  </a:lnTo>
                  <a:cubicBezTo>
                    <a:pt x="5443" y="1361"/>
                    <a:pt x="5051" y="1754"/>
                    <a:pt x="4566" y="1754"/>
                  </a:cubicBezTo>
                  <a:lnTo>
                    <a:pt x="4566" y="1754"/>
                  </a:lnTo>
                  <a:cubicBezTo>
                    <a:pt x="4082" y="1754"/>
                    <a:pt x="3689" y="1361"/>
                    <a:pt x="3689" y="877"/>
                  </a:cubicBezTo>
                  <a:lnTo>
                    <a:pt x="3689" y="877"/>
                  </a:lnTo>
                  <a:cubicBezTo>
                    <a:pt x="3689" y="877"/>
                    <a:pt x="3689" y="877"/>
                    <a:pt x="3689" y="877"/>
                  </a:cubicBezTo>
                  <a:lnTo>
                    <a:pt x="3689" y="877"/>
                  </a:lnTo>
                  <a:close/>
                </a:path>
                <a:path w="5443" h="6223">
                  <a:moveTo>
                    <a:pt x="0" y="877"/>
                  </a:moveTo>
                  <a:cubicBezTo>
                    <a:pt x="0" y="392"/>
                    <a:pt x="392" y="0"/>
                    <a:pt x="877" y="0"/>
                  </a:cubicBezTo>
                  <a:lnTo>
                    <a:pt x="877" y="0"/>
                  </a:lnTo>
                  <a:lnTo>
                    <a:pt x="877" y="0"/>
                  </a:lnTo>
                  <a:lnTo>
                    <a:pt x="877" y="0"/>
                  </a:lnTo>
                  <a:cubicBezTo>
                    <a:pt x="1361" y="0"/>
                    <a:pt x="1754" y="392"/>
                    <a:pt x="1754" y="877"/>
                  </a:cubicBezTo>
                  <a:lnTo>
                    <a:pt x="1754" y="877"/>
                  </a:lnTo>
                  <a:cubicBezTo>
                    <a:pt x="1754" y="877"/>
                    <a:pt x="1754" y="877"/>
                    <a:pt x="1754" y="877"/>
                  </a:cubicBezTo>
                  <a:lnTo>
                    <a:pt x="1754" y="877"/>
                  </a:lnTo>
                  <a:lnTo>
                    <a:pt x="1754" y="877"/>
                  </a:lnTo>
                  <a:lnTo>
                    <a:pt x="1754" y="877"/>
                  </a:lnTo>
                  <a:cubicBezTo>
                    <a:pt x="1754" y="1361"/>
                    <a:pt x="1361" y="1754"/>
                    <a:pt x="877" y="1754"/>
                  </a:cubicBezTo>
                  <a:lnTo>
                    <a:pt x="877" y="1754"/>
                  </a:lnTo>
                  <a:lnTo>
                    <a:pt x="877" y="1754"/>
                  </a:lnTo>
                  <a:lnTo>
                    <a:pt x="877" y="1754"/>
                  </a:lnTo>
                  <a:cubicBezTo>
                    <a:pt x="392" y="1754"/>
                    <a:pt x="0" y="1361"/>
                    <a:pt x="0" y="877"/>
                  </a:cubicBezTo>
                  <a:lnTo>
                    <a:pt x="0" y="877"/>
                  </a:lnTo>
                  <a:cubicBezTo>
                    <a:pt x="0" y="877"/>
                    <a:pt x="0" y="877"/>
                    <a:pt x="0" y="877"/>
                  </a:cubicBezTo>
                  <a:lnTo>
                    <a:pt x="0" y="877"/>
                  </a:lnTo>
                  <a:close/>
                </a:path>
                <a:path w="5443" h="6223">
                  <a:moveTo>
                    <a:pt x="2282" y="6223"/>
                  </a:moveTo>
                  <a:cubicBezTo>
                    <a:pt x="2282" y="6223"/>
                    <a:pt x="2487" y="4888"/>
                    <a:pt x="2364" y="4496"/>
                  </a:cubicBezTo>
                  <a:lnTo>
                    <a:pt x="2364" y="4496"/>
                  </a:lnTo>
                  <a:cubicBezTo>
                    <a:pt x="1268" y="2997"/>
                    <a:pt x="1268" y="2997"/>
                    <a:pt x="1268" y="2997"/>
                  </a:cubicBezTo>
                  <a:lnTo>
                    <a:pt x="1268" y="2997"/>
                  </a:lnTo>
                  <a:cubicBezTo>
                    <a:pt x="1268" y="2997"/>
                    <a:pt x="1268" y="2997"/>
                    <a:pt x="1268" y="2997"/>
                  </a:cubicBezTo>
                  <a:lnTo>
                    <a:pt x="1268" y="2997"/>
                  </a:lnTo>
                  <a:cubicBezTo>
                    <a:pt x="2458" y="4109"/>
                    <a:pt x="2458" y="4109"/>
                    <a:pt x="2458" y="4109"/>
                  </a:cubicBezTo>
                  <a:lnTo>
                    <a:pt x="2458" y="4109"/>
                  </a:lnTo>
                  <a:cubicBezTo>
                    <a:pt x="2616" y="907"/>
                    <a:pt x="2616" y="907"/>
                    <a:pt x="2616" y="907"/>
                  </a:cubicBezTo>
                  <a:lnTo>
                    <a:pt x="2616" y="907"/>
                  </a:lnTo>
                  <a:cubicBezTo>
                    <a:pt x="2762" y="2295"/>
                    <a:pt x="2762" y="2295"/>
                    <a:pt x="2762" y="2295"/>
                  </a:cubicBezTo>
                  <a:lnTo>
                    <a:pt x="2762" y="2295"/>
                  </a:lnTo>
                  <a:cubicBezTo>
                    <a:pt x="2856" y="3477"/>
                    <a:pt x="2856" y="3477"/>
                    <a:pt x="2856" y="3477"/>
                  </a:cubicBezTo>
                  <a:lnTo>
                    <a:pt x="2856" y="3477"/>
                  </a:lnTo>
                  <a:cubicBezTo>
                    <a:pt x="4175" y="2634"/>
                    <a:pt x="4175" y="2634"/>
                    <a:pt x="4175" y="2634"/>
                  </a:cubicBezTo>
                  <a:lnTo>
                    <a:pt x="4175" y="2634"/>
                  </a:lnTo>
                  <a:cubicBezTo>
                    <a:pt x="4175" y="2634"/>
                    <a:pt x="4175" y="2634"/>
                    <a:pt x="4175" y="2634"/>
                  </a:cubicBezTo>
                  <a:lnTo>
                    <a:pt x="4175" y="2634"/>
                  </a:lnTo>
                  <a:cubicBezTo>
                    <a:pt x="2973" y="3834"/>
                    <a:pt x="2973" y="3834"/>
                    <a:pt x="2973" y="3834"/>
                  </a:cubicBezTo>
                  <a:lnTo>
                    <a:pt x="2973" y="3834"/>
                  </a:lnTo>
                  <a:cubicBezTo>
                    <a:pt x="2973" y="3834"/>
                    <a:pt x="2839" y="3834"/>
                    <a:pt x="2921" y="4771"/>
                  </a:cubicBezTo>
                  <a:lnTo>
                    <a:pt x="2921" y="4771"/>
                  </a:lnTo>
                  <a:cubicBezTo>
                    <a:pt x="2997" y="5702"/>
                    <a:pt x="3067" y="6205"/>
                    <a:pt x="3067" y="6205"/>
                  </a:cubicBezTo>
                  <a:lnTo>
                    <a:pt x="3067" y="6205"/>
                  </a:lnTo>
                  <a:lnTo>
                    <a:pt x="2282" y="6223"/>
                  </a:lnTo>
                  <a:close/>
                </a:path>
              </a:pathLst>
            </a:custGeom>
            <a:solidFill>
              <a:srgbClr val="B4DF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0"/>
              <a:ext cx="12192000" cy="5809464"/>
            </a:xfrm>
            <a:custGeom>
              <a:rect l="0" t="0" r="0" b="0"/>
              <a:pathLst>
                <a:path w="19200" h="9148">
                  <a:moveTo>
                    <a:pt x="0" y="9118"/>
                  </a:moveTo>
                  <a:cubicBezTo>
                    <a:pt x="0" y="7710"/>
                    <a:pt x="0" y="7710"/>
                    <a:pt x="0" y="7710"/>
                  </a:cubicBezTo>
                  <a:lnTo>
                    <a:pt x="0" y="7710"/>
                  </a:lnTo>
                  <a:cubicBezTo>
                    <a:pt x="497" y="7462"/>
                    <a:pt x="1280" y="7236"/>
                    <a:pt x="2350" y="7032"/>
                  </a:cubicBezTo>
                  <a:lnTo>
                    <a:pt x="2350" y="7032"/>
                  </a:lnTo>
                  <a:cubicBezTo>
                    <a:pt x="4352" y="6652"/>
                    <a:pt x="6772" y="6462"/>
                    <a:pt x="9605" y="6462"/>
                  </a:cubicBezTo>
                  <a:lnTo>
                    <a:pt x="9605" y="6462"/>
                  </a:lnTo>
                  <a:cubicBezTo>
                    <a:pt x="12440" y="6462"/>
                    <a:pt x="14857" y="6652"/>
                    <a:pt x="16862" y="7032"/>
                  </a:cubicBezTo>
                  <a:lnTo>
                    <a:pt x="16862" y="7032"/>
                  </a:lnTo>
                  <a:cubicBezTo>
                    <a:pt x="17920" y="7234"/>
                    <a:pt x="18700" y="7459"/>
                    <a:pt x="19200" y="7703"/>
                  </a:cubicBezTo>
                  <a:lnTo>
                    <a:pt x="19200" y="7703"/>
                  </a:lnTo>
                  <a:cubicBezTo>
                    <a:pt x="19200" y="9123"/>
                    <a:pt x="19200" y="9123"/>
                    <a:pt x="19200" y="9123"/>
                  </a:cubicBezTo>
                  <a:lnTo>
                    <a:pt x="19200" y="9123"/>
                  </a:lnTo>
                  <a:cubicBezTo>
                    <a:pt x="19182" y="9132"/>
                    <a:pt x="19165" y="9139"/>
                    <a:pt x="19147" y="9148"/>
                  </a:cubicBezTo>
                  <a:lnTo>
                    <a:pt x="19147" y="9148"/>
                  </a:lnTo>
                  <a:cubicBezTo>
                    <a:pt x="62" y="9148"/>
                    <a:pt x="62" y="9148"/>
                    <a:pt x="62" y="9148"/>
                  </a:cubicBezTo>
                  <a:lnTo>
                    <a:pt x="62" y="9148"/>
                  </a:lnTo>
                  <a:cubicBezTo>
                    <a:pt x="40" y="9138"/>
                    <a:pt x="20" y="9127"/>
                    <a:pt x="0" y="9118"/>
                  </a:cubicBezTo>
                </a:path>
                <a:path w="19200" h="9148">
                  <a:moveTo>
                    <a:pt x="8146" y="1408"/>
                  </a:moveTo>
                  <a:cubicBezTo>
                    <a:pt x="8146" y="630"/>
                    <a:pt x="8777" y="0"/>
                    <a:pt x="9555" y="0"/>
                  </a:cubicBezTo>
                  <a:lnTo>
                    <a:pt x="9555" y="0"/>
                  </a:lnTo>
                  <a:lnTo>
                    <a:pt x="9555" y="0"/>
                  </a:lnTo>
                  <a:lnTo>
                    <a:pt x="9555" y="0"/>
                  </a:lnTo>
                  <a:cubicBezTo>
                    <a:pt x="10333" y="0"/>
                    <a:pt x="10963" y="630"/>
                    <a:pt x="10963" y="1408"/>
                  </a:cubicBezTo>
                  <a:lnTo>
                    <a:pt x="10963" y="1408"/>
                  </a:lnTo>
                  <a:cubicBezTo>
                    <a:pt x="10963" y="1408"/>
                    <a:pt x="10963" y="1408"/>
                    <a:pt x="10963" y="1408"/>
                  </a:cubicBezTo>
                  <a:lnTo>
                    <a:pt x="10963" y="1408"/>
                  </a:lnTo>
                  <a:lnTo>
                    <a:pt x="10963" y="1408"/>
                  </a:lnTo>
                  <a:lnTo>
                    <a:pt x="10963" y="1408"/>
                  </a:lnTo>
                  <a:cubicBezTo>
                    <a:pt x="10963" y="2186"/>
                    <a:pt x="10333" y="2817"/>
                    <a:pt x="9555" y="2817"/>
                  </a:cubicBezTo>
                  <a:lnTo>
                    <a:pt x="9555" y="2817"/>
                  </a:lnTo>
                  <a:lnTo>
                    <a:pt x="9555" y="2817"/>
                  </a:lnTo>
                  <a:lnTo>
                    <a:pt x="9555" y="2817"/>
                  </a:lnTo>
                  <a:cubicBezTo>
                    <a:pt x="8777" y="2817"/>
                    <a:pt x="8146" y="2186"/>
                    <a:pt x="8146" y="1408"/>
                  </a:cubicBezTo>
                  <a:lnTo>
                    <a:pt x="8146" y="1408"/>
                  </a:lnTo>
                  <a:cubicBezTo>
                    <a:pt x="8146" y="1408"/>
                    <a:pt x="8146" y="1408"/>
                    <a:pt x="8146" y="1408"/>
                  </a:cubicBezTo>
                  <a:lnTo>
                    <a:pt x="8146" y="1408"/>
                  </a:lnTo>
                  <a:close/>
                </a:path>
                <a:path w="19200" h="9148">
                  <a:moveTo>
                    <a:pt x="9982" y="3406"/>
                  </a:moveTo>
                  <a:cubicBezTo>
                    <a:pt x="9982" y="2772"/>
                    <a:pt x="10497" y="2257"/>
                    <a:pt x="11132" y="2257"/>
                  </a:cubicBezTo>
                  <a:lnTo>
                    <a:pt x="11132" y="2257"/>
                  </a:lnTo>
                  <a:lnTo>
                    <a:pt x="11132" y="2257"/>
                  </a:lnTo>
                  <a:lnTo>
                    <a:pt x="11132" y="2257"/>
                  </a:lnTo>
                  <a:cubicBezTo>
                    <a:pt x="11766" y="2257"/>
                    <a:pt x="12281" y="2772"/>
                    <a:pt x="12281" y="3406"/>
                  </a:cubicBezTo>
                  <a:lnTo>
                    <a:pt x="12281" y="3406"/>
                  </a:lnTo>
                  <a:cubicBezTo>
                    <a:pt x="12281" y="3406"/>
                    <a:pt x="12281" y="3406"/>
                    <a:pt x="12281" y="3406"/>
                  </a:cubicBezTo>
                  <a:lnTo>
                    <a:pt x="12281" y="3406"/>
                  </a:lnTo>
                  <a:lnTo>
                    <a:pt x="12281" y="3406"/>
                  </a:lnTo>
                  <a:lnTo>
                    <a:pt x="12281" y="3406"/>
                  </a:lnTo>
                  <a:cubicBezTo>
                    <a:pt x="12281" y="4041"/>
                    <a:pt x="11766" y="4556"/>
                    <a:pt x="11132" y="4556"/>
                  </a:cubicBezTo>
                  <a:lnTo>
                    <a:pt x="11132" y="4556"/>
                  </a:lnTo>
                  <a:lnTo>
                    <a:pt x="11132" y="4556"/>
                  </a:lnTo>
                  <a:lnTo>
                    <a:pt x="11132" y="4556"/>
                  </a:lnTo>
                  <a:cubicBezTo>
                    <a:pt x="10497" y="4556"/>
                    <a:pt x="9982" y="4041"/>
                    <a:pt x="9982" y="3406"/>
                  </a:cubicBezTo>
                  <a:lnTo>
                    <a:pt x="9982" y="3406"/>
                  </a:lnTo>
                  <a:close/>
                </a:path>
                <a:path w="19200" h="9148">
                  <a:moveTo>
                    <a:pt x="6896" y="3406"/>
                  </a:moveTo>
                  <a:cubicBezTo>
                    <a:pt x="6896" y="2772"/>
                    <a:pt x="7410" y="2257"/>
                    <a:pt x="8045" y="2257"/>
                  </a:cubicBezTo>
                  <a:lnTo>
                    <a:pt x="8045" y="2257"/>
                  </a:lnTo>
                  <a:lnTo>
                    <a:pt x="8045" y="2257"/>
                  </a:lnTo>
                  <a:lnTo>
                    <a:pt x="8045" y="2257"/>
                  </a:lnTo>
                  <a:cubicBezTo>
                    <a:pt x="8680" y="2257"/>
                    <a:pt x="9194" y="2772"/>
                    <a:pt x="9194" y="3406"/>
                  </a:cubicBezTo>
                  <a:lnTo>
                    <a:pt x="9194" y="3406"/>
                  </a:lnTo>
                  <a:cubicBezTo>
                    <a:pt x="9194" y="3406"/>
                    <a:pt x="9194" y="3406"/>
                    <a:pt x="9194" y="3406"/>
                  </a:cubicBezTo>
                  <a:lnTo>
                    <a:pt x="9194" y="3406"/>
                  </a:lnTo>
                  <a:lnTo>
                    <a:pt x="9194" y="3406"/>
                  </a:lnTo>
                  <a:lnTo>
                    <a:pt x="9194" y="3406"/>
                  </a:lnTo>
                  <a:cubicBezTo>
                    <a:pt x="9194" y="4041"/>
                    <a:pt x="8680" y="4556"/>
                    <a:pt x="8045" y="4556"/>
                  </a:cubicBezTo>
                  <a:lnTo>
                    <a:pt x="8045" y="4556"/>
                  </a:lnTo>
                  <a:lnTo>
                    <a:pt x="8045" y="4556"/>
                  </a:lnTo>
                  <a:lnTo>
                    <a:pt x="8045" y="4556"/>
                  </a:lnTo>
                  <a:cubicBezTo>
                    <a:pt x="7410" y="4556"/>
                    <a:pt x="6896" y="4041"/>
                    <a:pt x="6896" y="3406"/>
                  </a:cubicBezTo>
                  <a:lnTo>
                    <a:pt x="6896" y="340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8096351" y="1449419"/>
            <a:ext cx="2737485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4"/>
              </a:lnSpc>
            </a:pPr>
            <a:endParaRPr lang="Arial" altLang="Arial" sz="100"/>
          </a:p>
          <a:p>
            <a:pPr marL="13729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预处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marL="12700" indent="610" algn="l" rtl="0" eaLnBrk="0">
              <a:lnSpc>
                <a:spcPct val="151000"/>
              </a:lnSpc>
              <a:spcBef>
                <a:spcPts val="307"/>
              </a:spcBef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对水样进行必要的处理，如过滤、浓缩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稀释等，以便于后续分析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19" name="textbox 119"/>
          <p:cNvSpPr/>
          <p:nvPr/>
        </p:nvSpPr>
        <p:spPr>
          <a:xfrm>
            <a:off x="1545285" y="1449019"/>
            <a:ext cx="2738120" cy="831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09"/>
              </a:lnSpc>
            </a:pPr>
            <a:endParaRPr lang="Arial" altLang="Arial" sz="100"/>
          </a:p>
          <a:p>
            <a:pPr marL="2200544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</a:t>
            </a:r>
            <a:endParaRPr lang="Microsoft YaHei" altLang="Microsoft YaHei" sz="1500"/>
          </a:p>
          <a:p>
            <a:pPr marL="2153462" indent="-2140762" algn="l" rtl="0" eaLnBrk="0">
              <a:lnSpc>
                <a:spcPct val="164000"/>
              </a:lnSpc>
              <a:spcBef>
                <a:spcPts val="317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从污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水源或处理过程中取得具有代表性   </a:t>
            </a:r>
            <a:r>
              <a:rPr sz="10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的水样</a:t>
            </a:r>
            <a:r>
              <a:rPr sz="10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000"/>
          </a:p>
        </p:txBody>
      </p:sp>
      <p:sp>
        <p:nvSpPr>
          <p:cNvPr id="120" name="textbox 120"/>
          <p:cNvSpPr/>
          <p:nvPr/>
        </p:nvSpPr>
        <p:spPr>
          <a:xfrm>
            <a:off x="1546047" y="2772845"/>
            <a:ext cx="2737485" cy="832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63"/>
              </a:lnSpc>
            </a:pPr>
            <a:endParaRPr lang="Arial" altLang="Arial" sz="100"/>
          </a:p>
          <a:p>
            <a:pPr marL="219998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  <a:p>
            <a:pPr marL="1384605" indent="-1371905" algn="l" rtl="0" eaLnBrk="0">
              <a:lnSpc>
                <a:spcPct val="151000"/>
              </a:lnSpc>
              <a:spcBef>
                <a:spcPts val="310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所选方法，对水样中的目标物质进   </a:t>
            </a:r>
            <a:r>
              <a:rPr sz="1200" spc="-10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行定量或定性分析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21" name="textbox 12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理及步骤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8096961" y="3179212"/>
            <a:ext cx="261429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析结果进行统计、比较和解释，得</a:t>
            </a:r>
            <a:endParaRPr lang="Microsoft YaHei" altLang="Microsoft YaHei" sz="1200"/>
          </a:p>
          <a:p>
            <a:pPr marL="24739" algn="l" rtl="0" eaLnBrk="0">
              <a:lnSpc>
                <a:spcPts val="2160"/>
              </a:lnSpc>
            </a:pPr>
            <a:r>
              <a:rPr sz="11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出评价结</a:t>
            </a:r>
            <a:r>
              <a:rPr sz="11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r>
              <a:rPr sz="11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43" name="path"/>
          <p:cNvSpPr/>
          <p:nvPr/>
        </p:nvSpPr>
        <p:spPr>
          <a:xfrm>
            <a:off x="8016237" y="4120227"/>
            <a:ext cx="541877" cy="848772"/>
          </a:xfrm>
          <a:custGeom>
            <a:rect l="0" t="0" r="0" b="0"/>
            <a:pathLst>
              <a:path w="853" h="1336">
                <a:moveTo>
                  <a:pt x="0" y="668"/>
                </a:moveTo>
                <a:cubicBezTo>
                  <a:pt x="0" y="299"/>
                  <a:pt x="191" y="0"/>
                  <a:pt x="426" y="0"/>
                </a:cubicBezTo>
                <a:lnTo>
                  <a:pt x="426" y="0"/>
                </a:lnTo>
                <a:lnTo>
                  <a:pt x="426" y="0"/>
                </a:lnTo>
                <a:lnTo>
                  <a:pt x="426" y="0"/>
                </a:lnTo>
                <a:cubicBezTo>
                  <a:pt x="662" y="0"/>
                  <a:pt x="853" y="299"/>
                  <a:pt x="853" y="668"/>
                </a:cubicBezTo>
                <a:lnTo>
                  <a:pt x="853" y="668"/>
                </a:lnTo>
                <a:cubicBezTo>
                  <a:pt x="853" y="668"/>
                  <a:pt x="853" y="668"/>
                  <a:pt x="853" y="668"/>
                </a:cubicBezTo>
                <a:lnTo>
                  <a:pt x="853" y="668"/>
                </a:lnTo>
                <a:lnTo>
                  <a:pt x="853" y="668"/>
                </a:lnTo>
                <a:lnTo>
                  <a:pt x="853" y="668"/>
                </a:lnTo>
                <a:cubicBezTo>
                  <a:pt x="853" y="1037"/>
                  <a:pt x="662" y="1336"/>
                  <a:pt x="426" y="1336"/>
                </a:cubicBezTo>
                <a:lnTo>
                  <a:pt x="426" y="1336"/>
                </a:lnTo>
                <a:lnTo>
                  <a:pt x="426" y="1336"/>
                </a:lnTo>
                <a:lnTo>
                  <a:pt x="426" y="1336"/>
                </a:lnTo>
                <a:cubicBezTo>
                  <a:pt x="191" y="1336"/>
                  <a:pt x="0" y="1037"/>
                  <a:pt x="0" y="668"/>
                </a:cubicBezTo>
                <a:lnTo>
                  <a:pt x="0" y="668"/>
                </a:lnTo>
                <a:cubicBezTo>
                  <a:pt x="0" y="668"/>
                  <a:pt x="0" y="668"/>
                  <a:pt x="0" y="668"/>
                </a:cubicBezTo>
                <a:lnTo>
                  <a:pt x="0" y="668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textbox 144"/>
          <p:cNvSpPr/>
          <p:nvPr/>
        </p:nvSpPr>
        <p:spPr>
          <a:xfrm>
            <a:off x="8096580" y="2783461"/>
            <a:ext cx="82423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7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4471133" y="1503400"/>
            <a:ext cx="3775751" cy="2679729"/>
            <a:chExt cx="3775751" cy="2679729"/>
          </a:xfrm>
        </p:grpSpPr>
        <p:sp>
          <p:nvSpPr>
            <p:cNvPr id="145" name="path"/>
            <p:cNvSpPr/>
            <p:nvPr/>
          </p:nvSpPr>
          <p:spPr>
            <a:xfrm>
              <a:off x="1623278" y="529249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2554"/>
                  </a:moveTo>
                  <a:cubicBezTo>
                    <a:pt x="1055" y="2554"/>
                    <a:pt x="1123" y="2622"/>
                    <a:pt x="1085" y="2702"/>
                  </a:cubicBezTo>
                  <a:lnTo>
                    <a:pt x="1085" y="2702"/>
                  </a:lnTo>
                  <a:cubicBezTo>
                    <a:pt x="1013" y="2859"/>
                    <a:pt x="890" y="2880"/>
                    <a:pt x="924" y="3096"/>
                  </a:cubicBezTo>
                  <a:lnTo>
                    <a:pt x="924" y="3096"/>
                  </a:lnTo>
                  <a:cubicBezTo>
                    <a:pt x="979" y="3469"/>
                    <a:pt x="1577" y="3469"/>
                    <a:pt x="1636" y="3096"/>
                  </a:cubicBezTo>
                  <a:lnTo>
                    <a:pt x="1636" y="3096"/>
                  </a:lnTo>
                  <a:cubicBezTo>
                    <a:pt x="1670" y="2880"/>
                    <a:pt x="1543" y="2859"/>
                    <a:pt x="1471" y="2702"/>
                  </a:cubicBezTo>
                  <a:lnTo>
                    <a:pt x="1471" y="2702"/>
                  </a:lnTo>
                  <a:cubicBezTo>
                    <a:pt x="1437" y="2622"/>
                    <a:pt x="1501" y="2554"/>
                    <a:pt x="1781" y="2554"/>
                  </a:cubicBezTo>
                  <a:lnTo>
                    <a:pt x="1781" y="2554"/>
                  </a:lnTo>
                  <a:cubicBezTo>
                    <a:pt x="2557" y="2554"/>
                    <a:pt x="2557" y="2554"/>
                    <a:pt x="2557" y="2554"/>
                  </a:cubicBezTo>
                  <a:lnTo>
                    <a:pt x="2557" y="2554"/>
                  </a:lnTo>
                  <a:cubicBezTo>
                    <a:pt x="2557" y="1779"/>
                    <a:pt x="2557" y="1779"/>
                    <a:pt x="2557" y="1779"/>
                  </a:cubicBezTo>
                  <a:lnTo>
                    <a:pt x="2557" y="1779"/>
                  </a:lnTo>
                  <a:cubicBezTo>
                    <a:pt x="2557" y="1499"/>
                    <a:pt x="2624" y="1431"/>
                    <a:pt x="2709" y="1470"/>
                  </a:cubicBezTo>
                  <a:lnTo>
                    <a:pt x="2709" y="1470"/>
                  </a:lnTo>
                  <a:cubicBezTo>
                    <a:pt x="2862" y="1542"/>
                    <a:pt x="2883" y="1664"/>
                    <a:pt x="3099" y="1631"/>
                  </a:cubicBezTo>
                  <a:lnTo>
                    <a:pt x="3099" y="1631"/>
                  </a:lnTo>
                  <a:cubicBezTo>
                    <a:pt x="3473" y="1576"/>
                    <a:pt x="3473" y="978"/>
                    <a:pt x="3099" y="919"/>
                  </a:cubicBezTo>
                  <a:lnTo>
                    <a:pt x="3099" y="919"/>
                  </a:lnTo>
                  <a:cubicBezTo>
                    <a:pt x="2883" y="885"/>
                    <a:pt x="2862" y="1012"/>
                    <a:pt x="2709" y="1084"/>
                  </a:cubicBezTo>
                  <a:lnTo>
                    <a:pt x="2709" y="1084"/>
                  </a:lnTo>
                  <a:cubicBezTo>
                    <a:pt x="2624" y="1118"/>
                    <a:pt x="2557" y="1054"/>
                    <a:pt x="2557" y="775"/>
                  </a:cubicBezTo>
                  <a:lnTo>
                    <a:pt x="2557" y="775"/>
                  </a:lnTo>
                  <a:cubicBezTo>
                    <a:pt x="2557" y="0"/>
                    <a:pt x="2557" y="0"/>
                    <a:pt x="2557" y="0"/>
                  </a:cubicBezTo>
                  <a:lnTo>
                    <a:pt x="2557" y="0"/>
                  </a:lnTo>
                  <a:cubicBezTo>
                    <a:pt x="1781" y="0"/>
                    <a:pt x="1781" y="0"/>
                    <a:pt x="1781" y="0"/>
                  </a:cubicBezTo>
                  <a:lnTo>
                    <a:pt x="1781" y="0"/>
                  </a:lnTo>
                  <a:cubicBezTo>
                    <a:pt x="1501" y="0"/>
                    <a:pt x="1437" y="67"/>
                    <a:pt x="1471" y="148"/>
                  </a:cubicBezTo>
                  <a:lnTo>
                    <a:pt x="1471" y="148"/>
                  </a:lnTo>
                  <a:cubicBezTo>
                    <a:pt x="1543" y="305"/>
                    <a:pt x="1670" y="321"/>
                    <a:pt x="1636" y="542"/>
                  </a:cubicBezTo>
                  <a:lnTo>
                    <a:pt x="1636" y="542"/>
                  </a:lnTo>
                  <a:cubicBezTo>
                    <a:pt x="1577" y="915"/>
                    <a:pt x="979" y="915"/>
                    <a:pt x="924" y="542"/>
                  </a:cubicBezTo>
                  <a:lnTo>
                    <a:pt x="924" y="542"/>
                  </a:lnTo>
                  <a:cubicBezTo>
                    <a:pt x="890" y="321"/>
                    <a:pt x="1013" y="305"/>
                    <a:pt x="1085" y="148"/>
                  </a:cubicBezTo>
                  <a:lnTo>
                    <a:pt x="1085" y="148"/>
                  </a:lnTo>
                  <a:cubicBezTo>
                    <a:pt x="1123" y="67"/>
                    <a:pt x="1055" y="0"/>
                    <a:pt x="776" y="0"/>
                  </a:cubicBezTo>
                  <a:lnTo>
                    <a:pt x="776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775"/>
                    <a:pt x="0" y="775"/>
                    <a:pt x="0" y="775"/>
                  </a:cubicBezTo>
                  <a:lnTo>
                    <a:pt x="0" y="775"/>
                  </a:lnTo>
                  <a:cubicBezTo>
                    <a:pt x="0" y="1054"/>
                    <a:pt x="67" y="1118"/>
                    <a:pt x="148" y="1084"/>
                  </a:cubicBezTo>
                  <a:lnTo>
                    <a:pt x="148" y="1084"/>
                  </a:lnTo>
                  <a:cubicBezTo>
                    <a:pt x="305" y="1012"/>
                    <a:pt x="326" y="885"/>
                    <a:pt x="542" y="919"/>
                  </a:cubicBezTo>
                  <a:lnTo>
                    <a:pt x="542" y="919"/>
                  </a:lnTo>
                  <a:cubicBezTo>
                    <a:pt x="915" y="978"/>
                    <a:pt x="915" y="1576"/>
                    <a:pt x="542" y="1631"/>
                  </a:cubicBezTo>
                  <a:lnTo>
                    <a:pt x="542" y="1631"/>
                  </a:lnTo>
                  <a:cubicBezTo>
                    <a:pt x="326" y="1664"/>
                    <a:pt x="305" y="1542"/>
                    <a:pt x="148" y="1470"/>
                  </a:cubicBezTo>
                  <a:lnTo>
                    <a:pt x="148" y="1470"/>
                  </a:lnTo>
                  <a:cubicBezTo>
                    <a:pt x="67" y="1431"/>
                    <a:pt x="0" y="1499"/>
                    <a:pt x="0" y="1779"/>
                  </a:cubicBezTo>
                  <a:lnTo>
                    <a:pt x="0" y="1779"/>
                  </a:lnTo>
                  <a:cubicBezTo>
                    <a:pt x="0" y="2554"/>
                    <a:pt x="0" y="2554"/>
                    <a:pt x="0" y="2554"/>
                  </a:cubicBezTo>
                  <a:lnTo>
                    <a:pt x="0" y="2554"/>
                  </a:lnTo>
                  <a:lnTo>
                    <a:pt x="776" y="255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831"/>
                  </a:moveTo>
                  <a:cubicBezTo>
                    <a:pt x="1055" y="831"/>
                    <a:pt x="1119" y="764"/>
                    <a:pt x="1085" y="679"/>
                  </a:cubicBezTo>
                  <a:lnTo>
                    <a:pt x="1085" y="679"/>
                  </a:lnTo>
                  <a:cubicBezTo>
                    <a:pt x="1013" y="526"/>
                    <a:pt x="886" y="505"/>
                    <a:pt x="920" y="289"/>
                  </a:cubicBezTo>
                  <a:lnTo>
                    <a:pt x="920" y="289"/>
                  </a:lnTo>
                  <a:cubicBezTo>
                    <a:pt x="979" y="-83"/>
                    <a:pt x="1577" y="-83"/>
                    <a:pt x="1632" y="289"/>
                  </a:cubicBezTo>
                  <a:lnTo>
                    <a:pt x="1632" y="289"/>
                  </a:lnTo>
                  <a:cubicBezTo>
                    <a:pt x="1666" y="505"/>
                    <a:pt x="1543" y="526"/>
                    <a:pt x="1471" y="679"/>
                  </a:cubicBezTo>
                  <a:lnTo>
                    <a:pt x="1471" y="679"/>
                  </a:lnTo>
                  <a:cubicBezTo>
                    <a:pt x="1433" y="764"/>
                    <a:pt x="1501" y="831"/>
                    <a:pt x="1781" y="831"/>
                  </a:cubicBezTo>
                  <a:lnTo>
                    <a:pt x="1781" y="831"/>
                  </a:lnTo>
                  <a:cubicBezTo>
                    <a:pt x="2557" y="831"/>
                    <a:pt x="2557" y="831"/>
                    <a:pt x="2557" y="831"/>
                  </a:cubicBezTo>
                  <a:lnTo>
                    <a:pt x="2557" y="831"/>
                  </a:lnTo>
                  <a:cubicBezTo>
                    <a:pt x="2557" y="1607"/>
                    <a:pt x="2557" y="1607"/>
                    <a:pt x="2557" y="1607"/>
                  </a:cubicBezTo>
                  <a:lnTo>
                    <a:pt x="2557" y="1607"/>
                  </a:lnTo>
                  <a:cubicBezTo>
                    <a:pt x="2557" y="1886"/>
                    <a:pt x="2624" y="1950"/>
                    <a:pt x="2705" y="1916"/>
                  </a:cubicBezTo>
                  <a:lnTo>
                    <a:pt x="2705" y="1916"/>
                  </a:lnTo>
                  <a:cubicBezTo>
                    <a:pt x="2862" y="1844"/>
                    <a:pt x="2883" y="1717"/>
                    <a:pt x="3099" y="1751"/>
                  </a:cubicBezTo>
                  <a:lnTo>
                    <a:pt x="3099" y="1751"/>
                  </a:lnTo>
                  <a:cubicBezTo>
                    <a:pt x="3473" y="1810"/>
                    <a:pt x="3473" y="2407"/>
                    <a:pt x="3099" y="2462"/>
                  </a:cubicBezTo>
                  <a:lnTo>
                    <a:pt x="3099" y="2462"/>
                  </a:lnTo>
                  <a:cubicBezTo>
                    <a:pt x="2883" y="2496"/>
                    <a:pt x="2862" y="2374"/>
                    <a:pt x="2705" y="2302"/>
                  </a:cubicBezTo>
                  <a:lnTo>
                    <a:pt x="2705" y="2302"/>
                  </a:lnTo>
                  <a:cubicBezTo>
                    <a:pt x="2624" y="2263"/>
                    <a:pt x="2557" y="2331"/>
                    <a:pt x="2557" y="2611"/>
                  </a:cubicBezTo>
                  <a:lnTo>
                    <a:pt x="2557" y="2611"/>
                  </a:lnTo>
                  <a:cubicBezTo>
                    <a:pt x="2557" y="3386"/>
                    <a:pt x="2557" y="3386"/>
                    <a:pt x="2557" y="3386"/>
                  </a:cubicBezTo>
                  <a:lnTo>
                    <a:pt x="2557" y="3386"/>
                  </a:lnTo>
                  <a:cubicBezTo>
                    <a:pt x="1781" y="3386"/>
                    <a:pt x="1781" y="3386"/>
                    <a:pt x="1781" y="3386"/>
                  </a:cubicBezTo>
                  <a:lnTo>
                    <a:pt x="1781" y="3386"/>
                  </a:lnTo>
                  <a:cubicBezTo>
                    <a:pt x="1501" y="3386"/>
                    <a:pt x="1433" y="3318"/>
                    <a:pt x="1471" y="3238"/>
                  </a:cubicBezTo>
                  <a:lnTo>
                    <a:pt x="1471" y="3238"/>
                  </a:lnTo>
                  <a:cubicBezTo>
                    <a:pt x="1543" y="3081"/>
                    <a:pt x="1666" y="3060"/>
                    <a:pt x="1632" y="2844"/>
                  </a:cubicBezTo>
                  <a:lnTo>
                    <a:pt x="1632" y="2844"/>
                  </a:lnTo>
                  <a:cubicBezTo>
                    <a:pt x="1577" y="2471"/>
                    <a:pt x="979" y="2471"/>
                    <a:pt x="920" y="2844"/>
                  </a:cubicBezTo>
                  <a:lnTo>
                    <a:pt x="920" y="2844"/>
                  </a:lnTo>
                  <a:cubicBezTo>
                    <a:pt x="886" y="3060"/>
                    <a:pt x="1013" y="3081"/>
                    <a:pt x="1085" y="3238"/>
                  </a:cubicBezTo>
                  <a:lnTo>
                    <a:pt x="1085" y="3238"/>
                  </a:lnTo>
                  <a:cubicBezTo>
                    <a:pt x="1119" y="3318"/>
                    <a:pt x="1055" y="3386"/>
                    <a:pt x="776" y="3386"/>
                  </a:cubicBezTo>
                  <a:lnTo>
                    <a:pt x="776" y="3386"/>
                  </a:lnTo>
                  <a:cubicBezTo>
                    <a:pt x="0" y="3386"/>
                    <a:pt x="0" y="3386"/>
                    <a:pt x="0" y="3386"/>
                  </a:cubicBezTo>
                  <a:lnTo>
                    <a:pt x="0" y="3386"/>
                  </a:lnTo>
                  <a:cubicBezTo>
                    <a:pt x="0" y="2611"/>
                    <a:pt x="0" y="2611"/>
                    <a:pt x="0" y="2611"/>
                  </a:cubicBezTo>
                  <a:lnTo>
                    <a:pt x="0" y="2611"/>
                  </a:lnTo>
                  <a:cubicBezTo>
                    <a:pt x="0" y="2331"/>
                    <a:pt x="67" y="2263"/>
                    <a:pt x="148" y="2302"/>
                  </a:cubicBezTo>
                  <a:lnTo>
                    <a:pt x="148" y="2302"/>
                  </a:lnTo>
                  <a:cubicBezTo>
                    <a:pt x="305" y="2374"/>
                    <a:pt x="322" y="2496"/>
                    <a:pt x="542" y="2462"/>
                  </a:cubicBezTo>
                  <a:lnTo>
                    <a:pt x="542" y="2462"/>
                  </a:lnTo>
                  <a:cubicBezTo>
                    <a:pt x="915" y="2407"/>
                    <a:pt x="915" y="1810"/>
                    <a:pt x="542" y="1751"/>
                  </a:cubicBezTo>
                  <a:lnTo>
                    <a:pt x="542" y="1751"/>
                  </a:lnTo>
                  <a:cubicBezTo>
                    <a:pt x="322" y="1717"/>
                    <a:pt x="305" y="1844"/>
                    <a:pt x="148" y="1916"/>
                  </a:cubicBezTo>
                  <a:lnTo>
                    <a:pt x="148" y="1916"/>
                  </a:lnTo>
                  <a:cubicBezTo>
                    <a:pt x="67" y="1950"/>
                    <a:pt x="0" y="1886"/>
                    <a:pt x="0" y="1607"/>
                  </a:cubicBezTo>
                  <a:lnTo>
                    <a:pt x="0" y="1607"/>
                  </a:lnTo>
                  <a:cubicBezTo>
                    <a:pt x="0" y="831"/>
                    <a:pt x="0" y="831"/>
                    <a:pt x="0" y="831"/>
                  </a:cubicBezTo>
                  <a:lnTo>
                    <a:pt x="0" y="831"/>
                  </a:lnTo>
                  <a:lnTo>
                    <a:pt x="776" y="83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3941939" y="3126679"/>
            <a:ext cx="3775751" cy="2679672"/>
            <a:chExt cx="3775751" cy="2679672"/>
          </a:xfrm>
        </p:grpSpPr>
        <p:sp>
          <p:nvSpPr>
            <p:cNvPr id="147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1608" y="831"/>
                  </a:moveTo>
                  <a:cubicBezTo>
                    <a:pt x="1888" y="831"/>
                    <a:pt x="1952" y="764"/>
                    <a:pt x="1918" y="683"/>
                  </a:cubicBezTo>
                  <a:lnTo>
                    <a:pt x="1918" y="683"/>
                  </a:lnTo>
                  <a:cubicBezTo>
                    <a:pt x="1846" y="526"/>
                    <a:pt x="1718" y="505"/>
                    <a:pt x="1752" y="289"/>
                  </a:cubicBezTo>
                  <a:lnTo>
                    <a:pt x="1752" y="289"/>
                  </a:lnTo>
                  <a:cubicBezTo>
                    <a:pt x="1812" y="-83"/>
                    <a:pt x="2410" y="-83"/>
                    <a:pt x="2465" y="289"/>
                  </a:cubicBezTo>
                  <a:lnTo>
                    <a:pt x="2465" y="289"/>
                  </a:lnTo>
                  <a:cubicBezTo>
                    <a:pt x="2499" y="505"/>
                    <a:pt x="2376" y="526"/>
                    <a:pt x="2304" y="683"/>
                  </a:cubicBezTo>
                  <a:lnTo>
                    <a:pt x="2304" y="683"/>
                  </a:lnTo>
                  <a:cubicBezTo>
                    <a:pt x="2265" y="764"/>
                    <a:pt x="2333" y="831"/>
                    <a:pt x="2613" y="831"/>
                  </a:cubicBezTo>
                  <a:lnTo>
                    <a:pt x="2613" y="831"/>
                  </a:lnTo>
                  <a:cubicBezTo>
                    <a:pt x="3389" y="831"/>
                    <a:pt x="3389" y="831"/>
                    <a:pt x="3389" y="831"/>
                  </a:cubicBezTo>
                  <a:lnTo>
                    <a:pt x="3389" y="831"/>
                  </a:lnTo>
                  <a:cubicBezTo>
                    <a:pt x="3389" y="1607"/>
                    <a:pt x="3389" y="1607"/>
                    <a:pt x="3389" y="1607"/>
                  </a:cubicBezTo>
                  <a:lnTo>
                    <a:pt x="3389" y="1607"/>
                  </a:lnTo>
                  <a:cubicBezTo>
                    <a:pt x="3389" y="1886"/>
                    <a:pt x="3321" y="1954"/>
                    <a:pt x="3241" y="1916"/>
                  </a:cubicBezTo>
                  <a:lnTo>
                    <a:pt x="3241" y="1916"/>
                  </a:lnTo>
                  <a:cubicBezTo>
                    <a:pt x="3084" y="1844"/>
                    <a:pt x="3063" y="1721"/>
                    <a:pt x="2846" y="1755"/>
                  </a:cubicBezTo>
                  <a:lnTo>
                    <a:pt x="2846" y="1755"/>
                  </a:lnTo>
                  <a:cubicBezTo>
                    <a:pt x="2473" y="1810"/>
                    <a:pt x="2473" y="2407"/>
                    <a:pt x="2846" y="2467"/>
                  </a:cubicBezTo>
                  <a:lnTo>
                    <a:pt x="2846" y="2467"/>
                  </a:lnTo>
                  <a:cubicBezTo>
                    <a:pt x="3063" y="2501"/>
                    <a:pt x="3084" y="2374"/>
                    <a:pt x="3241" y="2302"/>
                  </a:cubicBezTo>
                  <a:lnTo>
                    <a:pt x="3241" y="2302"/>
                  </a:lnTo>
                  <a:cubicBezTo>
                    <a:pt x="3321" y="2268"/>
                    <a:pt x="3389" y="2331"/>
                    <a:pt x="3389" y="2611"/>
                  </a:cubicBezTo>
                  <a:lnTo>
                    <a:pt x="3389" y="2611"/>
                  </a:lnTo>
                  <a:cubicBezTo>
                    <a:pt x="3389" y="3386"/>
                    <a:pt x="3389" y="3386"/>
                    <a:pt x="3389" y="3386"/>
                  </a:cubicBezTo>
                  <a:lnTo>
                    <a:pt x="3389" y="3386"/>
                  </a:lnTo>
                  <a:cubicBezTo>
                    <a:pt x="2613" y="3386"/>
                    <a:pt x="2613" y="3386"/>
                    <a:pt x="2613" y="3386"/>
                  </a:cubicBezTo>
                  <a:lnTo>
                    <a:pt x="2613" y="3386"/>
                  </a:lnTo>
                  <a:cubicBezTo>
                    <a:pt x="2333" y="3386"/>
                    <a:pt x="2265" y="3318"/>
                    <a:pt x="2304" y="3238"/>
                  </a:cubicBezTo>
                  <a:lnTo>
                    <a:pt x="2304" y="3238"/>
                  </a:lnTo>
                  <a:cubicBezTo>
                    <a:pt x="2376" y="3081"/>
                    <a:pt x="2499" y="3064"/>
                    <a:pt x="2465" y="2844"/>
                  </a:cubicBezTo>
                  <a:lnTo>
                    <a:pt x="2465" y="2844"/>
                  </a:lnTo>
                  <a:cubicBezTo>
                    <a:pt x="2410" y="2471"/>
                    <a:pt x="1812" y="2471"/>
                    <a:pt x="1752" y="2844"/>
                  </a:cubicBezTo>
                  <a:lnTo>
                    <a:pt x="1752" y="2844"/>
                  </a:lnTo>
                  <a:cubicBezTo>
                    <a:pt x="1718" y="3064"/>
                    <a:pt x="1846" y="3081"/>
                    <a:pt x="1918" y="3238"/>
                  </a:cubicBezTo>
                  <a:lnTo>
                    <a:pt x="1918" y="3238"/>
                  </a:lnTo>
                  <a:cubicBezTo>
                    <a:pt x="1952" y="3318"/>
                    <a:pt x="1888" y="3386"/>
                    <a:pt x="1608" y="3386"/>
                  </a:cubicBezTo>
                  <a:lnTo>
                    <a:pt x="1608" y="3386"/>
                  </a:lnTo>
                  <a:cubicBezTo>
                    <a:pt x="832" y="3386"/>
                    <a:pt x="832" y="3386"/>
                    <a:pt x="832" y="3386"/>
                  </a:cubicBezTo>
                  <a:lnTo>
                    <a:pt x="832" y="3386"/>
                  </a:lnTo>
                  <a:cubicBezTo>
                    <a:pt x="832" y="2611"/>
                    <a:pt x="832" y="2611"/>
                    <a:pt x="832" y="2611"/>
                  </a:cubicBezTo>
                  <a:lnTo>
                    <a:pt x="832" y="2611"/>
                  </a:lnTo>
                  <a:cubicBezTo>
                    <a:pt x="832" y="2331"/>
                    <a:pt x="764" y="2268"/>
                    <a:pt x="680" y="2302"/>
                  </a:cubicBezTo>
                  <a:lnTo>
                    <a:pt x="680" y="2302"/>
                  </a:lnTo>
                  <a:cubicBezTo>
                    <a:pt x="527" y="2374"/>
                    <a:pt x="506" y="2501"/>
                    <a:pt x="289" y="2467"/>
                  </a:cubicBezTo>
                  <a:lnTo>
                    <a:pt x="289" y="2467"/>
                  </a:lnTo>
                  <a:cubicBezTo>
                    <a:pt x="-83" y="2407"/>
                    <a:pt x="-83" y="1810"/>
                    <a:pt x="289" y="1755"/>
                  </a:cubicBezTo>
                  <a:lnTo>
                    <a:pt x="289" y="1755"/>
                  </a:lnTo>
                  <a:cubicBezTo>
                    <a:pt x="506" y="1721"/>
                    <a:pt x="527" y="1844"/>
                    <a:pt x="680" y="1916"/>
                  </a:cubicBezTo>
                  <a:lnTo>
                    <a:pt x="680" y="1916"/>
                  </a:lnTo>
                  <a:cubicBezTo>
                    <a:pt x="764" y="1954"/>
                    <a:pt x="832" y="1886"/>
                    <a:pt x="832" y="1607"/>
                  </a:cubicBezTo>
                  <a:lnTo>
                    <a:pt x="832" y="1607"/>
                  </a:lnTo>
                  <a:cubicBezTo>
                    <a:pt x="832" y="831"/>
                    <a:pt x="832" y="831"/>
                    <a:pt x="832" y="831"/>
                  </a:cubicBezTo>
                  <a:lnTo>
                    <a:pt x="832" y="831"/>
                  </a:lnTo>
                  <a:lnTo>
                    <a:pt x="1608" y="83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623278" y="527199"/>
              <a:ext cx="2152472" cy="2152473"/>
            </a:xfrm>
            <a:custGeom>
              <a:rect l="0" t="0" r="0" b="0"/>
              <a:pathLst>
                <a:path w="3389" h="3389">
                  <a:moveTo>
                    <a:pt x="832" y="1781"/>
                  </a:moveTo>
                  <a:cubicBezTo>
                    <a:pt x="832" y="1501"/>
                    <a:pt x="764" y="1437"/>
                    <a:pt x="684" y="1471"/>
                  </a:cubicBezTo>
                  <a:lnTo>
                    <a:pt x="684" y="1471"/>
                  </a:lnTo>
                  <a:cubicBezTo>
                    <a:pt x="527" y="1543"/>
                    <a:pt x="506" y="1670"/>
                    <a:pt x="289" y="1636"/>
                  </a:cubicBezTo>
                  <a:lnTo>
                    <a:pt x="289" y="1636"/>
                  </a:lnTo>
                  <a:cubicBezTo>
                    <a:pt x="-83" y="1577"/>
                    <a:pt x="-83" y="979"/>
                    <a:pt x="289" y="924"/>
                  </a:cubicBezTo>
                  <a:lnTo>
                    <a:pt x="289" y="924"/>
                  </a:lnTo>
                  <a:cubicBezTo>
                    <a:pt x="506" y="890"/>
                    <a:pt x="527" y="1013"/>
                    <a:pt x="684" y="1085"/>
                  </a:cubicBezTo>
                  <a:lnTo>
                    <a:pt x="684" y="1085"/>
                  </a:lnTo>
                  <a:cubicBezTo>
                    <a:pt x="764" y="1123"/>
                    <a:pt x="832" y="1055"/>
                    <a:pt x="832" y="776"/>
                  </a:cubicBezTo>
                  <a:lnTo>
                    <a:pt x="832" y="776"/>
                  </a:lnTo>
                  <a:cubicBezTo>
                    <a:pt x="832" y="0"/>
                    <a:pt x="832" y="0"/>
                    <a:pt x="832" y="0"/>
                  </a:cubicBezTo>
                  <a:lnTo>
                    <a:pt x="832" y="0"/>
                  </a:lnTo>
                  <a:cubicBezTo>
                    <a:pt x="1608" y="0"/>
                    <a:pt x="1608" y="0"/>
                    <a:pt x="1608" y="0"/>
                  </a:cubicBezTo>
                  <a:lnTo>
                    <a:pt x="1608" y="0"/>
                  </a:lnTo>
                  <a:cubicBezTo>
                    <a:pt x="1888" y="0"/>
                    <a:pt x="1956" y="67"/>
                    <a:pt x="1918" y="148"/>
                  </a:cubicBezTo>
                  <a:lnTo>
                    <a:pt x="1918" y="148"/>
                  </a:lnTo>
                  <a:cubicBezTo>
                    <a:pt x="1846" y="305"/>
                    <a:pt x="1723" y="326"/>
                    <a:pt x="1757" y="542"/>
                  </a:cubicBezTo>
                  <a:lnTo>
                    <a:pt x="1757" y="542"/>
                  </a:lnTo>
                  <a:cubicBezTo>
                    <a:pt x="1812" y="915"/>
                    <a:pt x="2410" y="915"/>
                    <a:pt x="2469" y="542"/>
                  </a:cubicBezTo>
                  <a:lnTo>
                    <a:pt x="2469" y="542"/>
                  </a:lnTo>
                  <a:cubicBezTo>
                    <a:pt x="2503" y="326"/>
                    <a:pt x="2376" y="305"/>
                    <a:pt x="2304" y="148"/>
                  </a:cubicBezTo>
                  <a:lnTo>
                    <a:pt x="2304" y="148"/>
                  </a:lnTo>
                  <a:cubicBezTo>
                    <a:pt x="2270" y="67"/>
                    <a:pt x="2333" y="0"/>
                    <a:pt x="2613" y="0"/>
                  </a:cubicBezTo>
                  <a:lnTo>
                    <a:pt x="2613" y="0"/>
                  </a:lnTo>
                  <a:cubicBezTo>
                    <a:pt x="3389" y="0"/>
                    <a:pt x="3389" y="0"/>
                    <a:pt x="3389" y="0"/>
                  </a:cubicBezTo>
                  <a:lnTo>
                    <a:pt x="3389" y="0"/>
                  </a:lnTo>
                  <a:cubicBezTo>
                    <a:pt x="3389" y="776"/>
                    <a:pt x="3389" y="776"/>
                    <a:pt x="3389" y="776"/>
                  </a:cubicBezTo>
                  <a:lnTo>
                    <a:pt x="3389" y="776"/>
                  </a:lnTo>
                  <a:cubicBezTo>
                    <a:pt x="3389" y="1055"/>
                    <a:pt x="3321" y="1123"/>
                    <a:pt x="3241" y="1085"/>
                  </a:cubicBezTo>
                  <a:lnTo>
                    <a:pt x="3241" y="1085"/>
                  </a:lnTo>
                  <a:cubicBezTo>
                    <a:pt x="3084" y="1013"/>
                    <a:pt x="3067" y="890"/>
                    <a:pt x="2846" y="924"/>
                  </a:cubicBezTo>
                  <a:lnTo>
                    <a:pt x="2846" y="924"/>
                  </a:lnTo>
                  <a:cubicBezTo>
                    <a:pt x="2473" y="979"/>
                    <a:pt x="2473" y="1577"/>
                    <a:pt x="2846" y="1636"/>
                  </a:cubicBezTo>
                  <a:lnTo>
                    <a:pt x="2846" y="1636"/>
                  </a:lnTo>
                  <a:cubicBezTo>
                    <a:pt x="3067" y="1670"/>
                    <a:pt x="3084" y="1543"/>
                    <a:pt x="3241" y="1471"/>
                  </a:cubicBezTo>
                  <a:lnTo>
                    <a:pt x="3241" y="1471"/>
                  </a:lnTo>
                  <a:cubicBezTo>
                    <a:pt x="3321" y="1437"/>
                    <a:pt x="3389" y="1501"/>
                    <a:pt x="3389" y="1781"/>
                  </a:cubicBezTo>
                  <a:lnTo>
                    <a:pt x="3389" y="1781"/>
                  </a:lnTo>
                  <a:cubicBezTo>
                    <a:pt x="3389" y="2557"/>
                    <a:pt x="3389" y="2557"/>
                    <a:pt x="3389" y="2557"/>
                  </a:cubicBezTo>
                  <a:lnTo>
                    <a:pt x="3389" y="2557"/>
                  </a:lnTo>
                  <a:cubicBezTo>
                    <a:pt x="2613" y="2557"/>
                    <a:pt x="2613" y="2557"/>
                    <a:pt x="2613" y="2557"/>
                  </a:cubicBezTo>
                  <a:lnTo>
                    <a:pt x="2613" y="2557"/>
                  </a:lnTo>
                  <a:cubicBezTo>
                    <a:pt x="2333" y="2557"/>
                    <a:pt x="2270" y="2624"/>
                    <a:pt x="2304" y="2709"/>
                  </a:cubicBezTo>
                  <a:lnTo>
                    <a:pt x="2304" y="2709"/>
                  </a:lnTo>
                  <a:cubicBezTo>
                    <a:pt x="2376" y="2862"/>
                    <a:pt x="2503" y="2883"/>
                    <a:pt x="2469" y="3099"/>
                  </a:cubicBezTo>
                  <a:lnTo>
                    <a:pt x="2469" y="3099"/>
                  </a:lnTo>
                  <a:cubicBezTo>
                    <a:pt x="2410" y="3473"/>
                    <a:pt x="1812" y="3473"/>
                    <a:pt x="1757" y="3099"/>
                  </a:cubicBezTo>
                  <a:lnTo>
                    <a:pt x="1757" y="3099"/>
                  </a:lnTo>
                  <a:cubicBezTo>
                    <a:pt x="1723" y="2883"/>
                    <a:pt x="1846" y="2862"/>
                    <a:pt x="1918" y="2709"/>
                  </a:cubicBezTo>
                  <a:lnTo>
                    <a:pt x="1918" y="2709"/>
                  </a:lnTo>
                  <a:cubicBezTo>
                    <a:pt x="1956" y="2624"/>
                    <a:pt x="1888" y="2557"/>
                    <a:pt x="1608" y="2557"/>
                  </a:cubicBezTo>
                  <a:lnTo>
                    <a:pt x="1608" y="2557"/>
                  </a:lnTo>
                  <a:cubicBezTo>
                    <a:pt x="832" y="2557"/>
                    <a:pt x="832" y="2557"/>
                    <a:pt x="832" y="2557"/>
                  </a:cubicBezTo>
                  <a:lnTo>
                    <a:pt x="832" y="2557"/>
                  </a:lnTo>
                  <a:lnTo>
                    <a:pt x="832" y="178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1268682" y="3859731"/>
            <a:ext cx="2433320" cy="1038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93"/>
              </a:lnSpc>
            </a:pPr>
            <a:endParaRPr lang="Arial" altLang="Arial" sz="100"/>
          </a:p>
          <a:p>
            <a:pPr marL="189992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758"/>
              </a:spcBef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包括分光光度计、原子吸收光谱仪、</a:t>
            </a:r>
            <a:endParaRPr lang="Microsoft YaHei" altLang="Microsoft YaHei" sz="1200"/>
          </a:p>
          <a:p>
            <a:pPr marL="20777" algn="l" rtl="0" eaLnBrk="0">
              <a:lnSpc>
                <a:spcPct val="83000"/>
              </a:lnSpc>
              <a:spcBef>
                <a:spcPts val="84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电位滴定仪、电导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仪等，用于实现</a:t>
            </a:r>
            <a:endParaRPr lang="Microsoft YaHei" altLang="Microsoft YaHei" sz="1200"/>
          </a:p>
          <a:p>
            <a:pPr algn="r" rtl="0" eaLnBrk="0">
              <a:lnSpc>
                <a:spcPts val="2155"/>
              </a:lnSpc>
            </a:pPr>
            <a:r>
              <a:rPr sz="1200" spc="-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各种分析方法</a:t>
            </a: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50" name="textbox 150"/>
          <p:cNvSpPr/>
          <p:nvPr/>
        </p:nvSpPr>
        <p:spPr>
          <a:xfrm>
            <a:off x="7959818" y="3860333"/>
            <a:ext cx="2432050" cy="1053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55"/>
              </a:lnSpc>
            </a:pPr>
            <a:endParaRPr lang="Arial" altLang="Arial" sz="100"/>
          </a:p>
          <a:p>
            <a:pPr marL="13319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  <a:p>
            <a:pPr marL="16052" algn="l" rtl="0" eaLnBrk="0">
              <a:lnSpc>
                <a:spcPct val="83000"/>
              </a:lnSpc>
              <a:spcBef>
                <a:spcPts val="764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为确保检测结果的准确性和可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性，</a:t>
            </a:r>
            <a:endParaRPr lang="Microsoft YaHei" altLang="Microsoft YaHei" sz="1200"/>
          </a:p>
          <a:p>
            <a:pPr marL="12700" indent="1066" algn="l" rtl="0" eaLnBrk="0">
              <a:lnSpc>
                <a:spcPct val="154000"/>
              </a:lnSpc>
              <a:spcBef>
                <a:spcPts val="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需使用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标准物质进行质量控制，并  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定期校准和维护仪器设备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51" name="textbox 151"/>
          <p:cNvSpPr/>
          <p:nvPr/>
        </p:nvSpPr>
        <p:spPr>
          <a:xfrm>
            <a:off x="1874855" y="2095885"/>
            <a:ext cx="2433320" cy="764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69"/>
              </a:lnSpc>
            </a:pPr>
            <a:endParaRPr lang="Arial" altLang="Arial" sz="100"/>
          </a:p>
          <a:p>
            <a:pPr marL="190032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748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各种标准溶液、指示剂、缓冲</a:t>
            </a:r>
            <a:endParaRPr lang="Microsoft YaHei" altLang="Microsoft YaHei" sz="1200"/>
          </a:p>
          <a:p>
            <a:pPr marL="13614" algn="l" rtl="0" eaLnBrk="0">
              <a:lnSpc>
                <a:spcPts val="2163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溶液等，用于化学分析和光谱分析。</a:t>
            </a:r>
            <a:endParaRPr lang="Microsoft YaHei" altLang="Microsoft YaHei" sz="1200"/>
          </a:p>
        </p:txBody>
      </p:sp>
      <p:sp>
        <p:nvSpPr>
          <p:cNvPr id="152" name="textbox 152"/>
          <p:cNvSpPr/>
          <p:nvPr/>
        </p:nvSpPr>
        <p:spPr>
          <a:xfrm>
            <a:off x="8460113" y="2111931"/>
            <a:ext cx="2310129" cy="763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36"/>
              </a:lnSpc>
            </a:pPr>
            <a:endParaRPr lang="Arial" altLang="Arial" sz="100"/>
          </a:p>
          <a:p>
            <a:pPr marL="13776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耗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765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采样瓶、滤纸、移液管等，用</a:t>
            </a:r>
            <a:endParaRPr lang="Microsoft YaHei" altLang="Microsoft YaHei" sz="1200"/>
          </a:p>
          <a:p>
            <a:pPr marL="14223" algn="l" rtl="0" eaLnBrk="0">
              <a:lnSpc>
                <a:spcPts val="2156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于采样和预处理过程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53" name="textbox 153"/>
          <p:cNvSpPr/>
          <p:nvPr/>
        </p:nvSpPr>
        <p:spPr>
          <a:xfrm>
            <a:off x="442263" y="318468"/>
            <a:ext cx="2694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试剂与仪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3513835" y="2009981"/>
            <a:ext cx="5166995" cy="1799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218364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4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样品采集与处理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76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7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8" name="textbox 178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10673"/>
                </a:lnSpc>
              </a:pPr>
              <a:endParaRPr lang="Arial" altLang="Arial" sz="100"/>
            </a:p>
            <a:p>
              <a:pPr marL="748031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布点原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则</a:t>
              </a:r>
              <a:endParaRPr lang="Microsoft YaHei" altLang="Microsoft YaHei" sz="15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79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0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1" name="textbox 181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8000"/>
                </a:lnSpc>
              </a:pPr>
              <a:endParaRPr lang="Arial" altLang="Arial" sz="1200"/>
            </a:p>
            <a:p>
              <a:pPr marL="748032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布点方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182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4" name="textbox 184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8000"/>
                </a:lnSpc>
              </a:pPr>
              <a:endParaRPr lang="Arial" altLang="Arial" sz="1200"/>
            </a:p>
            <a:p>
              <a:pPr marL="646217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采样点标</a:t>
              </a:r>
              <a:r>
                <a:rPr sz="15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</a:t>
              </a:r>
              <a:endParaRPr lang="Microsoft YaHei" altLang="Microsoft YaHei" sz="1500"/>
            </a:p>
          </p:txBody>
        </p:sp>
      </p:grpSp>
      <p:sp>
        <p:nvSpPr>
          <p:cNvPr id="185" name="textbox 185"/>
          <p:cNvSpPr/>
          <p:nvPr/>
        </p:nvSpPr>
        <p:spPr>
          <a:xfrm>
            <a:off x="876930" y="4649248"/>
            <a:ext cx="238950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根据污水排放口的位置、数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00996" indent="-2914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排放规律以及地形、风向等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素，合理确定采样点位置和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endParaRPr lang="Microsoft YaHei" altLang="Microsoft YaHei" sz="1300"/>
          </a:p>
        </p:txBody>
      </p:sp>
      <p:sp>
        <p:nvSpPr>
          <p:cNvPr id="186" name="textbox 186"/>
          <p:cNvSpPr/>
          <p:nvPr/>
        </p:nvSpPr>
        <p:spPr>
          <a:xfrm>
            <a:off x="4971103" y="4648391"/>
            <a:ext cx="2252345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采用网格布点法、功能分区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1300"/>
          </a:p>
          <a:p>
            <a:pPr marL="13214" algn="l" rtl="0" eaLnBrk="0">
              <a:lnSpc>
                <a:spcPct val="85000"/>
              </a:lnSpc>
              <a:spcBef>
                <a:spcPts val="970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点法或随机布点法等方法进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marL="527050" algn="l" rtl="0" eaLnBrk="0">
              <a:lnSpc>
                <a:spcPts val="2428"/>
              </a:lnSpc>
            </a:pPr>
            <a:r>
              <a:rPr sz="13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采样点的布设</a:t>
            </a:r>
            <a:r>
              <a:rPr sz="13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978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选择与布设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8" name="textbox 208"/>
          <p:cNvSpPr/>
          <p:nvPr/>
        </p:nvSpPr>
        <p:spPr>
          <a:xfrm>
            <a:off x="8893997" y="4648734"/>
            <a:ext cx="239013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7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对采样点进行统一编号和标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82778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确保样品来源清晰可追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溯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9" name="textbox 209"/>
          <p:cNvSpPr/>
          <p:nvPr/>
        </p:nvSpPr>
        <p:spPr>
          <a:xfrm>
            <a:off x="1906315" y="5583136"/>
            <a:ext cx="332740" cy="200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76"/>
              </a:lnSpc>
            </a:pP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1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4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10" name="picture 2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11" name="textbox 21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12" name="picture 2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13" name="textbox 21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14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5" name="picture 2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4773468" y="4736252"/>
            <a:ext cx="2273300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63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污水排放规律和采样 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目的，合理安排采样时间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峰值时段、平均时段或  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特定时段等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8477283" y="4736443"/>
            <a:ext cx="22713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871"/>
              </a:lnSpc>
            </a:pPr>
            <a:endParaRPr lang="Arial" altLang="Arial" sz="100"/>
          </a:p>
          <a:p>
            <a:pPr marL="14033" indent="-1333" algn="l" rtl="0" eaLnBrk="0">
              <a:lnSpc>
                <a:spcPct val="95000"/>
              </a:lnSpc>
            </a:pP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根据监测需求和实际情况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设定适当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的采样周期，如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长期监测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、季度监测或临  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时监测等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978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次与时间安排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textbox 239"/>
          <p:cNvSpPr/>
          <p:nvPr/>
        </p:nvSpPr>
        <p:spPr>
          <a:xfrm>
            <a:off x="1092641" y="4736252"/>
            <a:ext cx="21202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80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根据污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水排放的连续性和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定性，确定合理的采样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次，如每日、每周或每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月等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0" name="textbox 240"/>
          <p:cNvSpPr/>
          <p:nvPr/>
        </p:nvSpPr>
        <p:spPr>
          <a:xfrm>
            <a:off x="1094003" y="3893715"/>
            <a:ext cx="105219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</a:t>
            </a:r>
            <a:endParaRPr lang="Microsoft YaHei" altLang="Microsoft YaHei" sz="2000"/>
          </a:p>
        </p:txBody>
      </p:sp>
      <p:sp>
        <p:nvSpPr>
          <p:cNvPr id="241" name="textbox 241"/>
          <p:cNvSpPr/>
          <p:nvPr/>
        </p:nvSpPr>
        <p:spPr>
          <a:xfrm>
            <a:off x="8476930" y="3893715"/>
            <a:ext cx="105219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endParaRPr lang="Microsoft YaHei" altLang="Microsoft YaHei" sz="2000"/>
          </a:p>
        </p:txBody>
      </p:sp>
      <p:sp>
        <p:nvSpPr>
          <p:cNvPr id="242" name="textbox 242"/>
          <p:cNvSpPr/>
          <p:nvPr/>
        </p:nvSpPr>
        <p:spPr>
          <a:xfrm>
            <a:off x="4788841" y="3894487"/>
            <a:ext cx="103822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7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</a:t>
            </a:r>
            <a:endParaRPr lang="Microsoft YaHei" altLang="Microsoft YaHei" sz="2000"/>
          </a:p>
        </p:txBody>
      </p:sp>
      <p:sp>
        <p:nvSpPr>
          <p:cNvPr id="243" name="textbox 243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4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64BDF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46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4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5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5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39BF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6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7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165346"/>
            <a:ext cx="4462138" cy="5692653"/>
          </a:xfrm>
          <a:prstGeom prst="rect">
            <a:avLst/>
          </a:prstGeom>
        </p:spPr>
      </p:pic>
      <p:sp>
        <p:nvSpPr>
          <p:cNvPr id="260" name="textbox 260"/>
          <p:cNvSpPr/>
          <p:nvPr/>
        </p:nvSpPr>
        <p:spPr>
          <a:xfrm>
            <a:off x="4544972" y="4888327"/>
            <a:ext cx="5928995" cy="1414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7"/>
              </a:lnSpc>
            </a:pPr>
            <a:endParaRPr lang="Arial" altLang="Arial" sz="100"/>
          </a:p>
          <a:p>
            <a:pPr marL="142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marL="13271" indent="-571" algn="l" rtl="0" eaLnBrk="0">
              <a:lnSpc>
                <a:spcPct val="151000"/>
              </a:lnSpc>
              <a:spcBef>
                <a:spcPts val="251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输过程中，确保样品处于适宜的保存环境中，避免剧烈震动、高温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或低温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等不利因素对样品造成影响。同时，做好样品标识和记录，确保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样品信息的准确性和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追溯性。</a:t>
            </a:r>
            <a:endParaRPr lang="Microsoft YaHei" altLang="Microsoft YaHei" sz="1500"/>
          </a:p>
        </p:txBody>
      </p:sp>
      <p:sp>
        <p:nvSpPr>
          <p:cNvPr id="261" name="textbox 261"/>
          <p:cNvSpPr/>
          <p:nvPr/>
        </p:nvSpPr>
        <p:spPr>
          <a:xfrm>
            <a:off x="5385631" y="1410749"/>
            <a:ext cx="592899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0"/>
              </a:lnSpc>
            </a:pPr>
            <a:endParaRPr lang="Arial" altLang="Arial" sz="100"/>
          </a:p>
          <a:p>
            <a:pPr marL="148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marL="13652" indent="-952" algn="l" rtl="0" eaLnBrk="0">
              <a:lnSpc>
                <a:spcPct val="151000"/>
              </a:lnSpc>
              <a:spcBef>
                <a:spcPts val="261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不同种类的污水样品，采用适当的保存方法，如冷藏、冷冻、加酸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或加碱等，以确保样品在运输和保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存过程中不发生变质。</a:t>
            </a:r>
            <a:endParaRPr lang="Microsoft YaHei" altLang="Microsoft YaHei" sz="1500"/>
          </a:p>
        </p:txBody>
      </p:sp>
      <p:sp>
        <p:nvSpPr>
          <p:cNvPr id="262" name="textbox 262"/>
          <p:cNvSpPr/>
          <p:nvPr/>
        </p:nvSpPr>
        <p:spPr>
          <a:xfrm>
            <a:off x="4946047" y="3150129"/>
            <a:ext cx="5928995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20"/>
              </a:lnSpc>
            </a:pPr>
            <a:endParaRPr lang="Arial" altLang="Arial" sz="100"/>
          </a:p>
          <a:p>
            <a:pPr marL="1513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2300"/>
          </a:p>
          <a:p>
            <a:pPr marL="12700" algn="l" rtl="0" eaLnBrk="0">
              <a:lnSpc>
                <a:spcPct val="151000"/>
              </a:lnSpc>
              <a:spcBef>
                <a:spcPts val="268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清洁、干燥、密封性好的容器进行样品采集和保存，避免交叉污染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和样品变质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3" name="textbox 26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7914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保存与运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284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textbox 285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86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287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textbox 288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289" name="textbox 289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https://d.book118.com/755100130210011121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2024-09-24T16:09:33.891</cp:lastPrinted>
  <dcterms:created xsi:type="dcterms:W3CDTF">2024-09-24T08:09:33Z</dcterms:created>
  <dcterms:modified xsi:type="dcterms:W3CDTF">2024-09-24T08:09:35Z</dcterms:modified>
</cp:coreProperties>
</file>