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ADC0F-075C-4247-9FC0-E3367A3D4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3AA90-C9FF-4415-90A2-4AE92E5FC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3D909-AE0B-4663-AFA8-F4E57215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06195-1309-48BF-98B4-0763E5EC2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6B533-BC41-4F99-8842-4166BA1A0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60B68D-F997-4831-9602-A70F1176F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A26551-4CCE-4B71-8256-40EBA3220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0F4F6-5E5E-4B51-AED8-52E328E7C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F9FC0-2318-4CF2-9243-B22A4B2FB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FA94E-8A79-4C87-8E16-B6187E9E2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9DA6C-2035-4970-AC56-BEE427696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03808" y="722548"/>
            <a:ext cx="5711602" cy="238412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84396" y="1443387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0084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14" Type="http://schemas.openxmlformats.org/officeDocument/2006/relationships/image" Target="../media/image13.png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18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22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7.png" /><Relationship Id="rId4" Type="http://schemas.openxmlformats.org/officeDocument/2006/relationships/image" Target="../media/image6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20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2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9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3301020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03807" y="2372647"/>
            <a:ext cx="396875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/>
              <a:t>方案的适宜性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0" y="0"/>
            <a:ext cx="2181860" cy="6858000"/>
          </a:xfrm>
          <a:custGeom>
            <a:rect l="l" t="t" r="r" b="b"/>
            <a:pathLst>
              <a:path w="2181860" h="6858000">
                <a:moveTo>
                  <a:pt x="0" y="0"/>
                </a:moveTo>
                <a:lnTo>
                  <a:pt x="2181249" y="0"/>
                </a:lnTo>
                <a:lnTo>
                  <a:pt x="2181249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39949" y="562164"/>
            <a:ext cx="2087245" cy="6496050"/>
          </a:xfrm>
          <a:prstGeom prst="rect">
            <a:avLst/>
          </a:prstGeom>
        </p:spPr>
        <p:txBody>
          <a:bodyPr vert="vert" wrap="square" lIns="0" tIns="1035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5"/>
              </a:spcBef>
            </a:pPr>
            <a:r>
              <a:rPr sz="1230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123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843806" y="2891334"/>
            <a:ext cx="2368550" cy="1431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200" b="1" spc="-25">
                <a:solidFill>
                  <a:srgbClr val="0084FF"/>
                </a:solidFill>
                <a:latin typeface="微软雅黑"/>
                <a:cs typeface="微软雅黑"/>
              </a:rPr>
              <a:t>目录</a:t>
            </a:r>
            <a:endParaRPr sz="9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87324" y="1168245"/>
            <a:ext cx="32766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0084FF"/>
                </a:solidFill>
                <a:latin typeface="微软雅黑"/>
                <a:cs typeface="微软雅黑"/>
              </a:rPr>
              <a:t>方案概述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84FF"/>
                </a:solidFill>
                <a:latin typeface="微软雅黑"/>
                <a:cs typeface="微软雅黑"/>
              </a:rPr>
              <a:t>方案适宜性的评估标准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84FF"/>
                </a:solidFill>
                <a:latin typeface="微软雅黑"/>
                <a:cs typeface="微软雅黑"/>
              </a:rPr>
              <a:t>方案适宜性的评估方法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84FF"/>
                </a:solidFill>
                <a:latin typeface="微软雅黑"/>
                <a:cs typeface="微软雅黑"/>
              </a:rPr>
              <a:t>方案适宜性的影响因素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5">
                <a:solidFill>
                  <a:srgbClr val="0084FF"/>
                </a:solidFill>
                <a:latin typeface="微软雅黑"/>
                <a:cs typeface="微软雅黑"/>
              </a:rPr>
              <a:t>提高方案适宜性的措施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0084FF"/>
                </a:solidFill>
                <a:latin typeface="微软雅黑"/>
                <a:cs typeface="微软雅黑"/>
              </a:rPr>
              <a:t>方案适宜性案例分析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5960973" y="1372755"/>
            <a:ext cx="76200" cy="4110354"/>
          </a:xfrm>
          <a:custGeom>
            <a:rect l="l" t="t" r="r" b="b"/>
            <a:pathLst>
              <a:path w="76200" h="4110354">
                <a:moveTo>
                  <a:pt x="76200" y="38100"/>
                </a:moveTo>
                <a:lnTo>
                  <a:pt x="73202" y="23266"/>
                </a:lnTo>
                <a:lnTo>
                  <a:pt x="65036" y="11150"/>
                </a:lnTo>
                <a:lnTo>
                  <a:pt x="52920" y="2984"/>
                </a:lnTo>
                <a:lnTo>
                  <a:pt x="38100" y="0"/>
                </a:lnTo>
                <a:lnTo>
                  <a:pt x="23266" y="2984"/>
                </a:lnTo>
                <a:lnTo>
                  <a:pt x="11150" y="11150"/>
                </a:lnTo>
                <a:lnTo>
                  <a:pt x="2984" y="23266"/>
                </a:lnTo>
                <a:lnTo>
                  <a:pt x="0" y="38100"/>
                </a:lnTo>
                <a:lnTo>
                  <a:pt x="2984" y="52920"/>
                </a:lnTo>
                <a:lnTo>
                  <a:pt x="11150" y="65036"/>
                </a:lnTo>
                <a:lnTo>
                  <a:pt x="23266" y="73202"/>
                </a:lnTo>
                <a:lnTo>
                  <a:pt x="31750" y="74917"/>
                </a:lnTo>
                <a:lnTo>
                  <a:pt x="31750" y="4035399"/>
                </a:lnTo>
                <a:lnTo>
                  <a:pt x="23266" y="4037101"/>
                </a:lnTo>
                <a:lnTo>
                  <a:pt x="11150" y="4045267"/>
                </a:lnTo>
                <a:lnTo>
                  <a:pt x="2984" y="4057383"/>
                </a:lnTo>
                <a:lnTo>
                  <a:pt x="0" y="4072217"/>
                </a:lnTo>
                <a:lnTo>
                  <a:pt x="2984" y="4087037"/>
                </a:lnTo>
                <a:lnTo>
                  <a:pt x="11150" y="4099153"/>
                </a:lnTo>
                <a:lnTo>
                  <a:pt x="23266" y="4107319"/>
                </a:lnTo>
                <a:lnTo>
                  <a:pt x="38100" y="4110317"/>
                </a:lnTo>
                <a:lnTo>
                  <a:pt x="52920" y="4107319"/>
                </a:lnTo>
                <a:lnTo>
                  <a:pt x="65036" y="4099153"/>
                </a:lnTo>
                <a:lnTo>
                  <a:pt x="73202" y="4087037"/>
                </a:lnTo>
                <a:lnTo>
                  <a:pt x="76200" y="4072217"/>
                </a:lnTo>
                <a:lnTo>
                  <a:pt x="73888" y="4060761"/>
                </a:lnTo>
                <a:lnTo>
                  <a:pt x="73202" y="4057383"/>
                </a:lnTo>
                <a:lnTo>
                  <a:pt x="65036" y="4045267"/>
                </a:lnTo>
                <a:lnTo>
                  <a:pt x="52920" y="4037101"/>
                </a:lnTo>
                <a:lnTo>
                  <a:pt x="44450" y="4035399"/>
                </a:lnTo>
                <a:lnTo>
                  <a:pt x="44450" y="4034117"/>
                </a:lnTo>
                <a:lnTo>
                  <a:pt x="44450" y="76200"/>
                </a:lnTo>
                <a:lnTo>
                  <a:pt x="44450" y="74917"/>
                </a:lnTo>
                <a:lnTo>
                  <a:pt x="52920" y="73202"/>
                </a:lnTo>
                <a:lnTo>
                  <a:pt x="65036" y="65036"/>
                </a:lnTo>
                <a:lnTo>
                  <a:pt x="73202" y="52920"/>
                </a:lnTo>
                <a:lnTo>
                  <a:pt x="73875" y="49580"/>
                </a:lnTo>
                <a:lnTo>
                  <a:pt x="76200" y="38100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111750" y="722548"/>
            <a:ext cx="1968500" cy="3363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4F6FF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  <a:p>
            <a:pPr marL="17145" algn="ctr">
              <a:lnSpc>
                <a:spcPct val="100000"/>
              </a:lnSpc>
              <a:spcBef>
                <a:spcPts val="1585"/>
              </a:spcBef>
            </a:pPr>
            <a:r>
              <a:rPr sz="1500" b="1" spc="-10">
                <a:solidFill>
                  <a:srgbClr val="0063BF"/>
                </a:solidFill>
                <a:latin typeface="微软雅黑"/>
                <a:cs typeface="微软雅黑"/>
              </a:rPr>
              <a:t>CATALOGUE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95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5"/>
              </a:spcBef>
            </a:pPr>
            <a:r>
              <a:rPr sz="3800" b="1" spc="-15">
                <a:solidFill>
                  <a:srgbClr val="0084FF"/>
                </a:solidFill>
                <a:latin typeface="微软雅黑"/>
                <a:cs typeface="微软雅黑"/>
              </a:rPr>
              <a:t>方案概述</a:t>
            </a:r>
            <a:endParaRPr sz="3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定义与特点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0063BF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特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点</a:t>
            </a:r>
            <a:endParaRPr sz="1550">
              <a:latin typeface="微软雅黑"/>
              <a:cs typeface="微软雅黑"/>
            </a:endParaRPr>
          </a:p>
          <a:p>
            <a:pPr marL="226060" marR="824865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方案具有针对性、可操作性和灵活性，能够根据实际情况进行调整和优化，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以达到最佳效果。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3423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0084FF"/>
                </a:solidFill>
                <a:latin typeface="微软雅黑"/>
                <a:cs typeface="微软雅黑"/>
              </a:rPr>
              <a:t>定</a:t>
            </a:r>
            <a:r>
              <a:rPr sz="1550" b="1" spc="-50">
                <a:solidFill>
                  <a:srgbClr val="0084FF"/>
                </a:solidFill>
                <a:latin typeface="微软雅黑"/>
                <a:cs typeface="微软雅黑"/>
              </a:rPr>
              <a:t>义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方案是为了实现特定目标或解决特定问题而制定的详细计划或措施，具有明确的目标、步骤和时间安排。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3828" y="1628257"/>
            <a:ext cx="230515" cy="23051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095997" y="1153982"/>
            <a:ext cx="5194481" cy="519429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95945" y="1532638"/>
            <a:ext cx="4025900" cy="43402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指导行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动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10"/>
              </a:spcBef>
            </a:pPr>
            <a:r>
              <a:rPr sz="1500" spc="-5">
                <a:latin typeface="微软雅黑"/>
                <a:cs typeface="微软雅黑"/>
              </a:rPr>
              <a:t>方案为行动提供了明确的指导和依据，使相关人员能够有序、有效地开展工作。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提高效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率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10"/>
              </a:spcBef>
            </a:pPr>
            <a:r>
              <a:rPr sz="1500" spc="-5">
                <a:latin typeface="微软雅黑"/>
                <a:cs typeface="微软雅黑"/>
              </a:rPr>
              <a:t>方案能够优化资源配置，减少重复和浪费，提高工作效率和资源利用效率。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降低风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险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05"/>
              </a:spcBef>
            </a:pPr>
            <a:r>
              <a:rPr sz="1500" spc="-5">
                <a:latin typeface="微软雅黑"/>
                <a:cs typeface="微软雅黑"/>
              </a:rPr>
              <a:t>方案能够预见和应对潜在的风险和挑战，降低因缺乏计划而导致的风险和损失。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763829" y="3237601"/>
            <a:ext cx="230515" cy="23051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763829" y="4874038"/>
            <a:ext cx="230515" cy="230515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方案的重要性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方案的分类与选择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43503"/>
            <a:ext cx="3126740" cy="440182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84FF"/>
                </a:solidFill>
                <a:latin typeface="微软雅黑"/>
                <a:cs typeface="微软雅黑"/>
              </a:rPr>
              <a:t>分</a:t>
            </a:r>
            <a:r>
              <a:rPr sz="2000" b="1" spc="-50">
                <a:solidFill>
                  <a:srgbClr val="0084FF"/>
                </a:solidFill>
                <a:latin typeface="微软雅黑"/>
                <a:cs typeface="微软雅黑"/>
              </a:rPr>
              <a:t>类</a:t>
            </a:r>
            <a:endParaRPr sz="2000">
              <a:latin typeface="微软雅黑"/>
              <a:cs typeface="微软雅黑"/>
            </a:endParaRPr>
          </a:p>
          <a:p>
            <a:pPr marL="65405" marR="5080" algn="just">
              <a:lnSpc>
                <a:spcPct val="150000"/>
              </a:lnSpc>
              <a:spcBef>
                <a:spcPts val="2135"/>
              </a:spcBef>
            </a:pPr>
            <a:r>
              <a:rPr sz="1500" spc="-5">
                <a:latin typeface="微软雅黑"/>
                <a:cs typeface="微软雅黑"/>
              </a:rPr>
              <a:t>方案可以根据不同的标准进行分类，如按目标、按领域、按实施方式等，不同类型的方案具有不同的特点和适</a:t>
            </a:r>
            <a:r>
              <a:rPr sz="1500" spc="-15">
                <a:latin typeface="微软雅黑"/>
                <a:cs typeface="微软雅黑"/>
              </a:rPr>
              <a:t>用范围。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0084FF"/>
                </a:solidFill>
                <a:latin typeface="微软雅黑"/>
                <a:cs typeface="微软雅黑"/>
              </a:rPr>
              <a:t>选</a:t>
            </a:r>
            <a:r>
              <a:rPr sz="2000" b="1" spc="-50">
                <a:solidFill>
                  <a:srgbClr val="0084FF"/>
                </a:solidFill>
                <a:latin typeface="微软雅黑"/>
                <a:cs typeface="微软雅黑"/>
              </a:rPr>
              <a:t>择</a:t>
            </a:r>
            <a:endParaRPr sz="2000">
              <a:latin typeface="微软雅黑"/>
              <a:cs typeface="微软雅黑"/>
            </a:endParaRPr>
          </a:p>
          <a:p>
            <a:pPr marL="65405" marR="5080" algn="just">
              <a:lnSpc>
                <a:spcPct val="150000"/>
              </a:lnSpc>
              <a:spcBef>
                <a:spcPts val="2135"/>
              </a:spcBef>
            </a:pPr>
            <a:r>
              <a:rPr sz="1500" spc="-5">
                <a:latin typeface="微软雅黑"/>
                <a:cs typeface="微软雅黑"/>
              </a:rPr>
              <a:t>在选择方案时，需要考虑实际情况、资源条件、目标要求等因素，选择最符合实际需求、最具可行性和最有效</a:t>
            </a:r>
            <a:r>
              <a:rPr sz="1500" spc="-15">
                <a:latin typeface="微软雅黑"/>
                <a:cs typeface="微软雅黑"/>
              </a:rPr>
              <a:t>的方案。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54425" y="3477659"/>
            <a:ext cx="488315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5">
                <a:solidFill>
                  <a:srgbClr val="0084FF"/>
                </a:solidFill>
                <a:latin typeface="微软雅黑"/>
                <a:cs typeface="微软雅黑"/>
              </a:rPr>
              <a:t>方案适宜性的评估标准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92625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F4F6FF"/>
                </a:solidFill>
              </a:rPr>
              <a:t>02</a:t>
            </a:r>
            <a:endParaRPr sz="7650"/>
          </a:p>
          <a:p>
            <a:pPr marL="4502785">
              <a:lnSpc>
                <a:spcPct val="100000"/>
              </a:lnSpc>
              <a:spcBef>
                <a:spcPts val="1585"/>
              </a:spcBef>
            </a:pPr>
            <a:r>
              <a:rPr sz="1500" spc="-10">
                <a:solidFill>
                  <a:srgbClr val="0063BF"/>
                </a:solidFill>
              </a:rPr>
              <a:t>CATALOGUE</a:t>
            </a:r>
            <a:endParaRPr sz="15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5359400" cy="8318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60"/>
              </a:spcBef>
            </a:pPr>
            <a:r>
              <a:rPr sz="1500" spc="-5">
                <a:latin typeface="微软雅黑"/>
                <a:cs typeface="微软雅黑"/>
              </a:rPr>
              <a:t>目标一致性是指方案的目标与组织或项目的总体目标是否一致。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502400" cy="153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latin typeface="微软雅黑"/>
                <a:cs typeface="微软雅黑"/>
              </a:rPr>
              <a:t>在评估方案的适宜性时，首先要考虑方案的目标是否与组织或项目的总体目标相一致。如果方案的目标与总体目标不一致，那么该方案可能不是一个适宜的</a:t>
            </a:r>
            <a:r>
              <a:rPr sz="1500" spc="-20">
                <a:latin typeface="微软雅黑"/>
                <a:cs typeface="微软雅黑"/>
              </a:rPr>
              <a:t>选择。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0084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0084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目标一致性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4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483100" cy="12084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0084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875"/>
              </a:spcBef>
            </a:pPr>
            <a:r>
              <a:rPr sz="1350" spc="-5">
                <a:latin typeface="微软雅黑"/>
                <a:cs typeface="微软雅黑"/>
              </a:rPr>
              <a:t>资源匹配度是指方案所需的资源是否与组织或项目现有资源</a:t>
            </a:r>
            <a:r>
              <a:rPr sz="1350" spc="-15">
                <a:latin typeface="微软雅黑"/>
                <a:cs typeface="微软雅黑"/>
              </a:rPr>
              <a:t>相匹配。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654550" cy="15665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84FF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685"/>
              </a:spcBef>
            </a:pPr>
            <a:r>
              <a:rPr sz="1350" spc="-5">
                <a:latin typeface="微软雅黑"/>
                <a:cs typeface="微软雅黑"/>
              </a:rPr>
              <a:t>方案的实施需要相应的资源支持，包括人力、物力、财力等。评估方案的适宜性时，需要考虑现有资源是否能够满足方案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的需求。如果资源不匹配，方案可能无法顺利实施。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资源匹配度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519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57404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FFFF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风险可控性是指方案实施过程中可能出现的风险是否在可控范围内。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CCE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84FF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004280"/>
                </a:solidFill>
                <a:latin typeface="微软雅黑"/>
                <a:cs typeface="微软雅黑"/>
              </a:rPr>
              <a:t>任何方案的实施都伴随着一定的风险。评估方案的适宜性时，需要考虑这些风险是否在组织或项目可承受的范围内，以及是否有有效的风险应对策略。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CCE6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风险可控性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0084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4654550" cy="89281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总结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词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895"/>
              </a:spcBef>
            </a:pPr>
            <a:r>
              <a:rPr sz="1350" spc="-5">
                <a:latin typeface="微软雅黑"/>
                <a:cs typeface="微软雅黑"/>
              </a:rPr>
              <a:t>实施可行性是指方案是否具有实际可行的操作性和实施步骤。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0084FF"/>
                </a:solidFill>
                <a:latin typeface="微软雅黑"/>
                <a:cs typeface="微软雅黑"/>
              </a:rPr>
              <a:t>详细描</a:t>
            </a:r>
            <a:r>
              <a:rPr sz="2300" b="1" spc="-50">
                <a:solidFill>
                  <a:srgbClr val="0084FF"/>
                </a:solidFill>
                <a:latin typeface="微软雅黑"/>
                <a:cs typeface="微软雅黑"/>
              </a:rPr>
              <a:t>述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latin typeface="微软雅黑"/>
                <a:cs typeface="微软雅黑"/>
              </a:rPr>
              <a:t>方案的适宜性还与其实际可行性有关。评估方案的实施可行性时，需要考虑方案的具体操作步骤、实施所需的时间和人力等因素，以及是否存在实施难度和障碍。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0084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实施可行性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185765" y="1751286"/>
            <a:ext cx="5243195" cy="4234815"/>
          </a:xfrm>
          <a:custGeom>
            <a:rect l="l" t="t" r="r" b="b"/>
            <a:pathLst>
              <a:path w="5243195" h="4234815">
                <a:moveTo>
                  <a:pt x="705757" y="4234459"/>
                </a:moveTo>
                <a:lnTo>
                  <a:pt x="657436" y="4232830"/>
                </a:lnTo>
                <a:lnTo>
                  <a:pt x="609990" y="4228016"/>
                </a:lnTo>
                <a:lnTo>
                  <a:pt x="563522" y="4220120"/>
                </a:lnTo>
                <a:lnTo>
                  <a:pt x="518138" y="4209248"/>
                </a:lnTo>
                <a:lnTo>
                  <a:pt x="473944" y="4195505"/>
                </a:lnTo>
                <a:lnTo>
                  <a:pt x="431044" y="4178997"/>
                </a:lnTo>
                <a:lnTo>
                  <a:pt x="389543" y="4159827"/>
                </a:lnTo>
                <a:lnTo>
                  <a:pt x="349547" y="4138102"/>
                </a:lnTo>
                <a:lnTo>
                  <a:pt x="311161" y="4113926"/>
                </a:lnTo>
                <a:lnTo>
                  <a:pt x="274489" y="4087405"/>
                </a:lnTo>
                <a:lnTo>
                  <a:pt x="239638" y="4058644"/>
                </a:lnTo>
                <a:lnTo>
                  <a:pt x="206711" y="4027747"/>
                </a:lnTo>
                <a:lnTo>
                  <a:pt x="175814" y="3994820"/>
                </a:lnTo>
                <a:lnTo>
                  <a:pt x="147053" y="3959968"/>
                </a:lnTo>
                <a:lnTo>
                  <a:pt x="120532" y="3923297"/>
                </a:lnTo>
                <a:lnTo>
                  <a:pt x="96356" y="3884910"/>
                </a:lnTo>
                <a:lnTo>
                  <a:pt x="74631" y="3844914"/>
                </a:lnTo>
                <a:lnTo>
                  <a:pt x="55462" y="3803414"/>
                </a:lnTo>
                <a:lnTo>
                  <a:pt x="38953" y="3760514"/>
                </a:lnTo>
                <a:lnTo>
                  <a:pt x="25210" y="3716319"/>
                </a:lnTo>
                <a:lnTo>
                  <a:pt x="14338" y="3670936"/>
                </a:lnTo>
                <a:lnTo>
                  <a:pt x="6443" y="3624468"/>
                </a:lnTo>
                <a:lnTo>
                  <a:pt x="1628" y="3577022"/>
                </a:lnTo>
                <a:lnTo>
                  <a:pt x="0" y="3528702"/>
                </a:lnTo>
                <a:lnTo>
                  <a:pt x="0" y="705757"/>
                </a:lnTo>
                <a:lnTo>
                  <a:pt x="1628" y="657436"/>
                </a:lnTo>
                <a:lnTo>
                  <a:pt x="6442" y="609989"/>
                </a:lnTo>
                <a:lnTo>
                  <a:pt x="14338" y="563522"/>
                </a:lnTo>
                <a:lnTo>
                  <a:pt x="25210" y="518138"/>
                </a:lnTo>
                <a:lnTo>
                  <a:pt x="38953" y="473944"/>
                </a:lnTo>
                <a:lnTo>
                  <a:pt x="55462" y="431044"/>
                </a:lnTo>
                <a:lnTo>
                  <a:pt x="74631" y="389543"/>
                </a:lnTo>
                <a:lnTo>
                  <a:pt x="96357" y="349547"/>
                </a:lnTo>
                <a:lnTo>
                  <a:pt x="120532" y="311161"/>
                </a:lnTo>
                <a:lnTo>
                  <a:pt x="147054" y="274489"/>
                </a:lnTo>
                <a:lnTo>
                  <a:pt x="175815" y="239637"/>
                </a:lnTo>
                <a:lnTo>
                  <a:pt x="206712" y="206710"/>
                </a:lnTo>
                <a:lnTo>
                  <a:pt x="239639" y="175814"/>
                </a:lnTo>
                <a:lnTo>
                  <a:pt x="274491" y="147052"/>
                </a:lnTo>
                <a:lnTo>
                  <a:pt x="311162" y="120531"/>
                </a:lnTo>
                <a:lnTo>
                  <a:pt x="349549" y="96356"/>
                </a:lnTo>
                <a:lnTo>
                  <a:pt x="389545" y="74631"/>
                </a:lnTo>
                <a:lnTo>
                  <a:pt x="431045" y="55461"/>
                </a:lnTo>
                <a:lnTo>
                  <a:pt x="473945" y="38953"/>
                </a:lnTo>
                <a:lnTo>
                  <a:pt x="518139" y="25210"/>
                </a:lnTo>
                <a:lnTo>
                  <a:pt x="563523" y="14338"/>
                </a:lnTo>
                <a:lnTo>
                  <a:pt x="609990" y="6442"/>
                </a:lnTo>
                <a:lnTo>
                  <a:pt x="657436" y="1628"/>
                </a:lnTo>
                <a:lnTo>
                  <a:pt x="705756" y="0"/>
                </a:lnTo>
                <a:lnTo>
                  <a:pt x="4536905" y="0"/>
                </a:lnTo>
                <a:lnTo>
                  <a:pt x="4585224" y="1628"/>
                </a:lnTo>
                <a:lnTo>
                  <a:pt x="4632670" y="6442"/>
                </a:lnTo>
                <a:lnTo>
                  <a:pt x="4679138" y="14338"/>
                </a:lnTo>
                <a:lnTo>
                  <a:pt x="4724522" y="25210"/>
                </a:lnTo>
                <a:lnTo>
                  <a:pt x="4768717" y="38953"/>
                </a:lnTo>
                <a:lnTo>
                  <a:pt x="4811617" y="55462"/>
                </a:lnTo>
                <a:lnTo>
                  <a:pt x="4853117" y="74631"/>
                </a:lnTo>
                <a:lnTo>
                  <a:pt x="4893113" y="96356"/>
                </a:lnTo>
                <a:lnTo>
                  <a:pt x="4931500" y="120532"/>
                </a:lnTo>
                <a:lnTo>
                  <a:pt x="4968171" y="147053"/>
                </a:lnTo>
                <a:lnTo>
                  <a:pt x="5003023" y="175815"/>
                </a:lnTo>
                <a:lnTo>
                  <a:pt x="5035950" y="206711"/>
                </a:lnTo>
                <a:lnTo>
                  <a:pt x="5066847" y="239638"/>
                </a:lnTo>
                <a:lnTo>
                  <a:pt x="5095608" y="274490"/>
                </a:lnTo>
                <a:lnTo>
                  <a:pt x="5122129" y="311162"/>
                </a:lnTo>
                <a:lnTo>
                  <a:pt x="5146305" y="349548"/>
                </a:lnTo>
                <a:lnTo>
                  <a:pt x="5168030" y="389544"/>
                </a:lnTo>
                <a:lnTo>
                  <a:pt x="5187200" y="431045"/>
                </a:lnTo>
                <a:lnTo>
                  <a:pt x="5203708" y="473945"/>
                </a:lnTo>
                <a:lnTo>
                  <a:pt x="5217451" y="518139"/>
                </a:lnTo>
                <a:lnTo>
                  <a:pt x="5228323" y="563523"/>
                </a:lnTo>
                <a:lnTo>
                  <a:pt x="5236219" y="609990"/>
                </a:lnTo>
                <a:lnTo>
                  <a:pt x="5241033" y="657437"/>
                </a:lnTo>
                <a:lnTo>
                  <a:pt x="5242662" y="705757"/>
                </a:lnTo>
                <a:lnTo>
                  <a:pt x="5242662" y="3528702"/>
                </a:lnTo>
                <a:lnTo>
                  <a:pt x="5241033" y="3577022"/>
                </a:lnTo>
                <a:lnTo>
                  <a:pt x="5236219" y="3624469"/>
                </a:lnTo>
                <a:lnTo>
                  <a:pt x="5228323" y="3670937"/>
                </a:lnTo>
                <a:lnTo>
                  <a:pt x="5217451" y="3716320"/>
                </a:lnTo>
                <a:lnTo>
                  <a:pt x="5203708" y="3760514"/>
                </a:lnTo>
                <a:lnTo>
                  <a:pt x="5187199" y="3803414"/>
                </a:lnTo>
                <a:lnTo>
                  <a:pt x="5168030" y="3844915"/>
                </a:lnTo>
                <a:lnTo>
                  <a:pt x="5146305" y="3884911"/>
                </a:lnTo>
                <a:lnTo>
                  <a:pt x="5122129" y="3923297"/>
                </a:lnTo>
                <a:lnTo>
                  <a:pt x="5095608" y="3959969"/>
                </a:lnTo>
                <a:lnTo>
                  <a:pt x="5066846" y="3994821"/>
                </a:lnTo>
                <a:lnTo>
                  <a:pt x="5035950" y="4027747"/>
                </a:lnTo>
                <a:lnTo>
                  <a:pt x="5003023" y="4058644"/>
                </a:lnTo>
                <a:lnTo>
                  <a:pt x="4968171" y="4087406"/>
                </a:lnTo>
                <a:lnTo>
                  <a:pt x="4931499" y="4113927"/>
                </a:lnTo>
                <a:lnTo>
                  <a:pt x="4893113" y="4138102"/>
                </a:lnTo>
                <a:lnTo>
                  <a:pt x="4853117" y="4159827"/>
                </a:lnTo>
                <a:lnTo>
                  <a:pt x="4811616" y="4178997"/>
                </a:lnTo>
                <a:lnTo>
                  <a:pt x="4768716" y="4195506"/>
                </a:lnTo>
                <a:lnTo>
                  <a:pt x="4724522" y="4209248"/>
                </a:lnTo>
                <a:lnTo>
                  <a:pt x="4679138" y="4220120"/>
                </a:lnTo>
                <a:lnTo>
                  <a:pt x="4632671" y="4228016"/>
                </a:lnTo>
                <a:lnTo>
                  <a:pt x="4585224" y="4232830"/>
                </a:lnTo>
                <a:lnTo>
                  <a:pt x="4536905" y="4234458"/>
                </a:lnTo>
                <a:lnTo>
                  <a:pt x="705757" y="4234459"/>
                </a:lnTo>
                <a:close/>
              </a:path>
            </a:pathLst>
          </a:custGeom>
          <a:solidFill>
            <a:srgbClr val="DCEA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763570" y="1751286"/>
            <a:ext cx="6898005" cy="4234815"/>
            <a:chOff x="763570" y="1751286"/>
            <a:chExt cx="6898005" cy="4234815"/>
          </a:xfrm>
        </p:grpSpPr>
        <p:sp>
          <p:nvSpPr>
            <p:cNvPr id="4" name="object 4"/>
            <p:cNvSpPr/>
            <p:nvPr/>
          </p:nvSpPr>
          <p:spPr>
            <a:xfrm>
              <a:off x="763570" y="1751286"/>
              <a:ext cx="5243195" cy="4234815"/>
            </a:xfrm>
            <a:custGeom>
              <a:rect l="l" t="t" r="r" b="b"/>
              <a:pathLst>
                <a:path w="5243195" h="4234815">
                  <a:moveTo>
                    <a:pt x="705757" y="4234459"/>
                  </a:moveTo>
                  <a:lnTo>
                    <a:pt x="657436" y="4232830"/>
                  </a:lnTo>
                  <a:lnTo>
                    <a:pt x="609990" y="4228016"/>
                  </a:lnTo>
                  <a:lnTo>
                    <a:pt x="563522" y="4220120"/>
                  </a:lnTo>
                  <a:lnTo>
                    <a:pt x="518138" y="4209248"/>
                  </a:lnTo>
                  <a:lnTo>
                    <a:pt x="473944" y="4195505"/>
                  </a:lnTo>
                  <a:lnTo>
                    <a:pt x="431044" y="4178997"/>
                  </a:lnTo>
                  <a:lnTo>
                    <a:pt x="389543" y="4159827"/>
                  </a:lnTo>
                  <a:lnTo>
                    <a:pt x="349547" y="4138102"/>
                  </a:lnTo>
                  <a:lnTo>
                    <a:pt x="311161" y="4113926"/>
                  </a:lnTo>
                  <a:lnTo>
                    <a:pt x="274489" y="4087405"/>
                  </a:lnTo>
                  <a:lnTo>
                    <a:pt x="239638" y="4058644"/>
                  </a:lnTo>
                  <a:lnTo>
                    <a:pt x="206711" y="4027747"/>
                  </a:lnTo>
                  <a:lnTo>
                    <a:pt x="175814" y="3994820"/>
                  </a:lnTo>
                  <a:lnTo>
                    <a:pt x="147053" y="3959968"/>
                  </a:lnTo>
                  <a:lnTo>
                    <a:pt x="120532" y="3923297"/>
                  </a:lnTo>
                  <a:lnTo>
                    <a:pt x="96356" y="3884910"/>
                  </a:lnTo>
                  <a:lnTo>
                    <a:pt x="74631" y="3844914"/>
                  </a:lnTo>
                  <a:lnTo>
                    <a:pt x="55461" y="3803414"/>
                  </a:lnTo>
                  <a:lnTo>
                    <a:pt x="38953" y="3760514"/>
                  </a:lnTo>
                  <a:lnTo>
                    <a:pt x="25210" y="3716319"/>
                  </a:lnTo>
                  <a:lnTo>
                    <a:pt x="14338" y="3670936"/>
                  </a:lnTo>
                  <a:lnTo>
                    <a:pt x="6442" y="3624468"/>
                  </a:lnTo>
                  <a:lnTo>
                    <a:pt x="1628" y="3577022"/>
                  </a:lnTo>
                  <a:lnTo>
                    <a:pt x="0" y="3528702"/>
                  </a:lnTo>
                  <a:lnTo>
                    <a:pt x="0" y="705757"/>
                  </a:lnTo>
                  <a:lnTo>
                    <a:pt x="1628" y="657436"/>
                  </a:lnTo>
                  <a:lnTo>
                    <a:pt x="6442" y="609989"/>
                  </a:lnTo>
                  <a:lnTo>
                    <a:pt x="14338" y="563522"/>
                  </a:lnTo>
                  <a:lnTo>
                    <a:pt x="25210" y="518138"/>
                  </a:lnTo>
                  <a:lnTo>
                    <a:pt x="38953" y="473944"/>
                  </a:lnTo>
                  <a:lnTo>
                    <a:pt x="55462" y="431044"/>
                  </a:lnTo>
                  <a:lnTo>
                    <a:pt x="74631" y="389543"/>
                  </a:lnTo>
                  <a:lnTo>
                    <a:pt x="96357" y="349547"/>
                  </a:lnTo>
                  <a:lnTo>
                    <a:pt x="120532" y="311161"/>
                  </a:lnTo>
                  <a:lnTo>
                    <a:pt x="147053" y="274489"/>
                  </a:lnTo>
                  <a:lnTo>
                    <a:pt x="175815" y="239637"/>
                  </a:lnTo>
                  <a:lnTo>
                    <a:pt x="206712" y="206710"/>
                  </a:lnTo>
                  <a:lnTo>
                    <a:pt x="239638" y="175814"/>
                  </a:lnTo>
                  <a:lnTo>
                    <a:pt x="274490" y="147052"/>
                  </a:lnTo>
                  <a:lnTo>
                    <a:pt x="311162" y="120531"/>
                  </a:lnTo>
                  <a:lnTo>
                    <a:pt x="349548" y="96356"/>
                  </a:lnTo>
                  <a:lnTo>
                    <a:pt x="389544" y="74631"/>
                  </a:lnTo>
                  <a:lnTo>
                    <a:pt x="431045" y="55461"/>
                  </a:lnTo>
                  <a:lnTo>
                    <a:pt x="473945" y="38953"/>
                  </a:lnTo>
                  <a:lnTo>
                    <a:pt x="518139" y="25210"/>
                  </a:lnTo>
                  <a:lnTo>
                    <a:pt x="563522" y="14338"/>
                  </a:lnTo>
                  <a:lnTo>
                    <a:pt x="609990" y="6442"/>
                  </a:lnTo>
                  <a:lnTo>
                    <a:pt x="657436" y="1628"/>
                  </a:lnTo>
                  <a:lnTo>
                    <a:pt x="705756" y="0"/>
                  </a:lnTo>
                  <a:lnTo>
                    <a:pt x="4536905" y="0"/>
                  </a:lnTo>
                  <a:lnTo>
                    <a:pt x="4585224" y="1628"/>
                  </a:lnTo>
                  <a:lnTo>
                    <a:pt x="4632671" y="6442"/>
                  </a:lnTo>
                  <a:lnTo>
                    <a:pt x="4679139" y="14338"/>
                  </a:lnTo>
                  <a:lnTo>
                    <a:pt x="4724523" y="25210"/>
                  </a:lnTo>
                  <a:lnTo>
                    <a:pt x="4768717" y="38953"/>
                  </a:lnTo>
                  <a:lnTo>
                    <a:pt x="4811617" y="55462"/>
                  </a:lnTo>
                  <a:lnTo>
                    <a:pt x="4853118" y="74631"/>
                  </a:lnTo>
                  <a:lnTo>
                    <a:pt x="4893114" y="96356"/>
                  </a:lnTo>
                  <a:lnTo>
                    <a:pt x="4931501" y="120532"/>
                  </a:lnTo>
                  <a:lnTo>
                    <a:pt x="4968172" y="147053"/>
                  </a:lnTo>
                  <a:lnTo>
                    <a:pt x="5003024" y="175815"/>
                  </a:lnTo>
                  <a:lnTo>
                    <a:pt x="5035951" y="206711"/>
                  </a:lnTo>
                  <a:lnTo>
                    <a:pt x="5066847" y="239638"/>
                  </a:lnTo>
                  <a:lnTo>
                    <a:pt x="5095609" y="274490"/>
                  </a:lnTo>
                  <a:lnTo>
                    <a:pt x="5122130" y="311162"/>
                  </a:lnTo>
                  <a:lnTo>
                    <a:pt x="5146306" y="349548"/>
                  </a:lnTo>
                  <a:lnTo>
                    <a:pt x="5168031" y="389544"/>
                  </a:lnTo>
                  <a:lnTo>
                    <a:pt x="5187200" y="431045"/>
                  </a:lnTo>
                  <a:lnTo>
                    <a:pt x="5203709" y="473945"/>
                  </a:lnTo>
                  <a:lnTo>
                    <a:pt x="5217452" y="518139"/>
                  </a:lnTo>
                  <a:lnTo>
                    <a:pt x="5228324" y="563523"/>
                  </a:lnTo>
                  <a:lnTo>
                    <a:pt x="5236219" y="609990"/>
                  </a:lnTo>
                  <a:lnTo>
                    <a:pt x="5241034" y="657437"/>
                  </a:lnTo>
                  <a:lnTo>
                    <a:pt x="5242662" y="705757"/>
                  </a:lnTo>
                  <a:lnTo>
                    <a:pt x="5242662" y="3528702"/>
                  </a:lnTo>
                  <a:lnTo>
                    <a:pt x="5241034" y="3577022"/>
                  </a:lnTo>
                  <a:lnTo>
                    <a:pt x="5236219" y="3624469"/>
                  </a:lnTo>
                  <a:lnTo>
                    <a:pt x="5228323" y="3670937"/>
                  </a:lnTo>
                  <a:lnTo>
                    <a:pt x="5217452" y="3716320"/>
                  </a:lnTo>
                  <a:lnTo>
                    <a:pt x="5203709" y="3760514"/>
                  </a:lnTo>
                  <a:lnTo>
                    <a:pt x="5187200" y="3803414"/>
                  </a:lnTo>
                  <a:lnTo>
                    <a:pt x="5168030" y="3844915"/>
                  </a:lnTo>
                  <a:lnTo>
                    <a:pt x="5146305" y="3884911"/>
                  </a:lnTo>
                  <a:lnTo>
                    <a:pt x="5122130" y="3923297"/>
                  </a:lnTo>
                  <a:lnTo>
                    <a:pt x="5095608" y="3959969"/>
                  </a:lnTo>
                  <a:lnTo>
                    <a:pt x="5066847" y="3994821"/>
                  </a:lnTo>
                  <a:lnTo>
                    <a:pt x="5035950" y="4027747"/>
                  </a:lnTo>
                  <a:lnTo>
                    <a:pt x="5003023" y="4058644"/>
                  </a:lnTo>
                  <a:lnTo>
                    <a:pt x="4968172" y="4087406"/>
                  </a:lnTo>
                  <a:lnTo>
                    <a:pt x="4931500" y="4113927"/>
                  </a:lnTo>
                  <a:lnTo>
                    <a:pt x="4893114" y="4138102"/>
                  </a:lnTo>
                  <a:lnTo>
                    <a:pt x="4853118" y="4159827"/>
                  </a:lnTo>
                  <a:lnTo>
                    <a:pt x="4811617" y="4178997"/>
                  </a:lnTo>
                  <a:lnTo>
                    <a:pt x="4768717" y="4195506"/>
                  </a:lnTo>
                  <a:lnTo>
                    <a:pt x="4724523" y="4209248"/>
                  </a:lnTo>
                  <a:lnTo>
                    <a:pt x="4679139" y="4220120"/>
                  </a:lnTo>
                  <a:lnTo>
                    <a:pt x="4632671" y="4228016"/>
                  </a:lnTo>
                  <a:lnTo>
                    <a:pt x="4585224" y="4232830"/>
                  </a:lnTo>
                  <a:lnTo>
                    <a:pt x="4536905" y="4234458"/>
                  </a:lnTo>
                  <a:lnTo>
                    <a:pt x="705757" y="4234459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530717" y="2430557"/>
              <a:ext cx="3131185" cy="3131185"/>
            </a:xfrm>
            <a:custGeom>
              <a:rect l="l" t="t" r="r" b="b"/>
              <a:pathLst>
                <a:path w="3131184" h="3131185">
                  <a:moveTo>
                    <a:pt x="1565280" y="3130564"/>
                  </a:moveTo>
                  <a:lnTo>
                    <a:pt x="1517425" y="3129846"/>
                  </a:lnTo>
                  <a:lnTo>
                    <a:pt x="1469928" y="3127707"/>
                  </a:lnTo>
                  <a:lnTo>
                    <a:pt x="1422808" y="3124167"/>
                  </a:lnTo>
                  <a:lnTo>
                    <a:pt x="1376086" y="3119246"/>
                  </a:lnTo>
                  <a:lnTo>
                    <a:pt x="1329783" y="3112965"/>
                  </a:lnTo>
                  <a:lnTo>
                    <a:pt x="1283919" y="3105345"/>
                  </a:lnTo>
                  <a:lnTo>
                    <a:pt x="1238514" y="3096405"/>
                  </a:lnTo>
                  <a:lnTo>
                    <a:pt x="1193590" y="3086167"/>
                  </a:lnTo>
                  <a:lnTo>
                    <a:pt x="1149166" y="3074650"/>
                  </a:lnTo>
                  <a:lnTo>
                    <a:pt x="1105263" y="3061876"/>
                  </a:lnTo>
                  <a:lnTo>
                    <a:pt x="1061902" y="3047864"/>
                  </a:lnTo>
                  <a:lnTo>
                    <a:pt x="1019102" y="3032635"/>
                  </a:lnTo>
                  <a:lnTo>
                    <a:pt x="976885" y="3016211"/>
                  </a:lnTo>
                  <a:lnTo>
                    <a:pt x="935271" y="2998610"/>
                  </a:lnTo>
                  <a:lnTo>
                    <a:pt x="894280" y="2979853"/>
                  </a:lnTo>
                  <a:lnTo>
                    <a:pt x="853933" y="2959962"/>
                  </a:lnTo>
                  <a:lnTo>
                    <a:pt x="814250" y="2938956"/>
                  </a:lnTo>
                  <a:lnTo>
                    <a:pt x="775252" y="2916857"/>
                  </a:lnTo>
                  <a:lnTo>
                    <a:pt x="736959" y="2893683"/>
                  </a:lnTo>
                  <a:lnTo>
                    <a:pt x="699392" y="2869457"/>
                  </a:lnTo>
                  <a:lnTo>
                    <a:pt x="662571" y="2844198"/>
                  </a:lnTo>
                  <a:lnTo>
                    <a:pt x="626516" y="2817926"/>
                  </a:lnTo>
                  <a:lnTo>
                    <a:pt x="591248" y="2790663"/>
                  </a:lnTo>
                  <a:lnTo>
                    <a:pt x="556788" y="2762429"/>
                  </a:lnTo>
                  <a:lnTo>
                    <a:pt x="523156" y="2733244"/>
                  </a:lnTo>
                  <a:lnTo>
                    <a:pt x="490373" y="2703128"/>
                  </a:lnTo>
                  <a:lnTo>
                    <a:pt x="458458" y="2672103"/>
                  </a:lnTo>
                  <a:lnTo>
                    <a:pt x="427433" y="2640188"/>
                  </a:lnTo>
                  <a:lnTo>
                    <a:pt x="397317" y="2607405"/>
                  </a:lnTo>
                  <a:lnTo>
                    <a:pt x="368132" y="2573773"/>
                  </a:lnTo>
                  <a:lnTo>
                    <a:pt x="339898" y="2539313"/>
                  </a:lnTo>
                  <a:lnTo>
                    <a:pt x="312635" y="2504045"/>
                  </a:lnTo>
                  <a:lnTo>
                    <a:pt x="286364" y="2467991"/>
                  </a:lnTo>
                  <a:lnTo>
                    <a:pt x="261104" y="2431170"/>
                  </a:lnTo>
                  <a:lnTo>
                    <a:pt x="236878" y="2393602"/>
                  </a:lnTo>
                  <a:lnTo>
                    <a:pt x="213704" y="2355309"/>
                  </a:lnTo>
                  <a:lnTo>
                    <a:pt x="191605" y="2316311"/>
                  </a:lnTo>
                  <a:lnTo>
                    <a:pt x="170599" y="2276628"/>
                  </a:lnTo>
                  <a:lnTo>
                    <a:pt x="150708" y="2236281"/>
                  </a:lnTo>
                  <a:lnTo>
                    <a:pt x="131951" y="2195290"/>
                  </a:lnTo>
                  <a:lnTo>
                    <a:pt x="114350" y="2153676"/>
                  </a:lnTo>
                  <a:lnTo>
                    <a:pt x="97926" y="2111459"/>
                  </a:lnTo>
                  <a:lnTo>
                    <a:pt x="82697" y="2068660"/>
                  </a:lnTo>
                  <a:lnTo>
                    <a:pt x="68685" y="2025298"/>
                  </a:lnTo>
                  <a:lnTo>
                    <a:pt x="55911" y="1981396"/>
                  </a:lnTo>
                  <a:lnTo>
                    <a:pt x="44394" y="1936972"/>
                  </a:lnTo>
                  <a:lnTo>
                    <a:pt x="34156" y="1892047"/>
                  </a:lnTo>
                  <a:lnTo>
                    <a:pt x="25216" y="1846643"/>
                  </a:lnTo>
                  <a:lnTo>
                    <a:pt x="17596" y="1800779"/>
                  </a:lnTo>
                  <a:lnTo>
                    <a:pt x="11315" y="1754476"/>
                  </a:lnTo>
                  <a:lnTo>
                    <a:pt x="6394" y="1707754"/>
                  </a:lnTo>
                  <a:lnTo>
                    <a:pt x="2854" y="1660634"/>
                  </a:lnTo>
                  <a:lnTo>
                    <a:pt x="715" y="1613137"/>
                  </a:lnTo>
                  <a:lnTo>
                    <a:pt x="0" y="1565282"/>
                  </a:lnTo>
                  <a:lnTo>
                    <a:pt x="717" y="1517426"/>
                  </a:lnTo>
                  <a:lnTo>
                    <a:pt x="2856" y="1469928"/>
                  </a:lnTo>
                  <a:lnTo>
                    <a:pt x="6396" y="1422808"/>
                  </a:lnTo>
                  <a:lnTo>
                    <a:pt x="11317" y="1376086"/>
                  </a:lnTo>
                  <a:lnTo>
                    <a:pt x="17598" y="1329783"/>
                  </a:lnTo>
                  <a:lnTo>
                    <a:pt x="25219" y="1283919"/>
                  </a:lnTo>
                  <a:lnTo>
                    <a:pt x="34158" y="1238515"/>
                  </a:lnTo>
                  <a:lnTo>
                    <a:pt x="44397" y="1193590"/>
                  </a:lnTo>
                  <a:lnTo>
                    <a:pt x="55913" y="1149166"/>
                  </a:lnTo>
                  <a:lnTo>
                    <a:pt x="68688" y="1105263"/>
                  </a:lnTo>
                  <a:lnTo>
                    <a:pt x="82700" y="1061902"/>
                  </a:lnTo>
                  <a:lnTo>
                    <a:pt x="97928" y="1019102"/>
                  </a:lnTo>
                  <a:lnTo>
                    <a:pt x="114353" y="976885"/>
                  </a:lnTo>
                  <a:lnTo>
                    <a:pt x="131954" y="935271"/>
                  </a:lnTo>
                  <a:lnTo>
                    <a:pt x="150710" y="894280"/>
                  </a:lnTo>
                  <a:lnTo>
                    <a:pt x="170602" y="853933"/>
                  </a:lnTo>
                  <a:lnTo>
                    <a:pt x="191608" y="814250"/>
                  </a:lnTo>
                  <a:lnTo>
                    <a:pt x="213707" y="775252"/>
                  </a:lnTo>
                  <a:lnTo>
                    <a:pt x="236881" y="736959"/>
                  </a:lnTo>
                  <a:lnTo>
                    <a:pt x="261107" y="699392"/>
                  </a:lnTo>
                  <a:lnTo>
                    <a:pt x="286367" y="662571"/>
                  </a:lnTo>
                  <a:lnTo>
                    <a:pt x="312638" y="626516"/>
                  </a:lnTo>
                  <a:lnTo>
                    <a:pt x="339901" y="591249"/>
                  </a:lnTo>
                  <a:lnTo>
                    <a:pt x="368136" y="556789"/>
                  </a:lnTo>
                  <a:lnTo>
                    <a:pt x="397321" y="523157"/>
                  </a:lnTo>
                  <a:lnTo>
                    <a:pt x="427436" y="490373"/>
                  </a:lnTo>
                  <a:lnTo>
                    <a:pt x="458462" y="458459"/>
                  </a:lnTo>
                  <a:lnTo>
                    <a:pt x="490376" y="427433"/>
                  </a:lnTo>
                  <a:lnTo>
                    <a:pt x="523160" y="397318"/>
                  </a:lnTo>
                  <a:lnTo>
                    <a:pt x="556792" y="368133"/>
                  </a:lnTo>
                  <a:lnTo>
                    <a:pt x="591252" y="339899"/>
                  </a:lnTo>
                  <a:lnTo>
                    <a:pt x="626520" y="312636"/>
                  </a:lnTo>
                  <a:lnTo>
                    <a:pt x="662574" y="286364"/>
                  </a:lnTo>
                  <a:lnTo>
                    <a:pt x="699395" y="261105"/>
                  </a:lnTo>
                  <a:lnTo>
                    <a:pt x="736963" y="236879"/>
                  </a:lnTo>
                  <a:lnTo>
                    <a:pt x="775256" y="213705"/>
                  </a:lnTo>
                  <a:lnTo>
                    <a:pt x="814254" y="191606"/>
                  </a:lnTo>
                  <a:lnTo>
                    <a:pt x="853937" y="170600"/>
                  </a:lnTo>
                  <a:lnTo>
                    <a:pt x="894284" y="150709"/>
                  </a:lnTo>
                  <a:lnTo>
                    <a:pt x="935275" y="131952"/>
                  </a:lnTo>
                  <a:lnTo>
                    <a:pt x="976889" y="114352"/>
                  </a:lnTo>
                  <a:lnTo>
                    <a:pt x="1019106" y="97927"/>
                  </a:lnTo>
                  <a:lnTo>
                    <a:pt x="1061905" y="82698"/>
                  </a:lnTo>
                  <a:lnTo>
                    <a:pt x="1105267" y="68687"/>
                  </a:lnTo>
                  <a:lnTo>
                    <a:pt x="1149170" y="55912"/>
                  </a:lnTo>
                  <a:lnTo>
                    <a:pt x="1193593" y="44396"/>
                  </a:lnTo>
                  <a:lnTo>
                    <a:pt x="1238518" y="34158"/>
                  </a:lnTo>
                  <a:lnTo>
                    <a:pt x="1283922" y="25218"/>
                  </a:lnTo>
                  <a:lnTo>
                    <a:pt x="1329786" y="17598"/>
                  </a:lnTo>
                  <a:lnTo>
                    <a:pt x="1376089" y="11317"/>
                  </a:lnTo>
                  <a:lnTo>
                    <a:pt x="1422810" y="6396"/>
                  </a:lnTo>
                  <a:lnTo>
                    <a:pt x="1469929" y="2856"/>
                  </a:lnTo>
                  <a:lnTo>
                    <a:pt x="1517425" y="717"/>
                  </a:lnTo>
                  <a:lnTo>
                    <a:pt x="1565280" y="0"/>
                  </a:lnTo>
                  <a:lnTo>
                    <a:pt x="1613133" y="717"/>
                  </a:lnTo>
                  <a:lnTo>
                    <a:pt x="1660631" y="2856"/>
                  </a:lnTo>
                  <a:lnTo>
                    <a:pt x="1707752" y="6396"/>
                  </a:lnTo>
                  <a:lnTo>
                    <a:pt x="1754474" y="11317"/>
                  </a:lnTo>
                  <a:lnTo>
                    <a:pt x="1800777" y="17598"/>
                  </a:lnTo>
                  <a:lnTo>
                    <a:pt x="1846641" y="25219"/>
                  </a:lnTo>
                  <a:lnTo>
                    <a:pt x="1892046" y="34158"/>
                  </a:lnTo>
                  <a:lnTo>
                    <a:pt x="1936970" y="44397"/>
                  </a:lnTo>
                  <a:lnTo>
                    <a:pt x="1981394" y="55913"/>
                  </a:lnTo>
                  <a:lnTo>
                    <a:pt x="2025297" y="68688"/>
                  </a:lnTo>
                  <a:lnTo>
                    <a:pt x="2068659" y="82699"/>
                  </a:lnTo>
                  <a:lnTo>
                    <a:pt x="2111458" y="97928"/>
                  </a:lnTo>
                  <a:lnTo>
                    <a:pt x="2153675" y="114353"/>
                  </a:lnTo>
                  <a:lnTo>
                    <a:pt x="2195289" y="131954"/>
                  </a:lnTo>
                  <a:lnTo>
                    <a:pt x="2236280" y="150710"/>
                  </a:lnTo>
                  <a:lnTo>
                    <a:pt x="2276627" y="170601"/>
                  </a:lnTo>
                  <a:lnTo>
                    <a:pt x="2316310" y="191607"/>
                  </a:lnTo>
                  <a:lnTo>
                    <a:pt x="2355308" y="213707"/>
                  </a:lnTo>
                  <a:lnTo>
                    <a:pt x="2393601" y="236880"/>
                  </a:lnTo>
                  <a:lnTo>
                    <a:pt x="2431168" y="261107"/>
                  </a:lnTo>
                  <a:lnTo>
                    <a:pt x="2467989" y="286366"/>
                  </a:lnTo>
                  <a:lnTo>
                    <a:pt x="2504044" y="312638"/>
                  </a:lnTo>
                  <a:lnTo>
                    <a:pt x="2539311" y="339901"/>
                  </a:lnTo>
                  <a:lnTo>
                    <a:pt x="2573771" y="368135"/>
                  </a:lnTo>
                  <a:lnTo>
                    <a:pt x="2607403" y="397320"/>
                  </a:lnTo>
                  <a:lnTo>
                    <a:pt x="2640187" y="427436"/>
                  </a:lnTo>
                  <a:lnTo>
                    <a:pt x="2672102" y="458461"/>
                  </a:lnTo>
                  <a:lnTo>
                    <a:pt x="2703127" y="490376"/>
                  </a:lnTo>
                  <a:lnTo>
                    <a:pt x="2733242" y="523159"/>
                  </a:lnTo>
                  <a:lnTo>
                    <a:pt x="2762427" y="556791"/>
                  </a:lnTo>
                  <a:lnTo>
                    <a:pt x="2790661" y="591251"/>
                  </a:lnTo>
                  <a:lnTo>
                    <a:pt x="2817924" y="626519"/>
                  </a:lnTo>
                  <a:lnTo>
                    <a:pt x="2844196" y="662573"/>
                  </a:lnTo>
                  <a:lnTo>
                    <a:pt x="2869455" y="699394"/>
                  </a:lnTo>
                  <a:lnTo>
                    <a:pt x="2893681" y="736962"/>
                  </a:lnTo>
                  <a:lnTo>
                    <a:pt x="2916855" y="775255"/>
                  </a:lnTo>
                  <a:lnTo>
                    <a:pt x="2938955" y="814253"/>
                  </a:lnTo>
                  <a:lnTo>
                    <a:pt x="2959960" y="853936"/>
                  </a:lnTo>
                  <a:lnTo>
                    <a:pt x="2979852" y="894283"/>
                  </a:lnTo>
                  <a:lnTo>
                    <a:pt x="2998608" y="935274"/>
                  </a:lnTo>
                  <a:lnTo>
                    <a:pt x="3016209" y="976888"/>
                  </a:lnTo>
                  <a:lnTo>
                    <a:pt x="3032633" y="1019105"/>
                  </a:lnTo>
                  <a:lnTo>
                    <a:pt x="3047862" y="1061904"/>
                  </a:lnTo>
                  <a:lnTo>
                    <a:pt x="3061874" y="1105266"/>
                  </a:lnTo>
                  <a:lnTo>
                    <a:pt x="3074648" y="1149169"/>
                  </a:lnTo>
                  <a:lnTo>
                    <a:pt x="3086165" y="1193592"/>
                  </a:lnTo>
                  <a:lnTo>
                    <a:pt x="3096403" y="1238517"/>
                  </a:lnTo>
                  <a:lnTo>
                    <a:pt x="3105343" y="1283921"/>
                  </a:lnTo>
                  <a:lnTo>
                    <a:pt x="3112963" y="1329785"/>
                  </a:lnTo>
                  <a:lnTo>
                    <a:pt x="3119244" y="1376088"/>
                  </a:lnTo>
                  <a:lnTo>
                    <a:pt x="3124165" y="1422810"/>
                  </a:lnTo>
                  <a:lnTo>
                    <a:pt x="3127705" y="1469930"/>
                  </a:lnTo>
                  <a:lnTo>
                    <a:pt x="3129844" y="1517428"/>
                  </a:lnTo>
                  <a:lnTo>
                    <a:pt x="3130561" y="1565282"/>
                  </a:lnTo>
                  <a:lnTo>
                    <a:pt x="3129843" y="1613137"/>
                  </a:lnTo>
                  <a:lnTo>
                    <a:pt x="3127704" y="1660635"/>
                  </a:lnTo>
                  <a:lnTo>
                    <a:pt x="3124164" y="1707755"/>
                  </a:lnTo>
                  <a:lnTo>
                    <a:pt x="3119243" y="1754477"/>
                  </a:lnTo>
                  <a:lnTo>
                    <a:pt x="3112962" y="1800780"/>
                  </a:lnTo>
                  <a:lnTo>
                    <a:pt x="3105342" y="1846644"/>
                  </a:lnTo>
                  <a:lnTo>
                    <a:pt x="3096402" y="1892048"/>
                  </a:lnTo>
                  <a:lnTo>
                    <a:pt x="3086164" y="1936973"/>
                  </a:lnTo>
                  <a:lnTo>
                    <a:pt x="3074647" y="1981396"/>
                  </a:lnTo>
                  <a:lnTo>
                    <a:pt x="3061873" y="2025299"/>
                  </a:lnTo>
                  <a:lnTo>
                    <a:pt x="3047861" y="2068660"/>
                  </a:lnTo>
                  <a:lnTo>
                    <a:pt x="3032632" y="2111460"/>
                  </a:lnTo>
                  <a:lnTo>
                    <a:pt x="3016208" y="2153677"/>
                  </a:lnTo>
                  <a:lnTo>
                    <a:pt x="2998607" y="2195291"/>
                  </a:lnTo>
                  <a:lnTo>
                    <a:pt x="2979850" y="2236282"/>
                  </a:lnTo>
                  <a:lnTo>
                    <a:pt x="2959959" y="2276629"/>
                  </a:lnTo>
                  <a:lnTo>
                    <a:pt x="2938953" y="2316312"/>
                  </a:lnTo>
                  <a:lnTo>
                    <a:pt x="2916853" y="2355310"/>
                  </a:lnTo>
                  <a:lnTo>
                    <a:pt x="2893680" y="2393603"/>
                  </a:lnTo>
                  <a:lnTo>
                    <a:pt x="2869454" y="2431170"/>
                  </a:lnTo>
                  <a:lnTo>
                    <a:pt x="2844194" y="2467991"/>
                  </a:lnTo>
                  <a:lnTo>
                    <a:pt x="2817923" y="2504046"/>
                  </a:lnTo>
                  <a:lnTo>
                    <a:pt x="2790660" y="2539313"/>
                  </a:lnTo>
                  <a:lnTo>
                    <a:pt x="2762426" y="2573773"/>
                  </a:lnTo>
                  <a:lnTo>
                    <a:pt x="2733241" y="2607405"/>
                  </a:lnTo>
                  <a:lnTo>
                    <a:pt x="2703125" y="2640189"/>
                  </a:lnTo>
                  <a:lnTo>
                    <a:pt x="2672100" y="2672104"/>
                  </a:lnTo>
                  <a:lnTo>
                    <a:pt x="2640185" y="2703129"/>
                  </a:lnTo>
                  <a:lnTo>
                    <a:pt x="2607402" y="2733244"/>
                  </a:lnTo>
                  <a:lnTo>
                    <a:pt x="2573770" y="2762429"/>
                  </a:lnTo>
                  <a:lnTo>
                    <a:pt x="2539310" y="2790663"/>
                  </a:lnTo>
                  <a:lnTo>
                    <a:pt x="2504042" y="2817927"/>
                  </a:lnTo>
                  <a:lnTo>
                    <a:pt x="2467988" y="2844198"/>
                  </a:lnTo>
                  <a:lnTo>
                    <a:pt x="2431166" y="2869457"/>
                  </a:lnTo>
                  <a:lnTo>
                    <a:pt x="2393599" y="2893683"/>
                  </a:lnTo>
                  <a:lnTo>
                    <a:pt x="2355306" y="2916857"/>
                  </a:lnTo>
                  <a:lnTo>
                    <a:pt x="2316308" y="2938957"/>
                  </a:lnTo>
                  <a:lnTo>
                    <a:pt x="2276625" y="2959962"/>
                  </a:lnTo>
                  <a:lnTo>
                    <a:pt x="2236278" y="2979854"/>
                  </a:lnTo>
                  <a:lnTo>
                    <a:pt x="2195288" y="2998610"/>
                  </a:lnTo>
                  <a:lnTo>
                    <a:pt x="2153673" y="3016211"/>
                  </a:lnTo>
                  <a:lnTo>
                    <a:pt x="2111456" y="3032636"/>
                  </a:lnTo>
                  <a:lnTo>
                    <a:pt x="2068657" y="3047864"/>
                  </a:lnTo>
                  <a:lnTo>
                    <a:pt x="2025296" y="3061876"/>
                  </a:lnTo>
                  <a:lnTo>
                    <a:pt x="1981393" y="3074650"/>
                  </a:lnTo>
                  <a:lnTo>
                    <a:pt x="1936969" y="3086167"/>
                  </a:lnTo>
                  <a:lnTo>
                    <a:pt x="1892045" y="3096405"/>
                  </a:lnTo>
                  <a:lnTo>
                    <a:pt x="1846641" y="3105345"/>
                  </a:lnTo>
                  <a:lnTo>
                    <a:pt x="1800777" y="3112965"/>
                  </a:lnTo>
                  <a:lnTo>
                    <a:pt x="1754474" y="3119246"/>
                  </a:lnTo>
                  <a:lnTo>
                    <a:pt x="1707752" y="3124167"/>
                  </a:lnTo>
                  <a:lnTo>
                    <a:pt x="1660632" y="3127707"/>
                  </a:lnTo>
                  <a:lnTo>
                    <a:pt x="1613134" y="3129846"/>
                  </a:lnTo>
                  <a:lnTo>
                    <a:pt x="1565280" y="3130564"/>
                  </a:lnTo>
                  <a:close/>
                </a:path>
              </a:pathLst>
            </a:custGeom>
            <a:solidFill>
              <a:srgbClr val="FFFFFF">
                <a:alpha val="50195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721541" y="2621384"/>
              <a:ext cx="2748915" cy="2748915"/>
            </a:xfrm>
            <a:custGeom>
              <a:rect l="l" t="t" r="r" b="b"/>
              <a:pathLst>
                <a:path w="2748915" h="2748915">
                  <a:moveTo>
                    <a:pt x="2748908" y="1374455"/>
                  </a:moveTo>
                  <a:lnTo>
                    <a:pt x="3" y="1374455"/>
                  </a:lnTo>
                  <a:lnTo>
                    <a:pt x="834" y="1326200"/>
                  </a:lnTo>
                  <a:lnTo>
                    <a:pt x="3309" y="1278364"/>
                  </a:lnTo>
                  <a:lnTo>
                    <a:pt x="7402" y="1230974"/>
                  </a:lnTo>
                  <a:lnTo>
                    <a:pt x="13084" y="1184056"/>
                  </a:lnTo>
                  <a:lnTo>
                    <a:pt x="20328" y="1137637"/>
                  </a:lnTo>
                  <a:lnTo>
                    <a:pt x="29108" y="1091745"/>
                  </a:lnTo>
                  <a:lnTo>
                    <a:pt x="39395" y="1046407"/>
                  </a:lnTo>
                  <a:lnTo>
                    <a:pt x="51163" y="1001650"/>
                  </a:lnTo>
                  <a:lnTo>
                    <a:pt x="64385" y="957501"/>
                  </a:lnTo>
                  <a:lnTo>
                    <a:pt x="79032" y="913988"/>
                  </a:lnTo>
                  <a:lnTo>
                    <a:pt x="95079" y="871138"/>
                  </a:lnTo>
                  <a:lnTo>
                    <a:pt x="112497" y="828979"/>
                  </a:lnTo>
                  <a:lnTo>
                    <a:pt x="131259" y="787536"/>
                  </a:lnTo>
                  <a:lnTo>
                    <a:pt x="151339" y="746839"/>
                  </a:lnTo>
                  <a:lnTo>
                    <a:pt x="172708" y="706913"/>
                  </a:lnTo>
                  <a:lnTo>
                    <a:pt x="195340" y="667787"/>
                  </a:lnTo>
                  <a:lnTo>
                    <a:pt x="219207" y="629487"/>
                  </a:lnTo>
                  <a:lnTo>
                    <a:pt x="244282" y="592041"/>
                  </a:lnTo>
                  <a:lnTo>
                    <a:pt x="270539" y="555476"/>
                  </a:lnTo>
                  <a:lnTo>
                    <a:pt x="297948" y="519819"/>
                  </a:lnTo>
                  <a:lnTo>
                    <a:pt x="326484" y="485098"/>
                  </a:lnTo>
                  <a:lnTo>
                    <a:pt x="356119" y="451339"/>
                  </a:lnTo>
                  <a:lnTo>
                    <a:pt x="386826" y="418571"/>
                  </a:lnTo>
                  <a:lnTo>
                    <a:pt x="418578" y="386819"/>
                  </a:lnTo>
                  <a:lnTo>
                    <a:pt x="451346" y="356113"/>
                  </a:lnTo>
                  <a:lnTo>
                    <a:pt x="485105" y="326478"/>
                  </a:lnTo>
                  <a:lnTo>
                    <a:pt x="519826" y="297942"/>
                  </a:lnTo>
                  <a:lnTo>
                    <a:pt x="555483" y="270532"/>
                  </a:lnTo>
                  <a:lnTo>
                    <a:pt x="592049" y="244276"/>
                  </a:lnTo>
                  <a:lnTo>
                    <a:pt x="629495" y="219201"/>
                  </a:lnTo>
                  <a:lnTo>
                    <a:pt x="667795" y="195334"/>
                  </a:lnTo>
                  <a:lnTo>
                    <a:pt x="706921" y="172702"/>
                  </a:lnTo>
                  <a:lnTo>
                    <a:pt x="746847" y="151333"/>
                  </a:lnTo>
                  <a:lnTo>
                    <a:pt x="787545" y="131254"/>
                  </a:lnTo>
                  <a:lnTo>
                    <a:pt x="828987" y="112492"/>
                  </a:lnTo>
                  <a:lnTo>
                    <a:pt x="871147" y="95074"/>
                  </a:lnTo>
                  <a:lnTo>
                    <a:pt x="913997" y="79027"/>
                  </a:lnTo>
                  <a:lnTo>
                    <a:pt x="957510" y="64380"/>
                  </a:lnTo>
                  <a:lnTo>
                    <a:pt x="1001659" y="51159"/>
                  </a:lnTo>
                  <a:lnTo>
                    <a:pt x="1046416" y="39391"/>
                  </a:lnTo>
                  <a:lnTo>
                    <a:pt x="1091755" y="29103"/>
                  </a:lnTo>
                  <a:lnTo>
                    <a:pt x="1137647" y="20324"/>
                  </a:lnTo>
                  <a:lnTo>
                    <a:pt x="1184067" y="13080"/>
                  </a:lnTo>
                  <a:lnTo>
                    <a:pt x="1230986" y="7398"/>
                  </a:lnTo>
                  <a:lnTo>
                    <a:pt x="1278380" y="3306"/>
                  </a:lnTo>
                  <a:lnTo>
                    <a:pt x="1326233" y="831"/>
                  </a:lnTo>
                  <a:lnTo>
                    <a:pt x="1374456" y="0"/>
                  </a:lnTo>
                  <a:lnTo>
                    <a:pt x="1422715" y="831"/>
                  </a:lnTo>
                  <a:lnTo>
                    <a:pt x="1470548" y="3306"/>
                  </a:lnTo>
                  <a:lnTo>
                    <a:pt x="1517937" y="7399"/>
                  </a:lnTo>
                  <a:lnTo>
                    <a:pt x="1564855" y="13081"/>
                  </a:lnTo>
                  <a:lnTo>
                    <a:pt x="1611273" y="20325"/>
                  </a:lnTo>
                  <a:lnTo>
                    <a:pt x="1657165" y="29105"/>
                  </a:lnTo>
                  <a:lnTo>
                    <a:pt x="1702503" y="39392"/>
                  </a:lnTo>
                  <a:lnTo>
                    <a:pt x="1747259" y="51160"/>
                  </a:lnTo>
                  <a:lnTo>
                    <a:pt x="1791408" y="64381"/>
                  </a:lnTo>
                  <a:lnTo>
                    <a:pt x="1834920" y="79029"/>
                  </a:lnTo>
                  <a:lnTo>
                    <a:pt x="1877770" y="95075"/>
                  </a:lnTo>
                  <a:lnTo>
                    <a:pt x="1919930" y="112493"/>
                  </a:lnTo>
                  <a:lnTo>
                    <a:pt x="1961372" y="131256"/>
                  </a:lnTo>
                  <a:lnTo>
                    <a:pt x="2002069" y="151335"/>
                  </a:lnTo>
                  <a:lnTo>
                    <a:pt x="2041995" y="172704"/>
                  </a:lnTo>
                  <a:lnTo>
                    <a:pt x="2081121" y="195336"/>
                  </a:lnTo>
                  <a:lnTo>
                    <a:pt x="2119421" y="219204"/>
                  </a:lnTo>
                  <a:lnTo>
                    <a:pt x="2156867" y="244279"/>
                  </a:lnTo>
                  <a:lnTo>
                    <a:pt x="2193432" y="270535"/>
                  </a:lnTo>
                  <a:lnTo>
                    <a:pt x="2229089" y="297945"/>
                  </a:lnTo>
                  <a:lnTo>
                    <a:pt x="2263810" y="326480"/>
                  </a:lnTo>
                  <a:lnTo>
                    <a:pt x="2297568" y="356115"/>
                  </a:lnTo>
                  <a:lnTo>
                    <a:pt x="2330337" y="386822"/>
                  </a:lnTo>
                  <a:lnTo>
                    <a:pt x="2362088" y="418574"/>
                  </a:lnTo>
                  <a:lnTo>
                    <a:pt x="2392795" y="451342"/>
                  </a:lnTo>
                  <a:lnTo>
                    <a:pt x="2422430" y="485101"/>
                  </a:lnTo>
                  <a:lnTo>
                    <a:pt x="2450966" y="519822"/>
                  </a:lnTo>
                  <a:lnTo>
                    <a:pt x="2478375" y="555479"/>
                  </a:lnTo>
                  <a:lnTo>
                    <a:pt x="2504631" y="592044"/>
                  </a:lnTo>
                  <a:lnTo>
                    <a:pt x="2529706" y="629490"/>
                  </a:lnTo>
                  <a:lnTo>
                    <a:pt x="2553573" y="667790"/>
                  </a:lnTo>
                  <a:lnTo>
                    <a:pt x="2576205" y="706916"/>
                  </a:lnTo>
                  <a:lnTo>
                    <a:pt x="2597574" y="746842"/>
                  </a:lnTo>
                  <a:lnTo>
                    <a:pt x="2617654" y="787539"/>
                  </a:lnTo>
                  <a:lnTo>
                    <a:pt x="2636416" y="828982"/>
                  </a:lnTo>
                  <a:lnTo>
                    <a:pt x="2653834" y="871141"/>
                  </a:lnTo>
                  <a:lnTo>
                    <a:pt x="2669880" y="913991"/>
                  </a:lnTo>
                  <a:lnTo>
                    <a:pt x="2684528" y="957504"/>
                  </a:lnTo>
                  <a:lnTo>
                    <a:pt x="2697749" y="1001653"/>
                  </a:lnTo>
                  <a:lnTo>
                    <a:pt x="2709517" y="1046410"/>
                  </a:lnTo>
                  <a:lnTo>
                    <a:pt x="2719804" y="1091748"/>
                  </a:lnTo>
                  <a:lnTo>
                    <a:pt x="2728584" y="1137640"/>
                  </a:lnTo>
                  <a:lnTo>
                    <a:pt x="2735828" y="1184059"/>
                  </a:lnTo>
                  <a:lnTo>
                    <a:pt x="2741510" y="1230977"/>
                  </a:lnTo>
                  <a:lnTo>
                    <a:pt x="2745602" y="1278367"/>
                  </a:lnTo>
                  <a:lnTo>
                    <a:pt x="2748077" y="1326202"/>
                  </a:lnTo>
                  <a:lnTo>
                    <a:pt x="2748908" y="1374455"/>
                  </a:lnTo>
                  <a:close/>
                </a:path>
                <a:path w="2748915" h="2748915">
                  <a:moveTo>
                    <a:pt x="1374454" y="2748907"/>
                  </a:moveTo>
                  <a:lnTo>
                    <a:pt x="1326201" y="2748075"/>
                  </a:lnTo>
                  <a:lnTo>
                    <a:pt x="1278366" y="2745600"/>
                  </a:lnTo>
                  <a:lnTo>
                    <a:pt x="1230976" y="2741508"/>
                  </a:lnTo>
                  <a:lnTo>
                    <a:pt x="1184058" y="2735826"/>
                  </a:lnTo>
                  <a:lnTo>
                    <a:pt x="1137639" y="2728581"/>
                  </a:lnTo>
                  <a:lnTo>
                    <a:pt x="1091747" y="2719802"/>
                  </a:lnTo>
                  <a:lnTo>
                    <a:pt x="1046409" y="2709515"/>
                  </a:lnTo>
                  <a:lnTo>
                    <a:pt x="1001652" y="2697747"/>
                  </a:lnTo>
                  <a:lnTo>
                    <a:pt x="957503" y="2684525"/>
                  </a:lnTo>
                  <a:lnTo>
                    <a:pt x="913990" y="2669878"/>
                  </a:lnTo>
                  <a:lnTo>
                    <a:pt x="871141" y="2653832"/>
                  </a:lnTo>
                  <a:lnTo>
                    <a:pt x="828981" y="2636414"/>
                  </a:lnTo>
                  <a:lnTo>
                    <a:pt x="787539" y="2617651"/>
                  </a:lnTo>
                  <a:lnTo>
                    <a:pt x="746841" y="2597572"/>
                  </a:lnTo>
                  <a:lnTo>
                    <a:pt x="706916" y="2576203"/>
                  </a:lnTo>
                  <a:lnTo>
                    <a:pt x="667789" y="2553571"/>
                  </a:lnTo>
                  <a:lnTo>
                    <a:pt x="629489" y="2529704"/>
                  </a:lnTo>
                  <a:lnTo>
                    <a:pt x="592043" y="2504629"/>
                  </a:lnTo>
                  <a:lnTo>
                    <a:pt x="555478" y="2478373"/>
                  </a:lnTo>
                  <a:lnTo>
                    <a:pt x="519821" y="2450963"/>
                  </a:lnTo>
                  <a:lnTo>
                    <a:pt x="485100" y="2422427"/>
                  </a:lnTo>
                  <a:lnTo>
                    <a:pt x="451341" y="2392792"/>
                  </a:lnTo>
                  <a:lnTo>
                    <a:pt x="418573" y="2362085"/>
                  </a:lnTo>
                  <a:lnTo>
                    <a:pt x="386821" y="2330334"/>
                  </a:lnTo>
                  <a:lnTo>
                    <a:pt x="356115" y="2297566"/>
                  </a:lnTo>
                  <a:lnTo>
                    <a:pt x="326480" y="2263807"/>
                  </a:lnTo>
                  <a:lnTo>
                    <a:pt x="297944" y="2229086"/>
                  </a:lnTo>
                  <a:lnTo>
                    <a:pt x="270534" y="2193429"/>
                  </a:lnTo>
                  <a:lnTo>
                    <a:pt x="244278" y="2156864"/>
                  </a:lnTo>
                  <a:lnTo>
                    <a:pt x="219203" y="2119418"/>
                  </a:lnTo>
                  <a:lnTo>
                    <a:pt x="195336" y="2081118"/>
                  </a:lnTo>
                  <a:lnTo>
                    <a:pt x="172704" y="2041992"/>
                  </a:lnTo>
                  <a:lnTo>
                    <a:pt x="151334" y="2002066"/>
                  </a:lnTo>
                  <a:lnTo>
                    <a:pt x="131255" y="1961368"/>
                  </a:lnTo>
                  <a:lnTo>
                    <a:pt x="112493" y="1919926"/>
                  </a:lnTo>
                  <a:lnTo>
                    <a:pt x="95075" y="1877767"/>
                  </a:lnTo>
                  <a:lnTo>
                    <a:pt x="79028" y="1834917"/>
                  </a:lnTo>
                  <a:lnTo>
                    <a:pt x="64381" y="1791404"/>
                  </a:lnTo>
                  <a:lnTo>
                    <a:pt x="51159" y="1747255"/>
                  </a:lnTo>
                  <a:lnTo>
                    <a:pt x="39391" y="1702498"/>
                  </a:lnTo>
                  <a:lnTo>
                    <a:pt x="29104" y="1657160"/>
                  </a:lnTo>
                  <a:lnTo>
                    <a:pt x="20325" y="1611268"/>
                  </a:lnTo>
                  <a:lnTo>
                    <a:pt x="13080" y="1564849"/>
                  </a:lnTo>
                  <a:lnTo>
                    <a:pt x="7398" y="1517931"/>
                  </a:lnTo>
                  <a:lnTo>
                    <a:pt x="3306" y="1470541"/>
                  </a:lnTo>
                  <a:lnTo>
                    <a:pt x="831" y="1422706"/>
                  </a:lnTo>
                  <a:lnTo>
                    <a:pt x="0" y="1374453"/>
                  </a:lnTo>
                  <a:lnTo>
                    <a:pt x="2748908" y="1374455"/>
                  </a:lnTo>
                  <a:lnTo>
                    <a:pt x="2748076" y="1422706"/>
                  </a:lnTo>
                  <a:lnTo>
                    <a:pt x="2745601" y="1470541"/>
                  </a:lnTo>
                  <a:lnTo>
                    <a:pt x="2741509" y="1517932"/>
                  </a:lnTo>
                  <a:lnTo>
                    <a:pt x="2735827" y="1564850"/>
                  </a:lnTo>
                  <a:lnTo>
                    <a:pt x="2728583" y="1611268"/>
                  </a:lnTo>
                  <a:lnTo>
                    <a:pt x="2719803" y="1657160"/>
                  </a:lnTo>
                  <a:lnTo>
                    <a:pt x="2709516" y="1702499"/>
                  </a:lnTo>
                  <a:lnTo>
                    <a:pt x="2697748" y="1747256"/>
                  </a:lnTo>
                  <a:lnTo>
                    <a:pt x="2684526" y="1791404"/>
                  </a:lnTo>
                  <a:lnTo>
                    <a:pt x="2669879" y="1834917"/>
                  </a:lnTo>
                  <a:lnTo>
                    <a:pt x="2653833" y="1877767"/>
                  </a:lnTo>
                  <a:lnTo>
                    <a:pt x="2636415" y="1919926"/>
                  </a:lnTo>
                  <a:lnTo>
                    <a:pt x="2617652" y="1961369"/>
                  </a:lnTo>
                  <a:lnTo>
                    <a:pt x="2597573" y="2002066"/>
                  </a:lnTo>
                  <a:lnTo>
                    <a:pt x="2576204" y="2041992"/>
                  </a:lnTo>
                  <a:lnTo>
                    <a:pt x="2553572" y="2081118"/>
                  </a:lnTo>
                  <a:lnTo>
                    <a:pt x="2529705" y="2119418"/>
                  </a:lnTo>
                  <a:lnTo>
                    <a:pt x="2504629" y="2156864"/>
                  </a:lnTo>
                  <a:lnTo>
                    <a:pt x="2478373" y="2193429"/>
                  </a:lnTo>
                  <a:lnTo>
                    <a:pt x="2450964" y="2229086"/>
                  </a:lnTo>
                  <a:lnTo>
                    <a:pt x="2422428" y="2263807"/>
                  </a:lnTo>
                  <a:lnTo>
                    <a:pt x="2392793" y="2297566"/>
                  </a:lnTo>
                  <a:lnTo>
                    <a:pt x="2362086" y="2330334"/>
                  </a:lnTo>
                  <a:lnTo>
                    <a:pt x="2330335" y="2362085"/>
                  </a:lnTo>
                  <a:lnTo>
                    <a:pt x="2297566" y="2392792"/>
                  </a:lnTo>
                  <a:lnTo>
                    <a:pt x="2263808" y="2422427"/>
                  </a:lnTo>
                  <a:lnTo>
                    <a:pt x="2229087" y="2450963"/>
                  </a:lnTo>
                  <a:lnTo>
                    <a:pt x="2193430" y="2478373"/>
                  </a:lnTo>
                  <a:lnTo>
                    <a:pt x="2156865" y="2504629"/>
                  </a:lnTo>
                  <a:lnTo>
                    <a:pt x="2119418" y="2529704"/>
                  </a:lnTo>
                  <a:lnTo>
                    <a:pt x="2081119" y="2553571"/>
                  </a:lnTo>
                  <a:lnTo>
                    <a:pt x="2041992" y="2576203"/>
                  </a:lnTo>
                  <a:lnTo>
                    <a:pt x="2002067" y="2597572"/>
                  </a:lnTo>
                  <a:lnTo>
                    <a:pt x="1961369" y="2617652"/>
                  </a:lnTo>
                  <a:lnTo>
                    <a:pt x="1919927" y="2636414"/>
                  </a:lnTo>
                  <a:lnTo>
                    <a:pt x="1877767" y="2653832"/>
                  </a:lnTo>
                  <a:lnTo>
                    <a:pt x="1834917" y="2669878"/>
                  </a:lnTo>
                  <a:lnTo>
                    <a:pt x="1791405" y="2684526"/>
                  </a:lnTo>
                  <a:lnTo>
                    <a:pt x="1747256" y="2697747"/>
                  </a:lnTo>
                  <a:lnTo>
                    <a:pt x="1702499" y="2709515"/>
                  </a:lnTo>
                  <a:lnTo>
                    <a:pt x="1657161" y="2719803"/>
                  </a:lnTo>
                  <a:lnTo>
                    <a:pt x="1611269" y="2728582"/>
                  </a:lnTo>
                  <a:lnTo>
                    <a:pt x="1564850" y="2735826"/>
                  </a:lnTo>
                  <a:lnTo>
                    <a:pt x="1517932" y="2741508"/>
                  </a:lnTo>
                  <a:lnTo>
                    <a:pt x="1470542" y="2745601"/>
                  </a:lnTo>
                  <a:lnTo>
                    <a:pt x="1422707" y="2748076"/>
                  </a:lnTo>
                  <a:lnTo>
                    <a:pt x="1374454" y="2748907"/>
                  </a:lnTo>
                  <a:close/>
                </a:path>
              </a:pathLst>
            </a:custGeom>
            <a:solidFill>
              <a:srgbClr val="4454D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387394" y="3448761"/>
            <a:ext cx="130365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VS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76414" y="2817090"/>
            <a:ext cx="2894330" cy="76200"/>
          </a:xfrm>
          <a:custGeom>
            <a:rect l="l" t="t" r="r" b="b"/>
            <a:pathLst>
              <a:path w="2894329" h="76200">
                <a:moveTo>
                  <a:pt x="38100" y="76200"/>
                </a:moveTo>
                <a:lnTo>
                  <a:pt x="23269" y="73206"/>
                </a:lnTo>
                <a:lnTo>
                  <a:pt x="11159" y="65040"/>
                </a:lnTo>
                <a:lnTo>
                  <a:pt x="2994" y="52930"/>
                </a:lnTo>
                <a:lnTo>
                  <a:pt x="0" y="38100"/>
                </a:lnTo>
                <a:lnTo>
                  <a:pt x="2994" y="23269"/>
                </a:lnTo>
                <a:lnTo>
                  <a:pt x="11159" y="11159"/>
                </a:lnTo>
                <a:lnTo>
                  <a:pt x="23269" y="2994"/>
                </a:lnTo>
                <a:lnTo>
                  <a:pt x="38100" y="0"/>
                </a:lnTo>
                <a:lnTo>
                  <a:pt x="52930" y="2994"/>
                </a:lnTo>
                <a:lnTo>
                  <a:pt x="65040" y="11159"/>
                </a:lnTo>
                <a:lnTo>
                  <a:pt x="73205" y="23269"/>
                </a:lnTo>
                <a:lnTo>
                  <a:pt x="74917" y="31750"/>
                </a:lnTo>
                <a:lnTo>
                  <a:pt x="49538" y="31750"/>
                </a:lnTo>
                <a:lnTo>
                  <a:pt x="49538" y="44450"/>
                </a:lnTo>
                <a:lnTo>
                  <a:pt x="74917" y="44450"/>
                </a:lnTo>
                <a:lnTo>
                  <a:pt x="73205" y="52930"/>
                </a:lnTo>
                <a:lnTo>
                  <a:pt x="65040" y="65040"/>
                </a:lnTo>
                <a:lnTo>
                  <a:pt x="52930" y="73206"/>
                </a:lnTo>
                <a:lnTo>
                  <a:pt x="38100" y="76200"/>
                </a:lnTo>
                <a:close/>
              </a:path>
              <a:path w="2894329" h="76200">
                <a:moveTo>
                  <a:pt x="74917" y="44450"/>
                </a:moveTo>
                <a:lnTo>
                  <a:pt x="49538" y="44450"/>
                </a:lnTo>
                <a:lnTo>
                  <a:pt x="49538" y="31750"/>
                </a:lnTo>
                <a:lnTo>
                  <a:pt x="74917" y="31750"/>
                </a:lnTo>
                <a:lnTo>
                  <a:pt x="76200" y="38100"/>
                </a:lnTo>
                <a:lnTo>
                  <a:pt x="74917" y="44450"/>
                </a:lnTo>
                <a:close/>
              </a:path>
              <a:path w="2894329" h="76200">
                <a:moveTo>
                  <a:pt x="2894155" y="44450"/>
                </a:moveTo>
                <a:lnTo>
                  <a:pt x="74917" y="44450"/>
                </a:lnTo>
                <a:lnTo>
                  <a:pt x="76200" y="38100"/>
                </a:lnTo>
                <a:lnTo>
                  <a:pt x="74917" y="31750"/>
                </a:lnTo>
                <a:lnTo>
                  <a:pt x="2894155" y="31750"/>
                </a:lnTo>
                <a:lnTo>
                  <a:pt x="2894155" y="44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1196197" y="3006875"/>
            <a:ext cx="29400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经济合理性是指方案的经济效益是否合理，是否具有成本效益优势。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011145" y="2275469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84FF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8117650" y="2817101"/>
            <a:ext cx="2894330" cy="76200"/>
          </a:xfrm>
          <a:custGeom>
            <a:rect l="l" t="t" r="r" b="b"/>
            <a:pathLst>
              <a:path w="2894329" h="76200">
                <a:moveTo>
                  <a:pt x="2894165" y="38100"/>
                </a:moveTo>
                <a:lnTo>
                  <a:pt x="2870885" y="2984"/>
                </a:lnTo>
                <a:lnTo>
                  <a:pt x="2856065" y="0"/>
                </a:lnTo>
                <a:lnTo>
                  <a:pt x="2841231" y="2984"/>
                </a:lnTo>
                <a:lnTo>
                  <a:pt x="2829115" y="11150"/>
                </a:lnTo>
                <a:lnTo>
                  <a:pt x="2820949" y="23266"/>
                </a:lnTo>
                <a:lnTo>
                  <a:pt x="2819235" y="31750"/>
                </a:lnTo>
                <a:lnTo>
                  <a:pt x="0" y="31750"/>
                </a:lnTo>
                <a:lnTo>
                  <a:pt x="0" y="38100"/>
                </a:lnTo>
                <a:lnTo>
                  <a:pt x="0" y="44450"/>
                </a:lnTo>
                <a:lnTo>
                  <a:pt x="2819235" y="44450"/>
                </a:lnTo>
                <a:lnTo>
                  <a:pt x="2820949" y="52920"/>
                </a:lnTo>
                <a:lnTo>
                  <a:pt x="2829115" y="65036"/>
                </a:lnTo>
                <a:lnTo>
                  <a:pt x="2841231" y="73202"/>
                </a:lnTo>
                <a:lnTo>
                  <a:pt x="2856065" y="76200"/>
                </a:lnTo>
                <a:lnTo>
                  <a:pt x="2870885" y="73202"/>
                </a:lnTo>
                <a:lnTo>
                  <a:pt x="2883001" y="65036"/>
                </a:lnTo>
                <a:lnTo>
                  <a:pt x="2891167" y="52920"/>
                </a:lnTo>
                <a:lnTo>
                  <a:pt x="2892882" y="44450"/>
                </a:lnTo>
                <a:lnTo>
                  <a:pt x="2894165" y="38100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7928808" y="3006875"/>
            <a:ext cx="3111500" cy="15684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004280"/>
                </a:solidFill>
                <a:latin typeface="微软雅黑"/>
                <a:cs typeface="微软雅黑"/>
              </a:rPr>
              <a:t>方案的适宜性还需要考虑其经济合理性。评估方案的经济合理性时，需要对方案的投入和预期产出进行比较分析，判断其是否具有成本效益优势，以及是否能够为组织或项目带来长期的经济利益。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196197" y="2275469"/>
            <a:ext cx="79311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FFFF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经济合理性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654425" y="3477659"/>
            <a:ext cx="488315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b="1" spc="-5">
                <a:solidFill>
                  <a:srgbClr val="0084FF"/>
                </a:solidFill>
                <a:latin typeface="微软雅黑"/>
                <a:cs typeface="微软雅黑"/>
              </a:rPr>
              <a:t>方案适宜性的评估方法</a:t>
            </a:r>
            <a:endParaRPr sz="3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92625">
              <a:lnSpc>
                <a:spcPct val="100000"/>
              </a:lnSpc>
              <a:spcBef>
                <a:spcPts val="100"/>
              </a:spcBef>
            </a:pPr>
            <a:r>
              <a:rPr sz="7650" spc="-25">
                <a:solidFill>
                  <a:srgbClr val="F4F6FF"/>
                </a:solidFill>
              </a:rPr>
              <a:t>03</a:t>
            </a:r>
            <a:endParaRPr sz="7650"/>
          </a:p>
          <a:p>
            <a:pPr marL="4502785">
              <a:lnSpc>
                <a:spcPct val="100000"/>
              </a:lnSpc>
              <a:spcBef>
                <a:spcPts val="1585"/>
              </a:spcBef>
            </a:pPr>
            <a:r>
              <a:rPr sz="1500" spc="-10">
                <a:solidFill>
                  <a:srgbClr val="0063BF"/>
                </a:solidFill>
              </a:rPr>
              <a:t>CATALOGUE</a:t>
            </a:r>
            <a:endParaRPr sz="15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对比分析法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4954178" y="2716893"/>
            <a:ext cx="4597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通过对比不同方案之间的优缺点，评估方案的适宜性。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854416" y="1601668"/>
            <a:ext cx="796925" cy="3340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84FF"/>
                </a:solidFill>
                <a:latin typeface="微软雅黑"/>
                <a:cs typeface="微软雅黑"/>
              </a:rPr>
              <a:t>总结</a:t>
            </a:r>
            <a:r>
              <a:rPr sz="2000" b="1" spc="-50">
                <a:solidFill>
                  <a:srgbClr val="0084FF"/>
                </a:solidFill>
                <a:latin typeface="微软雅黑"/>
                <a:cs typeface="微软雅黑"/>
              </a:rPr>
              <a:t>词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525429" y="3963361"/>
            <a:ext cx="7454900" cy="15411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0084FF"/>
                </a:solidFill>
                <a:latin typeface="微软雅黑"/>
                <a:cs typeface="微软雅黑"/>
              </a:rPr>
              <a:t>详细描</a:t>
            </a:r>
            <a:r>
              <a:rPr sz="2000" b="1" spc="-50">
                <a:solidFill>
                  <a:srgbClr val="0084FF"/>
                </a:solidFill>
                <a:latin typeface="微软雅黑"/>
                <a:cs typeface="微软雅黑"/>
              </a:rPr>
              <a:t>述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200">
              <a:latin typeface="微软雅黑"/>
              <a:cs typeface="微软雅黑"/>
            </a:endParaRPr>
          </a:p>
          <a:p>
            <a:pPr marL="12065" marR="5080" algn="ctr">
              <a:lnSpc>
                <a:spcPct val="150000"/>
              </a:lnSpc>
            </a:pPr>
            <a:r>
              <a:rPr sz="1500" spc="-5">
                <a:latin typeface="微软雅黑"/>
                <a:cs typeface="微软雅黑"/>
              </a:rPr>
              <a:t>对比分析法是一种常见的评估方案适宜性的方法。通过对比不同方案在技术可行性、经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济合理性、环境影响等方面的优缺点，可以全面评估方案的适宜性，为决策者提供参考。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1075312" y="4179054"/>
            <a:ext cx="1748155" cy="1748155"/>
            <a:chOff x="1075312" y="4179054"/>
            <a:chExt cx="1748155" cy="1748155"/>
          </a:xfrm>
        </p:grpSpPr>
        <p:sp>
          <p:nvSpPr>
            <p:cNvPr id="30" name="object 30"/>
            <p:cNvSpPr/>
            <p:nvPr/>
          </p:nvSpPr>
          <p:spPr>
            <a:xfrm>
              <a:off x="1075312" y="4179054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1747957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9"/>
                  </a:lnTo>
                  <a:lnTo>
                    <a:pt x="31220" y="641639"/>
                  </a:lnTo>
                  <a:lnTo>
                    <a:pt x="44557" y="597733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4"/>
                  </a:lnTo>
                  <a:lnTo>
                    <a:pt x="143039" y="394669"/>
                  </a:lnTo>
                  <a:lnTo>
                    <a:pt x="168629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3" y="143037"/>
                  </a:lnTo>
                  <a:lnTo>
                    <a:pt x="432867" y="119323"/>
                  </a:lnTo>
                  <a:lnTo>
                    <a:pt x="472338" y="97551"/>
                  </a:lnTo>
                  <a:lnTo>
                    <a:pt x="513017" y="77788"/>
                  </a:lnTo>
                  <a:lnTo>
                    <a:pt x="554839" y="60100"/>
                  </a:lnTo>
                  <a:lnTo>
                    <a:pt x="597737" y="44555"/>
                  </a:lnTo>
                  <a:lnTo>
                    <a:pt x="641644" y="31219"/>
                  </a:lnTo>
                  <a:lnTo>
                    <a:pt x="686494" y="20157"/>
                  </a:lnTo>
                  <a:lnTo>
                    <a:pt x="732220" y="11438"/>
                  </a:lnTo>
                  <a:lnTo>
                    <a:pt x="778756" y="5128"/>
                  </a:lnTo>
                  <a:lnTo>
                    <a:pt x="826044" y="1293"/>
                  </a:lnTo>
                  <a:lnTo>
                    <a:pt x="873978" y="0"/>
                  </a:lnTo>
                  <a:lnTo>
                    <a:pt x="921936" y="1293"/>
                  </a:lnTo>
                  <a:lnTo>
                    <a:pt x="969211" y="5128"/>
                  </a:lnTo>
                  <a:lnTo>
                    <a:pt x="1015744" y="11439"/>
                  </a:lnTo>
                  <a:lnTo>
                    <a:pt x="1061469" y="20158"/>
                  </a:lnTo>
                  <a:lnTo>
                    <a:pt x="1106318" y="31219"/>
                  </a:lnTo>
                  <a:lnTo>
                    <a:pt x="1150224" y="44556"/>
                  </a:lnTo>
                  <a:lnTo>
                    <a:pt x="1193122" y="60102"/>
                  </a:lnTo>
                  <a:lnTo>
                    <a:pt x="1234943" y="77789"/>
                  </a:lnTo>
                  <a:lnTo>
                    <a:pt x="1275623" y="97552"/>
                  </a:lnTo>
                  <a:lnTo>
                    <a:pt x="1315093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6"/>
                  </a:lnTo>
                  <a:lnTo>
                    <a:pt x="1459550" y="225167"/>
                  </a:lnTo>
                  <a:lnTo>
                    <a:pt x="1491975" y="255983"/>
                  </a:lnTo>
                  <a:lnTo>
                    <a:pt x="1522791" y="288408"/>
                  </a:lnTo>
                  <a:lnTo>
                    <a:pt x="1551931" y="322376"/>
                  </a:lnTo>
                  <a:lnTo>
                    <a:pt x="1579330" y="357819"/>
                  </a:lnTo>
                  <a:lnTo>
                    <a:pt x="1604919" y="394671"/>
                  </a:lnTo>
                  <a:lnTo>
                    <a:pt x="1628633" y="432865"/>
                  </a:lnTo>
                  <a:lnTo>
                    <a:pt x="1650405" y="472336"/>
                  </a:lnTo>
                  <a:lnTo>
                    <a:pt x="1670168" y="513015"/>
                  </a:lnTo>
                  <a:lnTo>
                    <a:pt x="1687855" y="554837"/>
                  </a:lnTo>
                  <a:lnTo>
                    <a:pt x="1703401" y="597734"/>
                  </a:lnTo>
                  <a:lnTo>
                    <a:pt x="1716737" y="641641"/>
                  </a:lnTo>
                  <a:lnTo>
                    <a:pt x="1727799" y="686490"/>
                  </a:lnTo>
                  <a:lnTo>
                    <a:pt x="1736518" y="732215"/>
                  </a:lnTo>
                  <a:lnTo>
                    <a:pt x="1742828" y="778750"/>
                  </a:lnTo>
                  <a:lnTo>
                    <a:pt x="1746663" y="826026"/>
                  </a:lnTo>
                  <a:lnTo>
                    <a:pt x="1747957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1" y="1275621"/>
                  </a:lnTo>
                  <a:lnTo>
                    <a:pt x="77788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8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7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1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8" y="1353286"/>
                  </a:lnTo>
                  <a:lnTo>
                    <a:pt x="1579329" y="1390138"/>
                  </a:lnTo>
                  <a:lnTo>
                    <a:pt x="1551931" y="1425582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5"/>
                  </a:lnTo>
                  <a:lnTo>
                    <a:pt x="1234942" y="1670168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1537812" y="4641553"/>
              <a:ext cx="822960" cy="822960"/>
            </a:xfrm>
            <a:custGeom>
              <a:rect l="l" t="t" r="r" b="b"/>
              <a:pathLst>
                <a:path w="822960" h="822960">
                  <a:moveTo>
                    <a:pt x="542530" y="133809"/>
                  </a:moveTo>
                  <a:lnTo>
                    <a:pt x="278572" y="133809"/>
                  </a:lnTo>
                  <a:lnTo>
                    <a:pt x="285906" y="130480"/>
                  </a:lnTo>
                  <a:lnTo>
                    <a:pt x="293305" y="127400"/>
                  </a:lnTo>
                  <a:lnTo>
                    <a:pt x="300795" y="124509"/>
                  </a:lnTo>
                  <a:lnTo>
                    <a:pt x="308404" y="121745"/>
                  </a:lnTo>
                  <a:lnTo>
                    <a:pt x="359248" y="0"/>
                  </a:lnTo>
                  <a:lnTo>
                    <a:pt x="462118" y="0"/>
                  </a:lnTo>
                  <a:lnTo>
                    <a:pt x="514247" y="122158"/>
                  </a:lnTo>
                  <a:lnTo>
                    <a:pt x="521578" y="124860"/>
                  </a:lnTo>
                  <a:lnTo>
                    <a:pt x="528803" y="127709"/>
                  </a:lnTo>
                  <a:lnTo>
                    <a:pt x="535931" y="130747"/>
                  </a:lnTo>
                  <a:lnTo>
                    <a:pt x="542530" y="133809"/>
                  </a:lnTo>
                  <a:close/>
                </a:path>
                <a:path w="822960" h="822960">
                  <a:moveTo>
                    <a:pt x="715891" y="134014"/>
                  </a:moveTo>
                  <a:lnTo>
                    <a:pt x="542972" y="134014"/>
                  </a:lnTo>
                  <a:lnTo>
                    <a:pt x="665439" y="83580"/>
                  </a:lnTo>
                  <a:lnTo>
                    <a:pt x="715891" y="134014"/>
                  </a:lnTo>
                  <a:close/>
                </a:path>
                <a:path w="822960" h="822960">
                  <a:moveTo>
                    <a:pt x="157418" y="739378"/>
                  </a:moveTo>
                  <a:lnTo>
                    <a:pt x="84688" y="666648"/>
                  </a:lnTo>
                  <a:lnTo>
                    <a:pt x="133601" y="544697"/>
                  </a:lnTo>
                  <a:lnTo>
                    <a:pt x="130136" y="537192"/>
                  </a:lnTo>
                  <a:lnTo>
                    <a:pt x="126921" y="529603"/>
                  </a:lnTo>
                  <a:lnTo>
                    <a:pt x="123819" y="521678"/>
                  </a:lnTo>
                  <a:lnTo>
                    <a:pt x="121051" y="514144"/>
                  </a:lnTo>
                  <a:lnTo>
                    <a:pt x="0" y="463711"/>
                  </a:lnTo>
                  <a:lnTo>
                    <a:pt x="0" y="360841"/>
                  </a:lnTo>
                  <a:lnTo>
                    <a:pt x="120949" y="309125"/>
                  </a:lnTo>
                  <a:lnTo>
                    <a:pt x="123791" y="301335"/>
                  </a:lnTo>
                  <a:lnTo>
                    <a:pt x="126771" y="293655"/>
                  </a:lnTo>
                  <a:lnTo>
                    <a:pt x="129958" y="286072"/>
                  </a:lnTo>
                  <a:lnTo>
                    <a:pt x="133423" y="278572"/>
                  </a:lnTo>
                  <a:lnTo>
                    <a:pt x="83581" y="157417"/>
                  </a:lnTo>
                  <a:lnTo>
                    <a:pt x="156311" y="84688"/>
                  </a:lnTo>
                  <a:lnTo>
                    <a:pt x="278572" y="133809"/>
                  </a:lnTo>
                  <a:lnTo>
                    <a:pt x="542530" y="133809"/>
                  </a:lnTo>
                  <a:lnTo>
                    <a:pt x="542972" y="134014"/>
                  </a:lnTo>
                  <a:lnTo>
                    <a:pt x="715891" y="134014"/>
                  </a:lnTo>
                  <a:lnTo>
                    <a:pt x="738196" y="156311"/>
                  </a:lnTo>
                  <a:lnTo>
                    <a:pt x="697681" y="257175"/>
                  </a:lnTo>
                  <a:lnTo>
                    <a:pt x="410683" y="257175"/>
                  </a:lnTo>
                  <a:lnTo>
                    <a:pt x="361927" y="265045"/>
                  </a:lnTo>
                  <a:lnTo>
                    <a:pt x="319571" y="286959"/>
                  </a:lnTo>
                  <a:lnTo>
                    <a:pt x="286162" y="320368"/>
                  </a:lnTo>
                  <a:lnTo>
                    <a:pt x="264249" y="362724"/>
                  </a:lnTo>
                  <a:lnTo>
                    <a:pt x="256378" y="411479"/>
                  </a:lnTo>
                  <a:lnTo>
                    <a:pt x="264249" y="460235"/>
                  </a:lnTo>
                  <a:lnTo>
                    <a:pt x="286162" y="502591"/>
                  </a:lnTo>
                  <a:lnTo>
                    <a:pt x="319571" y="536000"/>
                  </a:lnTo>
                  <a:lnTo>
                    <a:pt x="361927" y="557914"/>
                  </a:lnTo>
                  <a:lnTo>
                    <a:pt x="410683" y="565784"/>
                  </a:lnTo>
                  <a:lnTo>
                    <a:pt x="698240" y="565784"/>
                  </a:lnTo>
                  <a:lnTo>
                    <a:pt x="739351" y="665439"/>
                  </a:lnTo>
                  <a:lnTo>
                    <a:pt x="716051" y="688740"/>
                  </a:lnTo>
                  <a:lnTo>
                    <a:pt x="543256" y="688740"/>
                  </a:lnTo>
                  <a:lnTo>
                    <a:pt x="541907" y="689358"/>
                  </a:lnTo>
                  <a:lnTo>
                    <a:pt x="278880" y="689358"/>
                  </a:lnTo>
                  <a:lnTo>
                    <a:pt x="157418" y="739378"/>
                  </a:lnTo>
                  <a:close/>
                </a:path>
                <a:path w="822960" h="822960">
                  <a:moveTo>
                    <a:pt x="698240" y="565784"/>
                  </a:moveTo>
                  <a:lnTo>
                    <a:pt x="410683" y="565784"/>
                  </a:lnTo>
                  <a:lnTo>
                    <a:pt x="459439" y="557914"/>
                  </a:lnTo>
                  <a:lnTo>
                    <a:pt x="501795" y="536000"/>
                  </a:lnTo>
                  <a:lnTo>
                    <a:pt x="535204" y="502591"/>
                  </a:lnTo>
                  <a:lnTo>
                    <a:pt x="557117" y="460235"/>
                  </a:lnTo>
                  <a:lnTo>
                    <a:pt x="564988" y="411479"/>
                  </a:lnTo>
                  <a:lnTo>
                    <a:pt x="557117" y="362724"/>
                  </a:lnTo>
                  <a:lnTo>
                    <a:pt x="535204" y="320368"/>
                  </a:lnTo>
                  <a:lnTo>
                    <a:pt x="501795" y="286959"/>
                  </a:lnTo>
                  <a:lnTo>
                    <a:pt x="459439" y="265045"/>
                  </a:lnTo>
                  <a:lnTo>
                    <a:pt x="410683" y="257175"/>
                  </a:lnTo>
                  <a:lnTo>
                    <a:pt x="697681" y="257175"/>
                  </a:lnTo>
                  <a:lnTo>
                    <a:pt x="688559" y="279884"/>
                  </a:lnTo>
                  <a:lnTo>
                    <a:pt x="691806" y="286959"/>
                  </a:lnTo>
                  <a:lnTo>
                    <a:pt x="694658" y="293767"/>
                  </a:lnTo>
                  <a:lnTo>
                    <a:pt x="697395" y="300841"/>
                  </a:lnTo>
                  <a:lnTo>
                    <a:pt x="700004" y="308018"/>
                  </a:lnTo>
                  <a:lnTo>
                    <a:pt x="822959" y="359248"/>
                  </a:lnTo>
                  <a:lnTo>
                    <a:pt x="822959" y="462118"/>
                  </a:lnTo>
                  <a:lnTo>
                    <a:pt x="699977" y="514555"/>
                  </a:lnTo>
                  <a:lnTo>
                    <a:pt x="697289" y="521923"/>
                  </a:lnTo>
                  <a:lnTo>
                    <a:pt x="694684" y="528738"/>
                  </a:lnTo>
                  <a:lnTo>
                    <a:pt x="691700" y="536000"/>
                  </a:lnTo>
                  <a:lnTo>
                    <a:pt x="688713" y="542691"/>
                  </a:lnTo>
                  <a:lnTo>
                    <a:pt x="698240" y="565784"/>
                  </a:lnTo>
                  <a:close/>
                </a:path>
                <a:path w="822960" h="822960">
                  <a:moveTo>
                    <a:pt x="666624" y="738169"/>
                  </a:moveTo>
                  <a:lnTo>
                    <a:pt x="543256" y="688740"/>
                  </a:lnTo>
                  <a:lnTo>
                    <a:pt x="716051" y="688740"/>
                  </a:lnTo>
                  <a:lnTo>
                    <a:pt x="666624" y="738169"/>
                  </a:lnTo>
                  <a:close/>
                </a:path>
                <a:path w="822960" h="822960">
                  <a:moveTo>
                    <a:pt x="463711" y="822959"/>
                  </a:moveTo>
                  <a:lnTo>
                    <a:pt x="360841" y="822959"/>
                  </a:lnTo>
                  <a:lnTo>
                    <a:pt x="308815" y="701214"/>
                  </a:lnTo>
                  <a:lnTo>
                    <a:pt x="301190" y="698526"/>
                  </a:lnTo>
                  <a:lnTo>
                    <a:pt x="293664" y="695700"/>
                  </a:lnTo>
                  <a:lnTo>
                    <a:pt x="286230" y="692667"/>
                  </a:lnTo>
                  <a:lnTo>
                    <a:pt x="278880" y="689358"/>
                  </a:lnTo>
                  <a:lnTo>
                    <a:pt x="541907" y="689358"/>
                  </a:lnTo>
                  <a:lnTo>
                    <a:pt x="536260" y="691948"/>
                  </a:lnTo>
                  <a:lnTo>
                    <a:pt x="529138" y="694966"/>
                  </a:lnTo>
                  <a:lnTo>
                    <a:pt x="521919" y="697835"/>
                  </a:lnTo>
                  <a:lnTo>
                    <a:pt x="514633" y="700595"/>
                  </a:lnTo>
                  <a:lnTo>
                    <a:pt x="463711" y="822959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2" name="object 32"/>
          <p:cNvGrpSpPr/>
          <p:nvPr/>
        </p:nvGrpSpPr>
        <p:grpSpPr>
          <a:xfrm>
            <a:off x="1075312" y="1789317"/>
            <a:ext cx="1748155" cy="1748155"/>
            <a:chOff x="1075312" y="1789317"/>
            <a:chExt cx="1748155" cy="1748155"/>
          </a:xfrm>
        </p:grpSpPr>
        <p:sp>
          <p:nvSpPr>
            <p:cNvPr id="33" name="object 33"/>
            <p:cNvSpPr/>
            <p:nvPr/>
          </p:nvSpPr>
          <p:spPr>
            <a:xfrm>
              <a:off x="1075312" y="1789317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873977" y="0"/>
                  </a:moveTo>
                  <a:close/>
                </a:path>
                <a:path w="1748155" h="1748154">
                  <a:moveTo>
                    <a:pt x="1747956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8"/>
                  </a:lnTo>
                  <a:lnTo>
                    <a:pt x="31220" y="641639"/>
                  </a:lnTo>
                  <a:lnTo>
                    <a:pt x="44557" y="597732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3"/>
                  </a:lnTo>
                  <a:lnTo>
                    <a:pt x="143039" y="394669"/>
                  </a:lnTo>
                  <a:lnTo>
                    <a:pt x="168628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2" y="143036"/>
                  </a:lnTo>
                  <a:lnTo>
                    <a:pt x="432867" y="119323"/>
                  </a:lnTo>
                  <a:lnTo>
                    <a:pt x="472337" y="97551"/>
                  </a:lnTo>
                  <a:lnTo>
                    <a:pt x="513016" y="77788"/>
                  </a:lnTo>
                  <a:lnTo>
                    <a:pt x="554838" y="60100"/>
                  </a:lnTo>
                  <a:lnTo>
                    <a:pt x="597736" y="44555"/>
                  </a:lnTo>
                  <a:lnTo>
                    <a:pt x="641642" y="31218"/>
                  </a:lnTo>
                  <a:lnTo>
                    <a:pt x="686492" y="20157"/>
                  </a:lnTo>
                  <a:lnTo>
                    <a:pt x="732217" y="11438"/>
                  </a:lnTo>
                  <a:lnTo>
                    <a:pt x="778751" y="5128"/>
                  </a:lnTo>
                  <a:lnTo>
                    <a:pt x="826030" y="1293"/>
                  </a:lnTo>
                  <a:lnTo>
                    <a:pt x="873977" y="0"/>
                  </a:lnTo>
                  <a:lnTo>
                    <a:pt x="921931" y="1293"/>
                  </a:lnTo>
                  <a:lnTo>
                    <a:pt x="969208" y="5128"/>
                  </a:lnTo>
                  <a:lnTo>
                    <a:pt x="1015742" y="11439"/>
                  </a:lnTo>
                  <a:lnTo>
                    <a:pt x="1061467" y="20158"/>
                  </a:lnTo>
                  <a:lnTo>
                    <a:pt x="1106317" y="31219"/>
                  </a:lnTo>
                  <a:lnTo>
                    <a:pt x="1150223" y="44556"/>
                  </a:lnTo>
                  <a:lnTo>
                    <a:pt x="1193121" y="60101"/>
                  </a:lnTo>
                  <a:lnTo>
                    <a:pt x="1234943" y="77789"/>
                  </a:lnTo>
                  <a:lnTo>
                    <a:pt x="1275622" y="97552"/>
                  </a:lnTo>
                  <a:lnTo>
                    <a:pt x="1315092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5"/>
                  </a:lnTo>
                  <a:lnTo>
                    <a:pt x="1459549" y="225166"/>
                  </a:lnTo>
                  <a:lnTo>
                    <a:pt x="1491974" y="255982"/>
                  </a:lnTo>
                  <a:lnTo>
                    <a:pt x="1522791" y="288408"/>
                  </a:lnTo>
                  <a:lnTo>
                    <a:pt x="1551931" y="322375"/>
                  </a:lnTo>
                  <a:lnTo>
                    <a:pt x="1579330" y="357818"/>
                  </a:lnTo>
                  <a:lnTo>
                    <a:pt x="1604919" y="394670"/>
                  </a:lnTo>
                  <a:lnTo>
                    <a:pt x="1628633" y="432865"/>
                  </a:lnTo>
                  <a:lnTo>
                    <a:pt x="1650405" y="472335"/>
                  </a:lnTo>
                  <a:lnTo>
                    <a:pt x="1670168" y="513014"/>
                  </a:lnTo>
                  <a:lnTo>
                    <a:pt x="1687855" y="554836"/>
                  </a:lnTo>
                  <a:lnTo>
                    <a:pt x="1703401" y="597734"/>
                  </a:lnTo>
                  <a:lnTo>
                    <a:pt x="1716737" y="641640"/>
                  </a:lnTo>
                  <a:lnTo>
                    <a:pt x="1727798" y="686490"/>
                  </a:lnTo>
                  <a:lnTo>
                    <a:pt x="1736518" y="732215"/>
                  </a:lnTo>
                  <a:lnTo>
                    <a:pt x="1742828" y="778749"/>
                  </a:lnTo>
                  <a:lnTo>
                    <a:pt x="1746663" y="826026"/>
                  </a:lnTo>
                  <a:lnTo>
                    <a:pt x="1747956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2" y="1275621"/>
                  </a:lnTo>
                  <a:lnTo>
                    <a:pt x="77789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7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6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0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9" y="1353286"/>
                  </a:lnTo>
                  <a:lnTo>
                    <a:pt x="1579329" y="1390138"/>
                  </a:lnTo>
                  <a:lnTo>
                    <a:pt x="1551931" y="1425581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4"/>
                  </a:lnTo>
                  <a:lnTo>
                    <a:pt x="1234942" y="1670167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0084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1537812" y="2251817"/>
              <a:ext cx="822960" cy="822960"/>
            </a:xfrm>
            <a:custGeom>
              <a:rect l="l" t="t" r="r" b="b"/>
              <a:pathLst>
                <a:path w="822960" h="822960">
                  <a:moveTo>
                    <a:pt x="822959" y="329184"/>
                  </a:moveTo>
                  <a:lnTo>
                    <a:pt x="0" y="329184"/>
                  </a:lnTo>
                  <a:lnTo>
                    <a:pt x="0" y="246888"/>
                  </a:lnTo>
                  <a:lnTo>
                    <a:pt x="411480" y="0"/>
                  </a:lnTo>
                  <a:lnTo>
                    <a:pt x="822959" y="246888"/>
                  </a:lnTo>
                  <a:lnTo>
                    <a:pt x="822959" y="329184"/>
                  </a:lnTo>
                  <a:close/>
                </a:path>
                <a:path w="822960" h="822960">
                  <a:moveTo>
                    <a:pt x="740663" y="740664"/>
                  </a:moveTo>
                  <a:lnTo>
                    <a:pt x="82295" y="740664"/>
                  </a:lnTo>
                  <a:lnTo>
                    <a:pt x="82295" y="329184"/>
                  </a:lnTo>
                  <a:lnTo>
                    <a:pt x="246887" y="329184"/>
                  </a:lnTo>
                  <a:lnTo>
                    <a:pt x="246887" y="658368"/>
                  </a:lnTo>
                  <a:lnTo>
                    <a:pt x="740663" y="658368"/>
                  </a:lnTo>
                  <a:lnTo>
                    <a:pt x="740663" y="740664"/>
                  </a:lnTo>
                  <a:close/>
                </a:path>
                <a:path w="822960" h="822960">
                  <a:moveTo>
                    <a:pt x="493775" y="658368"/>
                  </a:moveTo>
                  <a:lnTo>
                    <a:pt x="329184" y="658368"/>
                  </a:lnTo>
                  <a:lnTo>
                    <a:pt x="329184" y="329184"/>
                  </a:lnTo>
                  <a:lnTo>
                    <a:pt x="493775" y="329184"/>
                  </a:lnTo>
                  <a:lnTo>
                    <a:pt x="493775" y="658368"/>
                  </a:lnTo>
                  <a:close/>
                </a:path>
                <a:path w="822960" h="822960">
                  <a:moveTo>
                    <a:pt x="740663" y="658368"/>
                  </a:moveTo>
                  <a:lnTo>
                    <a:pt x="576072" y="658368"/>
                  </a:lnTo>
                  <a:lnTo>
                    <a:pt x="576072" y="329184"/>
                  </a:lnTo>
                  <a:lnTo>
                    <a:pt x="740663" y="329184"/>
                  </a:lnTo>
                  <a:lnTo>
                    <a:pt x="740663" y="658368"/>
                  </a:lnTo>
                  <a:close/>
                </a:path>
                <a:path w="822960" h="822960">
                  <a:moveTo>
                    <a:pt x="822959" y="822960"/>
                  </a:moveTo>
                  <a:lnTo>
                    <a:pt x="0" y="822960"/>
                  </a:lnTo>
                  <a:lnTo>
                    <a:pt x="0" y="740664"/>
                  </a:lnTo>
                  <a:lnTo>
                    <a:pt x="822959" y="740664"/>
                  </a:lnTo>
                  <a:lnTo>
                    <a:pt x="822959" y="822960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69631" y="2076769"/>
            <a:ext cx="1303655" cy="1303655"/>
          </a:xfrm>
          <a:custGeom>
            <a:rect l="l" t="t" r="r" b="b"/>
            <a:pathLst>
              <a:path w="1303655" h="1303654">
                <a:moveTo>
                  <a:pt x="1303225" y="651613"/>
                </a:moveTo>
                <a:lnTo>
                  <a:pt x="0" y="651613"/>
                </a:lnTo>
                <a:lnTo>
                  <a:pt x="1788" y="602982"/>
                </a:lnTo>
                <a:lnTo>
                  <a:pt x="7066" y="555321"/>
                </a:lnTo>
                <a:lnTo>
                  <a:pt x="15708" y="508758"/>
                </a:lnTo>
                <a:lnTo>
                  <a:pt x="27589" y="463418"/>
                </a:lnTo>
                <a:lnTo>
                  <a:pt x="42583" y="419426"/>
                </a:lnTo>
                <a:lnTo>
                  <a:pt x="60563" y="376908"/>
                </a:lnTo>
                <a:lnTo>
                  <a:pt x="81404" y="335992"/>
                </a:lnTo>
                <a:lnTo>
                  <a:pt x="104980" y="296802"/>
                </a:lnTo>
                <a:lnTo>
                  <a:pt x="131164" y="259464"/>
                </a:lnTo>
                <a:lnTo>
                  <a:pt x="159831" y="224106"/>
                </a:lnTo>
                <a:lnTo>
                  <a:pt x="190854" y="190852"/>
                </a:lnTo>
                <a:lnTo>
                  <a:pt x="224108" y="159829"/>
                </a:lnTo>
                <a:lnTo>
                  <a:pt x="259467" y="131162"/>
                </a:lnTo>
                <a:lnTo>
                  <a:pt x="296804" y="104978"/>
                </a:lnTo>
                <a:lnTo>
                  <a:pt x="335994" y="81402"/>
                </a:lnTo>
                <a:lnTo>
                  <a:pt x="376911" y="60562"/>
                </a:lnTo>
                <a:lnTo>
                  <a:pt x="419429" y="42581"/>
                </a:lnTo>
                <a:lnTo>
                  <a:pt x="463421" y="27588"/>
                </a:lnTo>
                <a:lnTo>
                  <a:pt x="508762" y="15707"/>
                </a:lnTo>
                <a:lnTo>
                  <a:pt x="555326" y="7065"/>
                </a:lnTo>
                <a:lnTo>
                  <a:pt x="602991" y="1787"/>
                </a:lnTo>
                <a:lnTo>
                  <a:pt x="651613" y="0"/>
                </a:lnTo>
                <a:lnTo>
                  <a:pt x="700245" y="1787"/>
                </a:lnTo>
                <a:lnTo>
                  <a:pt x="747904" y="7065"/>
                </a:lnTo>
                <a:lnTo>
                  <a:pt x="794467" y="15707"/>
                </a:lnTo>
                <a:lnTo>
                  <a:pt x="839808" y="27589"/>
                </a:lnTo>
                <a:lnTo>
                  <a:pt x="883800" y="42582"/>
                </a:lnTo>
                <a:lnTo>
                  <a:pt x="926317" y="60563"/>
                </a:lnTo>
                <a:lnTo>
                  <a:pt x="967233" y="81403"/>
                </a:lnTo>
                <a:lnTo>
                  <a:pt x="1006423" y="104979"/>
                </a:lnTo>
                <a:lnTo>
                  <a:pt x="1043760" y="131163"/>
                </a:lnTo>
                <a:lnTo>
                  <a:pt x="1079119" y="159830"/>
                </a:lnTo>
                <a:lnTo>
                  <a:pt x="1112373" y="190853"/>
                </a:lnTo>
                <a:lnTo>
                  <a:pt x="1143396" y="224107"/>
                </a:lnTo>
                <a:lnTo>
                  <a:pt x="1172063" y="259466"/>
                </a:lnTo>
                <a:lnTo>
                  <a:pt x="1198247" y="296803"/>
                </a:lnTo>
                <a:lnTo>
                  <a:pt x="1221822" y="335993"/>
                </a:lnTo>
                <a:lnTo>
                  <a:pt x="1242663" y="376910"/>
                </a:lnTo>
                <a:lnTo>
                  <a:pt x="1260643" y="419427"/>
                </a:lnTo>
                <a:lnTo>
                  <a:pt x="1275637" y="463419"/>
                </a:lnTo>
                <a:lnTo>
                  <a:pt x="1287518" y="508759"/>
                </a:lnTo>
                <a:lnTo>
                  <a:pt x="1296160" y="555323"/>
                </a:lnTo>
                <a:lnTo>
                  <a:pt x="1301438" y="602983"/>
                </a:lnTo>
                <a:lnTo>
                  <a:pt x="1303225" y="651613"/>
                </a:lnTo>
                <a:close/>
              </a:path>
              <a:path w="1303655" h="1303654">
                <a:moveTo>
                  <a:pt x="1303225" y="651613"/>
                </a:moveTo>
                <a:close/>
              </a:path>
              <a:path w="1303655" h="1303654">
                <a:moveTo>
                  <a:pt x="651612" y="1303225"/>
                </a:moveTo>
                <a:lnTo>
                  <a:pt x="602982" y="1301438"/>
                </a:lnTo>
                <a:lnTo>
                  <a:pt x="555322" y="1296160"/>
                </a:lnTo>
                <a:lnTo>
                  <a:pt x="508759" y="1287518"/>
                </a:lnTo>
                <a:lnTo>
                  <a:pt x="463418" y="1275637"/>
                </a:lnTo>
                <a:lnTo>
                  <a:pt x="419426" y="1260643"/>
                </a:lnTo>
                <a:lnTo>
                  <a:pt x="376909" y="1242663"/>
                </a:lnTo>
                <a:lnTo>
                  <a:pt x="335993" y="1221822"/>
                </a:lnTo>
                <a:lnTo>
                  <a:pt x="296803" y="1198247"/>
                </a:lnTo>
                <a:lnTo>
                  <a:pt x="259465" y="1172062"/>
                </a:lnTo>
                <a:lnTo>
                  <a:pt x="224107" y="1143396"/>
                </a:lnTo>
                <a:lnTo>
                  <a:pt x="190853" y="1112372"/>
                </a:lnTo>
                <a:lnTo>
                  <a:pt x="159829" y="1079119"/>
                </a:lnTo>
                <a:lnTo>
                  <a:pt x="131163" y="1043760"/>
                </a:lnTo>
                <a:lnTo>
                  <a:pt x="104979" y="1006423"/>
                </a:lnTo>
                <a:lnTo>
                  <a:pt x="81403" y="967233"/>
                </a:lnTo>
                <a:lnTo>
                  <a:pt x="60562" y="926316"/>
                </a:lnTo>
                <a:lnTo>
                  <a:pt x="42582" y="883799"/>
                </a:lnTo>
                <a:lnTo>
                  <a:pt x="27588" y="839807"/>
                </a:lnTo>
                <a:lnTo>
                  <a:pt x="15707" y="794466"/>
                </a:lnTo>
                <a:lnTo>
                  <a:pt x="7065" y="747903"/>
                </a:lnTo>
                <a:lnTo>
                  <a:pt x="1787" y="700243"/>
                </a:lnTo>
                <a:lnTo>
                  <a:pt x="0" y="651613"/>
                </a:lnTo>
                <a:lnTo>
                  <a:pt x="1303225" y="651613"/>
                </a:lnTo>
                <a:lnTo>
                  <a:pt x="1301438" y="700243"/>
                </a:lnTo>
                <a:lnTo>
                  <a:pt x="1296160" y="747903"/>
                </a:lnTo>
                <a:lnTo>
                  <a:pt x="1287518" y="794467"/>
                </a:lnTo>
                <a:lnTo>
                  <a:pt x="1275637" y="839807"/>
                </a:lnTo>
                <a:lnTo>
                  <a:pt x="1260643" y="883799"/>
                </a:lnTo>
                <a:lnTo>
                  <a:pt x="1242663" y="926316"/>
                </a:lnTo>
                <a:lnTo>
                  <a:pt x="1221822" y="967233"/>
                </a:lnTo>
                <a:lnTo>
                  <a:pt x="1198246" y="1006423"/>
                </a:lnTo>
                <a:lnTo>
                  <a:pt x="1172062" y="1043760"/>
                </a:lnTo>
                <a:lnTo>
                  <a:pt x="1143396" y="1079119"/>
                </a:lnTo>
                <a:lnTo>
                  <a:pt x="1112372" y="1112373"/>
                </a:lnTo>
                <a:lnTo>
                  <a:pt x="1079118" y="1143396"/>
                </a:lnTo>
                <a:lnTo>
                  <a:pt x="1043760" y="1172062"/>
                </a:lnTo>
                <a:lnTo>
                  <a:pt x="1006422" y="1198247"/>
                </a:lnTo>
                <a:lnTo>
                  <a:pt x="967233" y="1221822"/>
                </a:lnTo>
                <a:lnTo>
                  <a:pt x="926316" y="1242663"/>
                </a:lnTo>
                <a:lnTo>
                  <a:pt x="883799" y="1260643"/>
                </a:lnTo>
                <a:lnTo>
                  <a:pt x="839807" y="1275637"/>
                </a:lnTo>
                <a:lnTo>
                  <a:pt x="794466" y="1287518"/>
                </a:lnTo>
                <a:lnTo>
                  <a:pt x="747903" y="1296160"/>
                </a:lnTo>
                <a:lnTo>
                  <a:pt x="700243" y="1301438"/>
                </a:lnTo>
                <a:lnTo>
                  <a:pt x="651612" y="1303225"/>
                </a:lnTo>
                <a:close/>
              </a:path>
            </a:pathLst>
          </a:custGeom>
          <a:solidFill>
            <a:srgbClr val="519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0405043" y="2076769"/>
            <a:ext cx="1348105" cy="1348105"/>
          </a:xfrm>
          <a:custGeom>
            <a:rect l="l" t="t" r="r" b="b"/>
            <a:pathLst>
              <a:path w="1348104" h="1348104">
                <a:moveTo>
                  <a:pt x="673985" y="0"/>
                </a:moveTo>
                <a:close/>
              </a:path>
              <a:path w="1348104" h="1348104">
                <a:moveTo>
                  <a:pt x="1347971" y="673986"/>
                </a:moveTo>
                <a:lnTo>
                  <a:pt x="0" y="673986"/>
                </a:lnTo>
                <a:lnTo>
                  <a:pt x="1693" y="625852"/>
                </a:lnTo>
                <a:lnTo>
                  <a:pt x="6693" y="578632"/>
                </a:lnTo>
                <a:lnTo>
                  <a:pt x="14889" y="532439"/>
                </a:lnTo>
                <a:lnTo>
                  <a:pt x="26164" y="487388"/>
                </a:lnTo>
                <a:lnTo>
                  <a:pt x="40406" y="443593"/>
                </a:lnTo>
                <a:lnTo>
                  <a:pt x="57501" y="401167"/>
                </a:lnTo>
                <a:lnTo>
                  <a:pt x="77333" y="360225"/>
                </a:lnTo>
                <a:lnTo>
                  <a:pt x="99790" y="320881"/>
                </a:lnTo>
                <a:lnTo>
                  <a:pt x="124757" y="283248"/>
                </a:lnTo>
                <a:lnTo>
                  <a:pt x="152120" y="247442"/>
                </a:lnTo>
                <a:lnTo>
                  <a:pt x="181765" y="213575"/>
                </a:lnTo>
                <a:lnTo>
                  <a:pt x="213578" y="181762"/>
                </a:lnTo>
                <a:lnTo>
                  <a:pt x="247445" y="152117"/>
                </a:lnTo>
                <a:lnTo>
                  <a:pt x="283251" y="124755"/>
                </a:lnTo>
                <a:lnTo>
                  <a:pt x="320884" y="99788"/>
                </a:lnTo>
                <a:lnTo>
                  <a:pt x="360228" y="77331"/>
                </a:lnTo>
                <a:lnTo>
                  <a:pt x="401171" y="57499"/>
                </a:lnTo>
                <a:lnTo>
                  <a:pt x="443596" y="40405"/>
                </a:lnTo>
                <a:lnTo>
                  <a:pt x="487392" y="26163"/>
                </a:lnTo>
                <a:lnTo>
                  <a:pt x="532443" y="14887"/>
                </a:lnTo>
                <a:lnTo>
                  <a:pt x="578636" y="6692"/>
                </a:lnTo>
                <a:lnTo>
                  <a:pt x="625857" y="1692"/>
                </a:lnTo>
                <a:lnTo>
                  <a:pt x="673985" y="0"/>
                </a:lnTo>
                <a:lnTo>
                  <a:pt x="722119" y="1692"/>
                </a:lnTo>
                <a:lnTo>
                  <a:pt x="769340" y="6693"/>
                </a:lnTo>
                <a:lnTo>
                  <a:pt x="815532" y="14888"/>
                </a:lnTo>
                <a:lnTo>
                  <a:pt x="860583" y="26163"/>
                </a:lnTo>
                <a:lnTo>
                  <a:pt x="904378" y="40405"/>
                </a:lnTo>
                <a:lnTo>
                  <a:pt x="946804" y="57500"/>
                </a:lnTo>
                <a:lnTo>
                  <a:pt x="987746" y="77332"/>
                </a:lnTo>
                <a:lnTo>
                  <a:pt x="1027090" y="99789"/>
                </a:lnTo>
                <a:lnTo>
                  <a:pt x="1064723" y="124756"/>
                </a:lnTo>
                <a:lnTo>
                  <a:pt x="1100529" y="152118"/>
                </a:lnTo>
                <a:lnTo>
                  <a:pt x="1134396" y="181763"/>
                </a:lnTo>
                <a:lnTo>
                  <a:pt x="1166209" y="213576"/>
                </a:lnTo>
                <a:lnTo>
                  <a:pt x="1195854" y="247443"/>
                </a:lnTo>
                <a:lnTo>
                  <a:pt x="1223216" y="283250"/>
                </a:lnTo>
                <a:lnTo>
                  <a:pt x="1248183" y="320882"/>
                </a:lnTo>
                <a:lnTo>
                  <a:pt x="1270640" y="360226"/>
                </a:lnTo>
                <a:lnTo>
                  <a:pt x="1290472" y="401169"/>
                </a:lnTo>
                <a:lnTo>
                  <a:pt x="1307566" y="443594"/>
                </a:lnTo>
                <a:lnTo>
                  <a:pt x="1321808" y="487390"/>
                </a:lnTo>
                <a:lnTo>
                  <a:pt x="1333083" y="532440"/>
                </a:lnTo>
                <a:lnTo>
                  <a:pt x="1341279" y="578633"/>
                </a:lnTo>
                <a:lnTo>
                  <a:pt x="1346279" y="625853"/>
                </a:lnTo>
                <a:lnTo>
                  <a:pt x="1347971" y="673986"/>
                </a:lnTo>
                <a:close/>
              </a:path>
              <a:path w="1348104" h="1348104">
                <a:moveTo>
                  <a:pt x="673985" y="1347971"/>
                </a:moveTo>
                <a:lnTo>
                  <a:pt x="625852" y="1346279"/>
                </a:lnTo>
                <a:lnTo>
                  <a:pt x="578632" y="1341278"/>
                </a:lnTo>
                <a:lnTo>
                  <a:pt x="532440" y="1333083"/>
                </a:lnTo>
                <a:lnTo>
                  <a:pt x="487389" y="1321808"/>
                </a:lnTo>
                <a:lnTo>
                  <a:pt x="443594" y="1307566"/>
                </a:lnTo>
                <a:lnTo>
                  <a:pt x="401168" y="1290471"/>
                </a:lnTo>
                <a:lnTo>
                  <a:pt x="360226" y="1270639"/>
                </a:lnTo>
                <a:lnTo>
                  <a:pt x="320881" y="1248182"/>
                </a:lnTo>
                <a:lnTo>
                  <a:pt x="283249" y="1223216"/>
                </a:lnTo>
                <a:lnTo>
                  <a:pt x="247442" y="1195853"/>
                </a:lnTo>
                <a:lnTo>
                  <a:pt x="213575" y="1166208"/>
                </a:lnTo>
                <a:lnTo>
                  <a:pt x="181763" y="1134395"/>
                </a:lnTo>
                <a:lnTo>
                  <a:pt x="152118" y="1100528"/>
                </a:lnTo>
                <a:lnTo>
                  <a:pt x="124755" y="1064722"/>
                </a:lnTo>
                <a:lnTo>
                  <a:pt x="99788" y="1027089"/>
                </a:lnTo>
                <a:lnTo>
                  <a:pt x="77332" y="987745"/>
                </a:lnTo>
                <a:lnTo>
                  <a:pt x="57499" y="946803"/>
                </a:lnTo>
                <a:lnTo>
                  <a:pt x="40405" y="904377"/>
                </a:lnTo>
                <a:lnTo>
                  <a:pt x="26163" y="860582"/>
                </a:lnTo>
                <a:lnTo>
                  <a:pt x="14888" y="815531"/>
                </a:lnTo>
                <a:lnTo>
                  <a:pt x="6692" y="769339"/>
                </a:lnTo>
                <a:lnTo>
                  <a:pt x="1692" y="722119"/>
                </a:lnTo>
                <a:lnTo>
                  <a:pt x="0" y="673986"/>
                </a:lnTo>
                <a:lnTo>
                  <a:pt x="1347971" y="673986"/>
                </a:lnTo>
                <a:lnTo>
                  <a:pt x="1346278" y="722119"/>
                </a:lnTo>
                <a:lnTo>
                  <a:pt x="1341278" y="769339"/>
                </a:lnTo>
                <a:lnTo>
                  <a:pt x="1333082" y="815531"/>
                </a:lnTo>
                <a:lnTo>
                  <a:pt x="1321807" y="860582"/>
                </a:lnTo>
                <a:lnTo>
                  <a:pt x="1307565" y="904378"/>
                </a:lnTo>
                <a:lnTo>
                  <a:pt x="1290471" y="946803"/>
                </a:lnTo>
                <a:lnTo>
                  <a:pt x="1270638" y="987745"/>
                </a:lnTo>
                <a:lnTo>
                  <a:pt x="1248182" y="1027090"/>
                </a:lnTo>
                <a:lnTo>
                  <a:pt x="1223215" y="1064722"/>
                </a:lnTo>
                <a:lnTo>
                  <a:pt x="1195852" y="1100529"/>
                </a:lnTo>
                <a:lnTo>
                  <a:pt x="1166207" y="1134395"/>
                </a:lnTo>
                <a:lnTo>
                  <a:pt x="1134394" y="1166208"/>
                </a:lnTo>
                <a:lnTo>
                  <a:pt x="1100528" y="1195853"/>
                </a:lnTo>
                <a:lnTo>
                  <a:pt x="1064721" y="1223216"/>
                </a:lnTo>
                <a:lnTo>
                  <a:pt x="1027089" y="1248183"/>
                </a:lnTo>
                <a:lnTo>
                  <a:pt x="987744" y="1270639"/>
                </a:lnTo>
                <a:lnTo>
                  <a:pt x="946802" y="1290472"/>
                </a:lnTo>
                <a:lnTo>
                  <a:pt x="904377" y="1307566"/>
                </a:lnTo>
                <a:lnTo>
                  <a:pt x="860582" y="1321808"/>
                </a:lnTo>
                <a:lnTo>
                  <a:pt x="815531" y="1333083"/>
                </a:lnTo>
                <a:lnTo>
                  <a:pt x="769339" y="1341278"/>
                </a:lnTo>
                <a:lnTo>
                  <a:pt x="722119" y="1346279"/>
                </a:lnTo>
                <a:lnTo>
                  <a:pt x="673985" y="1347971"/>
                </a:lnTo>
                <a:close/>
              </a:path>
            </a:pathLst>
          </a:custGeom>
          <a:solidFill>
            <a:srgbClr val="0084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061121" y="2280475"/>
            <a:ext cx="3507104" cy="76200"/>
          </a:xfrm>
          <a:custGeom>
            <a:rect l="l" t="t" r="r" b="b"/>
            <a:pathLst>
              <a:path w="3507104" h="76200">
                <a:moveTo>
                  <a:pt x="3506736" y="31750"/>
                </a:moveTo>
                <a:lnTo>
                  <a:pt x="74917" y="31750"/>
                </a:lnTo>
                <a:lnTo>
                  <a:pt x="73202" y="23266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66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36"/>
                </a:lnTo>
                <a:lnTo>
                  <a:pt x="23266" y="73202"/>
                </a:lnTo>
                <a:lnTo>
                  <a:pt x="38100" y="76200"/>
                </a:lnTo>
                <a:lnTo>
                  <a:pt x="52920" y="73202"/>
                </a:lnTo>
                <a:lnTo>
                  <a:pt x="65036" y="65036"/>
                </a:lnTo>
                <a:lnTo>
                  <a:pt x="73202" y="52933"/>
                </a:lnTo>
                <a:lnTo>
                  <a:pt x="74917" y="44450"/>
                </a:lnTo>
                <a:lnTo>
                  <a:pt x="3506736" y="44450"/>
                </a:lnTo>
                <a:lnTo>
                  <a:pt x="3506736" y="38100"/>
                </a:lnTo>
                <a:lnTo>
                  <a:pt x="3506736" y="31750"/>
                </a:lnTo>
                <a:close/>
              </a:path>
            </a:pathLst>
          </a:custGeom>
          <a:solidFill>
            <a:srgbClr val="519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478676" y="2280475"/>
            <a:ext cx="3507104" cy="76200"/>
          </a:xfrm>
          <a:custGeom>
            <a:rect l="l" t="t" r="r" b="b"/>
            <a:pathLst>
              <a:path w="3507104" h="76200">
                <a:moveTo>
                  <a:pt x="3506749" y="31750"/>
                </a:moveTo>
                <a:lnTo>
                  <a:pt x="74917" y="31750"/>
                </a:lnTo>
                <a:lnTo>
                  <a:pt x="73202" y="23266"/>
                </a:lnTo>
                <a:lnTo>
                  <a:pt x="65036" y="11163"/>
                </a:lnTo>
                <a:lnTo>
                  <a:pt x="52933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63" y="11163"/>
                </a:lnTo>
                <a:lnTo>
                  <a:pt x="2997" y="23266"/>
                </a:lnTo>
                <a:lnTo>
                  <a:pt x="0" y="38100"/>
                </a:lnTo>
                <a:lnTo>
                  <a:pt x="2997" y="52933"/>
                </a:lnTo>
                <a:lnTo>
                  <a:pt x="11163" y="65036"/>
                </a:lnTo>
                <a:lnTo>
                  <a:pt x="23266" y="73202"/>
                </a:lnTo>
                <a:lnTo>
                  <a:pt x="38100" y="76200"/>
                </a:lnTo>
                <a:lnTo>
                  <a:pt x="52933" y="73202"/>
                </a:lnTo>
                <a:lnTo>
                  <a:pt x="65036" y="65036"/>
                </a:lnTo>
                <a:lnTo>
                  <a:pt x="73202" y="52933"/>
                </a:lnTo>
                <a:lnTo>
                  <a:pt x="74917" y="44450"/>
                </a:lnTo>
                <a:lnTo>
                  <a:pt x="3506749" y="44450"/>
                </a:lnTo>
                <a:lnTo>
                  <a:pt x="3506749" y="38100"/>
                </a:lnTo>
                <a:lnTo>
                  <a:pt x="3506749" y="31750"/>
                </a:lnTo>
                <a:close/>
              </a:path>
            </a:pathLst>
          </a:custGeom>
          <a:solidFill>
            <a:srgbClr val="5196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6492780" y="2415676"/>
            <a:ext cx="36449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专家评估法是一种基于专家知识和经验的评估方法。通过邀请相关领域的专家对方案进行评估，可以综合考虑各种因素，为方案的适宜性提供专业意见和建议。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075216" y="1720857"/>
            <a:ext cx="3835400" cy="10636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20">
                <a:solidFill>
                  <a:srgbClr val="0084FF"/>
                </a:solidFill>
                <a:latin typeface="微软雅黑"/>
                <a:cs typeface="微软雅黑"/>
              </a:rPr>
              <a:t>总结词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90"/>
              </a:spcBef>
            </a:pPr>
            <a:endParaRPr sz="21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latin typeface="微软雅黑"/>
                <a:cs typeface="微软雅黑"/>
              </a:rPr>
              <a:t>邀请专家对方案进行评估，以确定其适宜性。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492780" y="1720857"/>
            <a:ext cx="1049020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0084FF"/>
                </a:solidFill>
                <a:latin typeface="微软雅黑"/>
                <a:cs typeface="微软雅黑"/>
              </a:rPr>
              <a:t>详细描述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0761443" y="2472866"/>
            <a:ext cx="635635" cy="556260"/>
          </a:xfrm>
          <a:custGeom>
            <a:rect l="l" t="t" r="r" b="b"/>
            <a:pathLst>
              <a:path w="635634" h="556260">
                <a:moveTo>
                  <a:pt x="317609" y="238191"/>
                </a:moveTo>
                <a:lnTo>
                  <a:pt x="0" y="158794"/>
                </a:lnTo>
                <a:lnTo>
                  <a:pt x="0" y="79397"/>
                </a:lnTo>
                <a:lnTo>
                  <a:pt x="317609" y="0"/>
                </a:lnTo>
                <a:lnTo>
                  <a:pt x="635176" y="79397"/>
                </a:lnTo>
                <a:lnTo>
                  <a:pt x="635176" y="158794"/>
                </a:lnTo>
                <a:lnTo>
                  <a:pt x="317609" y="238191"/>
                </a:lnTo>
                <a:close/>
              </a:path>
              <a:path w="635634" h="556260">
                <a:moveTo>
                  <a:pt x="317609" y="396985"/>
                </a:moveTo>
                <a:lnTo>
                  <a:pt x="0" y="317588"/>
                </a:lnTo>
                <a:lnTo>
                  <a:pt x="0" y="238191"/>
                </a:lnTo>
                <a:lnTo>
                  <a:pt x="317609" y="317588"/>
                </a:lnTo>
                <a:lnTo>
                  <a:pt x="635176" y="317588"/>
                </a:lnTo>
                <a:lnTo>
                  <a:pt x="317609" y="396985"/>
                </a:lnTo>
                <a:close/>
              </a:path>
              <a:path w="635634" h="556260">
                <a:moveTo>
                  <a:pt x="635176" y="317588"/>
                </a:moveTo>
                <a:lnTo>
                  <a:pt x="317609" y="317588"/>
                </a:lnTo>
                <a:lnTo>
                  <a:pt x="635176" y="238191"/>
                </a:lnTo>
                <a:lnTo>
                  <a:pt x="635176" y="317588"/>
                </a:lnTo>
                <a:close/>
              </a:path>
              <a:path w="635634" h="556260">
                <a:moveTo>
                  <a:pt x="317609" y="555779"/>
                </a:moveTo>
                <a:lnTo>
                  <a:pt x="0" y="476382"/>
                </a:lnTo>
                <a:lnTo>
                  <a:pt x="0" y="396985"/>
                </a:lnTo>
                <a:lnTo>
                  <a:pt x="317609" y="476382"/>
                </a:lnTo>
                <a:lnTo>
                  <a:pt x="635176" y="476382"/>
                </a:lnTo>
                <a:lnTo>
                  <a:pt x="317609" y="555779"/>
                </a:lnTo>
                <a:close/>
              </a:path>
              <a:path w="635634" h="556260">
                <a:moveTo>
                  <a:pt x="635176" y="476382"/>
                </a:moveTo>
                <a:lnTo>
                  <a:pt x="317609" y="476382"/>
                </a:lnTo>
                <a:lnTo>
                  <a:pt x="635176" y="396985"/>
                </a:lnTo>
                <a:lnTo>
                  <a:pt x="635176" y="47638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94451" y="2401589"/>
            <a:ext cx="654050" cy="654050"/>
          </a:xfrm>
          <a:custGeom>
            <a:rect l="l" t="t" r="r" b="b"/>
            <a:pathLst>
              <a:path w="654050" h="654050">
                <a:moveTo>
                  <a:pt x="430888" y="106270"/>
                </a:moveTo>
                <a:lnTo>
                  <a:pt x="221239" y="106270"/>
                </a:lnTo>
                <a:lnTo>
                  <a:pt x="227064" y="103626"/>
                </a:lnTo>
                <a:lnTo>
                  <a:pt x="232940" y="101180"/>
                </a:lnTo>
                <a:lnTo>
                  <a:pt x="238889" y="98884"/>
                </a:lnTo>
                <a:lnTo>
                  <a:pt x="244932" y="96689"/>
                </a:lnTo>
                <a:lnTo>
                  <a:pt x="285312" y="0"/>
                </a:lnTo>
                <a:lnTo>
                  <a:pt x="367010" y="0"/>
                </a:lnTo>
                <a:lnTo>
                  <a:pt x="408411" y="97017"/>
                </a:lnTo>
                <a:lnTo>
                  <a:pt x="416233" y="99815"/>
                </a:lnTo>
                <a:lnTo>
                  <a:pt x="423811" y="102837"/>
                </a:lnTo>
                <a:lnTo>
                  <a:pt x="430888" y="106270"/>
                </a:lnTo>
                <a:close/>
              </a:path>
              <a:path w="654050" h="654050">
                <a:moveTo>
                  <a:pt x="568555" y="106433"/>
                </a:moveTo>
                <a:lnTo>
                  <a:pt x="431224" y="106433"/>
                </a:lnTo>
                <a:lnTo>
                  <a:pt x="528486" y="66379"/>
                </a:lnTo>
                <a:lnTo>
                  <a:pt x="568555" y="106433"/>
                </a:lnTo>
                <a:close/>
              </a:path>
              <a:path w="654050" h="654050">
                <a:moveTo>
                  <a:pt x="125020" y="587208"/>
                </a:moveTo>
                <a:lnTo>
                  <a:pt x="67258" y="529446"/>
                </a:lnTo>
                <a:lnTo>
                  <a:pt x="106105" y="432594"/>
                </a:lnTo>
                <a:lnTo>
                  <a:pt x="103353" y="426633"/>
                </a:lnTo>
                <a:lnTo>
                  <a:pt x="100800" y="420606"/>
                </a:lnTo>
                <a:lnTo>
                  <a:pt x="98407" y="414507"/>
                </a:lnTo>
                <a:lnTo>
                  <a:pt x="96138" y="408329"/>
                </a:lnTo>
                <a:lnTo>
                  <a:pt x="0" y="368275"/>
                </a:lnTo>
                <a:lnTo>
                  <a:pt x="0" y="286577"/>
                </a:lnTo>
                <a:lnTo>
                  <a:pt x="96056" y="245504"/>
                </a:lnTo>
                <a:lnTo>
                  <a:pt x="98313" y="239317"/>
                </a:lnTo>
                <a:lnTo>
                  <a:pt x="100680" y="233218"/>
                </a:lnTo>
                <a:lnTo>
                  <a:pt x="103211" y="227196"/>
                </a:lnTo>
                <a:lnTo>
                  <a:pt x="105963" y="221239"/>
                </a:lnTo>
                <a:lnTo>
                  <a:pt x="66379" y="125020"/>
                </a:lnTo>
                <a:lnTo>
                  <a:pt x="124140" y="67258"/>
                </a:lnTo>
                <a:lnTo>
                  <a:pt x="221239" y="106270"/>
                </a:lnTo>
                <a:lnTo>
                  <a:pt x="430888" y="106270"/>
                </a:lnTo>
                <a:lnTo>
                  <a:pt x="431224" y="106433"/>
                </a:lnTo>
                <a:lnTo>
                  <a:pt x="568555" y="106433"/>
                </a:lnTo>
                <a:lnTo>
                  <a:pt x="586269" y="124140"/>
                </a:lnTo>
                <a:lnTo>
                  <a:pt x="554092" y="204246"/>
                </a:lnTo>
                <a:lnTo>
                  <a:pt x="326161" y="204246"/>
                </a:lnTo>
                <a:lnTo>
                  <a:pt x="278474" y="213881"/>
                </a:lnTo>
                <a:lnTo>
                  <a:pt x="239519" y="240152"/>
                </a:lnTo>
                <a:lnTo>
                  <a:pt x="213248" y="279107"/>
                </a:lnTo>
                <a:lnTo>
                  <a:pt x="203613" y="326794"/>
                </a:lnTo>
                <a:lnTo>
                  <a:pt x="213248" y="374480"/>
                </a:lnTo>
                <a:lnTo>
                  <a:pt x="239519" y="413435"/>
                </a:lnTo>
                <a:lnTo>
                  <a:pt x="278474" y="439706"/>
                </a:lnTo>
                <a:lnTo>
                  <a:pt x="326161" y="449341"/>
                </a:lnTo>
                <a:lnTo>
                  <a:pt x="554536" y="449341"/>
                </a:lnTo>
                <a:lnTo>
                  <a:pt x="587187" y="528486"/>
                </a:lnTo>
                <a:lnTo>
                  <a:pt x="568682" y="546991"/>
                </a:lnTo>
                <a:lnTo>
                  <a:pt x="431449" y="546991"/>
                </a:lnTo>
                <a:lnTo>
                  <a:pt x="430424" y="547482"/>
                </a:lnTo>
                <a:lnTo>
                  <a:pt x="221484" y="547482"/>
                </a:lnTo>
                <a:lnTo>
                  <a:pt x="125020" y="587208"/>
                </a:lnTo>
                <a:close/>
              </a:path>
              <a:path w="654050" h="654050">
                <a:moveTo>
                  <a:pt x="554536" y="449341"/>
                </a:moveTo>
                <a:lnTo>
                  <a:pt x="326161" y="449341"/>
                </a:lnTo>
                <a:lnTo>
                  <a:pt x="373847" y="439706"/>
                </a:lnTo>
                <a:lnTo>
                  <a:pt x="412802" y="413435"/>
                </a:lnTo>
                <a:lnTo>
                  <a:pt x="439073" y="374480"/>
                </a:lnTo>
                <a:lnTo>
                  <a:pt x="448709" y="326794"/>
                </a:lnTo>
                <a:lnTo>
                  <a:pt x="439073" y="279107"/>
                </a:lnTo>
                <a:lnTo>
                  <a:pt x="412802" y="240152"/>
                </a:lnTo>
                <a:lnTo>
                  <a:pt x="373847" y="213881"/>
                </a:lnTo>
                <a:lnTo>
                  <a:pt x="326161" y="204246"/>
                </a:lnTo>
                <a:lnTo>
                  <a:pt x="554092" y="204246"/>
                </a:lnTo>
                <a:lnTo>
                  <a:pt x="546848" y="222281"/>
                </a:lnTo>
                <a:lnTo>
                  <a:pt x="550362" y="229551"/>
                </a:lnTo>
                <a:lnTo>
                  <a:pt x="553221" y="236966"/>
                </a:lnTo>
                <a:lnTo>
                  <a:pt x="555937" y="244625"/>
                </a:lnTo>
                <a:lnTo>
                  <a:pt x="653588" y="285312"/>
                </a:lnTo>
                <a:lnTo>
                  <a:pt x="653588" y="367010"/>
                </a:lnTo>
                <a:lnTo>
                  <a:pt x="555916" y="408655"/>
                </a:lnTo>
                <a:lnTo>
                  <a:pt x="553201" y="416233"/>
                </a:lnTo>
                <a:lnTo>
                  <a:pt x="550403" y="423667"/>
                </a:lnTo>
                <a:lnTo>
                  <a:pt x="546970" y="431001"/>
                </a:lnTo>
                <a:lnTo>
                  <a:pt x="554536" y="449341"/>
                </a:lnTo>
                <a:close/>
              </a:path>
              <a:path w="654050" h="654050">
                <a:moveTo>
                  <a:pt x="529427" y="586247"/>
                </a:moveTo>
                <a:lnTo>
                  <a:pt x="431449" y="546991"/>
                </a:lnTo>
                <a:lnTo>
                  <a:pt x="568682" y="546991"/>
                </a:lnTo>
                <a:lnTo>
                  <a:pt x="529427" y="586247"/>
                </a:lnTo>
                <a:close/>
              </a:path>
              <a:path w="654050" h="654050">
                <a:moveTo>
                  <a:pt x="368275" y="653588"/>
                </a:moveTo>
                <a:lnTo>
                  <a:pt x="286577" y="653588"/>
                </a:lnTo>
                <a:lnTo>
                  <a:pt x="245258" y="556898"/>
                </a:lnTo>
                <a:lnTo>
                  <a:pt x="239202" y="554763"/>
                </a:lnTo>
                <a:lnTo>
                  <a:pt x="233225" y="552519"/>
                </a:lnTo>
                <a:lnTo>
                  <a:pt x="227321" y="550111"/>
                </a:lnTo>
                <a:lnTo>
                  <a:pt x="221484" y="547482"/>
                </a:lnTo>
                <a:lnTo>
                  <a:pt x="430424" y="547482"/>
                </a:lnTo>
                <a:lnTo>
                  <a:pt x="424118" y="550504"/>
                </a:lnTo>
                <a:lnTo>
                  <a:pt x="416458" y="553527"/>
                </a:lnTo>
                <a:lnTo>
                  <a:pt x="408717" y="556407"/>
                </a:lnTo>
                <a:lnTo>
                  <a:pt x="368275" y="65358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1" name="object 1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2" name="object 3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专家评估法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https://d.book118.com/755133010204011121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Office Theme</vt:lpstr>
      <vt:lpstr>方案的适宜性</vt:lpstr>
      <vt:lpstr>PowerPoint Presentation</vt:lpstr>
      <vt:lpstr>PowerPoint Presentation</vt:lpstr>
      <vt:lpstr>定义与特点</vt:lpstr>
      <vt:lpstr>方案的重要性</vt:lpstr>
      <vt:lpstr>方案的分类与选择</vt:lpstr>
      <vt:lpstr>02
CATALOGUE</vt:lpstr>
      <vt:lpstr>目标一致性</vt:lpstr>
      <vt:lpstr>资源匹配度</vt:lpstr>
      <vt:lpstr>风险可控性</vt:lpstr>
      <vt:lpstr>实施可行性</vt:lpstr>
      <vt:lpstr>经济合理性</vt:lpstr>
      <vt:lpstr>03
CATALOGUE</vt:lpstr>
      <vt:lpstr>对比分析法</vt:lpstr>
      <vt:lpstr>专家评估法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2024-09-24T15:56:51.350</cp:lastPrinted>
  <dcterms:created xsi:type="dcterms:W3CDTF">2024-09-24T07:56:51Z</dcterms:created>
  <dcterms:modified xsi:type="dcterms:W3CDTF">2024-09-24T07:56:52Z</dcterms:modified>
</cp:coreProperties>
</file>