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VONJJB+MS-UIGothic"/>
      <p:regular r:id="rId16"/>
    </p:embeddedFont>
    <p:embeddedFont>
      <p:font typeface="JPEWPB+JSOCRQ+ArialMT"/>
      <p:regular r:id="rId17"/>
    </p:embeddedFont>
    <p:embeddedFont>
      <p:font typeface="IJSDTW+DWAFCB+MicrosoftYaHei-Bold"/>
      <p:regular r:id="rId18"/>
    </p:embeddedFont>
    <p:embeddedFont>
      <p:font typeface="UBFVOG+TEPMPN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04053-BBFD-40AC-A140-790C71703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30AEB-A5AB-41A3-B71D-08010D779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42A07-C89B-43D3-B467-474D5C493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00C1B-7883-4DE8-B58B-653D81629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613F01-F9E0-4214-8261-ADFE2AD11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D390E5-1D4D-403A-8FA3-259944FB3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4F444E-AE4C-4B4E-90DD-15E4A3A39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69DBB-5BF5-4951-ACBE-5E1B7104C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06319-5C48-416D-B972-69B6877B4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B42C3-0A9A-4089-92B1-D9E207F90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AF86F-48F9-40EE-B4F4-15A5291A0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4311302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02969" y="1838479"/>
            <a:ext cx="9065754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VONJJB+MS-UIGothic"/>
                <a:cs typeface="VONJJB+MS-UIGothic"/>
              </a:rPr>
              <a:t>部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编</a:t>
            </a:r>
            <a:r>
              <a:rPr sz="5150" spc="25">
                <a:solidFill>
                  <a:srgbClr val="A246FF"/>
                </a:solidFill>
                <a:latin typeface="VONJJB+MS-UIGothic"/>
                <a:cs typeface="VONJJB+MS-UIGothic"/>
              </a:rPr>
              <a:t>版新版三年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级</a:t>
            </a:r>
            <a:r>
              <a:rPr sz="5150" spc="25">
                <a:solidFill>
                  <a:srgbClr val="A246FF"/>
                </a:solidFill>
                <a:latin typeface="VONJJB+MS-UIGothic"/>
                <a:cs typeface="VONJJB+MS-UIGothic"/>
              </a:rPr>
              <a:t>上册</a:t>
            </a:r>
            <a:r>
              <a:rPr sz="5150" spc="20">
                <a:solidFill>
                  <a:srgbClr val="A246FF"/>
                </a:solidFill>
                <a:latin typeface="SimSun"/>
                <a:cs typeface="SimSun"/>
              </a:rPr>
              <a:t>语</a:t>
            </a:r>
            <a:r>
              <a:rPr sz="5150">
                <a:solidFill>
                  <a:srgbClr val="A246FF"/>
                </a:solidFill>
                <a:latin typeface="VONJJB+MS-UIGothic"/>
                <a:cs typeface="VONJJB+MS-UIGothic"/>
              </a:rPr>
              <a:t>文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VONJJB+MS-UIGothic"/>
                <a:cs typeface="VONJJB+MS-UIGothic"/>
              </a:rPr>
              <a:t>《司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马</a:t>
            </a:r>
            <a:r>
              <a:rPr sz="5150" spc="23">
                <a:solidFill>
                  <a:srgbClr val="A246FF"/>
                </a:solidFill>
                <a:latin typeface="VONJJB+MS-UIGothic"/>
                <a:cs typeface="VONJJB+MS-UIGothic"/>
              </a:rPr>
              <a:t>光》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A246FF"/>
                </a:solidFill>
                <a:latin typeface="VONJJB+MS-UIGothic"/>
                <a:cs typeface="VONJJ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PEWPB+JSOCRQ+ArialMT"/>
                <a:cs typeface="JPEWPB+JSOCR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AF79DE"/>
                </a:solidFill>
                <a:latin typeface="VONJJB+MS-UIGothic"/>
                <a:cs typeface="VONJJB+MS-UIGothic"/>
              </a:rPr>
              <a:t>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AF79DE"/>
                </a:solidFill>
                <a:latin typeface="VONJJB+MS-UIGothic"/>
                <a:cs typeface="VONJJB+MS-UIGothic"/>
              </a:rPr>
              <a:t>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2795267" cy="24298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PEWPB+JSOCRQ+ArialMT"/>
                <a:cs typeface="JPEWPB+JSOCR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AF79DE"/>
                </a:solidFill>
                <a:latin typeface="VONJJB+MS-UIGothic"/>
                <a:cs typeface="VONJJB+MS-UIGothic"/>
              </a:rPr>
              <a:t>文内容解析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PEWPB+JSOCRQ+ArialMT"/>
                <a:cs typeface="JPEWPB+JSOCR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VONJJB+MS-UIGothic"/>
                <a:cs typeface="VONJJB+MS-UIGothic"/>
              </a:rPr>
              <a:t>司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马</a:t>
            </a:r>
            <a:r>
              <a:rPr sz="2400">
                <a:solidFill>
                  <a:srgbClr val="AF79DE"/>
                </a:solidFill>
                <a:latin typeface="VONJJB+MS-UIGothic"/>
                <a:cs typeface="VONJJB+MS-UIGothic"/>
              </a:rPr>
              <a:t>光人物介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PEWPB+JSOCRQ+ArialMT"/>
                <a:cs typeface="JPEWPB+JSOCR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VONJJB+MS-UIGothic"/>
                <a:cs typeface="VONJJB+MS-UIGothic"/>
              </a:rPr>
              <a:t>教学互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动环节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PEWPB+JSOCRQ+ArialMT"/>
                <a:cs typeface="JPEWPB+JSOCR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AF79DE"/>
                </a:solidFill>
                <a:latin typeface="VONJJB+MS-UIGothic"/>
                <a:cs typeface="VONJJB+MS-UIGothic"/>
              </a:rPr>
              <a:t>后作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AF79DE"/>
                </a:solidFill>
                <a:latin typeface="VONJJB+MS-UIGothic"/>
                <a:cs typeface="VONJJB+MS-UIGothic"/>
              </a:rPr>
              <a:t>布置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IJSDTW+DWAFCB+MicrosoftYaHei-Bold"/>
                <a:cs typeface="IJSDTW+DWAFC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81550" y="3665374"/>
            <a:ext cx="3607086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课</a:t>
            </a:r>
            <a:r>
              <a:rPr sz="5150" spc="25">
                <a:solidFill>
                  <a:srgbClr val="A246FF"/>
                </a:solidFill>
                <a:latin typeface="VONJJB+MS-UIGothic"/>
                <a:cs typeface="VONJJB+MS-UIGothic"/>
              </a:rPr>
              <a:t>程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导</a:t>
            </a:r>
            <a:r>
              <a:rPr sz="5150">
                <a:solidFill>
                  <a:srgbClr val="A246FF"/>
                </a:solidFill>
                <a:latin typeface="VONJJB+MS-UIGothic"/>
                <a:cs typeface="VONJJB+MS-UIGothic"/>
              </a:rPr>
              <a:t>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VONJJB+MS-UIGothic"/>
                <a:cs typeface="VONJJB+MS-UIGothic"/>
              </a:rPr>
              <a:t>程背景介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历</a:t>
            </a:r>
            <a:r>
              <a:rPr sz="1550" spc="25">
                <a:solidFill>
                  <a:srgbClr val="AF79DE"/>
                </a:solidFill>
                <a:latin typeface="VONJJB+MS-UIGothic"/>
                <a:cs typeface="VONJJB+MS-UIGothic"/>
              </a:rPr>
              <a:t>史背景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北宋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史背景，包括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政治、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和文化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境，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理解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文提供背景知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VONJJB+MS-UIGothic"/>
                <a:cs typeface="VONJJB+MS-UIGothic"/>
              </a:rPr>
              <a:t>人物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简</a:t>
            </a:r>
            <a:r>
              <a:rPr sz="1550">
                <a:solidFill>
                  <a:srgbClr val="AF79DE"/>
                </a:solidFill>
                <a:latin typeface="VONJJB+MS-UIGothic"/>
                <a:cs typeface="VONJJB+MS-UIGothic"/>
              </a:rPr>
              <a:t>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要介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光的生平事迹和成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就，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学生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对课</a:t>
            </a: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文的主人公有个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初步了解。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ONJJB+MS-UIGothic"/>
                <a:cs typeface="VONJJB+MS-UIGothic"/>
              </a:rPr>
              <a:t>教学目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标设</a:t>
            </a:r>
            <a:r>
              <a:rPr sz="3000">
                <a:solidFill>
                  <a:srgbClr val="AF79DE"/>
                </a:solidFill>
                <a:latin typeface="VONJJB+MS-UIGothic"/>
                <a:cs typeface="VONJJB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JSDTW+DWAFCB+MicrosoftYaHei-Bold"/>
                <a:cs typeface="IJSDTW+DWAFC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JSDTW+DWAFCB+MicrosoftYaHei-Bold"/>
                <a:cs typeface="IJSDTW+DWAFC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JSDTW+DWAFCB+MicrosoftYaHei-Bold"/>
                <a:cs typeface="IJSDTW+DWAFC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VONJJB+MS-UIGothic"/>
                <a:cs typeface="VONJJB+MS-UIGothic"/>
              </a:rPr>
              <a:t>知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识</a:t>
            </a:r>
            <a:r>
              <a:rPr sz="2000" spc="25">
                <a:solidFill>
                  <a:srgbClr val="AF79DE"/>
                </a:solidFill>
                <a:latin typeface="VONJJB+MS-UIGothic"/>
                <a:cs typeface="VONJJB+MS-UIGothic"/>
              </a:rPr>
              <a:t>目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VONJJB+MS-UIGothic"/>
                <a:cs typeface="VONJJB+MS-UIGothic"/>
              </a:rPr>
              <a:t>能力目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VONJJB+MS-UIGothic"/>
                <a:cs typeface="VONJJB+MS-UIGothic"/>
              </a:rPr>
              <a:t>情感目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掌握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文中的生字、生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文内容。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提高学生的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理解能力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和口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表达能力。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感受司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光的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聪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明才智和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勇敢精神，培养学生的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队协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作意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ONJJB+MS-UIGothic"/>
                <a:cs typeface="VONJJB+MS-UIGothic"/>
              </a:rPr>
              <a:t>教学内容概述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2300" spc="25">
                <a:solidFill>
                  <a:srgbClr val="AF79DE"/>
                </a:solidFill>
                <a:latin typeface="VONJJB+MS-UIGothic"/>
                <a:cs typeface="VONJJB+MS-UIGothic"/>
              </a:rPr>
              <a:t>文解析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VONJJB+MS-UIGothic"/>
                <a:cs typeface="VONJJB+MS-UIGothic"/>
              </a:rPr>
              <a:t>重点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难</a:t>
            </a:r>
            <a:r>
              <a:rPr sz="2300">
                <a:solidFill>
                  <a:srgbClr val="AF79DE"/>
                </a:solidFill>
                <a:latin typeface="VONJJB+MS-UIGothic"/>
                <a:cs typeface="VONJJB+MS-UIGothic"/>
              </a:rPr>
              <a:t>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VONJJB+MS-UIGothic"/>
                <a:cs typeface="VONJJB+MS-UIGothic"/>
              </a:rPr>
              <a:t>教学方法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2626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《司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光》一文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行深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入解析，包括文章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构、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言特点等方面。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指出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文中的重点和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点，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的教学提供指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适合三年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学生的教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学方法，如情境教学、游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教学等。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IJSDTW+DWAFCB+MicrosoftYaHei-Bold"/>
                <a:cs typeface="IJSDTW+DWAFCB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24325" y="3665374"/>
            <a:ext cx="4921071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课</a:t>
            </a:r>
            <a:r>
              <a:rPr sz="5150" spc="23">
                <a:solidFill>
                  <a:srgbClr val="A246FF"/>
                </a:solidFill>
                <a:latin typeface="VONJJB+MS-UIGothic"/>
                <a:cs typeface="VONJJB+MS-UIGothic"/>
              </a:rPr>
              <a:t>文内容解析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VONJJB+MS-UIGothic"/>
                <a:cs typeface="VONJJB+MS-UIGothic"/>
              </a:rPr>
              <a:t>文背景介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时</a:t>
            </a:r>
            <a:r>
              <a:rPr sz="1550" spc="25">
                <a:solidFill>
                  <a:srgbClr val="AF79DE"/>
                </a:solidFill>
                <a:latin typeface="VONJJB+MS-UIGothic"/>
                <a:cs typeface="VONJJB+MS-UIGothic"/>
              </a:rPr>
              <a:t>代背景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文《司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光》取材于北宋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期，当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的社会文化崇尚儒家教育，注重培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养孩子的德行和礼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VONJJB+MS-UIGothic"/>
                <a:cs typeface="VONJJ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VONJJB+MS-UIGothic"/>
                <a:cs typeface="VONJJB+MS-UIGothic"/>
              </a:rPr>
              <a:t>人物背景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41654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ONJJB+MS-UIGothic"/>
                <a:cs typeface="VONJJB+MS-UIGothic"/>
              </a:rPr>
              <a:t>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马</a:t>
            </a:r>
            <a:r>
              <a:rPr sz="1350">
                <a:solidFill>
                  <a:srgbClr val="FFFFFF"/>
                </a:solidFill>
                <a:latin typeface="VONJJB+MS-UIGothic"/>
                <a:cs typeface="VONJJB+MS-UIGothic"/>
              </a:rPr>
              <a:t>光是北宋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VONJJB+MS-UIGothic"/>
                <a:cs typeface="VONJJB+MS-UIGothic"/>
              </a:rPr>
              <a:t>期著名的政治家、史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ONJJB+MS-UIGothic"/>
                <a:cs typeface="VONJJB+MS-UIGothic"/>
              </a:rPr>
              <a:t>学家、文学家，他的教育理念和儒家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ONJJB+MS-UIGothic"/>
                <a:cs typeface="VONJJB+MS-UIGothic"/>
              </a:rPr>
              <a:t>思想相契合，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FFFFFF"/>
                </a:solidFill>
                <a:latin typeface="VONJJB+MS-UIGothic"/>
                <a:cs typeface="VONJJB+MS-UIGothic"/>
              </a:rPr>
              <a:t>品德修养和人文素养。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VONJJB+MS-UIGothic"/>
                <a:cs typeface="VONJJB+MS-UIGothic"/>
              </a:rPr>
              <a:t>文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AF79DE"/>
                </a:solidFill>
                <a:latin typeface="VONJJB+MS-UIGothic"/>
                <a:cs typeface="VONJJB+MS-UIGothic"/>
              </a:rPr>
              <a:t>构解析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VONJJB+MS-UIGothic"/>
                <a:cs typeface="VONJJB+MS-UIGothic"/>
              </a:rPr>
              <a:t>段落划分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文共分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三个段落，第一段介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砸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缸的起因，第二段描述司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砸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，第三段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砸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缸的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VONJJB+MS-UIGothic"/>
                <a:cs typeface="VONJJB+MS-UIGothic"/>
              </a:rPr>
              <a:t>叙事手法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文采用了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叙的叙事手法，按照事件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生、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展和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序展开，使得故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事情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节紧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凑、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清晰。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ONJJB+MS-UIGothic"/>
                <a:cs typeface="VONJJB+MS-UIGothic"/>
              </a:rPr>
              <a:t>重点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词汇</a:t>
            </a:r>
            <a:r>
              <a:rPr sz="3000">
                <a:solidFill>
                  <a:srgbClr val="AF79DE"/>
                </a:solidFill>
                <a:latin typeface="VONJJB+MS-UIGothic"/>
                <a:cs typeface="VONJJB+MS-UIGothic"/>
              </a:rPr>
              <a:t>解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释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VONJJB+MS-UIGothic"/>
                <a:cs typeface="VONJJB+MS-UIGothic"/>
              </a:rPr>
              <a:t>慌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形容人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事件而惊慌失措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的状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砸</a:t>
            </a:r>
            <a:r>
              <a:rPr sz="2300">
                <a:solidFill>
                  <a:srgbClr val="AF79DE"/>
                </a:solidFill>
                <a:latin typeface="VONJJB+MS-UIGothic"/>
                <a:cs typeface="VONJJB+MS-UIGothic"/>
              </a:rPr>
              <a:t>缸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指司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光用石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头砸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破水缸的行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VONJJB+MS-UIGothic"/>
                <a:cs typeface="VONJJB+MS-UIGothic"/>
              </a:rPr>
              <a:t>得救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指被困在水缸里的孩子被救出来的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VONJJB+MS-UIGothic"/>
                <a:cs typeface="VONJJ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IJSDTW+DWAFCB+MicrosoftYaHei-Bold"/>
                <a:cs typeface="IJSDTW+DWAFCB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96029" y="366537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VONJJB+MS-UIGothic"/>
                <a:cs typeface="VONJJB+MS-UIGothic"/>
              </a:rPr>
              <a:t>司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马</a:t>
            </a:r>
            <a:r>
              <a:rPr sz="5150" spc="23">
                <a:solidFill>
                  <a:srgbClr val="A246FF"/>
                </a:solidFill>
                <a:latin typeface="VONJJB+MS-UIGothic"/>
                <a:cs typeface="VONJJB+MS-UIGothic"/>
              </a:rPr>
              <a:t>光人物介</a:t>
            </a:r>
            <a:r>
              <a:rPr sz="5150">
                <a:solidFill>
                  <a:srgbClr val="A246FF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https://d.book118.com/755143113024011124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VONJJB+MS-UIGothic</vt:lpstr>
      <vt:lpstr>SimSun</vt:lpstr>
      <vt:lpstr>JPEWPB+JSOCRQ+ArialMT</vt:lpstr>
      <vt:lpstr>Times New Roman</vt:lpstr>
      <vt:lpstr>IJSDTW+DWAFCB+MicrosoftYaHei-Bold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2024-09-28T06:55:09.202</cp:lastPrinted>
  <dcterms:created xsi:type="dcterms:W3CDTF">2024-09-27T22:55:09Z</dcterms:created>
  <dcterms:modified xsi:type="dcterms:W3CDTF">2024-09-27T22:55:10Z</dcterms:modified>
</cp:coreProperties>
</file>