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D95DD9-422B-4C3B-87C8-548DA0E92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49141B-4A53-4AF9-B153-82B9CF11E7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40A7C1-F498-4C17-AAA7-665812867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AF1DD2-BF5C-4426-9D20-FD95041406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073225-45B0-4219-89C8-6482B22F26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574981-5108-43CA-91A2-E8586BCC5C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1EC116-43EF-4A20-ACE7-33631EB36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46A18F-DB0A-42B2-88E6-C2340202E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AAFDB1-87AF-492C-A5F2-1551DCCB1E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41725A-8567-4315-9741-F3ED04E260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F1CD1E-9BE6-498A-8ADE-C173F0872E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5144330110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推动医疗垃圾分类与处理的利益相关者合作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医疗垃圾分类与处理现状分析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利益相关者角色与责任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合作模式探讨与实践案例分享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推动合作策略与建议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445" r="6445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医疗垃圾数量激增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法规政策推动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社会关注度提高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随着医疗行业的快速发展，医疗垃圾产生量大幅增加，对环境和人类健康构成潜在威胁。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政府加强医疗垃圾管理，制定相关法规和政策，推动医疗垃圾分类与处理工作。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公众对环境保护和健康的关注度不断提高，对医疗垃圾处理提出更高要求。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政府机构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处理企业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社会公众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利益相关者概述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负责接收、运输、处置医疗垃圾，确保处理过程符合环保和安全标准。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作为医疗垃圾的主要产生者，负责源头分类、暂存和委托专业机构进行处置。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负责制定和执行医疗垃圾管理政策，监督医疗机构和相关企业的行为。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关注医疗垃圾对环境和健康的影响，参与监督和管理过程。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医疗垃圾分类与处理现状分析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医疗垃圾产生量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医疗垃圾产生量及危害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随着医疗活动的增加，医疗垃圾产生量逐年上升，包括一次性医疗用品、废弃药品、废弃医疗器械等。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医疗垃圾中含有大量病原菌、化学药剂和放射性物质，如果处理不当，会对环境和人类健康造成严重危害，如传播疾病、污染水源和土壤等。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94" r="239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目前，医疗垃圾主要分为感染性垃圾、损伤性垃圾、药物性垃圾、化学性垃圾和放射性垃圾等几类。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针对不同类型的医疗垃圾，采取相应的处理措施，如高温焚烧、化学处理、辐射处理等。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现有分类与处理措施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处理措施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分类措施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存在问题与挑战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由于医疗垃圾分类标准不明确，导致分类不准确，给后续处理带来困难。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部分地区医疗垃圾处理设施建设滞后，处理能力不足，难以满足实际需求。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医疗垃圾处理监管存在漏洞，导致一些不法分子将医疗垃圾非法倾倒或出售，给环境和人类健康带来严重威胁。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分类不准确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处理能力不足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监管不到位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利益相关者角色与责任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48133" y="4110503"/>
            <a:ext cx="2590565" cy="15624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3128212" y="4950826"/>
            <a:ext cx="710486" cy="718012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134233" y="3388358"/>
            <a:ext cx="2590566" cy="15624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014313" y="4232813"/>
            <a:ext cx="710486" cy="718013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6786" y="2677872"/>
            <a:ext cx="2592071" cy="1562468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886866" y="3510284"/>
            <a:ext cx="711991" cy="716507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01919" y="1624184"/>
            <a:ext cx="3200199" cy="2539899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48133" y="4153549"/>
            <a:ext cx="1880079" cy="14763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制定医疗垃圾分类与处理的相关政策和法规，明确各方责任和要求。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128212" y="3415808"/>
            <a:ext cx="1886101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设立专门的监管机构，对医疗垃圾的分类、收集、运输和处理进行全程监管。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014313" y="2876331"/>
            <a:ext cx="1872553" cy="1165551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加大对医疗垃圾分类与处理的投入，提供必要的资金和技术支持。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57710" y="2291084"/>
            <a:ext cx="1931664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加强宣传教育，提高公众对医疗垃圾分类与处理的认知度和参与度。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政府部门职责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50833" y="1607909"/>
            <a:ext cx="2035112" cy="2035112"/>
            <a:chOff x="1150833" y="160790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150833" y="160790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37858" y="230780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784686" y="1607814"/>
            <a:ext cx="2035112" cy="2035112"/>
            <a:chOff x="3784686" y="1607814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784686" y="1607814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03157" y="2261800"/>
            <a:ext cx="595503" cy="1060133"/>
            <a:chOff x="4503157" y="226180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03157" y="226180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675749" y="2077968"/>
            <a:ext cx="261747" cy="541878"/>
            <a:chOff x="4675749" y="2077968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13195" y="2421154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886919" y="2277231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13195" y="2353336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896444" y="2353336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63678" y="2148739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876822" y="221474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679845" y="2421154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12611" y="221474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686989" y="2353336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769094" y="2077968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13195" y="2077968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3664" y="212492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29280" y="2148739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698324" y="2277231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3195" y="248192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35185" y="2277231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756617" y="2148739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28042" y="2353336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13195" y="2277231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13195" y="2148739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13195" y="221474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46520" y="221474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19755" y="254974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3946" y="2421154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20898" y="248192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675749" y="248192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07778" y="248192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3587" y="2421154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752426" y="213330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847104" y="213330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00051" y="213330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39376" y="219807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859582" y="219807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00051" y="219807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29280" y="226180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870821" y="226180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00051" y="226180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19755" y="233790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881013" y="233790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00051" y="233790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12611" y="240572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888062" y="240572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00051" y="240572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09658" y="246639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893491" y="246639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00051" y="246639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06706" y="253421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896444" y="253421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00051" y="253421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00051" y="260441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26064" y="1607814"/>
            <a:ext cx="2035112" cy="2035112"/>
            <a:chOff x="6426064" y="1607814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26064" y="1607814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27579" y="2209032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050487" y="1607909"/>
            <a:ext cx="2035112" cy="2035112"/>
            <a:chOff x="9050487" y="160790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050487" y="160790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497590" y="245077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07862" y="2998750"/>
            <a:ext cx="653320" cy="651796"/>
            <a:chOff x="1007862" y="2998750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07862" y="2998750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42096" y="2998750"/>
            <a:ext cx="653320" cy="651796"/>
            <a:chOff x="3642096" y="2998750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42096" y="2998750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283760" y="2998750"/>
            <a:ext cx="653320" cy="651796"/>
            <a:chOff x="6283760" y="2998750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283760" y="2998750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08945" y="2998750"/>
            <a:ext cx="651796" cy="651796"/>
            <a:chOff x="8908945" y="2998750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08945" y="2998750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04945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39179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180842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05265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6257058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建立完善的医疗垃圾分类制度，确保各类医疗垃圾得到正确分类和收集。</a:t>
            </a:r>
          </a:p>
        </p:txBody>
      </p:sp>
      <p:grpSp>
        <p:nvGrpSpPr>
          <p:cNvPr id="79" name="Group 7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0" name="AutoShape 8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TextBox 10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医疗机构责任</a:t>
              </a:r>
            </a:p>
          </p:txBody>
        </p:sp>
      </p:grpSp>
      <p:sp>
        <p:nvSpPr>
          <p:cNvPr id="101" name="TextBox 101"/>
          <p:cNvSpPr txBox="1"/>
          <p:nvPr/>
        </p:nvSpPr>
        <p:spPr>
          <a:xfrm>
            <a:off x="3600742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建立完善的医疗垃圾分类制度，确保各类医疗垃圾得到正确分类和收集。</a:t>
            </a:r>
          </a:p>
        </p:txBody>
      </p:sp>
      <p:sp>
        <p:nvSpPr>
          <p:cNvPr id="102" name="TextBox 102"/>
          <p:cNvSpPr txBox="1"/>
          <p:nvPr/>
        </p:nvSpPr>
        <p:spPr>
          <a:xfrm>
            <a:off x="944426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建立完善的医疗垃圾分类制度，确保各类医疗垃圾得到正确分类和收集。</a:t>
            </a:r>
          </a:p>
        </p:txBody>
      </p:sp>
      <p:sp>
        <p:nvSpPr>
          <p:cNvPr id="103" name="TextBox 103"/>
          <p:cNvSpPr txBox="1"/>
          <p:nvPr/>
        </p:nvSpPr>
        <p:spPr>
          <a:xfrm>
            <a:off x="8913375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建立完善的医疗垃圾分类制度，确保各类医疗垃圾得到正确分类和收集。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517739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提供专业的医疗垃圾收集、运输和处理服务，确保医疗垃圾得到安全处置。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517739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引进先进的处理技术和设备，提高医疗垃圾处理效率和质量。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404488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加强与政府部门和医疗机构的合作，共同推动医疗垃圾分类与处理工作。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404488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开展环保宣传教育活动，提高公众对环保企业和环保产业的认知度和支持度。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环保企业作用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622012" y="1989677"/>
            <a:ext cx="1109091" cy="1054132"/>
            <a:chOff x="1622012" y="1989677"/>
            <a:chExt cx="1109091" cy="1054132"/>
          </a:xfrm>
        </p:grpSpPr>
        <p:sp>
          <p:nvSpPr>
            <p:cNvPr id="3" name="AutoShape 3"/>
            <p:cNvSpPr/>
            <p:nvPr/>
          </p:nvSpPr>
          <p:spPr>
            <a:xfrm>
              <a:off x="1622012" y="1989677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81759" y="2250567"/>
              <a:ext cx="646938" cy="646748"/>
            </a:xfrm>
            <a:custGeom>
              <a:rect l="l" t="t" r="r" b="b"/>
              <a:pathLst>
                <a:path w="411" h="412">
                  <a:moveTo>
                    <a:pt x="337" y="198"/>
                  </a:moveTo>
                  <a:cubicBezTo>
                    <a:pt x="316" y="198"/>
                    <a:pt x="298" y="206"/>
                    <a:pt x="284" y="220"/>
                  </a:cubicBezTo>
                  <a:cubicBezTo>
                    <a:pt x="249" y="185"/>
                    <a:pt x="249" y="185"/>
                    <a:pt x="249" y="185"/>
                  </a:cubicBezTo>
                  <a:cubicBezTo>
                    <a:pt x="270" y="166"/>
                    <a:pt x="283" y="138"/>
                    <a:pt x="283" y="107"/>
                  </a:cubicBezTo>
                  <a:cubicBezTo>
                    <a:pt x="283" y="48"/>
                    <a:pt x="235" y="0"/>
                    <a:pt x="176" y="0"/>
                  </a:cubicBezTo>
                  <a:cubicBezTo>
                    <a:pt x="117" y="0"/>
                    <a:pt x="68" y="48"/>
                    <a:pt x="68" y="107"/>
                  </a:cubicBezTo>
                  <a:cubicBezTo>
                    <a:pt x="68" y="144"/>
                    <a:pt x="88" y="177"/>
                    <a:pt x="116" y="196"/>
                  </a:cubicBezTo>
                  <a:cubicBezTo>
                    <a:pt x="96" y="266"/>
                    <a:pt x="96" y="266"/>
                    <a:pt x="96" y="266"/>
                  </a:cubicBezTo>
                  <a:cubicBezTo>
                    <a:pt x="89" y="264"/>
                    <a:pt x="82" y="263"/>
                    <a:pt x="74" y="263"/>
                  </a:cubicBezTo>
                  <a:cubicBezTo>
                    <a:pt x="33" y="263"/>
                    <a:pt x="0" y="296"/>
                    <a:pt x="0" y="337"/>
                  </a:cubicBezTo>
                  <a:cubicBezTo>
                    <a:pt x="0" y="378"/>
                    <a:pt x="33" y="412"/>
                    <a:pt x="74" y="412"/>
                  </a:cubicBezTo>
                  <a:cubicBezTo>
                    <a:pt x="115" y="412"/>
                    <a:pt x="149" y="378"/>
                    <a:pt x="149" y="337"/>
                  </a:cubicBezTo>
                  <a:cubicBezTo>
                    <a:pt x="149" y="309"/>
                    <a:pt x="133" y="284"/>
                    <a:pt x="110" y="272"/>
                  </a:cubicBezTo>
                  <a:cubicBezTo>
                    <a:pt x="130" y="204"/>
                    <a:pt x="130" y="204"/>
                    <a:pt x="130" y="204"/>
                  </a:cubicBezTo>
                  <a:cubicBezTo>
                    <a:pt x="144" y="210"/>
                    <a:pt x="159" y="214"/>
                    <a:pt x="176" y="214"/>
                  </a:cubicBezTo>
                  <a:cubicBezTo>
                    <a:pt x="199" y="214"/>
                    <a:pt x="220" y="207"/>
                    <a:pt x="238" y="195"/>
                  </a:cubicBezTo>
                  <a:cubicBezTo>
                    <a:pt x="275" y="232"/>
                    <a:pt x="275" y="232"/>
                    <a:pt x="275" y="232"/>
                  </a:cubicBezTo>
                  <a:cubicBezTo>
                    <a:pt x="267" y="243"/>
                    <a:pt x="262" y="257"/>
                    <a:pt x="262" y="273"/>
                  </a:cubicBezTo>
                  <a:cubicBezTo>
                    <a:pt x="262" y="314"/>
                    <a:pt x="296" y="347"/>
                    <a:pt x="337" y="347"/>
                  </a:cubicBezTo>
                  <a:cubicBezTo>
                    <a:pt x="378" y="347"/>
                    <a:pt x="411" y="314"/>
                    <a:pt x="411" y="273"/>
                  </a:cubicBezTo>
                  <a:cubicBezTo>
                    <a:pt x="411" y="231"/>
                    <a:pt x="378" y="198"/>
                    <a:pt x="337" y="198"/>
                  </a:cubicBezTo>
                  <a:close/>
                  <a:moveTo>
                    <a:pt x="134" y="337"/>
                  </a:moveTo>
                  <a:cubicBezTo>
                    <a:pt x="134" y="370"/>
                    <a:pt x="107" y="397"/>
                    <a:pt x="74" y="397"/>
                  </a:cubicBezTo>
                  <a:cubicBezTo>
                    <a:pt x="41" y="397"/>
                    <a:pt x="14" y="370"/>
                    <a:pt x="14" y="337"/>
                  </a:cubicBezTo>
                  <a:cubicBezTo>
                    <a:pt x="14" y="304"/>
                    <a:pt x="41" y="278"/>
                    <a:pt x="74" y="278"/>
                  </a:cubicBezTo>
                  <a:cubicBezTo>
                    <a:pt x="107" y="278"/>
                    <a:pt x="134" y="304"/>
                    <a:pt x="134" y="337"/>
                  </a:cubicBezTo>
                  <a:close/>
                  <a:moveTo>
                    <a:pt x="83" y="107"/>
                  </a:moveTo>
                  <a:cubicBezTo>
                    <a:pt x="83" y="56"/>
                    <a:pt x="125" y="14"/>
                    <a:pt x="176" y="14"/>
                  </a:cubicBezTo>
                  <a:cubicBezTo>
                    <a:pt x="227" y="14"/>
                    <a:pt x="268" y="56"/>
                    <a:pt x="268" y="107"/>
                  </a:cubicBezTo>
                  <a:cubicBezTo>
                    <a:pt x="268" y="158"/>
                    <a:pt x="227" y="200"/>
                    <a:pt x="176" y="200"/>
                  </a:cubicBezTo>
                  <a:cubicBezTo>
                    <a:pt x="125" y="200"/>
                    <a:pt x="83" y="158"/>
                    <a:pt x="83" y="107"/>
                  </a:cubicBezTo>
                  <a:close/>
                  <a:moveTo>
                    <a:pt x="337" y="332"/>
                  </a:moveTo>
                  <a:cubicBezTo>
                    <a:pt x="304" y="332"/>
                    <a:pt x="277" y="306"/>
                    <a:pt x="277" y="273"/>
                  </a:cubicBezTo>
                  <a:cubicBezTo>
                    <a:pt x="277" y="240"/>
                    <a:pt x="304" y="213"/>
                    <a:pt x="337" y="213"/>
                  </a:cubicBezTo>
                  <a:cubicBezTo>
                    <a:pt x="370" y="213"/>
                    <a:pt x="397" y="240"/>
                    <a:pt x="397" y="273"/>
                  </a:cubicBezTo>
                  <a:cubicBezTo>
                    <a:pt x="397" y="306"/>
                    <a:pt x="370" y="332"/>
                    <a:pt x="337" y="33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537162" y="3598354"/>
            <a:ext cx="1109091" cy="1054132"/>
            <a:chOff x="8537162" y="3598354"/>
            <a:chExt cx="1109091" cy="1054132"/>
          </a:xfrm>
        </p:grpSpPr>
        <p:sp>
          <p:nvSpPr>
            <p:cNvPr id="6" name="AutoShape 6"/>
            <p:cNvSpPr/>
            <p:nvPr/>
          </p:nvSpPr>
          <p:spPr>
            <a:xfrm>
              <a:off x="8537162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916448" y="3874675"/>
              <a:ext cx="350425" cy="644557"/>
            </a:xfrm>
            <a:custGeom>
              <a:rect l="l" t="t" r="r" b="b"/>
              <a:pathLst>
                <a:path w="122" h="225">
                  <a:moveTo>
                    <a:pt x="3" y="57"/>
                  </a:moveTo>
                  <a:cubicBezTo>
                    <a:pt x="1" y="59"/>
                    <a:pt x="1" y="62"/>
                    <a:pt x="2" y="65"/>
                  </a:cubicBezTo>
                  <a:cubicBezTo>
                    <a:pt x="3" y="69"/>
                    <a:pt x="3" y="69"/>
                    <a:pt x="3" y="69"/>
                  </a:cubicBezTo>
                  <a:cubicBezTo>
                    <a:pt x="4" y="74"/>
                    <a:pt x="9" y="77"/>
                    <a:pt x="14" y="77"/>
                  </a:cubicBezTo>
                  <a:cubicBezTo>
                    <a:pt x="14" y="77"/>
                    <a:pt x="14" y="77"/>
                    <a:pt x="14" y="77"/>
                  </a:cubicBezTo>
                  <a:cubicBezTo>
                    <a:pt x="15" y="77"/>
                    <a:pt x="16" y="77"/>
                    <a:pt x="17" y="76"/>
                  </a:cubicBezTo>
                  <a:cubicBezTo>
                    <a:pt x="112" y="48"/>
                    <a:pt x="112" y="48"/>
                    <a:pt x="112" y="48"/>
                  </a:cubicBezTo>
                  <a:cubicBezTo>
                    <a:pt x="115" y="47"/>
                    <a:pt x="118" y="45"/>
                    <a:pt x="119" y="42"/>
                  </a:cubicBezTo>
                  <a:cubicBezTo>
                    <a:pt x="120" y="40"/>
                    <a:pt x="121" y="37"/>
                    <a:pt x="120" y="34"/>
                  </a:cubicBezTo>
                  <a:cubicBezTo>
                    <a:pt x="119" y="30"/>
                    <a:pt x="119" y="30"/>
                    <a:pt x="119" y="30"/>
                  </a:cubicBezTo>
                  <a:cubicBezTo>
                    <a:pt x="117" y="25"/>
                    <a:pt x="113" y="22"/>
                    <a:pt x="108" y="22"/>
                  </a:cubicBezTo>
                  <a:cubicBezTo>
                    <a:pt x="107" y="22"/>
                    <a:pt x="106" y="22"/>
                    <a:pt x="105" y="23"/>
                  </a:cubicBezTo>
                  <a:cubicBezTo>
                    <a:pt x="9" y="51"/>
                    <a:pt x="9" y="51"/>
                    <a:pt x="9" y="51"/>
                  </a:cubicBezTo>
                  <a:cubicBezTo>
                    <a:pt x="6" y="52"/>
                    <a:pt x="4" y="54"/>
                    <a:pt x="3" y="57"/>
                  </a:cubicBezTo>
                  <a:close/>
                  <a:moveTo>
                    <a:pt x="106" y="28"/>
                  </a:moveTo>
                  <a:cubicBezTo>
                    <a:pt x="107" y="28"/>
                    <a:pt x="107" y="28"/>
                    <a:pt x="108" y="28"/>
                  </a:cubicBezTo>
                  <a:cubicBezTo>
                    <a:pt x="110" y="28"/>
                    <a:pt x="112" y="30"/>
                    <a:pt x="113" y="32"/>
                  </a:cubicBezTo>
                  <a:cubicBezTo>
                    <a:pt x="114" y="35"/>
                    <a:pt x="114" y="35"/>
                    <a:pt x="114" y="35"/>
                  </a:cubicBezTo>
                  <a:cubicBezTo>
                    <a:pt x="115" y="37"/>
                    <a:pt x="114" y="38"/>
                    <a:pt x="114" y="40"/>
                  </a:cubicBezTo>
                  <a:cubicBezTo>
                    <a:pt x="113" y="41"/>
                    <a:pt x="112" y="42"/>
                    <a:pt x="111" y="42"/>
                  </a:cubicBezTo>
                  <a:cubicBezTo>
                    <a:pt x="15" y="71"/>
                    <a:pt x="15" y="71"/>
                    <a:pt x="15" y="71"/>
                  </a:cubicBezTo>
                  <a:cubicBezTo>
                    <a:pt x="15" y="71"/>
                    <a:pt x="14" y="71"/>
                    <a:pt x="14" y="71"/>
                  </a:cubicBezTo>
                  <a:cubicBezTo>
                    <a:pt x="14" y="71"/>
                    <a:pt x="14" y="71"/>
                    <a:pt x="14" y="71"/>
                  </a:cubicBezTo>
                  <a:cubicBezTo>
                    <a:pt x="11" y="71"/>
                    <a:pt x="9" y="69"/>
                    <a:pt x="9" y="67"/>
                  </a:cubicBezTo>
                  <a:cubicBezTo>
                    <a:pt x="8" y="63"/>
                    <a:pt x="8" y="63"/>
                    <a:pt x="8" y="63"/>
                  </a:cubicBezTo>
                  <a:cubicBezTo>
                    <a:pt x="7" y="62"/>
                    <a:pt x="7" y="61"/>
                    <a:pt x="8" y="59"/>
                  </a:cubicBezTo>
                  <a:cubicBezTo>
                    <a:pt x="9" y="58"/>
                    <a:pt x="10" y="57"/>
                    <a:pt x="11" y="57"/>
                  </a:cubicBezTo>
                  <a:lnTo>
                    <a:pt x="106" y="28"/>
                  </a:lnTo>
                  <a:close/>
                  <a:moveTo>
                    <a:pt x="3" y="35"/>
                  </a:moveTo>
                  <a:cubicBezTo>
                    <a:pt x="4" y="40"/>
                    <a:pt x="9" y="43"/>
                    <a:pt x="14" y="43"/>
                  </a:cubicBezTo>
                  <a:cubicBezTo>
                    <a:pt x="15" y="43"/>
                    <a:pt x="16" y="43"/>
                    <a:pt x="17" y="43"/>
                  </a:cubicBezTo>
                  <a:cubicBezTo>
                    <a:pt x="66" y="28"/>
                    <a:pt x="66" y="28"/>
                    <a:pt x="66" y="28"/>
                  </a:cubicBezTo>
                  <a:cubicBezTo>
                    <a:pt x="72" y="26"/>
                    <a:pt x="76" y="19"/>
                    <a:pt x="74" y="13"/>
                  </a:cubicBezTo>
                  <a:cubicBezTo>
                    <a:pt x="73" y="10"/>
                    <a:pt x="73" y="10"/>
                    <a:pt x="73" y="10"/>
                  </a:cubicBezTo>
                  <a:cubicBezTo>
                    <a:pt x="71" y="4"/>
                    <a:pt x="65" y="0"/>
                    <a:pt x="59" y="2"/>
                  </a:cubicBezTo>
                  <a:cubicBezTo>
                    <a:pt x="9" y="17"/>
                    <a:pt x="9" y="17"/>
                    <a:pt x="9" y="17"/>
                  </a:cubicBezTo>
                  <a:cubicBezTo>
                    <a:pt x="3" y="19"/>
                    <a:pt x="0" y="25"/>
                    <a:pt x="2" y="31"/>
                  </a:cubicBezTo>
                  <a:lnTo>
                    <a:pt x="3" y="35"/>
                  </a:lnTo>
                  <a:close/>
                  <a:moveTo>
                    <a:pt x="11" y="23"/>
                  </a:moveTo>
                  <a:cubicBezTo>
                    <a:pt x="61" y="8"/>
                    <a:pt x="61" y="8"/>
                    <a:pt x="61" y="8"/>
                  </a:cubicBezTo>
                  <a:cubicBezTo>
                    <a:pt x="61" y="8"/>
                    <a:pt x="62" y="8"/>
                    <a:pt x="62" y="8"/>
                  </a:cubicBezTo>
                  <a:cubicBezTo>
                    <a:pt x="64" y="8"/>
                    <a:pt x="67" y="9"/>
                    <a:pt x="67" y="12"/>
                  </a:cubicBezTo>
                  <a:cubicBezTo>
                    <a:pt x="68" y="15"/>
                    <a:pt x="68" y="15"/>
                    <a:pt x="68" y="15"/>
                  </a:cubicBezTo>
                  <a:cubicBezTo>
                    <a:pt x="69" y="18"/>
                    <a:pt x="68" y="21"/>
                    <a:pt x="65" y="22"/>
                  </a:cubicBezTo>
                  <a:cubicBezTo>
                    <a:pt x="15" y="37"/>
                    <a:pt x="15" y="37"/>
                    <a:pt x="15" y="37"/>
                  </a:cubicBezTo>
                  <a:cubicBezTo>
                    <a:pt x="15" y="37"/>
                    <a:pt x="14" y="37"/>
                    <a:pt x="14" y="37"/>
                  </a:cubicBezTo>
                  <a:cubicBezTo>
                    <a:pt x="11" y="37"/>
                    <a:pt x="9" y="36"/>
                    <a:pt x="9" y="33"/>
                  </a:cubicBezTo>
                  <a:cubicBezTo>
                    <a:pt x="8" y="30"/>
                    <a:pt x="8" y="30"/>
                    <a:pt x="8" y="30"/>
                  </a:cubicBezTo>
                  <a:cubicBezTo>
                    <a:pt x="7" y="27"/>
                    <a:pt x="8" y="24"/>
                    <a:pt x="11" y="23"/>
                  </a:cubicBezTo>
                  <a:close/>
                  <a:moveTo>
                    <a:pt x="120" y="101"/>
                  </a:moveTo>
                  <a:cubicBezTo>
                    <a:pt x="119" y="97"/>
                    <a:pt x="119" y="97"/>
                    <a:pt x="119" y="97"/>
                  </a:cubicBezTo>
                  <a:cubicBezTo>
                    <a:pt x="117" y="92"/>
                    <a:pt x="110" y="88"/>
                    <a:pt x="105" y="90"/>
                  </a:cubicBezTo>
                  <a:cubicBezTo>
                    <a:pt x="82" y="96"/>
                    <a:pt x="82" y="96"/>
                    <a:pt x="82" y="96"/>
                  </a:cubicBezTo>
                  <a:cubicBezTo>
                    <a:pt x="76" y="98"/>
                    <a:pt x="72" y="104"/>
                    <a:pt x="72" y="110"/>
                  </a:cubicBezTo>
                  <a:cubicBezTo>
                    <a:pt x="72" y="138"/>
                    <a:pt x="72" y="138"/>
                    <a:pt x="72" y="138"/>
                  </a:cubicBezTo>
                  <a:cubicBezTo>
                    <a:pt x="55" y="138"/>
                    <a:pt x="55" y="138"/>
                    <a:pt x="55" y="138"/>
                  </a:cubicBezTo>
                  <a:cubicBezTo>
                    <a:pt x="55" y="106"/>
                    <a:pt x="55" y="106"/>
                    <a:pt x="55" y="106"/>
                  </a:cubicBezTo>
                  <a:cubicBezTo>
                    <a:pt x="55" y="104"/>
                    <a:pt x="54" y="101"/>
                    <a:pt x="53" y="99"/>
                  </a:cubicBezTo>
                  <a:cubicBezTo>
                    <a:pt x="112" y="82"/>
                    <a:pt x="112" y="82"/>
                    <a:pt x="112" y="82"/>
                  </a:cubicBezTo>
                  <a:cubicBezTo>
                    <a:pt x="115" y="81"/>
                    <a:pt x="118" y="79"/>
                    <a:pt x="119" y="76"/>
                  </a:cubicBezTo>
                  <a:cubicBezTo>
                    <a:pt x="120" y="73"/>
                    <a:pt x="121" y="70"/>
                    <a:pt x="120" y="67"/>
                  </a:cubicBezTo>
                  <a:cubicBezTo>
                    <a:pt x="119" y="64"/>
                    <a:pt x="119" y="64"/>
                    <a:pt x="119" y="64"/>
                  </a:cubicBezTo>
                  <a:cubicBezTo>
                    <a:pt x="117" y="58"/>
                    <a:pt x="110" y="54"/>
                    <a:pt x="105" y="56"/>
                  </a:cubicBezTo>
                  <a:cubicBezTo>
                    <a:pt x="9" y="85"/>
                    <a:pt x="9" y="85"/>
                    <a:pt x="9" y="85"/>
                  </a:cubicBezTo>
                  <a:cubicBezTo>
                    <a:pt x="6" y="86"/>
                    <a:pt x="4" y="88"/>
                    <a:pt x="3" y="90"/>
                  </a:cubicBezTo>
                  <a:cubicBezTo>
                    <a:pt x="1" y="92"/>
                    <a:pt x="1" y="95"/>
                    <a:pt x="1" y="97"/>
                  </a:cubicBezTo>
                  <a:cubicBezTo>
                    <a:pt x="2" y="98"/>
                    <a:pt x="2" y="98"/>
                    <a:pt x="2" y="99"/>
                  </a:cubicBezTo>
                  <a:cubicBezTo>
                    <a:pt x="3" y="102"/>
                    <a:pt x="3" y="102"/>
                    <a:pt x="3" y="102"/>
                  </a:cubicBezTo>
                  <a:cubicBezTo>
                    <a:pt x="4" y="106"/>
                    <a:pt x="7" y="109"/>
                    <a:pt x="10" y="110"/>
                  </a:cubicBezTo>
                  <a:cubicBezTo>
                    <a:pt x="11" y="110"/>
                    <a:pt x="11" y="110"/>
                    <a:pt x="11" y="110"/>
                  </a:cubicBezTo>
                  <a:cubicBezTo>
                    <a:pt x="23" y="113"/>
                    <a:pt x="23" y="113"/>
                    <a:pt x="23" y="113"/>
                  </a:cubicBezTo>
                  <a:cubicBezTo>
                    <a:pt x="26" y="114"/>
                    <a:pt x="28" y="118"/>
                    <a:pt x="28" y="121"/>
                  </a:cubicBezTo>
                  <a:cubicBezTo>
                    <a:pt x="28" y="138"/>
                    <a:pt x="28" y="138"/>
                    <a:pt x="28" y="138"/>
                  </a:cubicBezTo>
                  <a:cubicBezTo>
                    <a:pt x="17" y="138"/>
                    <a:pt x="17" y="138"/>
                    <a:pt x="17" y="138"/>
                  </a:cubicBezTo>
                  <a:cubicBezTo>
                    <a:pt x="17" y="187"/>
                    <a:pt x="17" y="187"/>
                    <a:pt x="17" y="187"/>
                  </a:cubicBezTo>
                  <a:cubicBezTo>
                    <a:pt x="17" y="199"/>
                    <a:pt x="28" y="208"/>
                    <a:pt x="40" y="209"/>
                  </a:cubicBezTo>
                  <a:cubicBezTo>
                    <a:pt x="40" y="214"/>
                    <a:pt x="40" y="214"/>
                    <a:pt x="40" y="214"/>
                  </a:cubicBezTo>
                  <a:cubicBezTo>
                    <a:pt x="40" y="220"/>
                    <a:pt x="46" y="225"/>
                    <a:pt x="53" y="225"/>
                  </a:cubicBezTo>
                  <a:cubicBezTo>
                    <a:pt x="74" y="225"/>
                    <a:pt x="74" y="225"/>
                    <a:pt x="74" y="225"/>
                  </a:cubicBezTo>
                  <a:cubicBezTo>
                    <a:pt x="81" y="225"/>
                    <a:pt x="87" y="220"/>
                    <a:pt x="87" y="214"/>
                  </a:cubicBezTo>
                  <a:cubicBezTo>
                    <a:pt x="87" y="209"/>
                    <a:pt x="87" y="209"/>
                    <a:pt x="87" y="209"/>
                  </a:cubicBezTo>
                  <a:cubicBezTo>
                    <a:pt x="99" y="208"/>
                    <a:pt x="110" y="199"/>
                    <a:pt x="110" y="187"/>
                  </a:cubicBezTo>
                  <a:cubicBezTo>
                    <a:pt x="110" y="138"/>
                    <a:pt x="110" y="138"/>
                    <a:pt x="110" y="138"/>
                  </a:cubicBezTo>
                  <a:cubicBezTo>
                    <a:pt x="99" y="138"/>
                    <a:pt x="99" y="138"/>
                    <a:pt x="99" y="138"/>
                  </a:cubicBezTo>
                  <a:cubicBezTo>
                    <a:pt x="99" y="125"/>
                    <a:pt x="99" y="125"/>
                    <a:pt x="99" y="125"/>
                  </a:cubicBezTo>
                  <a:cubicBezTo>
                    <a:pt x="99" y="122"/>
                    <a:pt x="101" y="118"/>
                    <a:pt x="104" y="117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8" y="113"/>
                    <a:pt x="122" y="107"/>
                    <a:pt x="120" y="101"/>
                  </a:cubicBezTo>
                  <a:close/>
                  <a:moveTo>
                    <a:pt x="43" y="98"/>
                  </a:moveTo>
                  <a:cubicBezTo>
                    <a:pt x="45" y="99"/>
                    <a:pt x="46" y="100"/>
                    <a:pt x="47" y="101"/>
                  </a:cubicBezTo>
                  <a:cubicBezTo>
                    <a:pt x="48" y="103"/>
                    <a:pt x="49" y="104"/>
                    <a:pt x="49" y="106"/>
                  </a:cubicBezTo>
                  <a:cubicBezTo>
                    <a:pt x="49" y="138"/>
                    <a:pt x="49" y="138"/>
                    <a:pt x="49" y="138"/>
                  </a:cubicBezTo>
                  <a:cubicBezTo>
                    <a:pt x="35" y="138"/>
                    <a:pt x="35" y="138"/>
                    <a:pt x="35" y="138"/>
                  </a:cubicBezTo>
                  <a:cubicBezTo>
                    <a:pt x="35" y="121"/>
                    <a:pt x="35" y="121"/>
                    <a:pt x="35" y="121"/>
                  </a:cubicBezTo>
                  <a:cubicBezTo>
                    <a:pt x="35" y="116"/>
                    <a:pt x="30" y="110"/>
                    <a:pt x="25" y="108"/>
                  </a:cubicBezTo>
                  <a:cubicBezTo>
                    <a:pt x="25" y="108"/>
                    <a:pt x="24" y="108"/>
                    <a:pt x="24" y="108"/>
                  </a:cubicBezTo>
                  <a:cubicBezTo>
                    <a:pt x="13" y="104"/>
                    <a:pt x="13" y="104"/>
                    <a:pt x="13" y="104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10" y="104"/>
                    <a:pt x="9" y="102"/>
                    <a:pt x="9" y="101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7" y="96"/>
                    <a:pt x="7" y="94"/>
                    <a:pt x="8" y="93"/>
                  </a:cubicBezTo>
                  <a:cubicBezTo>
                    <a:pt x="9" y="92"/>
                    <a:pt x="10" y="91"/>
                    <a:pt x="11" y="90"/>
                  </a:cubicBezTo>
                  <a:cubicBezTo>
                    <a:pt x="12" y="90"/>
                    <a:pt x="12" y="90"/>
                    <a:pt x="12" y="90"/>
                  </a:cubicBezTo>
                  <a:cubicBezTo>
                    <a:pt x="13" y="90"/>
                    <a:pt x="13" y="90"/>
                    <a:pt x="13" y="90"/>
                  </a:cubicBezTo>
                  <a:cubicBezTo>
                    <a:pt x="24" y="86"/>
                    <a:pt x="24" y="86"/>
                    <a:pt x="24" y="86"/>
                  </a:cubicBezTo>
                  <a:cubicBezTo>
                    <a:pt x="106" y="62"/>
                    <a:pt x="106" y="62"/>
                    <a:pt x="106" y="62"/>
                  </a:cubicBezTo>
                  <a:cubicBezTo>
                    <a:pt x="107" y="62"/>
                    <a:pt x="107" y="62"/>
                    <a:pt x="108" y="62"/>
                  </a:cubicBezTo>
                  <a:cubicBezTo>
                    <a:pt x="110" y="62"/>
                    <a:pt x="112" y="63"/>
                    <a:pt x="113" y="66"/>
                  </a:cubicBezTo>
                  <a:cubicBezTo>
                    <a:pt x="114" y="69"/>
                    <a:pt x="114" y="69"/>
                    <a:pt x="114" y="69"/>
                  </a:cubicBezTo>
                  <a:cubicBezTo>
                    <a:pt x="115" y="71"/>
                    <a:pt x="114" y="72"/>
                    <a:pt x="114" y="73"/>
                  </a:cubicBezTo>
                  <a:cubicBezTo>
                    <a:pt x="113" y="74"/>
                    <a:pt x="112" y="75"/>
                    <a:pt x="111" y="76"/>
                  </a:cubicBezTo>
                  <a:cubicBezTo>
                    <a:pt x="49" y="94"/>
                    <a:pt x="49" y="94"/>
                    <a:pt x="49" y="94"/>
                  </a:cubicBezTo>
                  <a:cubicBezTo>
                    <a:pt x="39" y="97"/>
                    <a:pt x="43" y="98"/>
                    <a:pt x="43" y="98"/>
                  </a:cubicBezTo>
                  <a:close/>
                  <a:moveTo>
                    <a:pt x="111" y="109"/>
                  </a:moveTo>
                  <a:cubicBezTo>
                    <a:pt x="103" y="111"/>
                    <a:pt x="103" y="111"/>
                    <a:pt x="103" y="111"/>
                  </a:cubicBezTo>
                  <a:cubicBezTo>
                    <a:pt x="97" y="113"/>
                    <a:pt x="92" y="119"/>
                    <a:pt x="92" y="125"/>
                  </a:cubicBezTo>
                  <a:cubicBezTo>
                    <a:pt x="92" y="138"/>
                    <a:pt x="92" y="138"/>
                    <a:pt x="92" y="138"/>
                  </a:cubicBezTo>
                  <a:cubicBezTo>
                    <a:pt x="78" y="138"/>
                    <a:pt x="78" y="138"/>
                    <a:pt x="78" y="138"/>
                  </a:cubicBezTo>
                  <a:cubicBezTo>
                    <a:pt x="78" y="110"/>
                    <a:pt x="78" y="110"/>
                    <a:pt x="78" y="110"/>
                  </a:cubicBezTo>
                  <a:cubicBezTo>
                    <a:pt x="78" y="107"/>
                    <a:pt x="81" y="103"/>
                    <a:pt x="84" y="102"/>
                  </a:cubicBezTo>
                  <a:cubicBezTo>
                    <a:pt x="106" y="96"/>
                    <a:pt x="106" y="96"/>
                    <a:pt x="106" y="96"/>
                  </a:cubicBezTo>
                  <a:cubicBezTo>
                    <a:pt x="109" y="95"/>
                    <a:pt x="112" y="96"/>
                    <a:pt x="113" y="99"/>
                  </a:cubicBezTo>
                  <a:cubicBezTo>
                    <a:pt x="114" y="103"/>
                    <a:pt x="114" y="103"/>
                    <a:pt x="114" y="103"/>
                  </a:cubicBezTo>
                  <a:cubicBezTo>
                    <a:pt x="115" y="106"/>
                    <a:pt x="113" y="109"/>
                    <a:pt x="111" y="10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232112" y="2046827"/>
            <a:ext cx="1109091" cy="1056227"/>
            <a:chOff x="6232112" y="2046827"/>
            <a:chExt cx="1109091" cy="1056227"/>
          </a:xfrm>
        </p:grpSpPr>
        <p:sp>
          <p:nvSpPr>
            <p:cNvPr id="9" name="AutoShape 9"/>
            <p:cNvSpPr/>
            <p:nvPr/>
          </p:nvSpPr>
          <p:spPr>
            <a:xfrm>
              <a:off x="6232112" y="2046827"/>
              <a:ext cx="1109091" cy="1056227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527768" y="2381536"/>
              <a:ext cx="546354" cy="546164"/>
            </a:xfrm>
            <a:custGeom>
              <a:rect l="l" t="t" r="r" b="b"/>
              <a:pathLst>
                <a:path w="347" h="347">
                  <a:moveTo>
                    <a:pt x="174" y="0"/>
                  </a:moveTo>
                  <a:cubicBezTo>
                    <a:pt x="78" y="0"/>
                    <a:pt x="0" y="78"/>
                    <a:pt x="0" y="174"/>
                  </a:cubicBezTo>
                  <a:cubicBezTo>
                    <a:pt x="0" y="269"/>
                    <a:pt x="78" y="347"/>
                    <a:pt x="174" y="347"/>
                  </a:cubicBezTo>
                  <a:cubicBezTo>
                    <a:pt x="269" y="347"/>
                    <a:pt x="347" y="269"/>
                    <a:pt x="347" y="174"/>
                  </a:cubicBezTo>
                  <a:cubicBezTo>
                    <a:pt x="347" y="78"/>
                    <a:pt x="269" y="0"/>
                    <a:pt x="174" y="0"/>
                  </a:cubicBezTo>
                  <a:close/>
                  <a:moveTo>
                    <a:pt x="332" y="166"/>
                  </a:moveTo>
                  <a:cubicBezTo>
                    <a:pt x="283" y="166"/>
                    <a:pt x="283" y="166"/>
                    <a:pt x="283" y="166"/>
                  </a:cubicBezTo>
                  <a:cubicBezTo>
                    <a:pt x="281" y="107"/>
                    <a:pt x="261" y="55"/>
                    <a:pt x="231" y="26"/>
                  </a:cubicBezTo>
                  <a:cubicBezTo>
                    <a:pt x="288" y="48"/>
                    <a:pt x="329" y="102"/>
                    <a:pt x="332" y="166"/>
                  </a:cubicBezTo>
                  <a:close/>
                  <a:moveTo>
                    <a:pt x="174" y="332"/>
                  </a:moveTo>
                  <a:cubicBezTo>
                    <a:pt x="165" y="330"/>
                    <a:pt x="148" y="277"/>
                    <a:pt x="147" y="181"/>
                  </a:cubicBezTo>
                  <a:cubicBezTo>
                    <a:pt x="200" y="181"/>
                    <a:pt x="200" y="181"/>
                    <a:pt x="200" y="181"/>
                  </a:cubicBezTo>
                  <a:cubicBezTo>
                    <a:pt x="199" y="277"/>
                    <a:pt x="183" y="330"/>
                    <a:pt x="174" y="332"/>
                  </a:cubicBezTo>
                  <a:close/>
                  <a:moveTo>
                    <a:pt x="147" y="166"/>
                  </a:moveTo>
                  <a:cubicBezTo>
                    <a:pt x="148" y="70"/>
                    <a:pt x="165" y="17"/>
                    <a:pt x="174" y="15"/>
                  </a:cubicBezTo>
                  <a:cubicBezTo>
                    <a:pt x="174" y="15"/>
                    <a:pt x="174" y="15"/>
                    <a:pt x="174" y="15"/>
                  </a:cubicBezTo>
                  <a:cubicBezTo>
                    <a:pt x="183" y="17"/>
                    <a:pt x="199" y="70"/>
                    <a:pt x="200" y="166"/>
                  </a:cubicBezTo>
                  <a:lnTo>
                    <a:pt x="147" y="166"/>
                  </a:lnTo>
                  <a:close/>
                  <a:moveTo>
                    <a:pt x="153" y="19"/>
                  </a:moveTo>
                  <a:cubicBezTo>
                    <a:pt x="138" y="51"/>
                    <a:pt x="133" y="118"/>
                    <a:pt x="133" y="166"/>
                  </a:cubicBezTo>
                  <a:cubicBezTo>
                    <a:pt x="79" y="166"/>
                    <a:pt x="79" y="166"/>
                    <a:pt x="79" y="166"/>
                  </a:cubicBezTo>
                  <a:cubicBezTo>
                    <a:pt x="81" y="94"/>
                    <a:pt x="112" y="34"/>
                    <a:pt x="153" y="19"/>
                  </a:cubicBezTo>
                  <a:close/>
                  <a:moveTo>
                    <a:pt x="133" y="181"/>
                  </a:moveTo>
                  <a:cubicBezTo>
                    <a:pt x="133" y="229"/>
                    <a:pt x="138" y="296"/>
                    <a:pt x="153" y="329"/>
                  </a:cubicBezTo>
                  <a:cubicBezTo>
                    <a:pt x="112" y="313"/>
                    <a:pt x="81" y="254"/>
                    <a:pt x="79" y="181"/>
                  </a:cubicBezTo>
                  <a:lnTo>
                    <a:pt x="133" y="181"/>
                  </a:lnTo>
                  <a:close/>
                  <a:moveTo>
                    <a:pt x="194" y="329"/>
                  </a:moveTo>
                  <a:cubicBezTo>
                    <a:pt x="209" y="296"/>
                    <a:pt x="214" y="229"/>
                    <a:pt x="215" y="181"/>
                  </a:cubicBezTo>
                  <a:cubicBezTo>
                    <a:pt x="268" y="181"/>
                    <a:pt x="268" y="181"/>
                    <a:pt x="268" y="181"/>
                  </a:cubicBezTo>
                  <a:cubicBezTo>
                    <a:pt x="266" y="254"/>
                    <a:pt x="235" y="313"/>
                    <a:pt x="194" y="329"/>
                  </a:cubicBezTo>
                  <a:close/>
                  <a:moveTo>
                    <a:pt x="215" y="166"/>
                  </a:moveTo>
                  <a:cubicBezTo>
                    <a:pt x="214" y="118"/>
                    <a:pt x="209" y="51"/>
                    <a:pt x="194" y="19"/>
                  </a:cubicBezTo>
                  <a:cubicBezTo>
                    <a:pt x="235" y="34"/>
                    <a:pt x="266" y="94"/>
                    <a:pt x="268" y="166"/>
                  </a:cubicBezTo>
                  <a:lnTo>
                    <a:pt x="215" y="166"/>
                  </a:lnTo>
                  <a:close/>
                  <a:moveTo>
                    <a:pt x="117" y="26"/>
                  </a:moveTo>
                  <a:cubicBezTo>
                    <a:pt x="87" y="55"/>
                    <a:pt x="66" y="107"/>
                    <a:pt x="64" y="166"/>
                  </a:cubicBezTo>
                  <a:cubicBezTo>
                    <a:pt x="15" y="166"/>
                    <a:pt x="15" y="166"/>
                    <a:pt x="15" y="166"/>
                  </a:cubicBezTo>
                  <a:cubicBezTo>
                    <a:pt x="18" y="102"/>
                    <a:pt x="59" y="48"/>
                    <a:pt x="117" y="26"/>
                  </a:cubicBezTo>
                  <a:close/>
                  <a:moveTo>
                    <a:pt x="15" y="181"/>
                  </a:moveTo>
                  <a:cubicBezTo>
                    <a:pt x="64" y="181"/>
                    <a:pt x="64" y="181"/>
                    <a:pt x="64" y="181"/>
                  </a:cubicBezTo>
                  <a:cubicBezTo>
                    <a:pt x="66" y="241"/>
                    <a:pt x="87" y="292"/>
                    <a:pt x="117" y="322"/>
                  </a:cubicBezTo>
                  <a:cubicBezTo>
                    <a:pt x="59" y="300"/>
                    <a:pt x="18" y="245"/>
                    <a:pt x="15" y="181"/>
                  </a:cubicBezTo>
                  <a:close/>
                  <a:moveTo>
                    <a:pt x="231" y="322"/>
                  </a:moveTo>
                  <a:cubicBezTo>
                    <a:pt x="261" y="292"/>
                    <a:pt x="281" y="241"/>
                    <a:pt x="283" y="181"/>
                  </a:cubicBezTo>
                  <a:cubicBezTo>
                    <a:pt x="332" y="181"/>
                    <a:pt x="332" y="181"/>
                    <a:pt x="332" y="181"/>
                  </a:cubicBezTo>
                  <a:cubicBezTo>
                    <a:pt x="329" y="245"/>
                    <a:pt x="288" y="300"/>
                    <a:pt x="231" y="32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924871" y="3598354"/>
            <a:ext cx="1109091" cy="1054132"/>
            <a:chOff x="3924871" y="3598354"/>
            <a:chExt cx="1109091" cy="1054132"/>
          </a:xfrm>
        </p:grpSpPr>
        <p:sp>
          <p:nvSpPr>
            <p:cNvPr id="12" name="AutoShape 12"/>
            <p:cNvSpPr/>
            <p:nvPr/>
          </p:nvSpPr>
          <p:spPr>
            <a:xfrm>
              <a:off x="3924871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154710" y="3974592"/>
              <a:ext cx="649605" cy="444722"/>
            </a:xfrm>
            <a:custGeom>
              <a:rect l="l" t="t" r="r" b="b"/>
              <a:pathLst>
                <a:path w="412" h="283">
                  <a:moveTo>
                    <a:pt x="340" y="283"/>
                  </a:moveTo>
                  <a:cubicBezTo>
                    <a:pt x="73" y="283"/>
                    <a:pt x="73" y="283"/>
                    <a:pt x="73" y="283"/>
                  </a:cubicBezTo>
                  <a:cubicBezTo>
                    <a:pt x="73" y="283"/>
                    <a:pt x="72" y="283"/>
                    <a:pt x="72" y="283"/>
                  </a:cubicBezTo>
                  <a:cubicBezTo>
                    <a:pt x="32" y="282"/>
                    <a:pt x="0" y="249"/>
                    <a:pt x="0" y="209"/>
                  </a:cubicBezTo>
                  <a:cubicBezTo>
                    <a:pt x="0" y="169"/>
                    <a:pt x="31" y="137"/>
                    <a:pt x="70" y="135"/>
                  </a:cubicBezTo>
                  <a:cubicBezTo>
                    <a:pt x="67" y="126"/>
                    <a:pt x="66" y="117"/>
                    <a:pt x="66" y="107"/>
                  </a:cubicBezTo>
                  <a:cubicBezTo>
                    <a:pt x="66" y="48"/>
                    <a:pt x="114" y="0"/>
                    <a:pt x="173" y="0"/>
                  </a:cubicBezTo>
                  <a:cubicBezTo>
                    <a:pt x="217" y="0"/>
                    <a:pt x="257" y="27"/>
                    <a:pt x="273" y="69"/>
                  </a:cubicBezTo>
                  <a:cubicBezTo>
                    <a:pt x="273" y="69"/>
                    <a:pt x="273" y="69"/>
                    <a:pt x="273" y="69"/>
                  </a:cubicBezTo>
                  <a:cubicBezTo>
                    <a:pt x="311" y="69"/>
                    <a:pt x="343" y="98"/>
                    <a:pt x="346" y="135"/>
                  </a:cubicBezTo>
                  <a:cubicBezTo>
                    <a:pt x="384" y="139"/>
                    <a:pt x="413" y="171"/>
                    <a:pt x="413" y="209"/>
                  </a:cubicBezTo>
                  <a:cubicBezTo>
                    <a:pt x="413" y="249"/>
                    <a:pt x="381" y="282"/>
                    <a:pt x="341" y="283"/>
                  </a:cubicBezTo>
                  <a:cubicBezTo>
                    <a:pt x="340" y="283"/>
                    <a:pt x="340" y="283"/>
                    <a:pt x="340" y="283"/>
                  </a:cubicBezTo>
                  <a:close/>
                  <a:moveTo>
                    <a:pt x="73" y="268"/>
                  </a:moveTo>
                  <a:cubicBezTo>
                    <a:pt x="339" y="268"/>
                    <a:pt x="339" y="268"/>
                    <a:pt x="339" y="268"/>
                  </a:cubicBezTo>
                  <a:cubicBezTo>
                    <a:pt x="339" y="268"/>
                    <a:pt x="340" y="268"/>
                    <a:pt x="340" y="268"/>
                  </a:cubicBezTo>
                  <a:cubicBezTo>
                    <a:pt x="372" y="268"/>
                    <a:pt x="398" y="241"/>
                    <a:pt x="398" y="209"/>
                  </a:cubicBezTo>
                  <a:cubicBezTo>
                    <a:pt x="398" y="176"/>
                    <a:pt x="372" y="150"/>
                    <a:pt x="339" y="150"/>
                  </a:cubicBezTo>
                  <a:cubicBezTo>
                    <a:pt x="335" y="150"/>
                    <a:pt x="332" y="146"/>
                    <a:pt x="332" y="142"/>
                  </a:cubicBezTo>
                  <a:cubicBezTo>
                    <a:pt x="332" y="110"/>
                    <a:pt x="305" y="83"/>
                    <a:pt x="273" y="83"/>
                  </a:cubicBezTo>
                  <a:cubicBezTo>
                    <a:pt x="271" y="83"/>
                    <a:pt x="270" y="83"/>
                    <a:pt x="268" y="84"/>
                  </a:cubicBezTo>
                  <a:cubicBezTo>
                    <a:pt x="265" y="84"/>
                    <a:pt x="262" y="82"/>
                    <a:pt x="261" y="79"/>
                  </a:cubicBezTo>
                  <a:cubicBezTo>
                    <a:pt x="248" y="40"/>
                    <a:pt x="213" y="15"/>
                    <a:pt x="173" y="15"/>
                  </a:cubicBezTo>
                  <a:cubicBezTo>
                    <a:pt x="122" y="15"/>
                    <a:pt x="81" y="56"/>
                    <a:pt x="81" y="107"/>
                  </a:cubicBezTo>
                  <a:cubicBezTo>
                    <a:pt x="81" y="118"/>
                    <a:pt x="83" y="129"/>
                    <a:pt x="87" y="140"/>
                  </a:cubicBezTo>
                  <a:cubicBezTo>
                    <a:pt x="88" y="142"/>
                    <a:pt x="87" y="145"/>
                    <a:pt x="86" y="147"/>
                  </a:cubicBezTo>
                  <a:cubicBezTo>
                    <a:pt x="84" y="149"/>
                    <a:pt x="82" y="150"/>
                    <a:pt x="79" y="150"/>
                  </a:cubicBezTo>
                  <a:cubicBezTo>
                    <a:pt x="77" y="150"/>
                    <a:pt x="75" y="150"/>
                    <a:pt x="73" y="150"/>
                  </a:cubicBezTo>
                  <a:cubicBezTo>
                    <a:pt x="41" y="150"/>
                    <a:pt x="14" y="176"/>
                    <a:pt x="14" y="209"/>
                  </a:cubicBezTo>
                  <a:cubicBezTo>
                    <a:pt x="14" y="241"/>
                    <a:pt x="41" y="268"/>
                    <a:pt x="73" y="268"/>
                  </a:cubicBezTo>
                  <a:cubicBezTo>
                    <a:pt x="73" y="268"/>
                    <a:pt x="73" y="268"/>
                    <a:pt x="73" y="26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4" name="Connector 14"/>
          <p:cNvCxnSpPr/>
          <p:nvPr/>
        </p:nvCxnSpPr>
        <p:spPr>
          <a:xfrm>
            <a:off x="2517318" y="3043767"/>
            <a:ext cx="1407583" cy="95673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5034034" y="3103033"/>
            <a:ext cx="1409700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6" name="Connector 16"/>
          <p:cNvCxnSpPr/>
          <p:nvPr/>
        </p:nvCxnSpPr>
        <p:spPr>
          <a:xfrm flipH="1" flipV="1">
            <a:off x="7129534" y="3103033"/>
            <a:ext cx="1407584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6623651" y="-565151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193034" y="-342900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社会公众参与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154710" y="4728342"/>
            <a:ext cx="2553340" cy="1269499"/>
            <a:chOff x="4154710" y="4728342"/>
            <a:chExt cx="2553340" cy="1269499"/>
          </a:xfrm>
        </p:grpSpPr>
        <p:sp>
          <p:nvSpPr>
            <p:cNvPr id="42" name="TextBox 42"/>
            <p:cNvSpPr txBox="1"/>
            <p:nvPr/>
          </p:nvSpPr>
          <p:spPr>
            <a:xfrm>
              <a:off x="4154710" y="4728342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遵守医疗垃圾分类与处理的相关政策和法规，正确分类和投放医疗垃圾。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8799789" y="4728342"/>
            <a:ext cx="2553340" cy="1269499"/>
            <a:chOff x="8799789" y="4728342"/>
            <a:chExt cx="2553340" cy="1269499"/>
          </a:xfrm>
        </p:grpSpPr>
        <p:sp>
          <p:nvSpPr>
            <p:cNvPr id="44" name="TextBox 44"/>
            <p:cNvSpPr txBox="1"/>
            <p:nvPr/>
          </p:nvSpPr>
          <p:spPr>
            <a:xfrm>
              <a:off x="8799789" y="4728342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发挥监督作用，对违反医疗垃圾分类与处理规定的行为进行举报和投诉。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202747" y="1746786"/>
            <a:ext cx="2553340" cy="1269499"/>
            <a:chOff x="3202747" y="1746786"/>
            <a:chExt cx="2553340" cy="1269499"/>
          </a:xfrm>
        </p:grpSpPr>
        <p:sp>
          <p:nvSpPr>
            <p:cNvPr id="46" name="TextBox 46"/>
            <p:cNvSpPr txBox="1"/>
            <p:nvPr/>
          </p:nvSpPr>
          <p:spPr>
            <a:xfrm>
              <a:off x="3202747" y="1746786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积极参与医疗垃圾分类与处理的宣传教育活动，提高自身环保意识。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15038" y="1615818"/>
            <a:ext cx="2553340" cy="1269499"/>
            <a:chOff x="7815038" y="1615818"/>
            <a:chExt cx="2553340" cy="1269499"/>
          </a:xfrm>
        </p:grpSpPr>
        <p:sp>
          <p:nvSpPr>
            <p:cNvPr id="48" name="TextBox 48"/>
            <p:cNvSpPr txBox="1"/>
            <p:nvPr/>
          </p:nvSpPr>
          <p:spPr>
            <a:xfrm>
              <a:off x="7815038" y="1615818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关注环保企业和环保产业的发展，支持其提供的专业服务和产品。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https://d.book118.com/755144330110011103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2024-09-12T14:18:37.050</cp:lastPrinted>
  <dcterms:created xsi:type="dcterms:W3CDTF">2024-09-12T06:18:37Z</dcterms:created>
  <dcterms:modified xsi:type="dcterms:W3CDTF">2024-09-12T06:18:39Z</dcterms:modified>
</cp:coreProperties>
</file>