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AAAA131-2CBF-4C50-8756-BF278E177B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8E1E69-E541-470A-A3E5-BC3AB89C96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E61790C-D2AF-4DA5-AB24-93330C921A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6DCE332-28D6-486A-8059-570EA2D032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00E367B-9333-4686-9A4B-3DC50C6C35A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4E7C0DE-F9C3-4F51-999B-F96450A607C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63CF8E2-E8B1-48A1-BC84-80EC7F62BC3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7634649-E5BD-4A06-B0C5-5A9C10F41E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72B6E05-19FE-4171-ABB8-D493425EE0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672777-5EBE-46F8-ADAE-BCA11D0AD7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E950E3-1DFD-4C71-BE55-B368A448A5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11.jpeg" /><Relationship Id="rId4"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5212302133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做好学生与教师出差的传染病防护</a:t>
            </a:r>
            <a:endParaRPr lang="en-US" sz="1100"/>
          </a:p>
        </p:txBody>
      </p:sp>
      <p:sp>
        <p:nvSpPr>
          <p:cNvPr id="5" name="AutoShape 5"/>
          <p:cNvSpPr/>
          <p:nvPr/>
        </p:nvSpPr>
        <p:spPr>
          <a:xfrm>
            <a:off x="5838648" y="4167778"/>
            <a:ext cx="2333375"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汇报人：XX</a:t>
            </a:r>
            <a:endParaRPr lang="en-US" sz="1100"/>
          </a:p>
        </p:txBody>
      </p:sp>
      <p:sp>
        <p:nvSpPr>
          <p:cNvPr id="6" name="AutoShape 6"/>
          <p:cNvSpPr/>
          <p:nvPr/>
        </p:nvSpPr>
        <p:spPr>
          <a:xfrm>
            <a:off x="8587678" y="4167778"/>
            <a:ext cx="2820047"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2024-01-23</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引言</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传染病基本知识</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出差前的准备工作</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出差期间的防护措施</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返校后的后续工作</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案例分析与经验分享</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引言</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12065" b="12065"/>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应对全球传染病威胁</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近年来，全球范围内传染病频发，对学生和教师的健康安全构成严重威胁。出差活动可能增加感染风险，因此有必要制定相应的防护措施。</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保障出差人员健康安全</a:t>
            </a:r>
            <a:endParaRPr lang="en-US" sz="1100"/>
          </a:p>
        </p:txBody>
      </p:sp>
      <p:sp>
        <p:nvSpPr>
          <p:cNvPr id="23" name="AutoShape 23"/>
          <p:cNvSpPr/>
          <p:nvPr/>
        </p:nvSpPr>
        <p:spPr>
          <a:xfrm>
            <a:off x="1804696" y="347977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学生和教师是学校的重要成员，他们的健康和安全对学校正常运转至关重要。制定传染病防护措施可以最大限度地降低出差期间的感染风险。</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促进学校与社会的和谐发展</a:t>
            </a:r>
            <a:endParaRPr lang="en-US" sz="1100"/>
          </a:p>
        </p:txBody>
      </p:sp>
      <p:sp>
        <p:nvSpPr>
          <p:cNvPr id="27" name="AutoShape 27"/>
          <p:cNvSpPr/>
          <p:nvPr/>
        </p:nvSpPr>
        <p:spPr>
          <a:xfrm>
            <a:off x="1804696" y="5247188"/>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学校作为社会的重要组成部分，应当积极履行社会责任，通过加强传染病防护工作，保障出差人员的健康安全，为社会的和谐发展做出贡献。</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8563" r="18563"/>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防止疾病传播</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有效的传染病防护措施可以切断传播途径，减少疾病在出差人员中的传播可能性，保护他们的身体健康。</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维护社会稳定</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传染病的爆发往往会引起社会恐慌和混乱，对学校的正常运转和社会秩序造成不良影响。加强传染病防护有助于维护社会稳定和人心安定。</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提升学校形象</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学校在传染病防护方面的积极措施可以向社会展示其对师生健康的关注和责任感，提升学校的形象和声誉。同时，这也有助于增强师生对学校的信任感和归属感。</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传染病防护的重要性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传染病基本知识</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0475" b="20475"/>
          <a:stretch>
            <a:fillRect/>
          </a:stretch>
        </p:blipFill>
        <p:spPr>
          <a:xfrm>
            <a:off x="1040081" y="1665908"/>
            <a:ext cx="5058967" cy="2163308"/>
          </a:xfrm>
          <a:prstGeom prst="rect">
            <a:avLst/>
          </a:prstGeom>
        </p:spPr>
      </p:pic>
      <p:pic>
        <p:nvPicPr>
          <p:cNvPr id="3" name="Picture 3"/>
          <p:cNvPicPr>
            <a:picLocks noChangeAspect="1"/>
          </p:cNvPicPr>
          <p:nvPr/>
        </p:nvPicPr>
        <p:blipFill>
          <a:blip r:embed="rId3"/>
          <a:srcRect t="21492" b="21492"/>
          <a:stretch>
            <a:fillRect/>
          </a:stretch>
        </p:blipFill>
        <p:spPr>
          <a:xfrm>
            <a:off x="6099049" y="3829217"/>
            <a:ext cx="5058967" cy="2163308"/>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分类</a:t>
            </a:r>
            <a:endParaRPr lang="en-US" sz="1100"/>
          </a:p>
        </p:txBody>
      </p:sp>
      <p:sp>
        <p:nvSpPr>
          <p:cNvPr id="9" name="AutoShape 9"/>
          <p:cNvSpPr/>
          <p:nvPr/>
        </p:nvSpPr>
        <p:spPr>
          <a:xfrm>
            <a:off x="1199338" y="4309545"/>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根据病原体不同，传染病可分为病毒性传染病、细菌性传染病、寄生虫性传染病等。</a:t>
            </a:r>
            <a:endParaRPr lang="en-US" sz="1100"/>
          </a:p>
        </p:txBody>
      </p:sp>
      <p:sp>
        <p:nvSpPr>
          <p:cNvPr id="10" name="AutoShape 10"/>
          <p:cNvSpPr/>
          <p:nvPr/>
        </p:nvSpPr>
        <p:spPr>
          <a:xfrm>
            <a:off x="6258305" y="1738966"/>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定义</a:t>
            </a:r>
            <a:endParaRPr lang="en-US" sz="1100"/>
          </a:p>
        </p:txBody>
      </p:sp>
      <p:sp>
        <p:nvSpPr>
          <p:cNvPr id="11" name="AutoShape 11"/>
          <p:cNvSpPr/>
          <p:nvPr/>
        </p:nvSpPr>
        <p:spPr>
          <a:xfrm>
            <a:off x="6258305" y="2146237"/>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传染病是由各种病原体引起的能在人与人、动物与动物或人与动物之间相互传播的一类疾病。</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传染病的定义和分类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TextBox 2"/>
          <p:cNvSpPr txBox="1"/>
          <p:nvPr/>
        </p:nvSpPr>
        <p:spPr>
          <a:xfrm>
            <a:off x="539110" y="2088608"/>
            <a:ext cx="338630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病原体存在于空气中的飞沫或尘埃中，易感者吸入后受到感染，如流感、麻疹等。</a:t>
            </a:r>
          </a:p>
        </p:txBody>
      </p:sp>
      <p:sp>
        <p:nvSpPr>
          <p:cNvPr id="3" name="TextBox 3"/>
          <p:cNvSpPr txBox="1"/>
          <p:nvPr/>
        </p:nvSpPr>
        <p:spPr>
          <a:xfrm>
            <a:off x="539110" y="1679033"/>
            <a:ext cx="2409825" cy="428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75" b="1">
                <a:solidFill>
                  <a:schemeClr val="accent1">
                    <a:alpha val="100000"/>
                  </a:schemeClr>
                </a:solidFill>
                <a:latin typeface="Microsoft Yahei"/>
                <a:ea typeface="Microsoft Yahei"/>
                <a:cs typeface="Microsoft Yahei"/>
              </a:rPr>
              <a:t>空气传播</a:t>
            </a:r>
          </a:p>
        </p:txBody>
      </p:sp>
      <p:sp>
        <p:nvSpPr>
          <p:cNvPr id="4" name="AutoShape 4"/>
          <p:cNvSpPr/>
          <p:nvPr/>
        </p:nvSpPr>
        <p:spPr>
          <a:xfrm>
            <a:off x="4912196" y="1843297"/>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4275690">
            <a:off x="6489457" y="2982571"/>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700000" flipH="1">
            <a:off x="3730001" y="2945995"/>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8546356" flipH="1">
            <a:off x="3967371" y="4880960"/>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8546493" flipH="1">
            <a:off x="5914885" y="4872729"/>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39110" y="4666479"/>
            <a:ext cx="338631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病原体存在于携带者或患者的血液或体液中，通过共用注射器、输血等途径传播，如艾滋病、乙肝等。</a:t>
            </a:r>
          </a:p>
        </p:txBody>
      </p:sp>
      <p:sp>
        <p:nvSpPr>
          <p:cNvPr id="10" name="TextBox 10"/>
          <p:cNvSpPr txBox="1"/>
          <p:nvPr/>
        </p:nvSpPr>
        <p:spPr>
          <a:xfrm>
            <a:off x="539110" y="425690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血液/体液传播</a:t>
            </a:r>
          </a:p>
        </p:txBody>
      </p:sp>
      <p:sp>
        <p:nvSpPr>
          <p:cNvPr id="11" name="TextBox 11"/>
          <p:cNvSpPr txBox="1"/>
          <p:nvPr/>
        </p:nvSpPr>
        <p:spPr>
          <a:xfrm>
            <a:off x="6201617" y="1625514"/>
            <a:ext cx="341898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病原体污染水源或食物后，易感者通过饮水或进食受到感染，如霍乱、细菌性痢疾等。</a:t>
            </a:r>
          </a:p>
        </p:txBody>
      </p:sp>
      <p:sp>
        <p:nvSpPr>
          <p:cNvPr id="12" name="TextBox 12"/>
          <p:cNvSpPr txBox="1"/>
          <p:nvPr/>
        </p:nvSpPr>
        <p:spPr>
          <a:xfrm>
            <a:off x="6201617" y="1268111"/>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水和食物传播</a:t>
            </a:r>
          </a:p>
        </p:txBody>
      </p:sp>
      <p:sp>
        <p:nvSpPr>
          <p:cNvPr id="13" name="TextBox 13"/>
          <p:cNvSpPr txBox="1"/>
          <p:nvPr/>
        </p:nvSpPr>
        <p:spPr>
          <a:xfrm>
            <a:off x="8237407" y="3376213"/>
            <a:ext cx="341041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易感者与被病原体污染的水或土壤接触而受到感染，如钩端螺旋体病、血吸虫病等。</a:t>
            </a:r>
          </a:p>
        </p:txBody>
      </p:sp>
      <p:sp>
        <p:nvSpPr>
          <p:cNvPr id="14" name="TextBox 14"/>
          <p:cNvSpPr txBox="1"/>
          <p:nvPr/>
        </p:nvSpPr>
        <p:spPr>
          <a:xfrm>
            <a:off x="8237407" y="305074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接触传播</a:t>
            </a:r>
          </a:p>
        </p:txBody>
      </p:sp>
      <p:sp>
        <p:nvSpPr>
          <p:cNvPr id="15" name="TextBox 15"/>
          <p:cNvSpPr txBox="1"/>
          <p:nvPr/>
        </p:nvSpPr>
        <p:spPr>
          <a:xfrm>
            <a:off x="7268208" y="5464523"/>
            <a:ext cx="343452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病原体通过昆虫叮咬易感者而传播，如疟疾、登革热等。</a:t>
            </a:r>
          </a:p>
        </p:txBody>
      </p:sp>
      <p:sp>
        <p:nvSpPr>
          <p:cNvPr id="16" name="TextBox 16"/>
          <p:cNvSpPr txBox="1"/>
          <p:nvPr/>
        </p:nvSpPr>
        <p:spPr>
          <a:xfrm>
            <a:off x="7268208" y="5054948"/>
            <a:ext cx="2409825" cy="438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chemeClr val="accent1">
                    <a:alpha val="100000"/>
                  </a:schemeClr>
                </a:solidFill>
                <a:latin typeface="Microsoft Yahei"/>
                <a:ea typeface="Microsoft Yahei"/>
                <a:cs typeface="Microsoft Yahei"/>
              </a:rPr>
              <a:t>虫媒传播</a:t>
            </a:r>
          </a:p>
        </p:txBody>
      </p:sp>
      <p:sp>
        <p:nvSpPr>
          <p:cNvPr id="17" name="TextBox 17"/>
          <p:cNvSpPr txBox="1"/>
          <p:nvPr/>
        </p:nvSpPr>
        <p:spPr>
          <a:xfrm>
            <a:off x="5254897" y="2293598"/>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02</a:t>
            </a:r>
          </a:p>
        </p:txBody>
      </p:sp>
      <p:sp>
        <p:nvSpPr>
          <p:cNvPr id="18" name="TextBox 18"/>
          <p:cNvSpPr txBox="1"/>
          <p:nvPr/>
        </p:nvSpPr>
        <p:spPr>
          <a:xfrm>
            <a:off x="3925415" y="3408550"/>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01</a:t>
            </a:r>
          </a:p>
        </p:txBody>
      </p:sp>
      <p:sp>
        <p:nvSpPr>
          <p:cNvPr id="19" name="TextBox 19"/>
          <p:cNvSpPr txBox="1"/>
          <p:nvPr/>
        </p:nvSpPr>
        <p:spPr>
          <a:xfrm>
            <a:off x="6651824" y="3377086"/>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03</a:t>
            </a:r>
          </a:p>
        </p:txBody>
      </p:sp>
      <p:sp>
        <p:nvSpPr>
          <p:cNvPr id="20" name="TextBox 20"/>
          <p:cNvSpPr txBox="1"/>
          <p:nvPr/>
        </p:nvSpPr>
        <p:spPr>
          <a:xfrm>
            <a:off x="6069918"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04</a:t>
            </a:r>
          </a:p>
        </p:txBody>
      </p:sp>
      <p:sp>
        <p:nvSpPr>
          <p:cNvPr id="21" name="TextBox 21"/>
          <p:cNvSpPr txBox="1"/>
          <p:nvPr/>
        </p:nvSpPr>
        <p:spPr>
          <a:xfrm>
            <a:off x="4466940"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05</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传染病的传播途径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530845" y="252838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20017" y="5027098"/>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36105" y="5027098"/>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36988" y="293181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66977" y="290681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75518" y="443644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70342" y="532092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23592" y="447077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32415" y="2756572"/>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麻疹</a:t>
            </a:r>
          </a:p>
        </p:txBody>
      </p:sp>
      <p:sp>
        <p:nvSpPr>
          <p:cNvPr id="11" name="TextBox 11"/>
          <p:cNvSpPr txBox="1"/>
          <p:nvPr/>
        </p:nvSpPr>
        <p:spPr>
          <a:xfrm>
            <a:off x="813241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症状包括发热、咳嗽、流鼻涕、眼结膜炎等。预防措施包括接种疫苗、保持个人卫生、避免接触患者等。</a:t>
            </a:r>
          </a:p>
        </p:txBody>
      </p:sp>
      <p:sp>
        <p:nvSpPr>
          <p:cNvPr id="12" name="TextBox 12"/>
          <p:cNvSpPr txBox="1"/>
          <p:nvPr/>
        </p:nvSpPr>
        <p:spPr>
          <a:xfrm>
            <a:off x="4541030" y="1027328"/>
            <a:ext cx="41243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流感</a:t>
            </a:r>
          </a:p>
        </p:txBody>
      </p:sp>
      <p:sp>
        <p:nvSpPr>
          <p:cNvPr id="13" name="TextBox 13"/>
          <p:cNvSpPr txBox="1"/>
          <p:nvPr/>
        </p:nvSpPr>
        <p:spPr>
          <a:xfrm>
            <a:off x="4541030" y="1453445"/>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症状包括发热、头痛、咳嗽、喉咙痛等。预防措施包括接种疫苗、保持室内通风、避免去人群密集场所等。</a:t>
            </a:r>
          </a:p>
        </p:txBody>
      </p:sp>
      <p:sp>
        <p:nvSpPr>
          <p:cNvPr id="14" name="Freeform 14"/>
          <p:cNvSpPr/>
          <p:nvPr/>
        </p:nvSpPr>
        <p:spPr>
          <a:xfrm>
            <a:off x="5793785" y="279132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958501" y="3293513"/>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50975" y="358598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101166" y="3337992"/>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403006" y="359535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922225" y="5355934"/>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598325" y="5290510"/>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7824133"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细菌性痢疾</a:t>
            </a:r>
          </a:p>
        </p:txBody>
      </p:sp>
      <p:sp>
        <p:nvSpPr>
          <p:cNvPr id="22" name="TextBox 22"/>
          <p:cNvSpPr txBox="1"/>
          <p:nvPr/>
        </p:nvSpPr>
        <p:spPr>
          <a:xfrm>
            <a:off x="7824133"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症状包括发热、腹痛、腹泻等。预防措施包括注意饮食卫生、不喝生水、不吃未煮熟的食物等。</a:t>
            </a:r>
          </a:p>
        </p:txBody>
      </p:sp>
      <p:sp>
        <p:nvSpPr>
          <p:cNvPr id="23" name="TextBox 23"/>
          <p:cNvSpPr txBox="1"/>
          <p:nvPr/>
        </p:nvSpPr>
        <p:spPr>
          <a:xfrm>
            <a:off x="689125" y="2785147"/>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艾滋病</a:t>
            </a:r>
          </a:p>
        </p:txBody>
      </p:sp>
      <p:sp>
        <p:nvSpPr>
          <p:cNvPr id="24" name="TextBox 24"/>
          <p:cNvSpPr txBox="1"/>
          <p:nvPr/>
        </p:nvSpPr>
        <p:spPr>
          <a:xfrm>
            <a:off x="68912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症状包括持续发热、盗汗、淋巴结肿大等。预防措施包括避免不洁性行为、不共用注射器、接种疫苗等。</a:t>
            </a:r>
          </a:p>
        </p:txBody>
      </p:sp>
      <p:sp>
        <p:nvSpPr>
          <p:cNvPr id="25" name="TextBox 25"/>
          <p:cNvSpPr txBox="1"/>
          <p:nvPr/>
        </p:nvSpPr>
        <p:spPr>
          <a:xfrm>
            <a:off x="1054890"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疟疾</a:t>
            </a:r>
          </a:p>
        </p:txBody>
      </p:sp>
      <p:sp>
        <p:nvSpPr>
          <p:cNvPr id="26" name="TextBox 26"/>
          <p:cNvSpPr txBox="1"/>
          <p:nvPr/>
        </p:nvSpPr>
        <p:spPr>
          <a:xfrm>
            <a:off x="1054890"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症状包括寒战、高热、出汗等。预防措施包括避免蚊虫叮咬、使用防蚊用品、接种疫苗等。</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常见传染病的症状和预防措施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出差前的准备工作</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636" b="16636"/>
          <a:stretch>
            <a:fillRect/>
          </a:stretch>
        </p:blipFill>
        <p:spPr>
          <a:xfrm>
            <a:off x="6230112" y="1739062"/>
            <a:ext cx="5058969" cy="2163307"/>
          </a:xfrm>
          <a:prstGeom prst="rect">
            <a:avLst/>
          </a:prstGeom>
          <a:ln w="19050">
            <a:solidFill>
              <a:schemeClr val="dk1"/>
            </a:solidFill>
          </a:ln>
        </p:spPr>
      </p:pic>
      <p:pic>
        <p:nvPicPr>
          <p:cNvPr id="3" name="Picture 3"/>
          <p:cNvPicPr>
            <a:picLocks noChangeAspect="1"/>
          </p:cNvPicPr>
          <p:nvPr/>
        </p:nvPicPr>
        <p:blipFill>
          <a:blip r:embed="rId3"/>
          <a:srcRect t="17357" b="17357"/>
          <a:stretch>
            <a:fillRect/>
          </a:stretch>
        </p:blipFill>
        <p:spPr>
          <a:xfrm>
            <a:off x="6233164" y="3914561"/>
            <a:ext cx="5058969" cy="2163307"/>
          </a:xfrm>
          <a:prstGeom prst="rect">
            <a:avLst/>
          </a:prstGeom>
          <a:ln w="19050">
            <a:solidFill>
              <a:schemeClr val="dk1"/>
            </a:solidFill>
          </a:ln>
        </p:spPr>
      </p:pic>
      <p:sp>
        <p:nvSpPr>
          <p:cNvPr id="4" name="AutoShape 4"/>
          <p:cNvSpPr/>
          <p:nvPr/>
        </p:nvSpPr>
        <p:spPr>
          <a:xfrm>
            <a:off x="763829" y="1852480"/>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89066" y="1938594"/>
            <a:ext cx="391119"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467193"/>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查询目的地的传染病疫情报告，了解当地疫情的最新动态和趋势。</a:t>
            </a:r>
            <a:endParaRPr lang="en-US" sz="1100"/>
          </a:p>
        </p:txBody>
      </p:sp>
      <p:sp>
        <p:nvSpPr>
          <p:cNvPr id="7" name="AutoShape 7"/>
          <p:cNvSpPr/>
          <p:nvPr/>
        </p:nvSpPr>
        <p:spPr>
          <a:xfrm>
            <a:off x="763829" y="3650029"/>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74314" y="3736142"/>
            <a:ext cx="416357"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02</a:t>
            </a:r>
          </a:p>
        </p:txBody>
      </p:sp>
      <p:sp>
        <p:nvSpPr>
          <p:cNvPr id="9" name="AutoShape 9"/>
          <p:cNvSpPr/>
          <p:nvPr/>
        </p:nvSpPr>
        <p:spPr>
          <a:xfrm>
            <a:off x="1306341" y="3264741"/>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关注目的地国家或地区的卫生部门、疾病预防控制机构等官方渠道发布的疫情信息。</a:t>
            </a:r>
            <a:endParaRPr lang="en-US" sz="1100"/>
          </a:p>
        </p:txBody>
      </p:sp>
      <p:sp>
        <p:nvSpPr>
          <p:cNvPr id="10" name="AutoShape 10"/>
          <p:cNvSpPr/>
          <p:nvPr/>
        </p:nvSpPr>
        <p:spPr>
          <a:xfrm>
            <a:off x="763829" y="544148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773583" y="5527602"/>
            <a:ext cx="441594"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425">
                <a:solidFill>
                  <a:srgbClr val="FFFFFF">
                    <a:alpha val="100000"/>
                  </a:srgbClr>
                </a:solidFill>
                <a:latin typeface="Microsoft Yahei"/>
                <a:ea typeface="Microsoft Yahei"/>
                <a:cs typeface="Microsoft Yahei"/>
              </a:rPr>
              <a:t>03</a:t>
            </a:r>
          </a:p>
        </p:txBody>
      </p:sp>
      <p:sp>
        <p:nvSpPr>
          <p:cNvPr id="12" name="AutoShape 12"/>
          <p:cNvSpPr/>
          <p:nvPr/>
        </p:nvSpPr>
        <p:spPr>
          <a:xfrm>
            <a:off x="1306341" y="5062289"/>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向学校或单位相关部门咨询，了解有关目的地的疫情状况和旅行建议。</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了解目的地疫情状况</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sp>
        <p:nvSpPr>
          <p:cNvPr id="2" name="AutoShape 2"/>
          <p:cNvSpPr/>
          <p:nvPr/>
        </p:nvSpPr>
        <p:spPr>
          <a:xfrm>
            <a:off x="1267054" y="172053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268776" y="178893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4" name="AutoShape 4"/>
          <p:cNvSpPr/>
          <p:nvPr/>
        </p:nvSpPr>
        <p:spPr>
          <a:xfrm>
            <a:off x="1804696" y="1549847"/>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根据目的地疫情状况，制定详细的个人防护计划，包括在途中和在目的地的防护措施。</a:t>
            </a:r>
            <a:endParaRPr lang="en-US" sz="1100"/>
          </a:p>
        </p:txBody>
      </p:sp>
      <p:sp>
        <p:nvSpPr>
          <p:cNvPr id="5" name="AutoShape 5"/>
          <p:cNvSpPr/>
          <p:nvPr/>
        </p:nvSpPr>
        <p:spPr>
          <a:xfrm>
            <a:off x="1267054" y="332962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78301" y="3398024"/>
            <a:ext cx="41910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02</a:t>
            </a:r>
          </a:p>
        </p:txBody>
      </p:sp>
      <p:sp>
        <p:nvSpPr>
          <p:cNvPr id="7" name="AutoShape 7"/>
          <p:cNvSpPr/>
          <p:nvPr/>
        </p:nvSpPr>
        <p:spPr>
          <a:xfrm>
            <a:off x="1804696" y="3158939"/>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学习正确的洗手、佩戴口罩等个人防护方法，并养成良好的卫生习惯。</a:t>
            </a:r>
            <a:endParaRPr lang="en-US" sz="1100"/>
          </a:p>
        </p:txBody>
      </p:sp>
      <p:pic>
        <p:nvPicPr>
          <p:cNvPr id="8" name="Picture 8"/>
          <p:cNvPicPr>
            <a:picLocks noChangeAspect="1"/>
          </p:cNvPicPr>
          <p:nvPr/>
        </p:nvPicPr>
        <p:blipFill>
          <a:blip r:embed="rId2"/>
          <a:stretch>
            <a:fillRect/>
          </a:stretch>
        </p:blipFill>
        <p:spPr>
          <a:xfrm>
            <a:off x="6907441" y="1806607"/>
            <a:ext cx="4502196" cy="4061765"/>
          </a:xfrm>
          <a:prstGeom prst="rect">
            <a:avLst/>
          </a:prstGeom>
        </p:spPr>
      </p:pic>
      <p:pic>
        <p:nvPicPr>
          <p:cNvPr id="9" name="Picture 9"/>
          <p:cNvPicPr>
            <a:picLocks noChangeAspect="1"/>
          </p:cNvPicPr>
          <p:nvPr/>
        </p:nvPicPr>
        <p:blipFill>
          <a:blip r:embed="rId3"/>
          <a:srcRect t="7802" b="7802"/>
          <a:stretch>
            <a:fillRect/>
          </a:stretch>
        </p:blipFill>
        <p:spPr>
          <a:xfrm>
            <a:off x="6907441" y="1792193"/>
            <a:ext cx="4502196" cy="2732629"/>
          </a:xfrm>
          <a:prstGeom prst="rect">
            <a:avLst/>
          </a:prstGeom>
        </p:spPr>
      </p:pic>
      <p:grpSp>
        <p:nvGrpSpPr>
          <p:cNvPr id="10" name="Group 10"/>
          <p:cNvGrpSpPr/>
          <p:nvPr/>
        </p:nvGrpSpPr>
        <p:grpSpPr>
          <a:xfrm>
            <a:off x="-2693471" y="4060468"/>
            <a:ext cx="5386942" cy="5386942"/>
            <a:chOff x="-2693471" y="4060468"/>
            <a:chExt cx="5386942" cy="5386942"/>
          </a:xfrm>
        </p:grpSpPr>
        <p:sp>
          <p:nvSpPr>
            <p:cNvPr id="11" name="AutoShape 11"/>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2" name="AutoShape 22"/>
          <p:cNvSpPr/>
          <p:nvPr/>
        </p:nvSpPr>
        <p:spPr>
          <a:xfrm>
            <a:off x="1804696" y="4750369"/>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了解并遵守目的地国家或地区的疫情防控规定和要求。</a:t>
            </a:r>
            <a:endParaRPr lang="en-US" sz="1100"/>
          </a:p>
        </p:txBody>
      </p:sp>
      <p:sp>
        <p:nvSpPr>
          <p:cNvPr id="23" name="AutoShape 23"/>
          <p:cNvSpPr/>
          <p:nvPr/>
        </p:nvSpPr>
        <p:spPr>
          <a:xfrm>
            <a:off x="1262116" y="4828813"/>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制定个人防护计划</a:t>
              </a:r>
            </a:p>
          </p:txBody>
        </p:sp>
      </p:grpSp>
      <p:sp>
        <p:nvSpPr>
          <p:cNvPr id="46" name="TextBox 46"/>
          <p:cNvSpPr txBox="1"/>
          <p:nvPr/>
        </p:nvSpPr>
        <p:spPr>
          <a:xfrm>
            <a:off x="1273363" y="4897210"/>
            <a:ext cx="41910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8417" r="18417"/>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3792" r="13792"/>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3542" r="13542"/>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根据个人防护计划，准备足够的口罩、洗手液、消毒湿巾等防护用品。</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准备一些常用药品，如解热镇痛药、止泻药、抗过敏药等，以备不时之需。</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对于需要注射疫苗的目的地，提前了解并接种相应的疫苗。</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准备必要的防护用品</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https://d.book118.com/755212302133011104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2024-09-14T04:18:56.445</cp:lastPrinted>
  <dcterms:created xsi:type="dcterms:W3CDTF">2024-09-13T20:18:56Z</dcterms:created>
  <dcterms:modified xsi:type="dcterms:W3CDTF">2024-09-13T20:18:58Z</dcterms:modified>
</cp:coreProperties>
</file>