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0692384" cy="10692384"/>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252C0C-727B-45F4-B7FC-4547577D8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29C20F-85D6-4478-9604-9D6504F59A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AFED69-40DF-48AD-AC81-7B1A14B406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077C21-832C-4432-B6A4-5D6708875B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E3B6F1-F081-4CDF-822B-2D26108099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81DA14-1E3C-4720-B55B-2017C663E0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01DEFD-53C1-4C38-B3A3-E6D37987F3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FBD3B8-0893-4A09-999C-07BFAE8082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EAF17A-1551-4F06-8C9A-D047A642D7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F11650-B706-43A3-A515-40FFECE08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8D0762-B73C-4ADA-83FE-76AC218E65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21420032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 name="picture 1"/>
          <p:cNvPicPr>
            <a:picLocks noChangeAspect="1"/>
          </p:cNvPicPr>
          <p:nvPr/>
        </p:nvPicPr>
        <p:blipFill>
          <a:blip r:embed="rId2"/>
          <a:stretch>
            <a:fillRect/>
          </a:stretch>
        </p:blipFill>
        <p:spPr>
          <a:xfrm rot="21600000">
            <a:off x="4692650" y="2007870"/>
            <a:ext cx="1486535" cy="1047115"/>
          </a:xfrm>
          <a:prstGeom prst="rect">
            <a:avLst/>
          </a:prstGeom>
        </p:spPr>
      </p:pic>
      <p:sp>
        <p:nvSpPr>
          <p:cNvPr id="2" name="textbox 2"/>
          <p:cNvSpPr/>
          <p:nvPr/>
        </p:nvSpPr>
        <p:spPr>
          <a:xfrm>
            <a:off x="3331772" y="4710765"/>
            <a:ext cx="4218304" cy="340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929"/>
              </a:lnSpc>
            </a:pPr>
            <a:endParaRPr lang="Arial" altLang="Arial" sz="100"/>
          </a:p>
          <a:p>
            <a:pPr marL="12700" algn="l" rtl="0" eaLnBrk="0">
              <a:lnSpc>
                <a:spcPct val="98000"/>
              </a:lnSpc>
            </a:pPr>
            <a:r>
              <a:rPr sz="2100" spc="110">
                <a:ln w="7968" cap="flat" cmpd="sng">
                  <a:solidFill>
                    <a:srgbClr val="000000">
                      <a:alpha val="100000"/>
                    </a:srgbClr>
                  </a:solidFill>
                  <a:miter lim="10"/>
                </a:ln>
                <a:solidFill>
                  <a:srgbClr val="000000">
                    <a:alpha val="100000"/>
                  </a:srgbClr>
                </a:solidFill>
                <a:latin typeface="SimHei"/>
                <a:ea typeface="SimHei"/>
                <a:cs typeface="SimHei"/>
              </a:rPr>
              <a:t>基于过程的质量管理体系审核</a:t>
            </a:r>
            <a:r>
              <a:rPr sz="2100" spc="80">
                <a:ln w="7968" cap="flat" cmpd="sng">
                  <a:solidFill>
                    <a:srgbClr val="000000">
                      <a:alpha val="100000"/>
                    </a:srgbClr>
                  </a:solidFill>
                  <a:miter lim="10"/>
                </a:ln>
                <a:solidFill>
                  <a:srgbClr val="000000">
                    <a:alpha val="100000"/>
                  </a:srgbClr>
                </a:solidFill>
                <a:latin typeface="SimHei"/>
                <a:ea typeface="SimHei"/>
                <a:cs typeface="SimHei"/>
              </a:rPr>
              <a:t>指</a:t>
            </a:r>
            <a:r>
              <a:rPr sz="2100" spc="0">
                <a:ln w="7968" cap="flat" cmpd="sng">
                  <a:solidFill>
                    <a:srgbClr val="000000">
                      <a:alpha val="100000"/>
                    </a:srgbClr>
                  </a:solidFill>
                  <a:miter lim="10"/>
                </a:ln>
                <a:solidFill>
                  <a:srgbClr val="000000">
                    <a:alpha val="100000"/>
                  </a:srgbClr>
                </a:solidFill>
                <a:latin typeface="SimHei"/>
                <a:ea typeface="SimHei"/>
                <a:cs typeface="SimHei"/>
              </a:rPr>
              <a:t>南</a:t>
            </a:r>
            <a:endParaRPr lang="SimHei" altLang="SimHei" sz="2100"/>
          </a:p>
        </p:txBody>
      </p:sp>
      <p:sp>
        <p:nvSpPr>
          <p:cNvPr id="3" name="textbox 3"/>
          <p:cNvSpPr/>
          <p:nvPr/>
        </p:nvSpPr>
        <p:spPr>
          <a:xfrm>
            <a:off x="4130455" y="9051676"/>
            <a:ext cx="2637789" cy="2540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18"/>
              </a:lnSpc>
            </a:pPr>
            <a:endParaRPr lang="Arial" altLang="Arial" sz="100"/>
          </a:p>
          <a:p>
            <a:pPr marL="12700" algn="l" rtl="0" eaLnBrk="0">
              <a:lnSpc>
                <a:spcPct val="100000"/>
              </a:lnSpc>
            </a:pPr>
            <a:r>
              <a:rPr sz="1500" spc="90">
                <a:solidFill>
                  <a:srgbClr val="000000">
                    <a:alpha val="100000"/>
                  </a:srgbClr>
                </a:solidFill>
                <a:latin typeface="SimSun"/>
                <a:ea typeface="SimSun"/>
                <a:cs typeface="SimSun"/>
              </a:rPr>
              <a:t>中国合格评定国家认可委</a:t>
            </a:r>
            <a:r>
              <a:rPr sz="1500" spc="70">
                <a:solidFill>
                  <a:srgbClr val="000000">
                    <a:alpha val="100000"/>
                  </a:srgbClr>
                </a:solidFill>
                <a:latin typeface="SimSun"/>
                <a:ea typeface="SimSun"/>
                <a:cs typeface="SimSun"/>
              </a:rPr>
              <a:t>员</a:t>
            </a:r>
            <a:r>
              <a:rPr sz="1500" spc="0">
                <a:solidFill>
                  <a:srgbClr val="000000">
                    <a:alpha val="100000"/>
                  </a:srgbClr>
                </a:solidFill>
                <a:latin typeface="SimSun"/>
                <a:ea typeface="SimSun"/>
                <a:cs typeface="SimSun"/>
              </a:rPr>
              <a:t>会</a:t>
            </a:r>
            <a:endParaRPr lang="SimSun" altLang="SimSun" sz="1500"/>
          </a:p>
        </p:txBody>
      </p:sp>
      <p:sp>
        <p:nvSpPr>
          <p:cNvPr id="4" name="textbox 4"/>
          <p:cNvSpPr/>
          <p:nvPr/>
        </p:nvSpPr>
        <p:spPr>
          <a:xfrm>
            <a:off x="4764913" y="3664775"/>
            <a:ext cx="1350010" cy="2425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95"/>
              </a:lnSpc>
            </a:pPr>
            <a:endParaRPr lang="Arial" altLang="Arial" sz="100"/>
          </a:p>
          <a:p>
            <a:pPr marL="12700" algn="l" rtl="0" eaLnBrk="0">
              <a:lnSpc>
                <a:spcPct val="95000"/>
              </a:lnSpc>
            </a:pPr>
            <a:r>
              <a:rPr sz="1500" b="1" spc="0">
                <a:solidFill>
                  <a:srgbClr val="000000">
                    <a:alpha val="100000"/>
                  </a:srgbClr>
                </a:solidFill>
                <a:latin typeface="Times New Roman"/>
                <a:ea typeface="Times New Roman"/>
                <a:cs typeface="Times New Roman"/>
              </a:rPr>
              <a:t>CNAS</a:t>
            </a:r>
            <a:r>
              <a:rPr sz="1500" spc="-10">
                <a:solidFill>
                  <a:srgbClr val="000000">
                    <a:alpha val="100000"/>
                  </a:srgbClr>
                </a:solidFill>
                <a:latin typeface="Times New Roman"/>
                <a:ea typeface="Times New Roman"/>
                <a:cs typeface="Times New Roman"/>
              </a:rPr>
              <a:t> </a:t>
            </a:r>
            <a:r>
              <a:rPr sz="1500" spc="-10">
                <a:ln w="5442" cap="flat" cmpd="sng">
                  <a:solidFill>
                    <a:srgbClr val="000000">
                      <a:alpha val="100000"/>
                    </a:srgbClr>
                  </a:solidFill>
                  <a:miter lim="10"/>
                </a:ln>
                <a:solidFill>
                  <a:srgbClr val="000000">
                    <a:alpha val="100000"/>
                  </a:srgbClr>
                </a:solidFill>
                <a:latin typeface="SimHei"/>
                <a:ea typeface="SimHei"/>
                <a:cs typeface="SimHei"/>
              </a:rPr>
              <a:t>技术</a:t>
            </a:r>
            <a:r>
              <a:rPr sz="1500" spc="0">
                <a:ln w="5442" cap="flat" cmpd="sng">
                  <a:solidFill>
                    <a:srgbClr val="000000">
                      <a:alpha val="100000"/>
                    </a:srgbClr>
                  </a:solidFill>
                  <a:miter lim="10"/>
                </a:ln>
                <a:solidFill>
                  <a:srgbClr val="000000">
                    <a:alpha val="100000"/>
                  </a:srgbClr>
                </a:solidFill>
                <a:latin typeface="SimHei"/>
                <a:ea typeface="SimHei"/>
                <a:cs typeface="SimHei"/>
              </a:rPr>
              <a:t>报告</a:t>
            </a:r>
            <a:endParaRPr lang="SimHei" altLang="SimHei" sz="1500"/>
          </a:p>
        </p:txBody>
      </p:sp>
      <p:sp>
        <p:nvSpPr>
          <p:cNvPr id="5" name="textbox 5"/>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6" name="textbox 6"/>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7" name="textbox 7"/>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8" name="textbox 8"/>
          <p:cNvSpPr/>
          <p:nvPr/>
        </p:nvSpPr>
        <p:spPr>
          <a:xfrm>
            <a:off x="7187069" y="544436"/>
            <a:ext cx="937260"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1</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9"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textbox 11"/>
          <p:cNvSpPr/>
          <p:nvPr/>
        </p:nvSpPr>
        <p:spPr>
          <a:xfrm>
            <a:off x="2639364" y="972287"/>
            <a:ext cx="5655309" cy="87064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845"/>
              </a:lnSpc>
            </a:pPr>
            <a:endParaRPr lang="Arial" altLang="Arial" sz="100"/>
          </a:p>
          <a:p>
            <a:pPr marL="2690571" algn="l" rtl="0" eaLnBrk="0">
              <a:lnSpc>
                <a:spcPct val="96000"/>
              </a:lnSpc>
            </a:pPr>
            <a:r>
              <a:rPr sz="1800" spc="0">
                <a:ln w="6531" cap="flat" cmpd="sng">
                  <a:solidFill>
                    <a:srgbClr val="000000">
                      <a:alpha val="100000"/>
                    </a:srgbClr>
                  </a:solidFill>
                  <a:miter lim="10"/>
                </a:ln>
                <a:solidFill>
                  <a:srgbClr val="000000">
                    <a:alpha val="100000"/>
                  </a:srgbClr>
                </a:solidFill>
                <a:latin typeface="SimSun"/>
                <a:ea typeface="SimSun"/>
                <a:cs typeface="SimSun"/>
              </a:rPr>
              <a:t>序</a:t>
            </a:r>
            <a:endParaRPr lang="SimSun" altLang="SimSun" sz="1800"/>
          </a:p>
          <a:p>
            <a:pPr marL="13309" indent="304749" algn="l" rtl="0" eaLnBrk="0">
              <a:lnSpc>
                <a:spcPct val="163000"/>
              </a:lnSpc>
              <a:spcBef>
                <a:spcPts val="720"/>
              </a:spcBef>
            </a:pPr>
            <a:r>
              <a:rPr sz="1200" spc="-40">
                <a:solidFill>
                  <a:srgbClr val="000000">
                    <a:alpha val="100000"/>
                  </a:srgbClr>
                </a:solidFill>
                <a:latin typeface="SimSun"/>
                <a:ea typeface="SimSun"/>
                <a:cs typeface="SimSun"/>
              </a:rPr>
              <a:t>认证和认可作为一种国际通行的技术性方法， 因其对质量、</a:t>
            </a:r>
            <a:r>
              <a:rPr sz="1200" spc="-30">
                <a:solidFill>
                  <a:srgbClr val="000000">
                    <a:alpha val="100000"/>
                  </a:srgbClr>
                </a:solidFill>
                <a:latin typeface="SimSun"/>
                <a:ea typeface="SimSun"/>
                <a:cs typeface="SimSun"/>
              </a:rPr>
              <a:t>环</a:t>
            </a:r>
            <a:r>
              <a:rPr sz="1200" spc="0">
                <a:solidFill>
                  <a:srgbClr val="000000">
                    <a:alpha val="100000"/>
                  </a:srgbClr>
                </a:solidFill>
                <a:latin typeface="SimSun"/>
                <a:ea typeface="SimSun"/>
                <a:cs typeface="SimSun"/>
              </a:rPr>
              <a:t>境、安全和能力等 </a:t>
            </a:r>
            <a:r>
              <a:rPr sz="1200" spc="-20">
                <a:solidFill>
                  <a:srgbClr val="000000">
                    <a:alpha val="100000"/>
                  </a:srgbClr>
                </a:solidFill>
                <a:latin typeface="SimSun"/>
                <a:ea typeface="SimSun"/>
                <a:cs typeface="SimSun"/>
              </a:rPr>
              <a:t>方面控制措施的评价作用以及在贸易、消费、健康、信息和</a:t>
            </a:r>
            <a:r>
              <a:rPr sz="1200" spc="0">
                <a:solidFill>
                  <a:srgbClr val="000000">
                    <a:alpha val="100000"/>
                  </a:srgbClr>
                </a:solidFill>
                <a:latin typeface="SimSun"/>
                <a:ea typeface="SimSun"/>
                <a:cs typeface="SimSun"/>
              </a:rPr>
              <a:t>社会责任等领域的广泛运 </a:t>
            </a:r>
            <a:r>
              <a:rPr sz="1200" spc="-30">
                <a:solidFill>
                  <a:srgbClr val="000000">
                    <a:alpha val="100000"/>
                  </a:srgbClr>
                </a:solidFill>
                <a:latin typeface="SimSun"/>
                <a:ea typeface="SimSun"/>
                <a:cs typeface="SimSun"/>
              </a:rPr>
              <a:t>用， 已经成为服务于国家经济发展、贸易政策的重要技术手段和公共行政管理的重</a:t>
            </a:r>
            <a:r>
              <a:rPr sz="1200" spc="0">
                <a:solidFill>
                  <a:srgbClr val="000000">
                    <a:alpha val="100000"/>
                  </a:srgbClr>
                </a:solidFill>
                <a:latin typeface="SimSun"/>
                <a:ea typeface="SimSun"/>
                <a:cs typeface="SimSun"/>
              </a:rPr>
              <a:t>要 </a:t>
            </a:r>
            <a:r>
              <a:rPr sz="1200" spc="-30">
                <a:solidFill>
                  <a:srgbClr val="000000">
                    <a:alpha val="100000"/>
                  </a:srgbClr>
                </a:solidFill>
                <a:latin typeface="SimSun"/>
                <a:ea typeface="SimSun"/>
                <a:cs typeface="SimSun"/>
              </a:rPr>
              <a:t>依托。我国政府、行业和社会对认证认可活动及其结果的高度重视和逐步认同， 提</a:t>
            </a:r>
            <a:r>
              <a:rPr sz="1200" spc="-10">
                <a:solidFill>
                  <a:srgbClr val="000000">
                    <a:alpha val="100000"/>
                  </a:srgbClr>
                </a:solidFill>
                <a:latin typeface="SimSun"/>
                <a:ea typeface="SimSun"/>
                <a:cs typeface="SimSun"/>
              </a:rPr>
              <a:t>升</a:t>
            </a:r>
            <a:r>
              <a:rPr sz="1200" spc="0">
                <a:solidFill>
                  <a:srgbClr val="000000">
                    <a:alpha val="100000"/>
                  </a:srgbClr>
                </a:solidFill>
                <a:latin typeface="SimSun"/>
                <a:ea typeface="SimSun"/>
                <a:cs typeface="SimSun"/>
              </a:rPr>
              <a:t> </a:t>
            </a:r>
            <a:r>
              <a:rPr sz="1200" spc="-30">
                <a:solidFill>
                  <a:srgbClr val="000000">
                    <a:alpha val="100000"/>
                  </a:srgbClr>
                </a:solidFill>
                <a:latin typeface="SimSun"/>
                <a:ea typeface="SimSun"/>
                <a:cs typeface="SimSun"/>
              </a:rPr>
              <a:t>了认证认可工作的技术权威性和社会价值， 同时也给认证认可工作提出了更高的发</a:t>
            </a:r>
            <a:r>
              <a:rPr sz="1200" spc="-10">
                <a:solidFill>
                  <a:srgbClr val="000000">
                    <a:alpha val="100000"/>
                  </a:srgbClr>
                </a:solidFill>
                <a:latin typeface="SimSun"/>
                <a:ea typeface="SimSun"/>
                <a:cs typeface="SimSun"/>
              </a:rPr>
              <a:t>展</a:t>
            </a:r>
            <a:r>
              <a:rPr sz="1200" spc="0">
                <a:solidFill>
                  <a:srgbClr val="000000">
                    <a:alpha val="100000"/>
                  </a:srgbClr>
                </a:solidFill>
                <a:latin typeface="SimSun"/>
                <a:ea typeface="SimSun"/>
                <a:cs typeface="SimSun"/>
              </a:rPr>
              <a:t> </a:t>
            </a:r>
            <a:r>
              <a:rPr sz="1200" spc="-50">
                <a:solidFill>
                  <a:srgbClr val="000000">
                    <a:alpha val="100000"/>
                  </a:srgbClr>
                </a:solidFill>
                <a:latin typeface="SimSun"/>
                <a:ea typeface="SimSun"/>
                <a:cs typeface="SimSun"/>
              </a:rPr>
              <a:t>要求， 即提高认证认可工作质量、增强认证认可工作的科学性和有效性， </a:t>
            </a:r>
            <a:r>
              <a:rPr sz="1200" spc="-20">
                <a:solidFill>
                  <a:srgbClr val="000000">
                    <a:alpha val="100000"/>
                  </a:srgbClr>
                </a:solidFill>
                <a:latin typeface="SimSun"/>
                <a:ea typeface="SimSun"/>
                <a:cs typeface="SimSun"/>
              </a:rPr>
              <a:t>以</a:t>
            </a:r>
            <a:r>
              <a:rPr sz="1200" spc="0">
                <a:solidFill>
                  <a:srgbClr val="000000">
                    <a:alpha val="100000"/>
                  </a:srgbClr>
                </a:solidFill>
                <a:latin typeface="SimSun"/>
                <a:ea typeface="SimSun"/>
                <a:cs typeface="SimSun"/>
              </a:rPr>
              <a:t>此确保认 </a:t>
            </a:r>
            <a:r>
              <a:rPr sz="1200" spc="-10">
                <a:solidFill>
                  <a:srgbClr val="000000">
                    <a:alpha val="100000"/>
                  </a:srgbClr>
                </a:solidFill>
                <a:latin typeface="SimSun"/>
                <a:ea typeface="SimSun"/>
                <a:cs typeface="SimSun"/>
              </a:rPr>
              <a:t>证认可结果</a:t>
            </a:r>
            <a:r>
              <a:rPr sz="1200" spc="0">
                <a:solidFill>
                  <a:srgbClr val="000000">
                    <a:alpha val="100000"/>
                  </a:srgbClr>
                </a:solidFill>
                <a:latin typeface="SimSun"/>
                <a:ea typeface="SimSun"/>
                <a:cs typeface="SimSun"/>
              </a:rPr>
              <a:t>的可信性。</a:t>
            </a:r>
            <a:endParaRPr lang="SimSun" altLang="SimSun" sz="1200"/>
          </a:p>
          <a:p>
            <a:pPr marL="332384" algn="l" rtl="0" eaLnBrk="0">
              <a:lnSpc>
                <a:spcPct val="83000"/>
              </a:lnSpc>
              <a:spcBef>
                <a:spcPts val="979"/>
              </a:spcBef>
            </a:pPr>
            <a:r>
              <a:rPr sz="1200" spc="-10">
                <a:solidFill>
                  <a:srgbClr val="000000">
                    <a:alpha val="100000"/>
                  </a:srgbClr>
                </a:solidFill>
                <a:latin typeface="SimSun"/>
                <a:ea typeface="SimSun"/>
                <a:cs typeface="SimSun"/>
              </a:rPr>
              <a:t>中国合格评定国家认可委</a:t>
            </a:r>
            <a:r>
              <a:rPr sz="1200" spc="0">
                <a:solidFill>
                  <a:srgbClr val="000000">
                    <a:alpha val="100000"/>
                  </a:srgbClr>
                </a:solidFill>
                <a:latin typeface="SimSun"/>
                <a:ea typeface="SimSun"/>
                <a:cs typeface="SimSun"/>
              </a:rPr>
              <a:t>员会(CNAS) 一贯重视认证认可基础理论和应用技术的</a:t>
            </a:r>
            <a:endParaRPr lang="SimSun" altLang="SimSun" sz="1200"/>
          </a:p>
          <a:p>
            <a:pPr marL="12700" indent="609" algn="l" rtl="0" eaLnBrk="0">
              <a:lnSpc>
                <a:spcPct val="166000"/>
              </a:lnSpc>
              <a:spcBef>
                <a:spcPts val="6"/>
              </a:spcBef>
            </a:pPr>
            <a:r>
              <a:rPr sz="1200" spc="-50">
                <a:solidFill>
                  <a:srgbClr val="000000">
                    <a:alpha val="100000"/>
                  </a:srgbClr>
                </a:solidFill>
                <a:latin typeface="SimSun"/>
                <a:ea typeface="SimSun"/>
                <a:cs typeface="SimSun"/>
              </a:rPr>
              <a:t>研究，并将其作为实现认证认可工作可持续发展的一项重要措施。本着发挥行</a:t>
            </a:r>
            <a:r>
              <a:rPr sz="1200" spc="0">
                <a:solidFill>
                  <a:srgbClr val="000000">
                    <a:alpha val="100000"/>
                  </a:srgbClr>
                </a:solidFill>
                <a:latin typeface="SimSun"/>
                <a:ea typeface="SimSun"/>
                <a:cs typeface="SimSun"/>
              </a:rPr>
              <a:t>业优势、 </a:t>
            </a:r>
            <a:r>
              <a:rPr sz="1200" spc="10">
                <a:solidFill>
                  <a:srgbClr val="000000">
                    <a:alpha val="100000"/>
                  </a:srgbClr>
                </a:solidFill>
                <a:latin typeface="SimSun"/>
                <a:ea typeface="SimSun"/>
                <a:cs typeface="SimSun"/>
              </a:rPr>
              <a:t>共同开发和资讯共享的原</a:t>
            </a:r>
            <a:r>
              <a:rPr sz="1200" spc="0">
                <a:solidFill>
                  <a:srgbClr val="000000">
                    <a:alpha val="100000"/>
                  </a:srgbClr>
                </a:solidFill>
                <a:latin typeface="SimSun"/>
                <a:ea typeface="SimSun"/>
                <a:cs typeface="SimSun"/>
              </a:rPr>
              <a:t>则，围绕规范认证工作，提高认证有效性这一宗旨， CNAS </a:t>
            </a:r>
            <a:r>
              <a:rPr sz="1200" spc="-10">
                <a:solidFill>
                  <a:srgbClr val="000000">
                    <a:alpha val="100000"/>
                  </a:srgbClr>
                </a:solidFill>
                <a:latin typeface="SimSun"/>
                <a:ea typeface="SimSun"/>
                <a:cs typeface="SimSun"/>
              </a:rPr>
              <a:t>组织开发了为认证工作提供实用帮助的系列技术</a:t>
            </a:r>
            <a:r>
              <a:rPr sz="1200" spc="0">
                <a:solidFill>
                  <a:srgbClr val="000000">
                    <a:alpha val="100000"/>
                  </a:srgbClr>
                </a:solidFill>
                <a:latin typeface="SimSun"/>
                <a:ea typeface="SimSun"/>
                <a:cs typeface="SimSun"/>
              </a:rPr>
              <a:t>报告。</a:t>
            </a:r>
            <a:endParaRPr lang="SimSun" altLang="SimSun" sz="1200"/>
          </a:p>
          <a:p>
            <a:pPr marL="314096" algn="l" rtl="0" eaLnBrk="0">
              <a:lnSpc>
                <a:spcPct val="83000"/>
              </a:lnSpc>
              <a:spcBef>
                <a:spcPts val="990"/>
              </a:spcBef>
            </a:pPr>
            <a:r>
              <a:rPr sz="1200" spc="-20">
                <a:ln w="4354" cap="flat" cmpd="sng">
                  <a:solidFill>
                    <a:srgbClr val="000000">
                      <a:alpha val="100000"/>
                    </a:srgbClr>
                  </a:solidFill>
                  <a:miter lim="10"/>
                </a:ln>
                <a:solidFill>
                  <a:srgbClr val="000000">
                    <a:alpha val="100000"/>
                  </a:srgbClr>
                </a:solidFill>
                <a:latin typeface="SimSun"/>
                <a:ea typeface="SimSun"/>
                <a:cs typeface="SimSun"/>
              </a:rPr>
              <a:t>这些技术报告体现了与认证和审核有关的理念、方法和</a:t>
            </a:r>
            <a:r>
              <a:rPr sz="1200" spc="0">
                <a:ln w="4354" cap="flat" cmpd="sng">
                  <a:solidFill>
                    <a:srgbClr val="000000">
                      <a:alpha val="100000"/>
                    </a:srgbClr>
                  </a:solidFill>
                  <a:miter lim="10"/>
                </a:ln>
                <a:solidFill>
                  <a:srgbClr val="000000">
                    <a:alpha val="100000"/>
                  </a:srgbClr>
                </a:solidFill>
                <a:latin typeface="SimSun"/>
                <a:ea typeface="SimSun"/>
                <a:cs typeface="SimSun"/>
              </a:rPr>
              <a:t>经验，反映了认可机构和</a:t>
            </a:r>
            <a:endParaRPr lang="SimSun" altLang="SimSun" sz="1200"/>
          </a:p>
          <a:p>
            <a:pPr marL="12700" indent="609" algn="l" rtl="0" eaLnBrk="0">
              <a:lnSpc>
                <a:spcPct val="164000"/>
              </a:lnSpc>
              <a:spcBef>
                <a:spcPts val="55"/>
              </a:spcBef>
            </a:pPr>
            <a:r>
              <a:rPr sz="1200" spc="20">
                <a:ln w="4354" cap="flat" cmpd="sng">
                  <a:solidFill>
                    <a:srgbClr val="000000">
                      <a:alpha val="100000"/>
                    </a:srgbClr>
                  </a:solidFill>
                  <a:miter lim="10"/>
                </a:ln>
                <a:solidFill>
                  <a:srgbClr val="000000">
                    <a:alpha val="100000"/>
                  </a:srgbClr>
                </a:solidFill>
                <a:latin typeface="SimSun"/>
                <a:ea typeface="SimSun"/>
                <a:cs typeface="SimSun"/>
              </a:rPr>
              <a:t>认证机构对有关认可规范和相关标准的一致理解和认识。这些技术报告</a:t>
            </a:r>
            <a:r>
              <a:rPr sz="1200" spc="10">
                <a:ln w="4354" cap="flat" cmpd="sng">
                  <a:solidFill>
                    <a:srgbClr val="000000">
                      <a:alpha val="100000"/>
                    </a:srgbClr>
                  </a:solidFill>
                  <a:miter lim="10"/>
                </a:ln>
                <a:solidFill>
                  <a:srgbClr val="000000">
                    <a:alpha val="100000"/>
                  </a:srgbClr>
                </a:solidFill>
                <a:latin typeface="SimSun"/>
                <a:ea typeface="SimSun"/>
                <a:cs typeface="SimSun"/>
              </a:rPr>
              <a:t>旨</a:t>
            </a:r>
            <a:r>
              <a:rPr sz="1200" spc="0">
                <a:ln w="4354" cap="flat" cmpd="sng">
                  <a:solidFill>
                    <a:srgbClr val="000000">
                      <a:alpha val="100000"/>
                    </a:srgbClr>
                  </a:solidFill>
                  <a:miter lim="10"/>
                </a:ln>
                <a:solidFill>
                  <a:srgbClr val="000000">
                    <a:alpha val="100000"/>
                  </a:srgbClr>
                </a:solidFill>
                <a:latin typeface="SimSun"/>
                <a:ea typeface="SimSun"/>
                <a:cs typeface="SimSun"/>
              </a:rPr>
              <a:t>在为认证</a:t>
            </a:r>
            <a:r>
              <a:rPr sz="1200" spc="0">
                <a:solidFill>
                  <a:srgbClr val="000000">
                    <a:alpha val="100000"/>
                  </a:srgbClr>
                </a:solidFill>
                <a:latin typeface="SimSun"/>
                <a:ea typeface="SimSun"/>
                <a:cs typeface="SimSun"/>
              </a:rPr>
              <a:t> </a:t>
            </a:r>
            <a:r>
              <a:rPr sz="1200" spc="10">
                <a:ln w="4354" cap="flat" cmpd="sng">
                  <a:solidFill>
                    <a:srgbClr val="000000">
                      <a:alpha val="100000"/>
                    </a:srgbClr>
                  </a:solidFill>
                  <a:miter lim="10"/>
                </a:ln>
                <a:solidFill>
                  <a:srgbClr val="000000">
                    <a:alpha val="100000"/>
                  </a:srgbClr>
                </a:solidFill>
                <a:latin typeface="SimSun"/>
                <a:ea typeface="SimSun"/>
                <a:cs typeface="SimSun"/>
              </a:rPr>
              <a:t>机构</a:t>
            </a:r>
            <a:r>
              <a:rPr sz="1200" spc="0">
                <a:ln w="4354" cap="flat" cmpd="sng">
                  <a:solidFill>
                    <a:srgbClr val="000000">
                      <a:alpha val="100000"/>
                    </a:srgbClr>
                  </a:solidFill>
                  <a:miter lim="10"/>
                </a:ln>
                <a:solidFill>
                  <a:srgbClr val="000000">
                    <a:alpha val="100000"/>
                  </a:srgbClr>
                </a:solidFill>
                <a:latin typeface="SimSun"/>
                <a:ea typeface="SimSun"/>
                <a:cs typeface="SimSun"/>
              </a:rPr>
              <a:t>的管理和审核提供指导，并不打算作为对有关认可规范及相关标准要求的释义，</a:t>
            </a:r>
            <a:r>
              <a:rPr sz="1200" spc="0">
                <a:solidFill>
                  <a:srgbClr val="000000">
                    <a:alpha val="100000"/>
                  </a:srgbClr>
                </a:solidFill>
                <a:latin typeface="SimSun"/>
                <a:ea typeface="SimSun"/>
                <a:cs typeface="SimSun"/>
              </a:rPr>
              <a:t> </a:t>
            </a:r>
            <a:r>
              <a:rPr sz="1200" spc="20">
                <a:ln w="4354" cap="flat" cmpd="sng">
                  <a:solidFill>
                    <a:srgbClr val="000000">
                      <a:alpha val="100000"/>
                    </a:srgbClr>
                  </a:solidFill>
                  <a:miter lim="10"/>
                </a:ln>
                <a:solidFill>
                  <a:srgbClr val="000000">
                    <a:alpha val="100000"/>
                  </a:srgbClr>
                </a:solidFill>
                <a:latin typeface="SimSun"/>
                <a:ea typeface="SimSun"/>
                <a:cs typeface="SimSun"/>
              </a:rPr>
              <a:t>它们仅从操作层面上就实施方法给出指导性建议，所提供的示例并非唯</a:t>
            </a:r>
            <a:r>
              <a:rPr sz="1200" spc="10">
                <a:ln w="4354" cap="flat" cmpd="sng">
                  <a:solidFill>
                    <a:srgbClr val="000000">
                      <a:alpha val="100000"/>
                    </a:srgbClr>
                  </a:solidFill>
                  <a:miter lim="10"/>
                </a:ln>
                <a:solidFill>
                  <a:srgbClr val="000000">
                    <a:alpha val="100000"/>
                  </a:srgbClr>
                </a:solidFill>
                <a:latin typeface="SimSun"/>
                <a:ea typeface="SimSun"/>
                <a:cs typeface="SimSun"/>
              </a:rPr>
              <a:t>一</a:t>
            </a:r>
            <a:r>
              <a:rPr sz="1200" spc="0">
                <a:ln w="4354" cap="flat" cmpd="sng">
                  <a:solidFill>
                    <a:srgbClr val="000000">
                      <a:alpha val="100000"/>
                    </a:srgbClr>
                  </a:solidFill>
                  <a:miter lim="10"/>
                </a:ln>
                <a:solidFill>
                  <a:srgbClr val="000000">
                    <a:alpha val="100000"/>
                  </a:srgbClr>
                </a:solidFill>
                <a:latin typeface="SimSun"/>
                <a:ea typeface="SimSun"/>
                <a:cs typeface="SimSun"/>
              </a:rPr>
              <a:t>可选的方</a:t>
            </a:r>
            <a:r>
              <a:rPr sz="1200" spc="0">
                <a:solidFill>
                  <a:srgbClr val="000000">
                    <a:alpha val="100000"/>
                  </a:srgbClr>
                </a:solidFill>
                <a:latin typeface="SimSun"/>
                <a:ea typeface="SimSun"/>
                <a:cs typeface="SimSun"/>
              </a:rPr>
              <a:t> </a:t>
            </a:r>
            <a:r>
              <a:rPr sz="1200" spc="20">
                <a:ln w="4354" cap="flat" cmpd="sng">
                  <a:solidFill>
                    <a:srgbClr val="000000">
                      <a:alpha val="100000"/>
                    </a:srgbClr>
                  </a:solidFill>
                  <a:miter lim="10"/>
                </a:ln>
                <a:solidFill>
                  <a:srgbClr val="000000">
                    <a:alpha val="100000"/>
                  </a:srgbClr>
                </a:solidFill>
                <a:latin typeface="SimSun"/>
                <a:ea typeface="SimSun"/>
                <a:cs typeface="SimSun"/>
              </a:rPr>
              <a:t>法。这些技术报告可为认证机构的管理和审核借鉴之用，也可为认可机</a:t>
            </a:r>
            <a:r>
              <a:rPr sz="1200" spc="10">
                <a:ln w="4354" cap="flat" cmpd="sng">
                  <a:solidFill>
                    <a:srgbClr val="000000">
                      <a:alpha val="100000"/>
                    </a:srgbClr>
                  </a:solidFill>
                  <a:miter lim="10"/>
                </a:ln>
                <a:solidFill>
                  <a:srgbClr val="000000">
                    <a:alpha val="100000"/>
                  </a:srgbClr>
                </a:solidFill>
                <a:latin typeface="SimSun"/>
                <a:ea typeface="SimSun"/>
                <a:cs typeface="SimSun"/>
              </a:rPr>
              <a:t>构</a:t>
            </a:r>
            <a:r>
              <a:rPr sz="1200" spc="0">
                <a:ln w="4354" cap="flat" cmpd="sng">
                  <a:solidFill>
                    <a:srgbClr val="000000">
                      <a:alpha val="100000"/>
                    </a:srgbClr>
                  </a:solidFill>
                  <a:miter lim="10"/>
                </a:ln>
                <a:solidFill>
                  <a:srgbClr val="000000">
                    <a:alpha val="100000"/>
                  </a:srgbClr>
                </a:solidFill>
                <a:latin typeface="SimSun"/>
                <a:ea typeface="SimSun"/>
                <a:cs typeface="SimSun"/>
              </a:rPr>
              <a:t>的评审提</a:t>
            </a:r>
            <a:r>
              <a:rPr sz="1200" spc="0">
                <a:solidFill>
                  <a:srgbClr val="000000">
                    <a:alpha val="100000"/>
                  </a:srgbClr>
                </a:solidFill>
                <a:latin typeface="SimSun"/>
                <a:ea typeface="SimSun"/>
                <a:cs typeface="SimSun"/>
              </a:rPr>
              <a:t> </a:t>
            </a:r>
            <a:r>
              <a:rPr sz="1200" spc="-10">
                <a:ln w="4354" cap="flat" cmpd="sng">
                  <a:solidFill>
                    <a:srgbClr val="000000">
                      <a:alpha val="100000"/>
                    </a:srgbClr>
                  </a:solidFill>
                  <a:miter lim="10"/>
                </a:ln>
                <a:solidFill>
                  <a:srgbClr val="000000">
                    <a:alpha val="100000"/>
                  </a:srgbClr>
                </a:solidFill>
                <a:latin typeface="SimSun"/>
                <a:ea typeface="SimSun"/>
                <a:cs typeface="SimSun"/>
              </a:rPr>
              <a:t>供参考。</a:t>
            </a:r>
            <a:endParaRPr lang="SimSun" altLang="SimSun" sz="1200"/>
          </a:p>
          <a:p>
            <a:pPr marL="318668" algn="l" rtl="0" eaLnBrk="0">
              <a:lnSpc>
                <a:spcPct val="83000"/>
              </a:lnSpc>
              <a:spcBef>
                <a:spcPts val="984"/>
              </a:spcBef>
            </a:pPr>
            <a:r>
              <a:rPr sz="1200" spc="-20">
                <a:solidFill>
                  <a:srgbClr val="000000">
                    <a:alpha val="100000"/>
                  </a:srgbClr>
                </a:solidFill>
                <a:latin typeface="SimSun"/>
                <a:ea typeface="SimSun"/>
                <a:cs typeface="SimSun"/>
              </a:rPr>
              <a:t>本指南文件为认证机构实施基于过程的质量管理体系的</a:t>
            </a:r>
            <a:r>
              <a:rPr sz="1200" spc="-10">
                <a:solidFill>
                  <a:srgbClr val="000000">
                    <a:alpha val="100000"/>
                  </a:srgbClr>
                </a:solidFill>
                <a:latin typeface="SimSun"/>
                <a:ea typeface="SimSun"/>
                <a:cs typeface="SimSun"/>
              </a:rPr>
              <a:t>审</a:t>
            </a:r>
            <a:r>
              <a:rPr sz="1200" spc="0">
                <a:solidFill>
                  <a:srgbClr val="000000">
                    <a:alpha val="100000"/>
                  </a:srgbClr>
                </a:solidFill>
                <a:latin typeface="SimSun"/>
                <a:ea typeface="SimSun"/>
                <a:cs typeface="SimSun"/>
              </a:rPr>
              <a:t>核提供指导，其附录 D</a:t>
            </a:r>
            <a:endParaRPr lang="SimSun" altLang="SimSun" sz="1200"/>
          </a:p>
          <a:p>
            <a:pPr marL="12700" indent="1219" algn="l" rtl="0" eaLnBrk="0">
              <a:lnSpc>
                <a:spcPct val="168000"/>
              </a:lnSpc>
              <a:spcBef>
                <a:spcPts val="2"/>
              </a:spcBef>
            </a:pPr>
            <a:r>
              <a:rPr sz="1200" spc="10">
                <a:solidFill>
                  <a:srgbClr val="000000">
                    <a:alpha val="100000"/>
                  </a:srgbClr>
                </a:solidFill>
                <a:latin typeface="SimSun"/>
                <a:ea typeface="SimSun"/>
                <a:cs typeface="SimSun"/>
              </a:rPr>
              <a:t>和附录 </a:t>
            </a:r>
            <a:r>
              <a:rPr sz="1200" spc="0">
                <a:solidFill>
                  <a:srgbClr val="000000">
                    <a:alpha val="100000"/>
                  </a:srgbClr>
                </a:solidFill>
                <a:latin typeface="SimSun"/>
                <a:ea typeface="SimSun"/>
                <a:cs typeface="SimSun"/>
              </a:rPr>
              <a:t>E</a:t>
            </a:r>
            <a:r>
              <a:rPr sz="1200" spc="10">
                <a:solidFill>
                  <a:srgbClr val="000000">
                    <a:alpha val="100000"/>
                  </a:srgbClr>
                </a:solidFill>
                <a:latin typeface="SimSun"/>
                <a:ea typeface="SimSun"/>
                <a:cs typeface="SimSun"/>
              </a:rPr>
              <a:t> 分别</a:t>
            </a:r>
            <a:r>
              <a:rPr sz="1200" spc="0">
                <a:solidFill>
                  <a:srgbClr val="000000">
                    <a:alpha val="100000"/>
                  </a:srgbClr>
                </a:solidFill>
                <a:latin typeface="SimSun"/>
                <a:ea typeface="SimSun"/>
                <a:cs typeface="SimSun"/>
              </a:rPr>
              <a:t>为质量管理体系与环境管理体系的结合审核和质量管理体系与职业健 </a:t>
            </a:r>
            <a:r>
              <a:rPr sz="1200" spc="-20">
                <a:solidFill>
                  <a:srgbClr val="000000">
                    <a:alpha val="100000"/>
                  </a:srgbClr>
                </a:solidFill>
                <a:latin typeface="SimSun"/>
                <a:ea typeface="SimSun"/>
                <a:cs typeface="SimSun"/>
              </a:rPr>
              <a:t>康安全管理体系的结合审核提供指导，附录 </a:t>
            </a:r>
            <a:r>
              <a:rPr sz="1200" spc="0">
                <a:solidFill>
                  <a:srgbClr val="000000">
                    <a:alpha val="100000"/>
                  </a:srgbClr>
                </a:solidFill>
                <a:latin typeface="SimSun"/>
                <a:ea typeface="SimSun"/>
                <a:cs typeface="SimSun"/>
              </a:rPr>
              <a:t>C</a:t>
            </a:r>
            <a:r>
              <a:rPr sz="1200" spc="-20">
                <a:solidFill>
                  <a:srgbClr val="000000">
                    <a:alpha val="100000"/>
                  </a:srgbClr>
                </a:solidFill>
                <a:latin typeface="SimSun"/>
                <a:ea typeface="SimSun"/>
                <a:cs typeface="SimSun"/>
              </a:rPr>
              <a:t> 提供不符合报告及纠正措</a:t>
            </a:r>
            <a:r>
              <a:rPr sz="1200" spc="0">
                <a:solidFill>
                  <a:srgbClr val="000000">
                    <a:alpha val="100000"/>
                  </a:srgbClr>
                </a:solidFill>
                <a:latin typeface="SimSun"/>
                <a:ea typeface="SimSun"/>
                <a:cs typeface="SimSun"/>
              </a:rPr>
              <a:t>施的示例。</a:t>
            </a:r>
            <a:endParaRPr lang="SimSun" altLang="SimSun" sz="1200"/>
          </a:p>
          <a:p>
            <a:pPr marL="318668" algn="l" rtl="0" eaLnBrk="0">
              <a:lnSpc>
                <a:spcPct val="95000"/>
              </a:lnSpc>
              <a:spcBef>
                <a:spcPts val="977"/>
              </a:spcBef>
            </a:pPr>
            <a:r>
              <a:rPr sz="1200" spc="-50">
                <a:solidFill>
                  <a:srgbClr val="000000">
                    <a:alpha val="100000"/>
                  </a:srgbClr>
                </a:solidFill>
                <a:latin typeface="SimSun"/>
                <a:ea typeface="SimSun"/>
                <a:cs typeface="SimSun"/>
              </a:rPr>
              <a:t>本指南文件由</a:t>
            </a:r>
            <a:r>
              <a:rPr sz="1200" spc="-40">
                <a:solidFill>
                  <a:srgbClr val="000000">
                    <a:alpha val="100000"/>
                  </a:srgbClr>
                </a:solidFill>
                <a:latin typeface="SimSun"/>
                <a:ea typeface="SimSun"/>
                <a:cs typeface="SimSun"/>
              </a:rPr>
              <a:t>C</a:t>
            </a:r>
            <a:r>
              <a:rPr sz="1200" spc="0">
                <a:solidFill>
                  <a:srgbClr val="000000">
                    <a:alpha val="100000"/>
                  </a:srgbClr>
                </a:solidFill>
                <a:latin typeface="SimSun"/>
                <a:ea typeface="SimSun"/>
                <a:cs typeface="SimSun"/>
              </a:rPr>
              <a:t>NAS</a:t>
            </a:r>
            <a:r>
              <a:rPr sz="1200" spc="-50">
                <a:solidFill>
                  <a:srgbClr val="000000">
                    <a:alpha val="100000"/>
                  </a:srgbClr>
                </a:solidFill>
                <a:latin typeface="SimSun"/>
                <a:ea typeface="SimSun"/>
                <a:cs typeface="SimSun"/>
              </a:rPr>
              <a:t> 提出并归口。</a:t>
            </a:r>
            <a:endParaRPr lang="SimSun" altLang="SimSun" sz="1200"/>
          </a:p>
          <a:p>
            <a:pPr marL="318668" algn="l" rtl="0" eaLnBrk="0">
              <a:lnSpc>
                <a:spcPct val="83000"/>
              </a:lnSpc>
              <a:spcBef>
                <a:spcPts val="984"/>
              </a:spcBef>
            </a:pPr>
            <a:r>
              <a:rPr sz="1200" spc="-30">
                <a:solidFill>
                  <a:srgbClr val="000000">
                    <a:alpha val="100000"/>
                  </a:srgbClr>
                </a:solidFill>
                <a:latin typeface="SimSun"/>
                <a:ea typeface="SimSun"/>
                <a:cs typeface="SimSun"/>
              </a:rPr>
              <a:t>本指南文件主要起草单位： CNA</a:t>
            </a:r>
            <a:r>
              <a:rPr sz="1200" spc="-10">
                <a:solidFill>
                  <a:srgbClr val="000000">
                    <a:alpha val="100000"/>
                  </a:srgbClr>
                </a:solidFill>
                <a:latin typeface="SimSun"/>
                <a:ea typeface="SimSun"/>
                <a:cs typeface="SimSun"/>
              </a:rPr>
              <a:t>S</a:t>
            </a:r>
            <a:r>
              <a:rPr sz="1200" spc="-30">
                <a:solidFill>
                  <a:srgbClr val="000000">
                    <a:alpha val="100000"/>
                  </a:srgbClr>
                </a:solidFill>
                <a:latin typeface="SimSun"/>
                <a:ea typeface="SimSun"/>
                <a:cs typeface="SimSun"/>
              </a:rPr>
              <a:t>、华信技术检验有限公司和杭州万泰认证有限公</a:t>
            </a:r>
            <a:endParaRPr lang="SimSun" altLang="SimSun" sz="1200"/>
          </a:p>
          <a:p>
            <a:pPr marL="19253" algn="l" rtl="0" eaLnBrk="0">
              <a:lnSpc>
                <a:spcPts val="2339"/>
              </a:lnSpc>
            </a:pPr>
            <a:r>
              <a:rPr sz="1200" spc="-50">
                <a:solidFill>
                  <a:srgbClr val="000000">
                    <a:alpha val="100000"/>
                  </a:srgbClr>
                </a:solidFill>
                <a:latin typeface="SimSun"/>
                <a:ea typeface="SimSun"/>
                <a:cs typeface="SimSun"/>
              </a:rPr>
              <a:t>司。</a:t>
            </a:r>
            <a:endParaRPr lang="SimSun" altLang="SimSun" sz="1200"/>
          </a:p>
          <a:p>
            <a:pPr marL="318668" algn="l" rtl="0" eaLnBrk="0">
              <a:lnSpc>
                <a:spcPct val="95000"/>
              </a:lnSpc>
              <a:spcBef>
                <a:spcPts val="1134"/>
              </a:spcBef>
            </a:pPr>
            <a:r>
              <a:rPr sz="1200" spc="-10">
                <a:solidFill>
                  <a:srgbClr val="000000">
                    <a:alpha val="100000"/>
                  </a:srgbClr>
                </a:solidFill>
                <a:latin typeface="SimSun"/>
                <a:ea typeface="SimSun"/>
                <a:cs typeface="SimSun"/>
              </a:rPr>
              <a:t>本指南文件主</a:t>
            </a:r>
            <a:r>
              <a:rPr sz="1200" spc="0">
                <a:solidFill>
                  <a:srgbClr val="000000">
                    <a:alpha val="100000"/>
                  </a:srgbClr>
                </a:solidFill>
                <a:latin typeface="SimSun"/>
                <a:ea typeface="SimSun"/>
                <a:cs typeface="SimSun"/>
              </a:rPr>
              <a:t>要起草人：刘晓红、陆明、韦斌生、穆瑾。</a:t>
            </a:r>
            <a:endParaRPr lang="SimSun" altLang="SimSun" sz="1200"/>
          </a:p>
          <a:p>
            <a:pPr marL="317449" algn="l" rtl="0" eaLnBrk="0">
              <a:lnSpc>
                <a:spcPct val="83000"/>
              </a:lnSpc>
              <a:spcBef>
                <a:spcPts val="986"/>
              </a:spcBef>
            </a:pPr>
            <a:r>
              <a:rPr sz="1200" spc="-40">
                <a:solidFill>
                  <a:srgbClr val="000000">
                    <a:alpha val="100000"/>
                  </a:srgbClr>
                </a:solidFill>
                <a:latin typeface="SimSun"/>
                <a:ea typeface="SimSun"/>
                <a:cs typeface="SimSun"/>
              </a:rPr>
              <a:t>在本指南文件的起草过程中， 广州赛宝认证中心服务有限公</a:t>
            </a:r>
            <a:r>
              <a:rPr sz="1200" spc="-20">
                <a:solidFill>
                  <a:srgbClr val="000000">
                    <a:alpha val="100000"/>
                  </a:srgbClr>
                </a:solidFill>
                <a:latin typeface="SimSun"/>
                <a:ea typeface="SimSun"/>
                <a:cs typeface="SimSun"/>
              </a:rPr>
              <a:t>司</a:t>
            </a:r>
            <a:r>
              <a:rPr sz="1200" spc="0">
                <a:solidFill>
                  <a:srgbClr val="000000">
                    <a:alpha val="100000"/>
                  </a:srgbClr>
                </a:solidFill>
                <a:latin typeface="SimSun"/>
                <a:ea typeface="SimSun"/>
                <a:cs typeface="SimSun"/>
              </a:rPr>
              <a:t>、北京国金恒信管</a:t>
            </a:r>
            <a:endParaRPr lang="SimSun" altLang="SimSun" sz="1200"/>
          </a:p>
          <a:p>
            <a:pPr marL="13309" indent="1828" algn="l" rtl="0" eaLnBrk="0">
              <a:lnSpc>
                <a:spcPct val="166000"/>
              </a:lnSpc>
              <a:spcBef>
                <a:spcPts val="11"/>
              </a:spcBef>
            </a:pPr>
            <a:r>
              <a:rPr sz="1200" spc="-30">
                <a:solidFill>
                  <a:srgbClr val="000000">
                    <a:alpha val="100000"/>
                  </a:srgbClr>
                </a:solidFill>
                <a:latin typeface="SimSun"/>
                <a:ea typeface="SimSun"/>
                <a:cs typeface="SimSun"/>
              </a:rPr>
              <a:t>理体系认证有限公司、方圆标志认证集团有限公司、中国新时代认证中心、 中国质</a:t>
            </a:r>
            <a:r>
              <a:rPr sz="1200" spc="-20">
                <a:solidFill>
                  <a:srgbClr val="000000">
                    <a:alpha val="100000"/>
                  </a:srgbClr>
                </a:solidFill>
                <a:latin typeface="SimSun"/>
                <a:ea typeface="SimSun"/>
                <a:cs typeface="SimSun"/>
              </a:rPr>
              <a:t>量</a:t>
            </a:r>
            <a:r>
              <a:rPr sz="1200" spc="0">
                <a:solidFill>
                  <a:srgbClr val="000000">
                    <a:alpha val="100000"/>
                  </a:srgbClr>
                </a:solidFill>
                <a:latin typeface="SimSun"/>
                <a:ea typeface="SimSun"/>
                <a:cs typeface="SimSun"/>
              </a:rPr>
              <a:t> </a:t>
            </a:r>
            <a:r>
              <a:rPr sz="1200" spc="-20">
                <a:solidFill>
                  <a:srgbClr val="000000">
                    <a:alpha val="100000"/>
                  </a:srgbClr>
                </a:solidFill>
                <a:latin typeface="SimSun"/>
                <a:ea typeface="SimSun"/>
                <a:cs typeface="SimSun"/>
              </a:rPr>
              <a:t>认证中心、上海质量体系审核中心、北京九鼎国联汽车管</a:t>
            </a:r>
            <a:r>
              <a:rPr sz="1200" spc="-10">
                <a:solidFill>
                  <a:srgbClr val="000000">
                    <a:alpha val="100000"/>
                  </a:srgbClr>
                </a:solidFill>
                <a:latin typeface="SimSun"/>
                <a:ea typeface="SimSun"/>
                <a:cs typeface="SimSun"/>
              </a:rPr>
              <a:t>理</a:t>
            </a:r>
            <a:r>
              <a:rPr sz="1200" spc="0">
                <a:solidFill>
                  <a:srgbClr val="000000">
                    <a:alpha val="100000"/>
                  </a:srgbClr>
                </a:solidFill>
                <a:latin typeface="SimSun"/>
                <a:ea typeface="SimSun"/>
                <a:cs typeface="SimSun"/>
              </a:rPr>
              <a:t>体系认证有限责任公司等 </a:t>
            </a:r>
            <a:r>
              <a:rPr sz="1200" spc="-10">
                <a:solidFill>
                  <a:srgbClr val="000000">
                    <a:alpha val="100000"/>
                  </a:srgbClr>
                </a:solidFill>
                <a:latin typeface="SimSun"/>
                <a:ea typeface="SimSun"/>
                <a:cs typeface="SimSun"/>
              </a:rPr>
              <a:t>提供宝贵意</a:t>
            </a:r>
            <a:r>
              <a:rPr sz="1200" spc="0">
                <a:solidFill>
                  <a:srgbClr val="000000">
                    <a:alpha val="100000"/>
                  </a:srgbClr>
                </a:solidFill>
                <a:latin typeface="SimSun"/>
                <a:ea typeface="SimSun"/>
                <a:cs typeface="SimSun"/>
              </a:rPr>
              <a:t>见和建议。</a:t>
            </a:r>
            <a:endParaRPr lang="SimSun" altLang="SimSun" sz="1200"/>
          </a:p>
        </p:txBody>
      </p:sp>
      <p:sp>
        <p:nvSpPr>
          <p:cNvPr id="12" name="textbox 12"/>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13" name="textbox 13"/>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14" name="textbox 14"/>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15" name="textbox 15"/>
          <p:cNvSpPr/>
          <p:nvPr/>
        </p:nvSpPr>
        <p:spPr>
          <a:xfrm>
            <a:off x="7187069" y="544436"/>
            <a:ext cx="937260"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2</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16"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textbox 18"/>
          <p:cNvSpPr/>
          <p:nvPr/>
        </p:nvSpPr>
        <p:spPr>
          <a:xfrm>
            <a:off x="2791460" y="983874"/>
            <a:ext cx="5294629" cy="4285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2385070" algn="l" rtl="0" eaLnBrk="0">
              <a:lnSpc>
                <a:spcPts val="1821"/>
              </a:lnSpc>
            </a:pPr>
            <a:r>
              <a:rPr sz="1500" spc="-20">
                <a:ln w="5791" cap="flat" cmpd="sng">
                  <a:solidFill>
                    <a:srgbClr val="000000">
                      <a:alpha val="100000"/>
                    </a:srgbClr>
                  </a:solidFill>
                  <a:miter lim="10"/>
                </a:ln>
                <a:solidFill>
                  <a:srgbClr val="000000">
                    <a:alpha val="100000"/>
                  </a:srgbClr>
                </a:solidFill>
                <a:latin typeface="SimSun"/>
                <a:ea typeface="SimSun"/>
                <a:cs typeface="SimSun"/>
              </a:rPr>
              <a:t>目</a:t>
            </a:r>
            <a:r>
              <a:rPr sz="1500" spc="-20">
                <a:solidFill>
                  <a:srgbClr val="000000">
                    <a:alpha val="100000"/>
                  </a:srgbClr>
                </a:solidFill>
                <a:latin typeface="SimSun"/>
                <a:ea typeface="SimSun"/>
                <a:cs typeface="SimSun"/>
              </a:rPr>
              <a:t> </a:t>
            </a:r>
            <a:r>
              <a:rPr sz="1500" spc="-10">
                <a:solidFill>
                  <a:srgbClr val="000000">
                    <a:alpha val="100000"/>
                  </a:srgbClr>
                </a:solidFill>
                <a:latin typeface="SimSun"/>
                <a:ea typeface="SimSun"/>
                <a:cs typeface="SimSun"/>
              </a:rPr>
              <a:t> </a:t>
            </a:r>
            <a:r>
              <a:rPr sz="1500" spc="0">
                <a:ln w="5791" cap="flat" cmpd="sng">
                  <a:solidFill>
                    <a:srgbClr val="000000">
                      <a:alpha val="100000"/>
                    </a:srgbClr>
                  </a:solidFill>
                  <a:miter lim="10"/>
                </a:ln>
                <a:solidFill>
                  <a:srgbClr val="000000">
                    <a:alpha val="100000"/>
                  </a:srgbClr>
                </a:solidFill>
                <a:latin typeface="SimSun"/>
                <a:ea typeface="SimSun"/>
                <a:cs typeface="SimSun"/>
              </a:rPr>
              <a:t>录</a:t>
            </a:r>
            <a:endParaRPr lang="SimSun" altLang="SimSun" sz="1500"/>
          </a:p>
          <a:p>
            <a:pPr algn="l" rtl="0" eaLnBrk="0">
              <a:lnSpc>
                <a:spcPct val="159000"/>
              </a:lnSpc>
            </a:pPr>
            <a:endParaRPr lang="Arial" altLang="Arial" sz="1000"/>
          </a:p>
          <a:p>
            <a:pPr marL="27330" algn="l" rtl="0" eaLnBrk="0">
              <a:lnSpc>
                <a:spcPct val="96000"/>
              </a:lnSpc>
              <a:spcBef>
                <a:spcPts val="360"/>
              </a:spcBef>
            </a:pPr>
            <a:r>
              <a:rPr sz="1200" spc="-10">
                <a:solidFill>
                  <a:srgbClr val="000000">
                    <a:alpha val="100000"/>
                  </a:srgbClr>
                </a:solidFill>
                <a:latin typeface="Arial"/>
                <a:ea typeface="Arial"/>
                <a:cs typeface="Arial"/>
              </a:rPr>
              <a:t>1</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引</a:t>
            </a:r>
            <a:r>
              <a:rPr sz="1200" spc="0">
                <a:solidFill>
                  <a:srgbClr val="000000">
                    <a:alpha val="100000"/>
                  </a:srgbClr>
                </a:solidFill>
                <a:latin typeface="SimSun"/>
                <a:ea typeface="SimSun"/>
                <a:cs typeface="SimSun"/>
              </a:rPr>
              <a:t>言</a:t>
            </a:r>
            <a:r>
              <a:rPr sz="1200" spc="0">
                <a:solidFill>
                  <a:srgbClr val="000000">
                    <a:alpha val="100000"/>
                  </a:srgbClr>
                </a:solidFill>
                <a:latin typeface="Arial"/>
                <a:ea typeface="Arial"/>
                <a:cs typeface="Arial"/>
              </a:rPr>
              <a:t>.............................................................................................................. 4</a:t>
            </a:r>
            <a:endParaRPr lang="Arial" altLang="Arial" sz="1200"/>
          </a:p>
          <a:p>
            <a:pPr marL="15138" algn="l" rtl="0" eaLnBrk="0">
              <a:lnSpc>
                <a:spcPct val="95000"/>
              </a:lnSpc>
              <a:spcBef>
                <a:spcPts val="187"/>
              </a:spcBef>
            </a:pPr>
            <a:r>
              <a:rPr sz="1200" spc="10">
                <a:solidFill>
                  <a:srgbClr val="000000">
                    <a:alpha val="100000"/>
                  </a:srgbClr>
                </a:solidFill>
                <a:latin typeface="Arial"/>
                <a:ea typeface="Arial"/>
                <a:cs typeface="Arial"/>
              </a:rPr>
              <a:t>2</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范围</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4</a:t>
            </a:r>
            <a:endParaRPr lang="Arial" altLang="Arial" sz="1200"/>
          </a:p>
          <a:p>
            <a:pPr marL="17119" algn="l" rtl="0" eaLnBrk="0">
              <a:lnSpc>
                <a:spcPct val="95000"/>
              </a:lnSpc>
              <a:spcBef>
                <a:spcPts val="187"/>
              </a:spcBef>
            </a:pPr>
            <a:r>
              <a:rPr sz="1200" spc="10">
                <a:solidFill>
                  <a:srgbClr val="000000">
                    <a:alpha val="100000"/>
                  </a:srgbClr>
                </a:solidFill>
                <a:latin typeface="Arial"/>
                <a:ea typeface="Arial"/>
                <a:cs typeface="Arial"/>
              </a:rPr>
              <a:t>3</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规范性引用文件</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4</a:t>
            </a:r>
            <a:endParaRPr lang="Arial" altLang="Arial" sz="1200"/>
          </a:p>
          <a:p>
            <a:pPr marL="12700" algn="l" rtl="0" eaLnBrk="0">
              <a:lnSpc>
                <a:spcPct val="95000"/>
              </a:lnSpc>
              <a:spcBef>
                <a:spcPts val="192"/>
              </a:spcBef>
            </a:pPr>
            <a:r>
              <a:rPr sz="1200" spc="10">
                <a:solidFill>
                  <a:srgbClr val="000000">
                    <a:alpha val="100000"/>
                  </a:srgbClr>
                </a:solidFill>
                <a:latin typeface="Arial"/>
                <a:ea typeface="Arial"/>
                <a:cs typeface="Arial"/>
              </a:rPr>
              <a:t>4</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术语和定义</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4</a:t>
            </a:r>
            <a:endParaRPr lang="Arial" altLang="Arial" sz="1200"/>
          </a:p>
          <a:p>
            <a:pPr marL="17119" algn="l" rtl="0" eaLnBrk="0">
              <a:lnSpc>
                <a:spcPct val="95000"/>
              </a:lnSpc>
              <a:spcBef>
                <a:spcPts val="197"/>
              </a:spcBef>
            </a:pPr>
            <a:r>
              <a:rPr sz="1200" spc="10">
                <a:solidFill>
                  <a:srgbClr val="000000">
                    <a:alpha val="100000"/>
                  </a:srgbClr>
                </a:solidFill>
                <a:latin typeface="Arial"/>
                <a:ea typeface="Arial"/>
                <a:cs typeface="Arial"/>
              </a:rPr>
              <a:t>5</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基于过程的 </a:t>
            </a:r>
            <a:r>
              <a:rPr sz="1200" spc="0">
                <a:solidFill>
                  <a:srgbClr val="000000">
                    <a:alpha val="100000"/>
                  </a:srgbClr>
                </a:solidFill>
                <a:latin typeface="Arial"/>
                <a:ea typeface="Arial"/>
                <a:cs typeface="Arial"/>
              </a:rPr>
              <a:t>QMS </a:t>
            </a:r>
            <a:r>
              <a:rPr sz="1200" spc="0">
                <a:solidFill>
                  <a:srgbClr val="000000">
                    <a:alpha val="100000"/>
                  </a:srgbClr>
                </a:solidFill>
                <a:latin typeface="SimSun"/>
                <a:ea typeface="SimSun"/>
                <a:cs typeface="SimSun"/>
              </a:rPr>
              <a:t>审核</a:t>
            </a:r>
            <a:r>
              <a:rPr sz="1200" spc="0">
                <a:solidFill>
                  <a:srgbClr val="000000">
                    <a:alpha val="100000"/>
                  </a:srgbClr>
                </a:solidFill>
                <a:latin typeface="Arial"/>
                <a:ea typeface="Arial"/>
                <a:cs typeface="Arial"/>
              </a:rPr>
              <a:t>.................................................................................. 5</a:t>
            </a:r>
            <a:endParaRPr lang="Arial" altLang="Arial" sz="1200"/>
          </a:p>
          <a:p>
            <a:pPr marL="17119" algn="l" rtl="0" eaLnBrk="0">
              <a:lnSpc>
                <a:spcPct val="95000"/>
              </a:lnSpc>
              <a:spcBef>
                <a:spcPts val="187"/>
              </a:spcBef>
            </a:pPr>
            <a:r>
              <a:rPr sz="1200" spc="10">
                <a:solidFill>
                  <a:srgbClr val="000000">
                    <a:alpha val="100000"/>
                  </a:srgbClr>
                </a:solidFill>
                <a:latin typeface="Arial"/>
                <a:ea typeface="Arial"/>
                <a:cs typeface="Arial"/>
              </a:rPr>
              <a:t>5.1</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概述</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5</a:t>
            </a:r>
            <a:endParaRPr lang="Arial" altLang="Arial" sz="1200"/>
          </a:p>
          <a:p>
            <a:pPr marL="17119" algn="l" rtl="0" eaLnBrk="0">
              <a:lnSpc>
                <a:spcPct val="95000"/>
              </a:lnSpc>
              <a:spcBef>
                <a:spcPts val="197"/>
              </a:spcBef>
            </a:pPr>
            <a:r>
              <a:rPr sz="1200" spc="-10">
                <a:solidFill>
                  <a:srgbClr val="000000">
                    <a:alpha val="100000"/>
                  </a:srgbClr>
                </a:solidFill>
                <a:latin typeface="Arial"/>
                <a:ea typeface="Arial"/>
                <a:cs typeface="Arial"/>
              </a:rPr>
              <a:t>5.2</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基于过程的 </a:t>
            </a:r>
            <a:r>
              <a:rPr sz="1200" spc="0">
                <a:solidFill>
                  <a:srgbClr val="000000">
                    <a:alpha val="100000"/>
                  </a:srgbClr>
                </a:solidFill>
                <a:latin typeface="Arial"/>
                <a:ea typeface="Arial"/>
                <a:cs typeface="Arial"/>
              </a:rPr>
              <a:t>QMS</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审核的实施基础 </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6</a:t>
            </a:r>
            <a:endParaRPr lang="Arial" altLang="Arial" sz="1200"/>
          </a:p>
          <a:p>
            <a:pPr marL="17119" algn="l" rtl="0" eaLnBrk="0">
              <a:lnSpc>
                <a:spcPct val="95000"/>
              </a:lnSpc>
              <a:spcBef>
                <a:spcPts val="190"/>
              </a:spcBef>
            </a:pPr>
            <a:r>
              <a:rPr sz="1200" spc="10">
                <a:solidFill>
                  <a:srgbClr val="000000">
                    <a:alpha val="100000"/>
                  </a:srgbClr>
                </a:solidFill>
                <a:latin typeface="Arial"/>
                <a:ea typeface="Arial"/>
                <a:cs typeface="Arial"/>
              </a:rPr>
              <a:t>5.3</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策划基于过程的审核需获得的受审核方信息</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7</a:t>
            </a:r>
            <a:endParaRPr lang="Arial" altLang="Arial" sz="1200"/>
          </a:p>
          <a:p>
            <a:pPr marL="17119" algn="l" rtl="0" eaLnBrk="0">
              <a:lnSpc>
                <a:spcPct val="95000"/>
              </a:lnSpc>
              <a:spcBef>
                <a:spcPts val="192"/>
              </a:spcBef>
            </a:pPr>
            <a:r>
              <a:rPr sz="1200" spc="10">
                <a:solidFill>
                  <a:srgbClr val="000000">
                    <a:alpha val="100000"/>
                  </a:srgbClr>
                </a:solidFill>
                <a:latin typeface="Arial"/>
                <a:ea typeface="Arial"/>
                <a:cs typeface="Arial"/>
              </a:rPr>
              <a:t>5.4</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基于过程的第二阶段审核计划的编制</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9</a:t>
            </a:r>
            <a:endParaRPr lang="Arial" altLang="Arial" sz="1200"/>
          </a:p>
          <a:p>
            <a:pPr marL="17119" algn="l" rtl="0" eaLnBrk="0">
              <a:lnSpc>
                <a:spcPct val="95000"/>
              </a:lnSpc>
              <a:spcBef>
                <a:spcPts val="192"/>
              </a:spcBef>
            </a:pPr>
            <a:r>
              <a:rPr sz="1200" spc="-10">
                <a:solidFill>
                  <a:srgbClr val="000000">
                    <a:alpha val="100000"/>
                  </a:srgbClr>
                </a:solidFill>
                <a:latin typeface="Arial"/>
                <a:ea typeface="Arial"/>
                <a:cs typeface="Arial"/>
              </a:rPr>
              <a:t>5.5</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审核组的内部沟通 </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10</a:t>
            </a:r>
            <a:endParaRPr lang="Arial" altLang="Arial" sz="1200"/>
          </a:p>
          <a:p>
            <a:pPr marL="17119" algn="l" rtl="0" eaLnBrk="0">
              <a:lnSpc>
                <a:spcPct val="95000"/>
              </a:lnSpc>
              <a:spcBef>
                <a:spcPts val="192"/>
              </a:spcBef>
            </a:pPr>
            <a:r>
              <a:rPr sz="1200" spc="-10">
                <a:solidFill>
                  <a:srgbClr val="000000">
                    <a:alpha val="100000"/>
                  </a:srgbClr>
                </a:solidFill>
                <a:latin typeface="Arial"/>
                <a:ea typeface="Arial"/>
                <a:cs typeface="Arial"/>
              </a:rPr>
              <a:t>5.6</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实施基于过程的第二阶段审核 </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10</a:t>
            </a:r>
            <a:endParaRPr lang="Arial" altLang="Arial" sz="1200"/>
          </a:p>
          <a:p>
            <a:pPr marL="17119" algn="l" rtl="0" eaLnBrk="0">
              <a:lnSpc>
                <a:spcPct val="94000"/>
              </a:lnSpc>
              <a:spcBef>
                <a:spcPts val="197"/>
              </a:spcBef>
            </a:pPr>
            <a:r>
              <a:rPr sz="1200" spc="10">
                <a:solidFill>
                  <a:srgbClr val="000000">
                    <a:alpha val="100000"/>
                  </a:srgbClr>
                </a:solidFill>
                <a:latin typeface="Arial"/>
                <a:ea typeface="Arial"/>
                <a:cs typeface="Arial"/>
              </a:rPr>
              <a:t>5.7</a:t>
            </a:r>
            <a:r>
              <a:rPr sz="1200" spc="0">
                <a:solidFill>
                  <a:srgbClr val="000000">
                    <a:alpha val="100000"/>
                  </a:srgbClr>
                </a:solidFill>
                <a:latin typeface="Arial"/>
                <a:ea typeface="Arial"/>
                <a:cs typeface="Arial"/>
              </a:rPr>
              <a:t>  </a:t>
            </a:r>
            <a:r>
              <a:rPr sz="1200" spc="0">
                <a:solidFill>
                  <a:srgbClr val="000000">
                    <a:alpha val="100000"/>
                  </a:srgbClr>
                </a:solidFill>
                <a:latin typeface="SimSun"/>
                <a:ea typeface="SimSun"/>
                <a:cs typeface="SimSun"/>
              </a:rPr>
              <a:t>审核报告</a:t>
            </a:r>
            <a:r>
              <a:rPr sz="1200" spc="0">
                <a:solidFill>
                  <a:srgbClr val="000000">
                    <a:alpha val="100000"/>
                  </a:srgbClr>
                </a:solidFill>
                <a:latin typeface="Arial"/>
                <a:ea typeface="Arial"/>
                <a:cs typeface="Arial"/>
              </a:rPr>
              <a:t>.................................................................................................. 13</a:t>
            </a:r>
            <a:endParaRPr lang="Arial" altLang="Arial" sz="1200"/>
          </a:p>
          <a:p>
            <a:pPr marL="17119" algn="l" rtl="0" eaLnBrk="0">
              <a:lnSpc>
                <a:spcPct val="95000"/>
              </a:lnSpc>
              <a:spcBef>
                <a:spcPts val="202"/>
              </a:spcBef>
            </a:pPr>
            <a:r>
              <a:rPr sz="1200" spc="10">
                <a:solidFill>
                  <a:srgbClr val="000000">
                    <a:alpha val="100000"/>
                  </a:srgbClr>
                </a:solidFill>
                <a:latin typeface="Arial"/>
                <a:ea typeface="Arial"/>
                <a:cs typeface="Arial"/>
              </a:rPr>
              <a:t>5.8</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监督和再认证审核需关注的信息</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13</a:t>
            </a:r>
            <a:endParaRPr lang="Arial" altLang="Arial" sz="1200"/>
          </a:p>
          <a:p>
            <a:pPr marL="17119" algn="l" rtl="0" eaLnBrk="0">
              <a:lnSpc>
                <a:spcPct val="95000"/>
              </a:lnSpc>
              <a:spcBef>
                <a:spcPts val="197"/>
              </a:spcBef>
            </a:pPr>
            <a:r>
              <a:rPr sz="1200" spc="-10">
                <a:solidFill>
                  <a:srgbClr val="000000">
                    <a:alpha val="100000"/>
                  </a:srgbClr>
                </a:solidFill>
                <a:latin typeface="Arial"/>
                <a:ea typeface="Arial"/>
                <a:cs typeface="Arial"/>
              </a:rPr>
              <a:t>5.9</a:t>
            </a:r>
            <a:r>
              <a:rPr sz="1200" spc="0">
                <a:solidFill>
                  <a:srgbClr val="000000">
                    <a:alpha val="100000"/>
                  </a:srgbClr>
                </a:solidFill>
                <a:latin typeface="Arial"/>
                <a:ea typeface="Arial"/>
                <a:cs typeface="Arial"/>
              </a:rPr>
              <a:t> </a:t>
            </a:r>
            <a:r>
              <a:rPr sz="1200" spc="0">
                <a:solidFill>
                  <a:srgbClr val="000000">
                    <a:alpha val="100000"/>
                  </a:srgbClr>
                </a:solidFill>
                <a:latin typeface="SimSun"/>
                <a:ea typeface="SimSun"/>
                <a:cs typeface="SimSun"/>
              </a:rPr>
              <a:t>基于过程的审核应关注的问题 </a:t>
            </a:r>
            <a:r>
              <a:rPr sz="1200" spc="0">
                <a:solidFill>
                  <a:srgbClr val="000000">
                    <a:alpha val="100000"/>
                  </a:srgbClr>
                </a:solidFill>
                <a:latin typeface="Arial"/>
                <a:ea typeface="Arial"/>
                <a:cs typeface="Arial"/>
              </a:rPr>
              <a:t>................................................................. 13</a:t>
            </a:r>
            <a:endParaRPr lang="Arial" altLang="Arial" sz="1200"/>
          </a:p>
          <a:p>
            <a:pPr marL="28549" algn="l" rtl="0" eaLnBrk="0">
              <a:lnSpc>
                <a:spcPct val="95000"/>
              </a:lnSpc>
              <a:spcBef>
                <a:spcPts val="183"/>
              </a:spcBef>
            </a:pPr>
            <a:r>
              <a:rPr sz="1200" spc="-10">
                <a:solidFill>
                  <a:srgbClr val="000000">
                    <a:alpha val="100000"/>
                  </a:srgbClr>
                </a:solidFill>
                <a:latin typeface="SimSun"/>
                <a:ea typeface="SimSun"/>
                <a:cs typeface="SimSun"/>
              </a:rPr>
              <a:t>附录</a:t>
            </a:r>
            <a:r>
              <a:rPr sz="1200" spc="-10">
                <a:solidFill>
                  <a:srgbClr val="000000">
                    <a:alpha val="100000"/>
                  </a:srgbClr>
                </a:solidFill>
                <a:latin typeface="SimSun"/>
                <a:ea typeface="SimSun"/>
                <a:cs typeface="SimSun"/>
              </a:rPr>
              <a:t> </a:t>
            </a:r>
            <a:r>
              <a:rPr sz="1200" spc="0">
                <a:solidFill>
                  <a:srgbClr val="000000">
                    <a:alpha val="100000"/>
                  </a:srgbClr>
                </a:solidFill>
                <a:latin typeface="Arial"/>
                <a:ea typeface="Arial"/>
                <a:cs typeface="Arial"/>
              </a:rPr>
              <a:t>A</a:t>
            </a:r>
            <a:r>
              <a:rPr sz="1200" spc="-10">
                <a:solidFill>
                  <a:srgbClr val="000000">
                    <a:alpha val="100000"/>
                  </a:srgbClr>
                </a:solidFill>
                <a:latin typeface="SimSun"/>
                <a:ea typeface="SimSun"/>
                <a:cs typeface="SimSun"/>
              </a:rPr>
              <a:t>：</a:t>
            </a:r>
            <a:r>
              <a:rPr sz="1200" spc="0">
                <a:solidFill>
                  <a:srgbClr val="000000">
                    <a:alpha val="100000"/>
                  </a:srgbClr>
                </a:solidFill>
                <a:latin typeface="Arial"/>
                <a:ea typeface="Arial"/>
                <a:cs typeface="Arial"/>
              </a:rPr>
              <a:t>QMS</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过程的确定</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14</a:t>
            </a:r>
            <a:endParaRPr lang="Arial" altLang="Arial" sz="1200"/>
          </a:p>
          <a:p>
            <a:pPr marL="28549" algn="l" rtl="0" eaLnBrk="0">
              <a:lnSpc>
                <a:spcPct val="95000"/>
              </a:lnSpc>
              <a:spcBef>
                <a:spcPts val="192"/>
              </a:spcBef>
            </a:pPr>
            <a:r>
              <a:rPr sz="1200" spc="-10">
                <a:solidFill>
                  <a:srgbClr val="000000">
                    <a:alpha val="100000"/>
                  </a:srgbClr>
                </a:solidFill>
                <a:latin typeface="SimSun"/>
                <a:ea typeface="SimSun"/>
                <a:cs typeface="SimSun"/>
              </a:rPr>
              <a:t>附录</a:t>
            </a:r>
            <a:r>
              <a:rPr sz="1200" spc="-10">
                <a:solidFill>
                  <a:srgbClr val="000000">
                    <a:alpha val="100000"/>
                  </a:srgbClr>
                </a:solidFill>
                <a:latin typeface="SimSun"/>
                <a:ea typeface="SimSun"/>
                <a:cs typeface="SimSun"/>
              </a:rPr>
              <a:t> </a:t>
            </a:r>
            <a:r>
              <a:rPr sz="1200" spc="0">
                <a:solidFill>
                  <a:srgbClr val="000000">
                    <a:alpha val="100000"/>
                  </a:srgbClr>
                </a:solidFill>
                <a:latin typeface="Arial"/>
                <a:ea typeface="Arial"/>
                <a:cs typeface="Arial"/>
              </a:rPr>
              <a:t>B</a:t>
            </a:r>
            <a:r>
              <a:rPr sz="1200" spc="-10">
                <a:solidFill>
                  <a:srgbClr val="000000">
                    <a:alpha val="100000"/>
                  </a:srgbClr>
                </a:solidFill>
                <a:latin typeface="SimSun"/>
                <a:ea typeface="SimSun"/>
                <a:cs typeface="SimSun"/>
              </a:rPr>
              <a:t>：基于过程的 </a:t>
            </a:r>
            <a:r>
              <a:rPr sz="1200" spc="0">
                <a:solidFill>
                  <a:srgbClr val="000000">
                    <a:alpha val="100000"/>
                  </a:srgbClr>
                </a:solidFill>
                <a:latin typeface="Arial"/>
                <a:ea typeface="Arial"/>
                <a:cs typeface="Arial"/>
              </a:rPr>
              <a:t>QMS</a:t>
            </a:r>
            <a:r>
              <a:rPr sz="1200" spc="-10">
                <a:solidFill>
                  <a:srgbClr val="000000">
                    <a:alpha val="100000"/>
                  </a:srgbClr>
                </a:solidFill>
                <a:latin typeface="Arial"/>
                <a:ea typeface="Arial"/>
                <a:cs typeface="Arial"/>
              </a:rPr>
              <a:t> </a:t>
            </a:r>
            <a:r>
              <a:rPr sz="1200" spc="-10">
                <a:solidFill>
                  <a:srgbClr val="000000">
                    <a:alpha val="100000"/>
                  </a:srgbClr>
                </a:solidFill>
                <a:latin typeface="SimSun"/>
                <a:ea typeface="SimSun"/>
                <a:cs typeface="SimSun"/>
              </a:rPr>
              <a:t>审核计划的示例</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21</a:t>
            </a:r>
            <a:endParaRPr lang="Arial" altLang="Arial" sz="1200"/>
          </a:p>
          <a:p>
            <a:pPr marL="28549" algn="l" rtl="0" eaLnBrk="0">
              <a:lnSpc>
                <a:spcPct val="94000"/>
              </a:lnSpc>
              <a:spcBef>
                <a:spcPts val="202"/>
              </a:spcBef>
            </a:pPr>
            <a:r>
              <a:rPr sz="1200" spc="-10">
                <a:solidFill>
                  <a:srgbClr val="000000">
                    <a:alpha val="100000"/>
                  </a:srgbClr>
                </a:solidFill>
                <a:latin typeface="SimSun"/>
                <a:ea typeface="SimSun"/>
                <a:cs typeface="SimSun"/>
              </a:rPr>
              <a:t>附录</a:t>
            </a:r>
            <a:r>
              <a:rPr sz="1200" spc="-10">
                <a:solidFill>
                  <a:srgbClr val="000000">
                    <a:alpha val="100000"/>
                  </a:srgbClr>
                </a:solidFill>
                <a:latin typeface="SimSun"/>
                <a:ea typeface="SimSun"/>
                <a:cs typeface="SimSun"/>
              </a:rPr>
              <a:t> </a:t>
            </a:r>
            <a:r>
              <a:rPr sz="1200" spc="-10">
                <a:solidFill>
                  <a:srgbClr val="000000">
                    <a:alpha val="100000"/>
                  </a:srgbClr>
                </a:solidFill>
                <a:latin typeface="Arial"/>
                <a:ea typeface="Arial"/>
                <a:cs typeface="Arial"/>
              </a:rPr>
              <a:t>C</a:t>
            </a:r>
            <a:r>
              <a:rPr sz="1200" spc="-10">
                <a:solidFill>
                  <a:srgbClr val="000000">
                    <a:alpha val="100000"/>
                  </a:srgbClr>
                </a:solidFill>
                <a:latin typeface="SimSun"/>
                <a:ea typeface="SimSun"/>
                <a:cs typeface="SimSun"/>
              </a:rPr>
              <a:t>：不符合报告及其纠正措施的示例 </a:t>
            </a:r>
            <a:r>
              <a:rPr sz="1200" spc="-10">
                <a:solidFill>
                  <a:srgbClr val="000000">
                    <a:alpha val="100000"/>
                  </a:srgbClr>
                </a:solidFill>
                <a:latin typeface="Arial"/>
                <a:ea typeface="Arial"/>
                <a:cs typeface="Arial"/>
              </a:rPr>
              <a:t>...................................................... 24</a:t>
            </a:r>
            <a:endParaRPr lang="Arial" altLang="Arial" sz="1200"/>
          </a:p>
          <a:p>
            <a:pPr marL="28549" algn="l" rtl="0" eaLnBrk="0">
              <a:lnSpc>
                <a:spcPct val="95000"/>
              </a:lnSpc>
              <a:spcBef>
                <a:spcPts val="199"/>
              </a:spcBef>
            </a:pPr>
            <a:r>
              <a:rPr sz="1200" spc="-20">
                <a:solidFill>
                  <a:srgbClr val="000000">
                    <a:alpha val="100000"/>
                  </a:srgbClr>
                </a:solidFill>
                <a:latin typeface="SimSun"/>
                <a:ea typeface="SimSun"/>
                <a:cs typeface="SimSun"/>
              </a:rPr>
              <a:t>附录</a:t>
            </a:r>
            <a:r>
              <a:rPr sz="1200" spc="-20">
                <a:solidFill>
                  <a:srgbClr val="000000">
                    <a:alpha val="100000"/>
                  </a:srgbClr>
                </a:solidFill>
                <a:latin typeface="SimSun"/>
                <a:ea typeface="SimSun"/>
                <a:cs typeface="SimSun"/>
              </a:rPr>
              <a:t> </a:t>
            </a:r>
            <a:r>
              <a:rPr sz="1200" spc="0">
                <a:solidFill>
                  <a:srgbClr val="000000">
                    <a:alpha val="100000"/>
                  </a:srgbClr>
                </a:solidFill>
                <a:latin typeface="Arial"/>
                <a:ea typeface="Arial"/>
                <a:cs typeface="Arial"/>
              </a:rPr>
              <a:t>D</a:t>
            </a:r>
            <a:r>
              <a:rPr sz="1200" spc="-20">
                <a:solidFill>
                  <a:srgbClr val="000000">
                    <a:alpha val="100000"/>
                  </a:srgbClr>
                </a:solidFill>
                <a:latin typeface="SimSun"/>
                <a:ea typeface="SimSun"/>
                <a:cs typeface="SimSun"/>
              </a:rPr>
              <a:t>：质量管理体系与环境管理体系的结合审核 </a:t>
            </a:r>
            <a:r>
              <a:rPr sz="1200" spc="-2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26</a:t>
            </a:r>
            <a:endParaRPr lang="Arial" altLang="Arial" sz="1200"/>
          </a:p>
          <a:p>
            <a:pPr marL="28549" algn="l" rtl="0" eaLnBrk="0">
              <a:lnSpc>
                <a:spcPct val="95000"/>
              </a:lnSpc>
              <a:spcBef>
                <a:spcPts val="192"/>
              </a:spcBef>
            </a:pPr>
            <a:r>
              <a:rPr sz="1200" spc="-20">
                <a:solidFill>
                  <a:srgbClr val="000000">
                    <a:alpha val="100000"/>
                  </a:srgbClr>
                </a:solidFill>
                <a:latin typeface="SimSun"/>
                <a:ea typeface="SimSun"/>
                <a:cs typeface="SimSun"/>
              </a:rPr>
              <a:t>附录</a:t>
            </a:r>
            <a:r>
              <a:rPr sz="1200" spc="-20">
                <a:solidFill>
                  <a:srgbClr val="000000">
                    <a:alpha val="100000"/>
                  </a:srgbClr>
                </a:solidFill>
                <a:latin typeface="SimSun"/>
                <a:ea typeface="SimSun"/>
                <a:cs typeface="SimSun"/>
              </a:rPr>
              <a:t> </a:t>
            </a:r>
            <a:r>
              <a:rPr sz="1200" spc="0">
                <a:solidFill>
                  <a:srgbClr val="000000">
                    <a:alpha val="100000"/>
                  </a:srgbClr>
                </a:solidFill>
                <a:latin typeface="Arial"/>
                <a:ea typeface="Arial"/>
                <a:cs typeface="Arial"/>
              </a:rPr>
              <a:t>E</a:t>
            </a:r>
            <a:r>
              <a:rPr sz="1200" spc="-20">
                <a:solidFill>
                  <a:srgbClr val="000000">
                    <a:alpha val="100000"/>
                  </a:srgbClr>
                </a:solidFill>
                <a:latin typeface="SimSun"/>
                <a:ea typeface="SimSun"/>
                <a:cs typeface="SimSun"/>
              </a:rPr>
              <a:t>：质量管理体系与职业健康管理体系的结合审核 </a:t>
            </a:r>
            <a:r>
              <a:rPr sz="1200" spc="-20">
                <a:solidFill>
                  <a:srgbClr val="000000">
                    <a:alpha val="100000"/>
                  </a:srgbClr>
                </a:solidFill>
                <a:latin typeface="Arial"/>
                <a:ea typeface="Arial"/>
                <a:cs typeface="Arial"/>
              </a:rPr>
              <a:t>...................</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 30</a:t>
            </a:r>
            <a:endParaRPr lang="Arial" altLang="Arial" sz="1200"/>
          </a:p>
        </p:txBody>
      </p:sp>
      <p:sp>
        <p:nvSpPr>
          <p:cNvPr id="19" name="textbox 19"/>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20" name="textbox 20"/>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21" name="textbox 21"/>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22" name="textbox 22"/>
          <p:cNvSpPr/>
          <p:nvPr/>
        </p:nvSpPr>
        <p:spPr>
          <a:xfrm>
            <a:off x="7187069" y="544436"/>
            <a:ext cx="937260"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3</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23"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 name="textbox 25"/>
          <p:cNvSpPr/>
          <p:nvPr/>
        </p:nvSpPr>
        <p:spPr>
          <a:xfrm>
            <a:off x="2638755" y="989775"/>
            <a:ext cx="5603240" cy="87884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611"/>
              </a:lnSpc>
            </a:pPr>
            <a:endParaRPr lang="Arial" altLang="Arial" sz="100"/>
          </a:p>
          <a:p>
            <a:pPr marL="1371333" algn="l" rtl="0" eaLnBrk="0">
              <a:lnSpc>
                <a:spcPct val="95000"/>
              </a:lnSpc>
            </a:pPr>
            <a:r>
              <a:rPr sz="1500" spc="0">
                <a:ln w="5442" cap="flat" cmpd="sng">
                  <a:solidFill>
                    <a:srgbClr val="000000">
                      <a:alpha val="100000"/>
                    </a:srgbClr>
                  </a:solidFill>
                  <a:miter lim="10"/>
                </a:ln>
                <a:solidFill>
                  <a:srgbClr val="000000">
                    <a:alpha val="100000"/>
                  </a:srgbClr>
                </a:solidFill>
                <a:latin typeface="SimHei"/>
                <a:ea typeface="SimHei"/>
                <a:cs typeface="SimHei"/>
              </a:rPr>
              <a:t>基于过程的质量管理体系审核指南</a:t>
            </a:r>
            <a:endParaRPr lang="SimHei" altLang="SimHei" sz="1500"/>
          </a:p>
          <a:p>
            <a:pPr algn="l" rtl="0" eaLnBrk="0">
              <a:lnSpc>
                <a:spcPct val="152000"/>
              </a:lnSpc>
            </a:pPr>
            <a:endParaRPr lang="Arial" altLang="Arial" sz="1000"/>
          </a:p>
          <a:p>
            <a:pPr marL="28124" algn="l" rtl="0" eaLnBrk="0">
              <a:lnSpc>
                <a:spcPct val="96000"/>
              </a:lnSpc>
              <a:spcBef>
                <a:spcPts val="429"/>
              </a:spcBef>
            </a:pPr>
            <a:r>
              <a:rPr sz="1400" spc="-20">
                <a:ln w="5094" cap="flat" cmpd="sng">
                  <a:solidFill>
                    <a:srgbClr val="000000">
                      <a:alpha val="100000"/>
                    </a:srgbClr>
                  </a:solidFill>
                  <a:miter lim="10"/>
                </a:ln>
                <a:solidFill>
                  <a:srgbClr val="000000">
                    <a:alpha val="100000"/>
                  </a:srgbClr>
                </a:solidFill>
                <a:latin typeface="SimSun"/>
                <a:ea typeface="SimSun"/>
                <a:cs typeface="SimSun"/>
              </a:rPr>
              <a:t>1</a:t>
            </a:r>
            <a:r>
              <a:rPr sz="1400" spc="-20">
                <a:solidFill>
                  <a:srgbClr val="000000">
                    <a:alpha val="100000"/>
                  </a:srgbClr>
                </a:solidFill>
                <a:latin typeface="SimSun"/>
                <a:ea typeface="SimSun"/>
                <a:cs typeface="SimSun"/>
              </a:rPr>
              <a:t> </a:t>
            </a:r>
            <a:r>
              <a:rPr sz="1400" spc="-20">
                <a:ln w="5094" cap="flat" cmpd="sng">
                  <a:solidFill>
                    <a:srgbClr val="000000">
                      <a:alpha val="100000"/>
                    </a:srgbClr>
                  </a:solidFill>
                  <a:miter lim="10"/>
                </a:ln>
                <a:solidFill>
                  <a:srgbClr val="000000">
                    <a:alpha val="100000"/>
                  </a:srgbClr>
                </a:solidFill>
                <a:latin typeface="SimSun"/>
                <a:ea typeface="SimSun"/>
                <a:cs typeface="SimSun"/>
              </a:rPr>
              <a:t>引</a:t>
            </a:r>
            <a:r>
              <a:rPr sz="1400" spc="0">
                <a:ln w="5094" cap="flat" cmpd="sng">
                  <a:solidFill>
                    <a:srgbClr val="000000">
                      <a:alpha val="100000"/>
                    </a:srgbClr>
                  </a:solidFill>
                  <a:miter lim="10"/>
                </a:ln>
                <a:solidFill>
                  <a:srgbClr val="000000">
                    <a:alpha val="100000"/>
                  </a:srgbClr>
                </a:solidFill>
                <a:latin typeface="SimSun"/>
                <a:ea typeface="SimSun"/>
                <a:cs typeface="SimSun"/>
              </a:rPr>
              <a:t>言</a:t>
            </a:r>
            <a:endParaRPr lang="SimSun" altLang="SimSun" sz="1400"/>
          </a:p>
          <a:p>
            <a:pPr marL="14528" indent="302310" algn="l" rtl="0" eaLnBrk="0">
              <a:lnSpc>
                <a:spcPct val="163000"/>
              </a:lnSpc>
              <a:spcBef>
                <a:spcPts val="194"/>
              </a:spcBef>
            </a:pPr>
            <a:r>
              <a:rPr sz="1200" spc="0">
                <a:solidFill>
                  <a:srgbClr val="000000">
                    <a:alpha val="100000"/>
                  </a:srgbClr>
                </a:solidFill>
                <a:latin typeface="SimSun"/>
                <a:ea typeface="SimSun"/>
                <a:cs typeface="SimSun"/>
              </a:rPr>
              <a:t>GB</a:t>
            </a:r>
            <a:r>
              <a:rPr sz="1200" spc="-3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30">
                <a:solidFill>
                  <a:srgbClr val="000000">
                    <a:alpha val="100000"/>
                  </a:srgbClr>
                </a:solidFill>
                <a:latin typeface="SimSun"/>
                <a:ea typeface="SimSun"/>
                <a:cs typeface="SimSun"/>
              </a:rPr>
              <a:t>19001-2000 《质量管理体系 要求》(等同采用 </a:t>
            </a:r>
            <a:r>
              <a:rPr sz="1200" spc="0">
                <a:solidFill>
                  <a:srgbClr val="000000">
                    <a:alpha val="100000"/>
                  </a:srgbClr>
                </a:solidFill>
                <a:latin typeface="SimSun"/>
                <a:ea typeface="SimSun"/>
                <a:cs typeface="SimSun"/>
              </a:rPr>
              <a:t>ISO</a:t>
            </a:r>
            <a:r>
              <a:rPr sz="1200" spc="-30">
                <a:solidFill>
                  <a:srgbClr val="000000">
                    <a:alpha val="100000"/>
                  </a:srgbClr>
                </a:solidFill>
                <a:latin typeface="SimSun"/>
                <a:ea typeface="SimSun"/>
                <a:cs typeface="SimSun"/>
              </a:rPr>
              <a:t>9001：20</a:t>
            </a:r>
            <a:r>
              <a:rPr sz="1200" spc="-10">
                <a:solidFill>
                  <a:srgbClr val="000000">
                    <a:alpha val="100000"/>
                  </a:srgbClr>
                </a:solidFill>
                <a:latin typeface="SimSun"/>
                <a:ea typeface="SimSun"/>
                <a:cs typeface="SimSun"/>
              </a:rPr>
              <a:t>0</a:t>
            </a:r>
            <a:r>
              <a:rPr sz="1200" spc="0">
                <a:solidFill>
                  <a:srgbClr val="000000">
                    <a:alpha val="100000"/>
                  </a:srgbClr>
                </a:solidFill>
                <a:latin typeface="SimSun"/>
                <a:ea typeface="SimSun"/>
                <a:cs typeface="SimSun"/>
              </a:rPr>
              <a:t>0) 提出了一种 </a:t>
            </a:r>
            <a:r>
              <a:rPr sz="1200" spc="-50">
                <a:solidFill>
                  <a:srgbClr val="000000">
                    <a:alpha val="100000"/>
                  </a:srgbClr>
                </a:solidFill>
                <a:latin typeface="SimSun"/>
                <a:ea typeface="SimSun"/>
                <a:cs typeface="SimSun"/>
              </a:rPr>
              <a:t>思想， 即“鼓励在建立和运行质量管理体系，以及改进其有效性时采用过程</a:t>
            </a:r>
            <a:r>
              <a:rPr sz="1200" spc="-20">
                <a:solidFill>
                  <a:srgbClr val="000000">
                    <a:alpha val="100000"/>
                  </a:srgbClr>
                </a:solidFill>
                <a:latin typeface="SimSun"/>
                <a:ea typeface="SimSun"/>
                <a:cs typeface="SimSun"/>
              </a:rPr>
              <a:t>方</a:t>
            </a:r>
            <a:r>
              <a:rPr sz="1200" spc="0">
                <a:solidFill>
                  <a:srgbClr val="000000">
                    <a:alpha val="100000"/>
                  </a:srgbClr>
                </a:solidFill>
                <a:latin typeface="SimSun"/>
                <a:ea typeface="SimSun"/>
                <a:cs typeface="SimSun"/>
              </a:rPr>
              <a:t>法， 以 </a:t>
            </a:r>
            <a:r>
              <a:rPr sz="1200" spc="80">
                <a:solidFill>
                  <a:srgbClr val="000000">
                    <a:alpha val="100000"/>
                  </a:srgbClr>
                </a:solidFill>
                <a:latin typeface="SimSun"/>
                <a:ea typeface="SimSun"/>
                <a:cs typeface="SimSun"/>
              </a:rPr>
              <a:t>便通过满足顾客要求来增强顾客满意”。这种思想为组织有效地按照标</a:t>
            </a:r>
            <a:r>
              <a:rPr sz="1200" spc="20">
                <a:solidFill>
                  <a:srgbClr val="000000">
                    <a:alpha val="100000"/>
                  </a:srgbClr>
                </a:solidFill>
                <a:latin typeface="SimSun"/>
                <a:ea typeface="SimSun"/>
                <a:cs typeface="SimSun"/>
              </a:rPr>
              <a:t>准</a:t>
            </a:r>
            <a:r>
              <a:rPr sz="1200" spc="0">
                <a:solidFill>
                  <a:srgbClr val="000000">
                    <a:alpha val="100000"/>
                  </a:srgbClr>
                </a:solidFill>
                <a:latin typeface="SimSun"/>
                <a:ea typeface="SimSun"/>
                <a:cs typeface="SimSun"/>
              </a:rPr>
              <a:t> GB/T </a:t>
            </a:r>
            <a:r>
              <a:rPr sz="1200" spc="-20">
                <a:solidFill>
                  <a:srgbClr val="000000">
                    <a:alpha val="100000"/>
                  </a:srgbClr>
                </a:solidFill>
                <a:latin typeface="SimSun"/>
                <a:ea typeface="SimSun"/>
                <a:cs typeface="SimSun"/>
              </a:rPr>
              <a:t>19001-2000 的要求建立和贯彻其质量管理体系</a:t>
            </a:r>
            <a:r>
              <a:rPr sz="1200" spc="0">
                <a:solidFill>
                  <a:srgbClr val="000000">
                    <a:alpha val="100000"/>
                  </a:srgbClr>
                </a:solidFill>
                <a:latin typeface="SimSun"/>
                <a:ea typeface="SimSun"/>
                <a:cs typeface="SimSun"/>
              </a:rPr>
              <a:t>(以下简称 QMS) 以及改进该管理体系 </a:t>
            </a:r>
            <a:r>
              <a:rPr sz="1200" spc="-30">
                <a:solidFill>
                  <a:srgbClr val="000000">
                    <a:alpha val="100000"/>
                  </a:srgbClr>
                </a:solidFill>
                <a:latin typeface="SimSun"/>
                <a:ea typeface="SimSun"/>
                <a:cs typeface="SimSun"/>
              </a:rPr>
              <a:t>的有效性提供了指导方向。 </a:t>
            </a:r>
            <a:r>
              <a:rPr sz="1200" spc="0">
                <a:solidFill>
                  <a:srgbClr val="000000">
                    <a:alpha val="100000"/>
                  </a:srgbClr>
                </a:solidFill>
                <a:latin typeface="SimSun"/>
                <a:ea typeface="SimSun"/>
                <a:cs typeface="SimSun"/>
              </a:rPr>
              <a:t>GB</a:t>
            </a:r>
            <a:r>
              <a:rPr sz="1200" spc="-3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30">
                <a:solidFill>
                  <a:srgbClr val="000000">
                    <a:alpha val="100000"/>
                  </a:srgbClr>
                </a:solidFill>
                <a:latin typeface="SimSun"/>
                <a:ea typeface="SimSun"/>
                <a:cs typeface="SimSun"/>
              </a:rPr>
              <a:t>19001-2008 (等同采用 </a:t>
            </a:r>
            <a:r>
              <a:rPr sz="1200" spc="0">
                <a:solidFill>
                  <a:srgbClr val="000000">
                    <a:alpha val="100000"/>
                  </a:srgbClr>
                </a:solidFill>
                <a:latin typeface="SimSun"/>
                <a:ea typeface="SimSun"/>
                <a:cs typeface="SimSun"/>
              </a:rPr>
              <a:t>ISO</a:t>
            </a:r>
            <a:r>
              <a:rPr sz="1200" spc="-30">
                <a:solidFill>
                  <a:srgbClr val="000000">
                    <a:alpha val="100000"/>
                  </a:srgbClr>
                </a:solidFill>
                <a:latin typeface="SimSun"/>
                <a:ea typeface="SimSun"/>
                <a:cs typeface="SimSun"/>
              </a:rPr>
              <a:t>9001：</a:t>
            </a:r>
            <a:r>
              <a:rPr sz="1200" spc="-20">
                <a:solidFill>
                  <a:srgbClr val="000000">
                    <a:alpha val="100000"/>
                  </a:srgbClr>
                </a:solidFill>
                <a:latin typeface="SimSun"/>
                <a:ea typeface="SimSun"/>
                <a:cs typeface="SimSun"/>
              </a:rPr>
              <a:t>2</a:t>
            </a:r>
            <a:r>
              <a:rPr sz="1200" spc="0">
                <a:solidFill>
                  <a:srgbClr val="000000">
                    <a:alpha val="100000"/>
                  </a:srgbClr>
                </a:solidFill>
                <a:latin typeface="SimSun"/>
                <a:ea typeface="SimSun"/>
                <a:cs typeface="SimSun"/>
              </a:rPr>
              <a:t>008) 仍然贯彻这 </a:t>
            </a:r>
            <a:r>
              <a:rPr sz="1200" spc="-20">
                <a:solidFill>
                  <a:srgbClr val="000000">
                    <a:alpha val="100000"/>
                  </a:srgbClr>
                </a:solidFill>
                <a:latin typeface="SimSun"/>
                <a:ea typeface="SimSun"/>
                <a:cs typeface="SimSun"/>
              </a:rPr>
              <a:t>一思想，并尽可能地提高与 </a:t>
            </a:r>
            <a:r>
              <a:rPr sz="1200" spc="0">
                <a:solidFill>
                  <a:srgbClr val="000000">
                    <a:alpha val="100000"/>
                  </a:srgbClr>
                </a:solidFill>
                <a:latin typeface="SimSun"/>
                <a:ea typeface="SimSun"/>
                <a:cs typeface="SimSun"/>
              </a:rPr>
              <a:t>GB</a:t>
            </a:r>
            <a:r>
              <a:rPr sz="1200" spc="-2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20">
                <a:solidFill>
                  <a:srgbClr val="000000">
                    <a:alpha val="100000"/>
                  </a:srgbClr>
                </a:solidFill>
                <a:latin typeface="SimSun"/>
                <a:ea typeface="SimSun"/>
                <a:cs typeface="SimSun"/>
              </a:rPr>
              <a:t>24001-2004 </a:t>
            </a:r>
            <a:r>
              <a:rPr sz="1200" spc="-1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环境管理体系 要求及使用指南》(等 </a:t>
            </a:r>
            <a:r>
              <a:rPr sz="1200" spc="-20">
                <a:solidFill>
                  <a:srgbClr val="000000">
                    <a:alpha val="100000"/>
                  </a:srgbClr>
                </a:solidFill>
                <a:latin typeface="SimSun"/>
                <a:ea typeface="SimSun"/>
                <a:cs typeface="SimSun"/>
              </a:rPr>
              <a:t>同采用 IS</a:t>
            </a:r>
            <a:r>
              <a:rPr sz="1200" spc="0">
                <a:solidFill>
                  <a:srgbClr val="000000">
                    <a:alpha val="100000"/>
                  </a:srgbClr>
                </a:solidFill>
                <a:latin typeface="SimSun"/>
                <a:ea typeface="SimSun"/>
                <a:cs typeface="SimSun"/>
              </a:rPr>
              <a:t>O</a:t>
            </a:r>
            <a:r>
              <a:rPr sz="1200" spc="-20">
                <a:solidFill>
                  <a:srgbClr val="000000">
                    <a:alpha val="100000"/>
                  </a:srgbClr>
                </a:solidFill>
                <a:latin typeface="SimSun"/>
                <a:ea typeface="SimSun"/>
                <a:cs typeface="SimSun"/>
              </a:rPr>
              <a:t>14001：2004) 的相容性。</a:t>
            </a:r>
            <a:endParaRPr lang="SimSun" altLang="SimSun" sz="1200"/>
          </a:p>
          <a:p>
            <a:pPr marL="319277" algn="l" rtl="0" eaLnBrk="0">
              <a:lnSpc>
                <a:spcPct val="83000"/>
              </a:lnSpc>
              <a:spcBef>
                <a:spcPts val="984"/>
              </a:spcBef>
            </a:pPr>
            <a:r>
              <a:rPr sz="1200" spc="-40">
                <a:solidFill>
                  <a:srgbClr val="000000">
                    <a:alpha val="100000"/>
                  </a:srgbClr>
                </a:solidFill>
                <a:latin typeface="SimSun"/>
                <a:ea typeface="SimSun"/>
                <a:cs typeface="SimSun"/>
              </a:rPr>
              <a:t>然而，针对组织按照 GB/T19001 建立的 QM</a:t>
            </a:r>
            <a:r>
              <a:rPr sz="1200" spc="0">
                <a:solidFill>
                  <a:srgbClr val="000000">
                    <a:alpha val="100000"/>
                  </a:srgbClr>
                </a:solidFill>
                <a:latin typeface="SimSun"/>
                <a:ea typeface="SimSun"/>
                <a:cs typeface="SimSun"/>
              </a:rPr>
              <a:t>S</a:t>
            </a:r>
            <a:r>
              <a:rPr sz="1200" spc="-40">
                <a:solidFill>
                  <a:srgbClr val="000000">
                    <a:alpha val="100000"/>
                  </a:srgbClr>
                </a:solidFill>
                <a:latin typeface="SimSun"/>
                <a:ea typeface="SimSun"/>
                <a:cs typeface="SimSun"/>
              </a:rPr>
              <a:t> 采用什么样的审核路径或审核方法以</a:t>
            </a:r>
            <a:endParaRPr lang="SimSun" altLang="SimSun" sz="1200"/>
          </a:p>
          <a:p>
            <a:pPr marL="12700" indent="1828" algn="l" rtl="0" eaLnBrk="0">
              <a:lnSpc>
                <a:spcPct val="165000"/>
              </a:lnSpc>
              <a:spcBef>
                <a:spcPts val="25"/>
              </a:spcBef>
            </a:pPr>
            <a:r>
              <a:rPr sz="1200" spc="20">
                <a:solidFill>
                  <a:srgbClr val="000000">
                    <a:alpha val="100000"/>
                  </a:srgbClr>
                </a:solidFill>
                <a:latin typeface="SimSun"/>
                <a:ea typeface="SimSun"/>
                <a:cs typeface="SimSun"/>
              </a:rPr>
              <a:t>有效地评价其符合性和有效性，一直是认证认可行业内关注的问题。最近几年，</a:t>
            </a:r>
            <a:r>
              <a:rPr sz="1200" spc="0">
                <a:solidFill>
                  <a:srgbClr val="000000">
                    <a:alpha val="100000"/>
                  </a:srgbClr>
                </a:solidFill>
                <a:latin typeface="SimSun"/>
                <a:ea typeface="SimSun"/>
                <a:cs typeface="SimSun"/>
              </a:rPr>
              <a:t>与 </a:t>
            </a:r>
            <a:r>
              <a:rPr sz="1200" spc="-30">
                <a:solidFill>
                  <a:srgbClr val="000000">
                    <a:alpha val="100000"/>
                  </a:srgbClr>
                </a:solidFill>
                <a:latin typeface="SimSun"/>
                <a:ea typeface="SimSun"/>
                <a:cs typeface="SimSun"/>
              </a:rPr>
              <a:t>Q</a:t>
            </a:r>
            <a:r>
              <a:rPr sz="1200" spc="0">
                <a:solidFill>
                  <a:srgbClr val="000000">
                    <a:alpha val="100000"/>
                  </a:srgbClr>
                </a:solidFill>
                <a:latin typeface="SimSun"/>
                <a:ea typeface="SimSun"/>
                <a:cs typeface="SimSun"/>
              </a:rPr>
              <a:t>MS</a:t>
            </a:r>
            <a:r>
              <a:rPr sz="1200" spc="-60">
                <a:solidFill>
                  <a:srgbClr val="000000">
                    <a:alpha val="100000"/>
                  </a:srgbClr>
                </a:solidFill>
                <a:latin typeface="SimSun"/>
                <a:ea typeface="SimSun"/>
                <a:cs typeface="SimSun"/>
              </a:rPr>
              <a:t> 认证活动及其结果相关的各方， 尤其是 </a:t>
            </a:r>
            <a:r>
              <a:rPr sz="1200" spc="0">
                <a:solidFill>
                  <a:srgbClr val="000000">
                    <a:alpha val="100000"/>
                  </a:srgbClr>
                </a:solidFill>
                <a:latin typeface="SimSun"/>
                <a:ea typeface="SimSun"/>
                <a:cs typeface="SimSun"/>
              </a:rPr>
              <a:t>QMS</a:t>
            </a:r>
            <a:r>
              <a:rPr sz="1200" spc="-60">
                <a:solidFill>
                  <a:srgbClr val="000000">
                    <a:alpha val="100000"/>
                  </a:srgbClr>
                </a:solidFill>
                <a:latin typeface="SimSun"/>
                <a:ea typeface="SimSun"/>
                <a:cs typeface="SimSun"/>
              </a:rPr>
              <a:t> 获证组织所提供产品的最终用户， 对</a:t>
            </a:r>
            <a:r>
              <a:rPr sz="1200" spc="0">
                <a:solidFill>
                  <a:srgbClr val="000000">
                    <a:alpha val="100000"/>
                  </a:srgbClr>
                </a:solidFill>
                <a:latin typeface="SimSun"/>
                <a:ea typeface="SimSun"/>
                <a:cs typeface="SimSun"/>
              </a:rPr>
              <a:t> </a:t>
            </a:r>
            <a:r>
              <a:rPr sz="1200" spc="-30">
                <a:solidFill>
                  <a:srgbClr val="000000">
                    <a:alpha val="100000"/>
                  </a:srgbClr>
                </a:solidFill>
                <a:latin typeface="SimSun"/>
                <a:ea typeface="SimSun"/>
                <a:cs typeface="SimSun"/>
              </a:rPr>
              <a:t>认证机构实施的认证和审核的有效性提出了明确期望， 即认证机构颁发的认证证书</a:t>
            </a:r>
            <a:r>
              <a:rPr sz="1200" spc="0">
                <a:solidFill>
                  <a:srgbClr val="000000">
                    <a:alpha val="100000"/>
                  </a:srgbClr>
                </a:solidFill>
                <a:latin typeface="SimSun"/>
                <a:ea typeface="SimSun"/>
                <a:cs typeface="SimSun"/>
              </a:rPr>
              <a:t>应 </a:t>
            </a:r>
            <a:r>
              <a:rPr sz="1200" spc="-10">
                <a:solidFill>
                  <a:srgbClr val="000000">
                    <a:alpha val="100000"/>
                  </a:srgbClr>
                </a:solidFill>
                <a:latin typeface="SimSun"/>
                <a:ea typeface="SimSun"/>
                <a:cs typeface="SimSun"/>
              </a:rPr>
              <a:t>是基于有</a:t>
            </a:r>
            <a:r>
              <a:rPr sz="1200" spc="0">
                <a:solidFill>
                  <a:srgbClr val="000000">
                    <a:alpha val="100000"/>
                  </a:srgbClr>
                </a:solidFill>
                <a:latin typeface="SimSun"/>
                <a:ea typeface="SimSun"/>
                <a:cs typeface="SimSun"/>
              </a:rPr>
              <a:t>效的审核，是可信赖的。</a:t>
            </a:r>
            <a:endParaRPr lang="SimSun" altLang="SimSun" sz="1200"/>
          </a:p>
          <a:p>
            <a:pPr marL="322325" algn="l" rtl="0" eaLnBrk="0">
              <a:lnSpc>
                <a:spcPct val="83000"/>
              </a:lnSpc>
              <a:spcBef>
                <a:spcPts val="979"/>
              </a:spcBef>
            </a:pPr>
            <a:r>
              <a:rPr sz="1200" spc="-20">
                <a:solidFill>
                  <a:srgbClr val="000000">
                    <a:alpha val="100000"/>
                  </a:srgbClr>
                </a:solidFill>
                <a:latin typeface="SimSun"/>
                <a:ea typeface="SimSun"/>
                <a:cs typeface="SimSun"/>
              </a:rPr>
              <a:t>实施有效审核的基本条件就是由有能力的人采用适宜的审核方</a:t>
            </a:r>
            <a:r>
              <a:rPr sz="1200" spc="0">
                <a:solidFill>
                  <a:srgbClr val="000000">
                    <a:alpha val="100000"/>
                  </a:srgbClr>
                </a:solidFill>
                <a:latin typeface="SimSun"/>
                <a:ea typeface="SimSun"/>
                <a:cs typeface="SimSun"/>
              </a:rPr>
              <a:t>法。本指南文件正</a:t>
            </a:r>
            <a:endParaRPr lang="SimSun" altLang="SimSun" sz="1200"/>
          </a:p>
          <a:p>
            <a:pPr marL="14528" indent="1828" algn="l" rtl="0" eaLnBrk="0">
              <a:lnSpc>
                <a:spcPct val="168000"/>
              </a:lnSpc>
              <a:spcBef>
                <a:spcPts val="8"/>
              </a:spcBef>
            </a:pPr>
            <a:r>
              <a:rPr sz="1200" spc="-60">
                <a:solidFill>
                  <a:srgbClr val="000000">
                    <a:alpha val="100000"/>
                  </a:srgbClr>
                </a:solidFill>
                <a:latin typeface="SimSun"/>
                <a:ea typeface="SimSun"/>
                <a:cs typeface="SimSun"/>
              </a:rPr>
              <a:t>是缘于这个原因， 提出了基于组织所确定的过程来实施 </a:t>
            </a:r>
            <a:r>
              <a:rPr sz="1200" spc="0">
                <a:solidFill>
                  <a:srgbClr val="000000">
                    <a:alpha val="100000"/>
                  </a:srgbClr>
                </a:solidFill>
                <a:latin typeface="SimSun"/>
                <a:ea typeface="SimSun"/>
                <a:cs typeface="SimSun"/>
              </a:rPr>
              <a:t>QMS</a:t>
            </a:r>
            <a:r>
              <a:rPr sz="1200" spc="-60">
                <a:solidFill>
                  <a:srgbClr val="000000">
                    <a:alpha val="100000"/>
                  </a:srgbClr>
                </a:solidFill>
                <a:latin typeface="SimSun"/>
                <a:ea typeface="SimSun"/>
                <a:cs typeface="SimSun"/>
              </a:rPr>
              <a:t> 审核的方法， 以此来满</a:t>
            </a:r>
            <a:r>
              <a:rPr sz="1200" spc="-40">
                <a:solidFill>
                  <a:srgbClr val="000000">
                    <a:alpha val="100000"/>
                  </a:srgbClr>
                </a:solidFill>
                <a:latin typeface="SimSun"/>
                <a:ea typeface="SimSun"/>
                <a:cs typeface="SimSun"/>
              </a:rPr>
              <a:t>足</a:t>
            </a:r>
            <a:r>
              <a:rPr sz="1200" spc="0">
                <a:solidFill>
                  <a:srgbClr val="000000">
                    <a:alpha val="100000"/>
                  </a:srgbClr>
                </a:solidFill>
                <a:latin typeface="SimSun"/>
                <a:ea typeface="SimSun"/>
                <a:cs typeface="SimSun"/>
              </a:rPr>
              <a:t> </a:t>
            </a:r>
            <a:r>
              <a:rPr sz="1200" spc="-20">
                <a:solidFill>
                  <a:srgbClr val="000000">
                    <a:alpha val="100000"/>
                  </a:srgbClr>
                </a:solidFill>
                <a:latin typeface="SimSun"/>
                <a:ea typeface="SimSun"/>
                <a:cs typeface="SimSun"/>
              </a:rPr>
              <a:t>提高审核有效性的期望</a:t>
            </a:r>
            <a:r>
              <a:rPr sz="1200" spc="0">
                <a:solidFill>
                  <a:srgbClr val="000000">
                    <a:alpha val="100000"/>
                  </a:srgbClr>
                </a:solidFill>
                <a:latin typeface="SimSun"/>
                <a:ea typeface="SimSun"/>
                <a:cs typeface="SimSun"/>
              </a:rPr>
              <a:t>与要求。</a:t>
            </a:r>
            <a:endParaRPr lang="SimSun" altLang="SimSun" sz="1200"/>
          </a:p>
          <a:p>
            <a:pPr marL="17069" algn="l" rtl="0" eaLnBrk="0">
              <a:lnSpc>
                <a:spcPct val="95000"/>
              </a:lnSpc>
              <a:spcBef>
                <a:spcPts val="1274"/>
              </a:spcBef>
            </a:pPr>
            <a:r>
              <a:rPr sz="1400" spc="-10">
                <a:ln w="5094" cap="flat" cmpd="sng">
                  <a:solidFill>
                    <a:srgbClr val="000000">
                      <a:alpha val="100000"/>
                    </a:srgbClr>
                  </a:solidFill>
                  <a:miter lim="10"/>
                </a:ln>
                <a:solidFill>
                  <a:srgbClr val="000000">
                    <a:alpha val="100000"/>
                  </a:srgbClr>
                </a:solidFill>
                <a:latin typeface="SimSun"/>
                <a:ea typeface="SimSun"/>
                <a:cs typeface="SimSun"/>
              </a:rPr>
              <a:t>2</a:t>
            </a:r>
            <a:r>
              <a:rPr sz="1400" spc="0">
                <a:solidFill>
                  <a:srgbClr val="000000">
                    <a:alpha val="100000"/>
                  </a:srgbClr>
                </a:solidFill>
                <a:latin typeface="SimSun"/>
                <a:ea typeface="SimSun"/>
                <a:cs typeface="SimSun"/>
              </a:rPr>
              <a:t> </a:t>
            </a:r>
            <a:r>
              <a:rPr sz="1400" spc="0">
                <a:ln w="5094" cap="flat" cmpd="sng">
                  <a:solidFill>
                    <a:srgbClr val="000000">
                      <a:alpha val="100000"/>
                    </a:srgbClr>
                  </a:solidFill>
                  <a:miter lim="10"/>
                </a:ln>
                <a:solidFill>
                  <a:srgbClr val="000000">
                    <a:alpha val="100000"/>
                  </a:srgbClr>
                </a:solidFill>
                <a:latin typeface="SimSun"/>
                <a:ea typeface="SimSun"/>
                <a:cs typeface="SimSun"/>
              </a:rPr>
              <a:t>范围</a:t>
            </a:r>
            <a:endParaRPr lang="SimSun" altLang="SimSun" sz="1400"/>
          </a:p>
          <a:p>
            <a:pPr marL="319277" algn="l" rtl="0" eaLnBrk="0">
              <a:lnSpc>
                <a:spcPct val="95000"/>
              </a:lnSpc>
              <a:spcBef>
                <a:spcPts val="1221"/>
              </a:spcBef>
            </a:pPr>
            <a:r>
              <a:rPr sz="1200" spc="-70">
                <a:solidFill>
                  <a:srgbClr val="000000">
                    <a:alpha val="100000"/>
                  </a:srgbClr>
                </a:solidFill>
                <a:latin typeface="SimSun"/>
                <a:ea typeface="SimSun"/>
                <a:cs typeface="SimSun"/>
              </a:rPr>
              <a:t>本指南文件为 Q</a:t>
            </a:r>
            <a:r>
              <a:rPr sz="1200" spc="0">
                <a:solidFill>
                  <a:srgbClr val="000000">
                    <a:alpha val="100000"/>
                  </a:srgbClr>
                </a:solidFill>
                <a:latin typeface="SimSun"/>
                <a:ea typeface="SimSun"/>
                <a:cs typeface="SimSun"/>
              </a:rPr>
              <a:t>MS</a:t>
            </a:r>
            <a:r>
              <a:rPr sz="1200" spc="-70">
                <a:solidFill>
                  <a:srgbClr val="000000">
                    <a:alpha val="100000"/>
                  </a:srgbClr>
                </a:solidFill>
                <a:latin typeface="SimSun"/>
                <a:ea typeface="SimSun"/>
                <a:cs typeface="SimSun"/>
              </a:rPr>
              <a:t> 的现场审核提供指南。</a:t>
            </a:r>
            <a:endParaRPr lang="SimSun" altLang="SimSun" sz="1200"/>
          </a:p>
          <a:p>
            <a:pPr marL="18495" algn="l" rtl="0" eaLnBrk="0">
              <a:lnSpc>
                <a:spcPct val="95000"/>
              </a:lnSpc>
              <a:spcBef>
                <a:spcPts val="1273"/>
              </a:spcBef>
            </a:pPr>
            <a:r>
              <a:rPr sz="1400" spc="-10">
                <a:ln w="5094" cap="flat" cmpd="sng">
                  <a:solidFill>
                    <a:srgbClr val="000000">
                      <a:alpha val="100000"/>
                    </a:srgbClr>
                  </a:solidFill>
                  <a:miter lim="10"/>
                </a:ln>
                <a:solidFill>
                  <a:srgbClr val="000000">
                    <a:alpha val="100000"/>
                  </a:srgbClr>
                </a:solidFill>
                <a:latin typeface="SimSun"/>
                <a:ea typeface="SimSun"/>
                <a:cs typeface="SimSun"/>
              </a:rPr>
              <a:t>3</a:t>
            </a:r>
            <a:r>
              <a:rPr sz="1400" spc="-10">
                <a:solidFill>
                  <a:srgbClr val="000000">
                    <a:alpha val="100000"/>
                  </a:srgbClr>
                </a:solidFill>
                <a:latin typeface="SimSun"/>
                <a:ea typeface="SimSun"/>
                <a:cs typeface="SimSun"/>
              </a:rPr>
              <a:t> </a:t>
            </a:r>
            <a:r>
              <a:rPr sz="1400" spc="-10">
                <a:ln w="5094" cap="flat" cmpd="sng">
                  <a:solidFill>
                    <a:srgbClr val="000000">
                      <a:alpha val="100000"/>
                    </a:srgbClr>
                  </a:solidFill>
                  <a:miter lim="10"/>
                </a:ln>
                <a:solidFill>
                  <a:srgbClr val="000000">
                    <a:alpha val="100000"/>
                  </a:srgbClr>
                </a:solidFill>
                <a:latin typeface="SimSun"/>
                <a:ea typeface="SimSun"/>
                <a:cs typeface="SimSun"/>
              </a:rPr>
              <a:t>规范</a:t>
            </a:r>
            <a:r>
              <a:rPr sz="1400" spc="0">
                <a:ln w="5094" cap="flat" cmpd="sng">
                  <a:solidFill>
                    <a:srgbClr val="000000">
                      <a:alpha val="100000"/>
                    </a:srgbClr>
                  </a:solidFill>
                  <a:miter lim="10"/>
                </a:ln>
                <a:solidFill>
                  <a:srgbClr val="000000">
                    <a:alpha val="100000"/>
                  </a:srgbClr>
                </a:solidFill>
                <a:latin typeface="SimSun"/>
                <a:ea typeface="SimSun"/>
                <a:cs typeface="SimSun"/>
              </a:rPr>
              <a:t>性引用文件</a:t>
            </a:r>
            <a:endParaRPr lang="SimSun" altLang="SimSun" sz="1400"/>
          </a:p>
          <a:p>
            <a:pPr marL="13919" indent="321970" algn="l" rtl="0" eaLnBrk="0">
              <a:lnSpc>
                <a:spcPct val="164000"/>
              </a:lnSpc>
              <a:spcBef>
                <a:spcPts val="208"/>
              </a:spcBef>
            </a:pPr>
            <a:r>
              <a:rPr sz="1200" spc="-80">
                <a:solidFill>
                  <a:srgbClr val="000000">
                    <a:alpha val="100000"/>
                  </a:srgbClr>
                </a:solidFill>
                <a:latin typeface="SimSun"/>
                <a:ea typeface="SimSun"/>
                <a:cs typeface="SimSun"/>
              </a:rPr>
              <a:t>以下引用文件， 注明日期的， 仅引用的版本适用，未注明日期的， 其最新版本(</a:t>
            </a:r>
            <a:r>
              <a:rPr sz="1200" spc="-60">
                <a:solidFill>
                  <a:srgbClr val="000000">
                    <a:alpha val="100000"/>
                  </a:srgbClr>
                </a:solidFill>
                <a:latin typeface="SimSun"/>
                <a:ea typeface="SimSun"/>
                <a:cs typeface="SimSun"/>
              </a:rPr>
              <a:t>包</a:t>
            </a:r>
            <a:r>
              <a:rPr sz="1200" spc="0">
                <a:solidFill>
                  <a:srgbClr val="000000">
                    <a:alpha val="100000"/>
                  </a:srgbClr>
                </a:solidFill>
                <a:latin typeface="SimSun"/>
                <a:ea typeface="SimSun"/>
                <a:cs typeface="SimSun"/>
              </a:rPr>
              <a:t> </a:t>
            </a:r>
            <a:r>
              <a:rPr sz="1200" spc="40">
                <a:solidFill>
                  <a:srgbClr val="000000">
                    <a:alpha val="100000"/>
                  </a:srgbClr>
                </a:solidFill>
                <a:latin typeface="SimSun"/>
                <a:ea typeface="SimSun"/>
                <a:cs typeface="SimSun"/>
              </a:rPr>
              <a:t>括任何修订)适用于本指南文</a:t>
            </a:r>
            <a:r>
              <a:rPr sz="1200" spc="30">
                <a:solidFill>
                  <a:srgbClr val="000000">
                    <a:alpha val="100000"/>
                  </a:srgbClr>
                </a:solidFill>
                <a:latin typeface="SimSun"/>
                <a:ea typeface="SimSun"/>
                <a:cs typeface="SimSun"/>
              </a:rPr>
              <a:t>件</a:t>
            </a:r>
            <a:r>
              <a:rPr sz="1200" spc="0">
                <a:solidFill>
                  <a:srgbClr val="000000">
                    <a:alpha val="100000"/>
                  </a:srgbClr>
                </a:solidFill>
                <a:latin typeface="SimSun"/>
                <a:ea typeface="SimSun"/>
                <a:cs typeface="SimSun"/>
              </a:rPr>
              <a:t>。</a:t>
            </a:r>
            <a:endParaRPr lang="SimSun" altLang="SimSun" sz="12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algn="l" rtl="0" eaLnBrk="0">
              <a:lnSpc>
                <a:spcPct val="107000"/>
              </a:lnSpc>
            </a:pPr>
            <a:endParaRPr lang="Arial" altLang="Arial" sz="1000"/>
          </a:p>
          <a:p>
            <a:pPr algn="l" rtl="0" eaLnBrk="0">
              <a:lnSpc>
                <a:spcPct val="107000"/>
              </a:lnSpc>
            </a:pPr>
            <a:endParaRPr lang="Arial" altLang="Arial" sz="1000"/>
          </a:p>
          <a:p>
            <a:pPr algn="l" rtl="0" eaLnBrk="0">
              <a:lnSpc>
                <a:spcPct val="107000"/>
              </a:lnSpc>
            </a:pPr>
            <a:endParaRPr lang="Arial" altLang="Arial" sz="1000"/>
          </a:p>
          <a:p>
            <a:pPr marL="14216" algn="l" rtl="0" eaLnBrk="0">
              <a:lnSpc>
                <a:spcPct val="95000"/>
              </a:lnSpc>
              <a:spcBef>
                <a:spcPts val="424"/>
              </a:spcBef>
            </a:pPr>
            <a:r>
              <a:rPr sz="1400" spc="-10">
                <a:ln w="5094" cap="flat" cmpd="sng">
                  <a:solidFill>
                    <a:srgbClr val="000000">
                      <a:alpha val="100000"/>
                    </a:srgbClr>
                  </a:solidFill>
                  <a:miter lim="10"/>
                </a:ln>
                <a:solidFill>
                  <a:srgbClr val="000000">
                    <a:alpha val="100000"/>
                  </a:srgbClr>
                </a:solidFill>
                <a:latin typeface="SimSun"/>
                <a:ea typeface="SimSun"/>
                <a:cs typeface="SimSun"/>
              </a:rPr>
              <a:t>4</a:t>
            </a:r>
            <a:r>
              <a:rPr sz="1400" spc="0">
                <a:solidFill>
                  <a:srgbClr val="000000">
                    <a:alpha val="100000"/>
                  </a:srgbClr>
                </a:solidFill>
                <a:latin typeface="SimSun"/>
                <a:ea typeface="SimSun"/>
                <a:cs typeface="SimSun"/>
              </a:rPr>
              <a:t> </a:t>
            </a:r>
            <a:r>
              <a:rPr sz="1400" spc="0">
                <a:ln w="5094" cap="flat" cmpd="sng">
                  <a:solidFill>
                    <a:srgbClr val="000000">
                      <a:alpha val="100000"/>
                    </a:srgbClr>
                  </a:solidFill>
                  <a:miter lim="10"/>
                </a:ln>
                <a:solidFill>
                  <a:srgbClr val="000000">
                    <a:alpha val="100000"/>
                  </a:srgbClr>
                </a:solidFill>
                <a:latin typeface="SimSun"/>
                <a:ea typeface="SimSun"/>
                <a:cs typeface="SimSun"/>
              </a:rPr>
              <a:t>术语和定义</a:t>
            </a:r>
            <a:endParaRPr lang="SimSun" altLang="SimSun" sz="1400"/>
          </a:p>
          <a:p>
            <a:pPr algn="l" rtl="0" eaLnBrk="0">
              <a:lnSpc>
                <a:spcPct val="101000"/>
              </a:lnSpc>
            </a:pPr>
            <a:endParaRPr lang="Arial" altLang="Arial" sz="1000"/>
          </a:p>
          <a:p>
            <a:pPr algn="l" rtl="0" eaLnBrk="0">
              <a:lnSpc>
                <a:spcPct val="9260"/>
              </a:lnSpc>
            </a:pPr>
            <a:endParaRPr lang="Arial" altLang="Arial" sz="100"/>
          </a:p>
          <a:p>
            <a:pPr marL="316839" algn="l" rtl="0" eaLnBrk="0">
              <a:lnSpc>
                <a:spcPct val="95000"/>
              </a:lnSpc>
            </a:pPr>
            <a:r>
              <a:rPr sz="1200" spc="-30">
                <a:solidFill>
                  <a:srgbClr val="000000">
                    <a:alpha val="100000"/>
                  </a:srgbClr>
                </a:solidFill>
                <a:latin typeface="SimSun"/>
                <a:ea typeface="SimSun"/>
                <a:cs typeface="SimSun"/>
              </a:rPr>
              <a:t>GB/T19000-2008 和 GB/T19011-2003 中的术语和定义适用于本指南文件。</a:t>
            </a:r>
            <a:endParaRPr lang="SimSun" altLang="SimSun" sz="1200"/>
          </a:p>
        </p:txBody>
      </p:sp>
      <p:graphicFrame>
        <p:nvGraphicFramePr>
          <p:cNvPr id="26" name="table 26"/>
          <p:cNvGraphicFramePr>
            <a:graphicFrameLocks noGrp="1"/>
          </p:cNvGraphicFramePr>
          <p:nvPr/>
        </p:nvGraphicFramePr>
        <p:xfrm>
          <a:off x="2955594" y="8006994"/>
          <a:ext cx="4901565" cy="1043939"/>
        </p:xfrm>
        <a:graphic>
          <a:graphicData uri="http://schemas.openxmlformats.org/drawingml/2006/table">
            <a:tbl>
              <a:tblPr/>
              <a:tblGrid>
                <a:gridCol w="1256664"/>
                <a:gridCol w="3644900"/>
              </a:tblGrid>
              <a:tr h="224790">
                <a:tc>
                  <a:txBody>
                    <a:bodyPr vert="horz" wrap="square"/>
                    <a:lstStyle/>
                    <a:p>
                      <a:pPr algn="l" rtl="0" eaLnBrk="0">
                        <a:lnSpc>
                          <a:spcPct val="97000"/>
                        </a:lnSpc>
                        <a:spcBef>
                          <a:spcPts val="2"/>
                        </a:spcBef>
                      </a:pPr>
                      <a:r>
                        <a:rPr sz="1200" spc="0">
                          <a:solidFill>
                            <a:srgbClr val="000000">
                              <a:alpha val="100000"/>
                            </a:srgbClr>
                          </a:solidFill>
                          <a:latin typeface="SimSun"/>
                          <a:ea typeface="SimSun"/>
                          <a:cs typeface="SimSun"/>
                        </a:rPr>
                        <a:t>GB</a:t>
                      </a:r>
                      <a:r>
                        <a:rPr sz="1200" spc="-1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1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19011-2003</a:t>
                      </a:r>
                      <a:endParaRPr lang="SimSun" altLang="SimSun" sz="1200"/>
                    </a:p>
                  </a:txBody>
                  <a:tcPr marL="0" marR="0" marT="284" marB="0">
                    <a:lnL>
                      <a:noFill/>
                    </a:lnL>
                    <a:lnR>
                      <a:noFill/>
                    </a:lnR>
                    <a:lnT>
                      <a:noFill/>
                    </a:lnT>
                    <a:lnB>
                      <a:noFill/>
                    </a:lnB>
                  </a:tcPr>
                </a:tc>
                <a:tc>
                  <a:txBody>
                    <a:bodyPr vert="horz" wrap="square"/>
                    <a:lstStyle/>
                    <a:p>
                      <a:pPr algn="l" rtl="0" eaLnBrk="0">
                        <a:lnSpc>
                          <a:spcPct val="10523"/>
                        </a:lnSpc>
                      </a:pPr>
                      <a:endParaRPr lang="Arial" altLang="Arial" sz="100"/>
                    </a:p>
                    <a:p>
                      <a:pPr marL="117754" algn="l" rtl="0" eaLnBrk="0">
                        <a:lnSpc>
                          <a:spcPct val="94000"/>
                        </a:lnSpc>
                      </a:pPr>
                      <a:r>
                        <a:rPr sz="1200" spc="80">
                          <a:solidFill>
                            <a:srgbClr val="000000">
                              <a:alpha val="100000"/>
                            </a:srgbClr>
                          </a:solidFill>
                          <a:latin typeface="SimSun"/>
                          <a:ea typeface="SimSun"/>
                          <a:cs typeface="SimSun"/>
                        </a:rPr>
                        <a:t>质量和(或)环境管理体系审核</a:t>
                      </a:r>
                      <a:r>
                        <a:rPr sz="1200" spc="20">
                          <a:solidFill>
                            <a:srgbClr val="000000">
                              <a:alpha val="100000"/>
                            </a:srgbClr>
                          </a:solidFill>
                          <a:latin typeface="SimSun"/>
                          <a:ea typeface="SimSun"/>
                          <a:cs typeface="SimSun"/>
                        </a:rPr>
                        <a:t>指</a:t>
                      </a:r>
                      <a:r>
                        <a:rPr sz="1200" spc="0">
                          <a:solidFill>
                            <a:srgbClr val="000000">
                              <a:alpha val="100000"/>
                            </a:srgbClr>
                          </a:solidFill>
                          <a:latin typeface="SimSun"/>
                          <a:ea typeface="SimSun"/>
                          <a:cs typeface="SimSun"/>
                        </a:rPr>
                        <a:t>南</a:t>
                      </a:r>
                      <a:endParaRPr lang="SimSun" altLang="SimSun" sz="1200"/>
                    </a:p>
                  </a:txBody>
                  <a:tcPr marL="0" marR="0" marT="0" marB="0">
                    <a:lnL>
                      <a:noFill/>
                    </a:lnL>
                    <a:lnR>
                      <a:noFill/>
                    </a:lnR>
                    <a:lnT>
                      <a:noFill/>
                    </a:lnT>
                    <a:lnB>
                      <a:noFill/>
                    </a:lnB>
                  </a:tcPr>
                </a:tc>
              </a:tr>
              <a:tr h="297179">
                <a:tc>
                  <a:txBody>
                    <a:bodyPr vert="horz" wrap="square"/>
                    <a:lstStyle/>
                    <a:p>
                      <a:pPr algn="l" rtl="0" eaLnBrk="0">
                        <a:lnSpc>
                          <a:spcPct val="105000"/>
                        </a:lnSpc>
                      </a:pPr>
                      <a:endParaRPr lang="Arial" altLang="Arial" sz="600"/>
                    </a:p>
                    <a:p>
                      <a:pPr marL="609" algn="l" rtl="0" eaLnBrk="0">
                        <a:lnSpc>
                          <a:spcPct val="79000"/>
                        </a:lnSpc>
                      </a:pPr>
                      <a:r>
                        <a:rPr sz="1200" spc="0">
                          <a:solidFill>
                            <a:srgbClr val="000000">
                              <a:alpha val="100000"/>
                            </a:srgbClr>
                          </a:solidFill>
                          <a:latin typeface="SimSun"/>
                          <a:ea typeface="SimSun"/>
                          <a:cs typeface="SimSun"/>
                        </a:rPr>
                        <a:t>CNAS</a:t>
                      </a:r>
                      <a:r>
                        <a:rPr sz="1200" spc="-1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CC</a:t>
                      </a:r>
                      <a:r>
                        <a:rPr sz="1200" spc="-10">
                          <a:solidFill>
                            <a:srgbClr val="000000">
                              <a:alpha val="100000"/>
                            </a:srgbClr>
                          </a:solidFill>
                          <a:latin typeface="SimSun"/>
                          <a:ea typeface="SimSun"/>
                          <a:cs typeface="SimSun"/>
                        </a:rPr>
                        <a:t>01:</a:t>
                      </a:r>
                      <a:r>
                        <a:rPr sz="1200" spc="0">
                          <a:solidFill>
                            <a:srgbClr val="000000">
                              <a:alpha val="100000"/>
                            </a:srgbClr>
                          </a:solidFill>
                          <a:latin typeface="SimSun"/>
                          <a:ea typeface="SimSun"/>
                          <a:cs typeface="SimSun"/>
                        </a:rPr>
                        <a:t>2007</a:t>
                      </a:r>
                      <a:endParaRPr lang="SimSun" altLang="SimSun" sz="1200"/>
                    </a:p>
                  </a:txBody>
                  <a:tcPr marL="0" marR="0" marT="0" marB="0">
                    <a:lnL>
                      <a:noFill/>
                    </a:lnL>
                    <a:lnR>
                      <a:noFill/>
                    </a:lnR>
                    <a:lnT>
                      <a:noFill/>
                    </a:lnT>
                    <a:lnB>
                      <a:noFill/>
                    </a:lnB>
                  </a:tcPr>
                </a:tc>
                <a:tc>
                  <a:txBody>
                    <a:bodyPr vert="horz" wrap="square"/>
                    <a:lstStyle/>
                    <a:p>
                      <a:pPr algn="l" rtl="0" eaLnBrk="0">
                        <a:lnSpc>
                          <a:spcPct val="118000"/>
                        </a:lnSpc>
                      </a:pPr>
                      <a:endParaRPr lang="Arial" altLang="Arial" sz="400"/>
                    </a:p>
                    <a:p>
                      <a:pPr marL="120193" algn="l" rtl="0" eaLnBrk="0">
                        <a:lnSpc>
                          <a:spcPts val="1347"/>
                        </a:lnSpc>
                        <a:spcBef>
                          <a:spcPts val="4"/>
                        </a:spcBef>
                      </a:pPr>
                      <a:r>
                        <a:rPr sz="1100" spc="70">
                          <a:solidFill>
                            <a:srgbClr val="000000">
                              <a:alpha val="100000"/>
                            </a:srgbClr>
                          </a:solidFill>
                          <a:latin typeface="SimSun"/>
                          <a:ea typeface="SimSun"/>
                          <a:cs typeface="SimSun"/>
                        </a:rPr>
                        <a:t>管理体系认证机构要求(等同采用 </a:t>
                      </a:r>
                      <a:r>
                        <a:rPr sz="1100" spc="0">
                          <a:solidFill>
                            <a:srgbClr val="000000">
                              <a:alpha val="100000"/>
                            </a:srgbClr>
                          </a:solidFill>
                          <a:latin typeface="SimSun"/>
                          <a:ea typeface="SimSun"/>
                          <a:cs typeface="SimSun"/>
                        </a:rPr>
                        <a:t>GB</a:t>
                      </a:r>
                      <a:r>
                        <a:rPr sz="1100" spc="70">
                          <a:solidFill>
                            <a:srgbClr val="000000">
                              <a:alpha val="100000"/>
                            </a:srgbClr>
                          </a:solidFill>
                          <a:latin typeface="SimSun"/>
                          <a:ea typeface="SimSun"/>
                          <a:cs typeface="SimSun"/>
                        </a:rPr>
                        <a:t>/</a:t>
                      </a:r>
                      <a:r>
                        <a:rPr sz="1100" spc="0">
                          <a:solidFill>
                            <a:srgbClr val="000000">
                              <a:alpha val="100000"/>
                            </a:srgbClr>
                          </a:solidFill>
                          <a:latin typeface="SimSun"/>
                          <a:ea typeface="SimSun"/>
                          <a:cs typeface="SimSun"/>
                        </a:rPr>
                        <a:t>T</a:t>
                      </a:r>
                      <a:r>
                        <a:rPr sz="1100" spc="70">
                          <a:solidFill>
                            <a:srgbClr val="000000">
                              <a:alpha val="100000"/>
                            </a:srgbClr>
                          </a:solidFill>
                          <a:latin typeface="SimSun"/>
                          <a:ea typeface="SimSun"/>
                          <a:cs typeface="SimSun"/>
                        </a:rPr>
                        <a:t> 27021-200</a:t>
                      </a:r>
                      <a:r>
                        <a:rPr sz="1100" spc="10">
                          <a:solidFill>
                            <a:srgbClr val="000000">
                              <a:alpha val="100000"/>
                            </a:srgbClr>
                          </a:solidFill>
                          <a:latin typeface="SimSun"/>
                          <a:ea typeface="SimSun"/>
                          <a:cs typeface="SimSun"/>
                        </a:rPr>
                        <a:t>7</a:t>
                      </a:r>
                      <a:r>
                        <a:rPr sz="1100" spc="0">
                          <a:solidFill>
                            <a:srgbClr val="000000">
                              <a:alpha val="100000"/>
                            </a:srgbClr>
                          </a:solidFill>
                          <a:latin typeface="SimSun"/>
                          <a:ea typeface="SimSun"/>
                          <a:cs typeface="SimSun"/>
                        </a:rPr>
                        <a:t>)</a:t>
                      </a:r>
                      <a:endParaRPr lang="SimSun" altLang="SimSun" sz="1100"/>
                    </a:p>
                  </a:txBody>
                  <a:tcPr marL="0" marR="0" marT="0" marB="0">
                    <a:lnL>
                      <a:noFill/>
                    </a:lnL>
                    <a:lnR>
                      <a:noFill/>
                    </a:lnR>
                    <a:lnT>
                      <a:noFill/>
                    </a:lnT>
                    <a:lnB>
                      <a:noFill/>
                    </a:lnB>
                  </a:tcPr>
                </a:tc>
              </a:tr>
              <a:tr h="297179">
                <a:tc>
                  <a:txBody>
                    <a:bodyPr vert="horz" wrap="square"/>
                    <a:lstStyle/>
                    <a:p>
                      <a:pPr algn="l" rtl="0" eaLnBrk="0">
                        <a:lnSpc>
                          <a:spcPct val="119000"/>
                        </a:lnSpc>
                      </a:pPr>
                      <a:endParaRPr lang="Arial" altLang="Arial" sz="400"/>
                    </a:p>
                    <a:p>
                      <a:pPr algn="l" rtl="0" eaLnBrk="0">
                        <a:lnSpc>
                          <a:spcPct val="97000"/>
                        </a:lnSpc>
                        <a:spcBef>
                          <a:spcPts val="3"/>
                        </a:spcBef>
                      </a:pPr>
                      <a:r>
                        <a:rPr sz="1200" spc="0">
                          <a:solidFill>
                            <a:srgbClr val="000000">
                              <a:alpha val="100000"/>
                            </a:srgbClr>
                          </a:solidFill>
                          <a:latin typeface="SimSun"/>
                          <a:ea typeface="SimSun"/>
                          <a:cs typeface="SimSun"/>
                        </a:rPr>
                        <a:t>GB</a:t>
                      </a:r>
                      <a:r>
                        <a:rPr sz="1200" spc="-1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1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19000-2008</a:t>
                      </a:r>
                      <a:endParaRPr lang="SimSun" altLang="SimSun" sz="1200"/>
                    </a:p>
                  </a:txBody>
                  <a:tcPr marL="0" marR="0" marT="0" marB="0">
                    <a:lnL>
                      <a:noFill/>
                    </a:lnL>
                    <a:lnR>
                      <a:noFill/>
                    </a:lnR>
                    <a:lnT>
                      <a:noFill/>
                    </a:lnT>
                    <a:lnB>
                      <a:noFill/>
                    </a:lnB>
                  </a:tcPr>
                </a:tc>
                <a:tc>
                  <a:txBody>
                    <a:bodyPr vert="horz" wrap="square"/>
                    <a:lstStyle/>
                    <a:p>
                      <a:pPr algn="l" rtl="0" eaLnBrk="0">
                        <a:lnSpc>
                          <a:spcPct val="118000"/>
                        </a:lnSpc>
                      </a:pPr>
                      <a:endParaRPr lang="Arial" altLang="Arial" sz="400"/>
                    </a:p>
                    <a:p>
                      <a:pPr marL="117754" algn="l" rtl="0" eaLnBrk="0">
                        <a:lnSpc>
                          <a:spcPct val="95000"/>
                        </a:lnSpc>
                        <a:spcBef>
                          <a:spcPts val="4"/>
                        </a:spcBef>
                      </a:pPr>
                      <a:r>
                        <a:rPr sz="1200" spc="-10">
                          <a:solidFill>
                            <a:srgbClr val="000000">
                              <a:alpha val="100000"/>
                            </a:srgbClr>
                          </a:solidFill>
                          <a:latin typeface="SimSun"/>
                          <a:ea typeface="SimSun"/>
                          <a:cs typeface="SimSun"/>
                        </a:rPr>
                        <a:t>质量管理体</a:t>
                      </a:r>
                      <a:r>
                        <a:rPr sz="1200" spc="0">
                          <a:solidFill>
                            <a:srgbClr val="000000">
                              <a:alpha val="100000"/>
                            </a:srgbClr>
                          </a:solidFill>
                          <a:latin typeface="SimSun"/>
                          <a:ea typeface="SimSun"/>
                          <a:cs typeface="SimSun"/>
                        </a:rPr>
                        <a:t>系 基础和术语</a:t>
                      </a:r>
                      <a:endParaRPr lang="SimSun" altLang="SimSun" sz="1200"/>
                    </a:p>
                  </a:txBody>
                  <a:tcPr marL="0" marR="0" marT="0" marB="0">
                    <a:lnL>
                      <a:noFill/>
                    </a:lnL>
                    <a:lnR>
                      <a:noFill/>
                    </a:lnR>
                    <a:lnT>
                      <a:noFill/>
                    </a:lnT>
                    <a:lnB>
                      <a:noFill/>
                    </a:lnB>
                  </a:tcPr>
                </a:tc>
              </a:tr>
              <a:tr h="224790">
                <a:tc>
                  <a:txBody>
                    <a:bodyPr vert="horz" wrap="square"/>
                    <a:lstStyle/>
                    <a:p>
                      <a:pPr algn="l" rtl="0" eaLnBrk="0">
                        <a:lnSpc>
                          <a:spcPct val="118000"/>
                        </a:lnSpc>
                      </a:pPr>
                      <a:endParaRPr lang="Arial" altLang="Arial" sz="400"/>
                    </a:p>
                    <a:p>
                      <a:pPr algn="l" rtl="0" eaLnBrk="0">
                        <a:lnSpc>
                          <a:spcPct val="91000"/>
                        </a:lnSpc>
                        <a:spcBef>
                          <a:spcPts val="3"/>
                        </a:spcBef>
                      </a:pPr>
                      <a:r>
                        <a:rPr sz="1100" spc="0">
                          <a:solidFill>
                            <a:srgbClr val="000000">
                              <a:alpha val="100000"/>
                            </a:srgbClr>
                          </a:solidFill>
                          <a:latin typeface="SimSun"/>
                          <a:ea typeface="SimSun"/>
                          <a:cs typeface="SimSun"/>
                        </a:rPr>
                        <a:t>GB</a:t>
                      </a:r>
                      <a:r>
                        <a:rPr sz="1100" spc="70">
                          <a:solidFill>
                            <a:srgbClr val="000000">
                              <a:alpha val="100000"/>
                            </a:srgbClr>
                          </a:solidFill>
                          <a:latin typeface="SimSun"/>
                          <a:ea typeface="SimSun"/>
                          <a:cs typeface="SimSun"/>
                        </a:rPr>
                        <a:t>/</a:t>
                      </a:r>
                      <a:r>
                        <a:rPr sz="1100" spc="0">
                          <a:solidFill>
                            <a:srgbClr val="000000">
                              <a:alpha val="100000"/>
                            </a:srgbClr>
                          </a:solidFill>
                          <a:latin typeface="SimSun"/>
                          <a:ea typeface="SimSun"/>
                          <a:cs typeface="SimSun"/>
                        </a:rPr>
                        <a:t>T</a:t>
                      </a:r>
                      <a:r>
                        <a:rPr sz="1100" spc="70">
                          <a:solidFill>
                            <a:srgbClr val="000000">
                              <a:alpha val="100000"/>
                            </a:srgbClr>
                          </a:solidFill>
                          <a:latin typeface="SimSun"/>
                          <a:ea typeface="SimSun"/>
                          <a:cs typeface="SimSun"/>
                        </a:rPr>
                        <a:t> 19001-20</a:t>
                      </a:r>
                      <a:r>
                        <a:rPr sz="1100" spc="20">
                          <a:solidFill>
                            <a:srgbClr val="000000">
                              <a:alpha val="100000"/>
                            </a:srgbClr>
                          </a:solidFill>
                          <a:latin typeface="SimSun"/>
                          <a:ea typeface="SimSun"/>
                          <a:cs typeface="SimSun"/>
                        </a:rPr>
                        <a:t>0</a:t>
                      </a:r>
                      <a:r>
                        <a:rPr sz="1100" spc="0">
                          <a:solidFill>
                            <a:srgbClr val="000000">
                              <a:alpha val="100000"/>
                            </a:srgbClr>
                          </a:solidFill>
                          <a:latin typeface="SimSun"/>
                          <a:ea typeface="SimSun"/>
                          <a:cs typeface="SimSun"/>
                        </a:rPr>
                        <a:t>8</a:t>
                      </a:r>
                      <a:endParaRPr lang="SimSun" altLang="SimSun" sz="1100"/>
                    </a:p>
                  </a:txBody>
                  <a:tcPr marL="0" marR="0" marT="0" marB="0">
                    <a:lnL>
                      <a:noFill/>
                    </a:lnL>
                    <a:lnR>
                      <a:noFill/>
                    </a:lnR>
                    <a:lnT>
                      <a:noFill/>
                    </a:lnT>
                    <a:lnB>
                      <a:noFill/>
                    </a:lnB>
                  </a:tcPr>
                </a:tc>
                <a:tc>
                  <a:txBody>
                    <a:bodyPr vert="horz" wrap="square"/>
                    <a:lstStyle/>
                    <a:p>
                      <a:pPr algn="l" rtl="0" eaLnBrk="0">
                        <a:lnSpc>
                          <a:spcPct val="118000"/>
                        </a:lnSpc>
                      </a:pPr>
                      <a:endParaRPr lang="Arial" altLang="Arial" sz="400"/>
                    </a:p>
                    <a:p>
                      <a:pPr marL="117754" algn="l" rtl="0" eaLnBrk="0">
                        <a:lnSpc>
                          <a:spcPct val="91000"/>
                        </a:lnSpc>
                        <a:spcBef>
                          <a:spcPts val="3"/>
                        </a:spcBef>
                      </a:pPr>
                      <a:r>
                        <a:rPr sz="1100" spc="90">
                          <a:solidFill>
                            <a:srgbClr val="000000">
                              <a:alpha val="100000"/>
                            </a:srgbClr>
                          </a:solidFill>
                          <a:latin typeface="SimSun"/>
                          <a:ea typeface="SimSun"/>
                          <a:cs typeface="SimSun"/>
                        </a:rPr>
                        <a:t>质量管理体系 要</a:t>
                      </a:r>
                      <a:r>
                        <a:rPr sz="1100" spc="80">
                          <a:solidFill>
                            <a:srgbClr val="000000">
                              <a:alpha val="100000"/>
                            </a:srgbClr>
                          </a:solidFill>
                          <a:latin typeface="SimSun"/>
                          <a:ea typeface="SimSun"/>
                          <a:cs typeface="SimSun"/>
                        </a:rPr>
                        <a:t>求</a:t>
                      </a:r>
                      <a:endParaRPr lang="SimSun" altLang="SimSun" sz="1100"/>
                    </a:p>
                  </a:txBody>
                  <a:tcPr marL="0" marR="0" marT="0" marB="0">
                    <a:lnL>
                      <a:noFill/>
                    </a:lnL>
                    <a:lnR>
                      <a:noFill/>
                    </a:lnR>
                    <a:lnT>
                      <a:noFill/>
                    </a:lnT>
                    <a:lnB>
                      <a:noFill/>
                    </a:lnB>
                  </a:tcPr>
                </a:tc>
              </a:tr>
            </a:tbl>
          </a:graphicData>
        </a:graphic>
      </p:graphicFrame>
      <p:sp>
        <p:nvSpPr>
          <p:cNvPr id="27" name="textbox 27"/>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28" name="textbox 28"/>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29" name="textbox 29"/>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30" name="textbox 30"/>
          <p:cNvSpPr/>
          <p:nvPr/>
        </p:nvSpPr>
        <p:spPr>
          <a:xfrm>
            <a:off x="7187069" y="544436"/>
            <a:ext cx="937260"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4</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31"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 name="textbox 33"/>
          <p:cNvSpPr/>
          <p:nvPr/>
        </p:nvSpPr>
        <p:spPr>
          <a:xfrm>
            <a:off x="2639974" y="997200"/>
            <a:ext cx="5641340" cy="85178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450"/>
              </a:lnSpc>
            </a:pPr>
            <a:endParaRPr lang="Arial" altLang="Arial" sz="100"/>
          </a:p>
          <a:p>
            <a:pPr marL="17276" algn="l" rtl="0" eaLnBrk="0">
              <a:lnSpc>
                <a:spcPct val="84000"/>
              </a:lnSpc>
            </a:pPr>
            <a:r>
              <a:rPr sz="1400" spc="-50">
                <a:ln w="5094" cap="flat" cmpd="sng">
                  <a:solidFill>
                    <a:srgbClr val="000000">
                      <a:alpha val="100000"/>
                    </a:srgbClr>
                  </a:solidFill>
                  <a:miter lim="10"/>
                </a:ln>
                <a:solidFill>
                  <a:srgbClr val="000000">
                    <a:alpha val="100000"/>
                  </a:srgbClr>
                </a:solidFill>
                <a:latin typeface="SimSun"/>
                <a:ea typeface="SimSun"/>
                <a:cs typeface="SimSun"/>
              </a:rPr>
              <a:t>5</a:t>
            </a:r>
            <a:r>
              <a:rPr sz="1400" spc="-50">
                <a:solidFill>
                  <a:srgbClr val="000000">
                    <a:alpha val="100000"/>
                  </a:srgbClr>
                </a:solidFill>
                <a:latin typeface="SimSun"/>
                <a:ea typeface="SimSun"/>
                <a:cs typeface="SimSun"/>
              </a:rPr>
              <a:t> </a:t>
            </a:r>
            <a:r>
              <a:rPr sz="1400" spc="-50">
                <a:ln w="5094" cap="flat" cmpd="sng">
                  <a:solidFill>
                    <a:srgbClr val="000000">
                      <a:alpha val="100000"/>
                    </a:srgbClr>
                  </a:solidFill>
                  <a:miter lim="10"/>
                </a:ln>
                <a:solidFill>
                  <a:srgbClr val="000000">
                    <a:alpha val="100000"/>
                  </a:srgbClr>
                </a:solidFill>
                <a:latin typeface="SimSun"/>
                <a:ea typeface="SimSun"/>
                <a:cs typeface="SimSun"/>
              </a:rPr>
              <a:t>基于过程的</a:t>
            </a:r>
            <a:r>
              <a:rPr sz="1400" spc="-50">
                <a:solidFill>
                  <a:srgbClr val="000000">
                    <a:alpha val="100000"/>
                  </a:srgbClr>
                </a:solidFill>
                <a:latin typeface="SimSun"/>
                <a:ea typeface="SimSun"/>
                <a:cs typeface="SimSun"/>
              </a:rPr>
              <a:t> </a:t>
            </a:r>
            <a:r>
              <a:rPr sz="1400" spc="-50">
                <a:ln w="5094" cap="flat" cmpd="sng">
                  <a:solidFill>
                    <a:srgbClr val="000000">
                      <a:alpha val="100000"/>
                    </a:srgbClr>
                  </a:solidFill>
                  <a:miter lim="10"/>
                </a:ln>
                <a:solidFill>
                  <a:srgbClr val="000000">
                    <a:alpha val="100000"/>
                  </a:srgbClr>
                </a:solidFill>
                <a:latin typeface="SimSun"/>
                <a:ea typeface="SimSun"/>
                <a:cs typeface="SimSun"/>
              </a:rPr>
              <a:t>QM</a:t>
            </a:r>
            <a:r>
              <a:rPr sz="1400" spc="-30">
                <a:ln w="5094" cap="flat" cmpd="sng">
                  <a:solidFill>
                    <a:srgbClr val="000000">
                      <a:alpha val="100000"/>
                    </a:srgbClr>
                  </a:solidFill>
                  <a:miter lim="10"/>
                </a:ln>
                <a:solidFill>
                  <a:srgbClr val="000000">
                    <a:alpha val="100000"/>
                  </a:srgbClr>
                </a:solidFill>
                <a:latin typeface="SimSun"/>
                <a:ea typeface="SimSun"/>
                <a:cs typeface="SimSun"/>
              </a:rPr>
              <a:t>S</a:t>
            </a:r>
            <a:r>
              <a:rPr sz="1400" spc="-50">
                <a:solidFill>
                  <a:srgbClr val="000000">
                    <a:alpha val="100000"/>
                  </a:srgbClr>
                </a:solidFill>
                <a:latin typeface="SimSun"/>
                <a:ea typeface="SimSun"/>
                <a:cs typeface="SimSun"/>
              </a:rPr>
              <a:t> </a:t>
            </a:r>
            <a:r>
              <a:rPr sz="1400" spc="-50">
                <a:ln w="5094" cap="flat" cmpd="sng">
                  <a:solidFill>
                    <a:srgbClr val="000000">
                      <a:alpha val="100000"/>
                    </a:srgbClr>
                  </a:solidFill>
                  <a:miter lim="10"/>
                </a:ln>
                <a:solidFill>
                  <a:srgbClr val="000000">
                    <a:alpha val="100000"/>
                  </a:srgbClr>
                </a:solidFill>
                <a:latin typeface="SimSun"/>
                <a:ea typeface="SimSun"/>
                <a:cs typeface="SimSun"/>
              </a:rPr>
              <a:t>审核</a:t>
            </a:r>
            <a:endParaRPr lang="SimSun" altLang="SimSun" sz="1400"/>
          </a:p>
          <a:p>
            <a:pPr marL="15748" algn="l" rtl="0" eaLnBrk="0">
              <a:lnSpc>
                <a:spcPts val="2623"/>
              </a:lnSpc>
            </a:pPr>
            <a:r>
              <a:rPr sz="1200" spc="-10">
                <a:ln w="4354" cap="flat" cmpd="sng">
                  <a:solidFill>
                    <a:srgbClr val="000000">
                      <a:alpha val="100000"/>
                    </a:srgbClr>
                  </a:solidFill>
                  <a:miter lim="10"/>
                </a:ln>
                <a:solidFill>
                  <a:srgbClr val="000000">
                    <a:alpha val="100000"/>
                  </a:srgbClr>
                </a:solidFill>
                <a:latin typeface="SimSun"/>
                <a:ea typeface="SimSun"/>
                <a:cs typeface="SimSun"/>
              </a:rPr>
              <a:t>5.1</a:t>
            </a:r>
            <a:r>
              <a:rPr sz="1200" spc="0">
                <a:solidFill>
                  <a:srgbClr val="000000">
                    <a:alpha val="100000"/>
                  </a:srgbClr>
                </a:solidFill>
                <a:latin typeface="SimSun"/>
                <a:ea typeface="SimSun"/>
                <a:cs typeface="SimSun"/>
              </a:rPr>
              <a:t> </a:t>
            </a:r>
            <a:r>
              <a:rPr sz="1200" spc="0">
                <a:ln w="4354" cap="flat" cmpd="sng">
                  <a:solidFill>
                    <a:srgbClr val="000000">
                      <a:alpha val="100000"/>
                    </a:srgbClr>
                  </a:solidFill>
                  <a:miter lim="10"/>
                </a:ln>
                <a:solidFill>
                  <a:srgbClr val="000000">
                    <a:alpha val="100000"/>
                  </a:srgbClr>
                </a:solidFill>
                <a:latin typeface="SimSun"/>
                <a:ea typeface="SimSun"/>
                <a:cs typeface="SimSun"/>
              </a:rPr>
              <a:t>概述</a:t>
            </a:r>
            <a:endParaRPr lang="SimSun" altLang="SimSun" sz="1200"/>
          </a:p>
          <a:p>
            <a:pPr marL="15138" indent="302310" algn="l" rtl="0" eaLnBrk="0">
              <a:lnSpc>
                <a:spcPct val="164000"/>
              </a:lnSpc>
              <a:spcBef>
                <a:spcPts val="903"/>
              </a:spcBef>
            </a:pPr>
            <a:r>
              <a:rPr sz="1200" spc="-30">
                <a:solidFill>
                  <a:srgbClr val="000000">
                    <a:alpha val="100000"/>
                  </a:srgbClr>
                </a:solidFill>
                <a:latin typeface="SimSun"/>
                <a:ea typeface="SimSun"/>
                <a:cs typeface="SimSun"/>
              </a:rPr>
              <a:t>基于过程的 Q</a:t>
            </a:r>
            <a:r>
              <a:rPr sz="1200" spc="-20">
                <a:solidFill>
                  <a:srgbClr val="000000">
                    <a:alpha val="100000"/>
                  </a:srgbClr>
                </a:solidFill>
                <a:latin typeface="SimSun"/>
                <a:ea typeface="SimSun"/>
                <a:cs typeface="SimSun"/>
              </a:rPr>
              <a:t>M</a:t>
            </a:r>
            <a:r>
              <a:rPr sz="1200" spc="0">
                <a:solidFill>
                  <a:srgbClr val="000000">
                    <a:alpha val="100000"/>
                  </a:srgbClr>
                </a:solidFill>
                <a:latin typeface="SimSun"/>
                <a:ea typeface="SimSun"/>
                <a:cs typeface="SimSun"/>
              </a:rPr>
              <a:t>S</a:t>
            </a:r>
            <a:r>
              <a:rPr sz="1200" spc="-30">
                <a:solidFill>
                  <a:srgbClr val="000000">
                    <a:alpha val="100000"/>
                  </a:srgbClr>
                </a:solidFill>
                <a:latin typeface="SimSun"/>
                <a:ea typeface="SimSun"/>
                <a:cs typeface="SimSun"/>
              </a:rPr>
              <a:t> 审核是指以受审核方的过程、过程间相互关系、过程目标和过程</a:t>
            </a:r>
            <a:r>
              <a:rPr sz="1200" spc="0">
                <a:solidFill>
                  <a:srgbClr val="000000">
                    <a:alpha val="100000"/>
                  </a:srgbClr>
                </a:solidFill>
                <a:latin typeface="SimSun"/>
                <a:ea typeface="SimSun"/>
                <a:cs typeface="SimSun"/>
              </a:rPr>
              <a:t> </a:t>
            </a:r>
            <a:r>
              <a:rPr sz="1200" spc="-30">
                <a:solidFill>
                  <a:srgbClr val="000000">
                    <a:alpha val="100000"/>
                  </a:srgbClr>
                </a:solidFill>
                <a:latin typeface="SimSun"/>
                <a:ea typeface="SimSun"/>
                <a:cs typeface="SimSun"/>
              </a:rPr>
              <a:t>绩效指标作为审核的路经或审核的追踪线索所实施的 </a:t>
            </a:r>
            <a:r>
              <a:rPr sz="1200" spc="0">
                <a:solidFill>
                  <a:srgbClr val="000000">
                    <a:alpha val="100000"/>
                  </a:srgbClr>
                </a:solidFill>
                <a:latin typeface="SimSun"/>
                <a:ea typeface="SimSun"/>
                <a:cs typeface="SimSun"/>
              </a:rPr>
              <a:t>QMS</a:t>
            </a:r>
            <a:r>
              <a:rPr sz="1200" spc="-3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审核。</a:t>
            </a:r>
            <a:endParaRPr lang="SimSun" altLang="SimSun" sz="1200"/>
          </a:p>
          <a:p>
            <a:pPr marL="12700" indent="304749" algn="l" rtl="0" eaLnBrk="0">
              <a:lnSpc>
                <a:spcPct val="164000"/>
              </a:lnSpc>
              <a:spcBef>
                <a:spcPts val="737"/>
              </a:spcBef>
            </a:pPr>
            <a:r>
              <a:rPr sz="1200" spc="-20">
                <a:solidFill>
                  <a:srgbClr val="000000">
                    <a:alpha val="100000"/>
                  </a:srgbClr>
                </a:solidFill>
                <a:latin typeface="SimSun"/>
                <a:ea typeface="SimSun"/>
                <a:cs typeface="SimSun"/>
              </a:rPr>
              <a:t>它通过对过程的检查而确定有关过程结果的活动、资源和</a:t>
            </a:r>
            <a:r>
              <a:rPr sz="1200" spc="-10">
                <a:solidFill>
                  <a:srgbClr val="000000">
                    <a:alpha val="100000"/>
                  </a:srgbClr>
                </a:solidFill>
                <a:latin typeface="SimSun"/>
                <a:ea typeface="SimSun"/>
                <a:cs typeface="SimSun"/>
              </a:rPr>
              <a:t>行</a:t>
            </a:r>
            <a:r>
              <a:rPr sz="1200" spc="0">
                <a:solidFill>
                  <a:srgbClr val="000000">
                    <a:alpha val="100000"/>
                  </a:srgbClr>
                </a:solidFill>
                <a:latin typeface="SimSun"/>
                <a:ea typeface="SimSun"/>
                <a:cs typeface="SimSun"/>
              </a:rPr>
              <a:t>为是否被有效并高效 </a:t>
            </a:r>
            <a:r>
              <a:rPr sz="1200" spc="-20">
                <a:solidFill>
                  <a:srgbClr val="000000">
                    <a:alpha val="100000"/>
                  </a:srgbClr>
                </a:solidFill>
                <a:latin typeface="SimSun"/>
                <a:ea typeface="SimSun"/>
                <a:cs typeface="SimSun"/>
              </a:rPr>
              <a:t>地管</a:t>
            </a:r>
            <a:r>
              <a:rPr sz="1200" spc="-10">
                <a:solidFill>
                  <a:srgbClr val="000000">
                    <a:alpha val="100000"/>
                  </a:srgbClr>
                </a:solidFill>
                <a:latin typeface="SimSun"/>
                <a:ea typeface="SimSun"/>
                <a:cs typeface="SimSun"/>
              </a:rPr>
              <a:t>理</a:t>
            </a:r>
            <a:r>
              <a:rPr sz="1200" spc="0">
                <a:solidFill>
                  <a:srgbClr val="000000">
                    <a:alpha val="100000"/>
                  </a:srgbClr>
                </a:solidFill>
                <a:latin typeface="SimSun"/>
                <a:ea typeface="SimSun"/>
                <a:cs typeface="SimSun"/>
              </a:rPr>
              <a:t>。</a:t>
            </a:r>
            <a:endParaRPr lang="SimSun" altLang="SimSun" sz="1200"/>
          </a:p>
          <a:p>
            <a:pPr marL="15748" algn="l" rtl="0" eaLnBrk="0">
              <a:lnSpc>
                <a:spcPct val="95000"/>
              </a:lnSpc>
              <a:spcBef>
                <a:spcPts val="1359"/>
              </a:spcBef>
            </a:pPr>
            <a:r>
              <a:rPr sz="1200" spc="-50">
                <a:solidFill>
                  <a:srgbClr val="000000">
                    <a:alpha val="100000"/>
                  </a:srgbClr>
                </a:solidFill>
                <a:latin typeface="SimSun"/>
                <a:ea typeface="SimSun"/>
                <a:cs typeface="SimSun"/>
              </a:rPr>
              <a:t>5.1.1 基于过程的 QM</a:t>
            </a:r>
            <a:r>
              <a:rPr sz="1200" spc="0">
                <a:solidFill>
                  <a:srgbClr val="000000">
                    <a:alpha val="100000"/>
                  </a:srgbClr>
                </a:solidFill>
                <a:latin typeface="SimSun"/>
                <a:ea typeface="SimSun"/>
                <a:cs typeface="SimSun"/>
              </a:rPr>
              <a:t>S</a:t>
            </a:r>
            <a:r>
              <a:rPr sz="1200" spc="-50">
                <a:solidFill>
                  <a:srgbClr val="000000">
                    <a:alpha val="100000"/>
                  </a:srgbClr>
                </a:solidFill>
                <a:latin typeface="SimSun"/>
                <a:ea typeface="SimSun"/>
                <a:cs typeface="SimSun"/>
              </a:rPr>
              <a:t> 审核特征</a:t>
            </a:r>
            <a:endParaRPr lang="SimSun" altLang="SimSun" sz="1200"/>
          </a:p>
          <a:p>
            <a:pPr marL="290626" algn="l" rtl="0" eaLnBrk="0">
              <a:lnSpc>
                <a:spcPct val="95000"/>
              </a:lnSpc>
              <a:spcBef>
                <a:spcPts val="965"/>
              </a:spcBef>
            </a:pPr>
            <a:r>
              <a:rPr sz="1200" spc="30">
                <a:solidFill>
                  <a:srgbClr val="000000">
                    <a:alpha val="100000"/>
                  </a:srgbClr>
                </a:solidFill>
                <a:latin typeface="SimSun"/>
                <a:ea typeface="SimSun"/>
                <a:cs typeface="SimSun"/>
              </a:rPr>
              <a:t>1) 顾客</a:t>
            </a:r>
            <a:r>
              <a:rPr sz="1200" spc="20">
                <a:solidFill>
                  <a:srgbClr val="000000">
                    <a:alpha val="100000"/>
                  </a:srgbClr>
                </a:solidFill>
                <a:latin typeface="SimSun"/>
                <a:ea typeface="SimSun"/>
                <a:cs typeface="SimSun"/>
              </a:rPr>
              <a:t>导</a:t>
            </a:r>
            <a:r>
              <a:rPr sz="1200" spc="0">
                <a:solidFill>
                  <a:srgbClr val="000000">
                    <a:alpha val="100000"/>
                  </a:srgbClr>
                </a:solidFill>
                <a:latin typeface="SimSun"/>
                <a:ea typeface="SimSun"/>
                <a:cs typeface="SimSun"/>
              </a:rPr>
              <a:t>向</a:t>
            </a:r>
            <a:endParaRPr lang="SimSun" altLang="SimSun" sz="1200"/>
          </a:p>
          <a:p>
            <a:pPr marL="12700" indent="304139" algn="l" rtl="0" eaLnBrk="0">
              <a:lnSpc>
                <a:spcPct val="161000"/>
              </a:lnSpc>
              <a:spcBef>
                <a:spcPts val="27"/>
              </a:spcBef>
            </a:pPr>
            <a:r>
              <a:rPr sz="1200" spc="-50">
                <a:solidFill>
                  <a:srgbClr val="000000">
                    <a:alpha val="100000"/>
                  </a:srgbClr>
                </a:solidFill>
                <a:latin typeface="SimSun"/>
                <a:ea typeface="SimSun"/>
                <a:cs typeface="SimSun"/>
              </a:rPr>
              <a:t>在审核中， 审核员不仅考虑受审核方的需要， 而且考虑受审核方顾客的需</a:t>
            </a:r>
            <a:r>
              <a:rPr sz="1200" spc="0">
                <a:solidFill>
                  <a:srgbClr val="000000">
                    <a:alpha val="100000"/>
                  </a:srgbClr>
                </a:solidFill>
                <a:latin typeface="SimSun"/>
                <a:ea typeface="SimSun"/>
                <a:cs typeface="SimSun"/>
              </a:rPr>
              <a:t>要，关 </a:t>
            </a:r>
            <a:r>
              <a:rPr sz="1200" spc="-10">
                <a:solidFill>
                  <a:srgbClr val="000000">
                    <a:alpha val="100000"/>
                  </a:srgbClr>
                </a:solidFill>
                <a:latin typeface="SimSun"/>
                <a:ea typeface="SimSun"/>
                <a:cs typeface="SimSun"/>
              </a:rPr>
              <a:t>注受审核</a:t>
            </a:r>
            <a:r>
              <a:rPr sz="1200" spc="0">
                <a:solidFill>
                  <a:srgbClr val="000000">
                    <a:alpha val="100000"/>
                  </a:srgbClr>
                </a:solidFill>
                <a:latin typeface="SimSun"/>
                <a:ea typeface="SimSun"/>
                <a:cs typeface="SimSun"/>
              </a:rPr>
              <a:t>方是否已经正确理解了顾客要求并在每个过程中予以落实；</a:t>
            </a:r>
            <a:endParaRPr lang="SimSun" altLang="SimSun" sz="1200"/>
          </a:p>
          <a:p>
            <a:pPr marL="281178" algn="l" rtl="0" eaLnBrk="0">
              <a:lnSpc>
                <a:spcPct val="95000"/>
              </a:lnSpc>
              <a:spcBef>
                <a:spcPts val="977"/>
              </a:spcBef>
            </a:pPr>
            <a:r>
              <a:rPr sz="1200" spc="40">
                <a:solidFill>
                  <a:srgbClr val="000000">
                    <a:alpha val="100000"/>
                  </a:srgbClr>
                </a:solidFill>
                <a:latin typeface="SimSun"/>
                <a:ea typeface="SimSun"/>
                <a:cs typeface="SimSun"/>
              </a:rPr>
              <a:t>2) 过程导</a:t>
            </a:r>
            <a:r>
              <a:rPr sz="1200" spc="10">
                <a:solidFill>
                  <a:srgbClr val="000000">
                    <a:alpha val="100000"/>
                  </a:srgbClr>
                </a:solidFill>
                <a:latin typeface="SimSun"/>
                <a:ea typeface="SimSun"/>
                <a:cs typeface="SimSun"/>
              </a:rPr>
              <a:t>向</a:t>
            </a:r>
            <a:endParaRPr lang="SimSun" altLang="SimSun" sz="1200"/>
          </a:p>
          <a:p>
            <a:pPr marL="316839" algn="l" rtl="0" eaLnBrk="0">
              <a:lnSpc>
                <a:spcPct val="83000"/>
              </a:lnSpc>
              <a:spcBef>
                <a:spcPts val="962"/>
              </a:spcBef>
            </a:pPr>
            <a:r>
              <a:rPr sz="1200" spc="-40">
                <a:solidFill>
                  <a:srgbClr val="000000">
                    <a:alpha val="100000"/>
                  </a:srgbClr>
                </a:solidFill>
                <a:latin typeface="SimSun"/>
                <a:ea typeface="SimSun"/>
                <a:cs typeface="SimSun"/>
              </a:rPr>
              <a:t>在审核中， 审核员关注过程、过程间的相互关系与接口和过</a:t>
            </a:r>
            <a:r>
              <a:rPr sz="1200" spc="-30">
                <a:solidFill>
                  <a:srgbClr val="000000">
                    <a:alpha val="100000"/>
                  </a:srgbClr>
                </a:solidFill>
                <a:latin typeface="SimSun"/>
                <a:ea typeface="SimSun"/>
                <a:cs typeface="SimSun"/>
              </a:rPr>
              <a:t>程</a:t>
            </a:r>
            <a:r>
              <a:rPr sz="1200" spc="0">
                <a:solidFill>
                  <a:srgbClr val="000000">
                    <a:alpha val="100000"/>
                  </a:srgbClr>
                </a:solidFill>
                <a:latin typeface="SimSun"/>
                <a:ea typeface="SimSun"/>
                <a:cs typeface="SimSun"/>
              </a:rPr>
              <a:t>绩效，以及关注每</a:t>
            </a:r>
            <a:endParaRPr lang="SimSun" altLang="SimSun" sz="1200"/>
          </a:p>
          <a:p>
            <a:pPr marL="12700" algn="l" rtl="0" eaLnBrk="0">
              <a:lnSpc>
                <a:spcPts val="2342"/>
              </a:lnSpc>
            </a:pPr>
            <a:r>
              <a:rPr sz="1200" spc="-30">
                <a:solidFill>
                  <a:srgbClr val="000000">
                    <a:alpha val="100000"/>
                  </a:srgbClr>
                </a:solidFill>
                <a:latin typeface="SimSun"/>
                <a:ea typeface="SimSun"/>
                <a:cs typeface="SimSun"/>
              </a:rPr>
              <a:t>个过程的绩效及其对 QM</a:t>
            </a:r>
            <a:r>
              <a:rPr sz="1200" spc="-20">
                <a:solidFill>
                  <a:srgbClr val="000000">
                    <a:alpha val="100000"/>
                  </a:srgbClr>
                </a:solidFill>
                <a:latin typeface="SimSun"/>
                <a:ea typeface="SimSun"/>
                <a:cs typeface="SimSun"/>
              </a:rPr>
              <a:t>S</a:t>
            </a:r>
            <a:r>
              <a:rPr sz="1200" spc="-30">
                <a:solidFill>
                  <a:srgbClr val="000000">
                    <a:alpha val="100000"/>
                  </a:srgbClr>
                </a:solidFill>
                <a:latin typeface="SimSun"/>
                <a:ea typeface="SimSun"/>
                <a:cs typeface="SimSun"/>
              </a:rPr>
              <a:t> 整体绩效的影响；</a:t>
            </a:r>
            <a:endParaRPr lang="SimSun" altLang="SimSun" sz="1200"/>
          </a:p>
          <a:p>
            <a:pPr marL="282397" algn="l" rtl="0" eaLnBrk="0">
              <a:lnSpc>
                <a:spcPct val="95000"/>
              </a:lnSpc>
              <a:spcBef>
                <a:spcPts val="1143"/>
              </a:spcBef>
            </a:pPr>
            <a:r>
              <a:rPr sz="1200" spc="40">
                <a:solidFill>
                  <a:srgbClr val="000000">
                    <a:alpha val="100000"/>
                  </a:srgbClr>
                </a:solidFill>
                <a:latin typeface="SimSun"/>
                <a:ea typeface="SimSun"/>
                <a:cs typeface="SimSun"/>
              </a:rPr>
              <a:t>3) 结果导</a:t>
            </a:r>
            <a:r>
              <a:rPr sz="1200" spc="0">
                <a:solidFill>
                  <a:srgbClr val="000000">
                    <a:alpha val="100000"/>
                  </a:srgbClr>
                </a:solidFill>
                <a:latin typeface="SimSun"/>
                <a:ea typeface="SimSun"/>
                <a:cs typeface="SimSun"/>
              </a:rPr>
              <a:t>向</a:t>
            </a:r>
            <a:endParaRPr lang="SimSun" altLang="SimSun" sz="1200"/>
          </a:p>
          <a:p>
            <a:pPr marL="316839" algn="l" rtl="0" eaLnBrk="0">
              <a:lnSpc>
                <a:spcPct val="83000"/>
              </a:lnSpc>
              <a:spcBef>
                <a:spcPts val="962"/>
              </a:spcBef>
            </a:pPr>
            <a:r>
              <a:rPr sz="1200" spc="-40">
                <a:solidFill>
                  <a:srgbClr val="000000">
                    <a:alpha val="100000"/>
                  </a:srgbClr>
                </a:solidFill>
                <a:latin typeface="SimSun"/>
                <a:ea typeface="SimSun"/>
                <a:cs typeface="SimSun"/>
              </a:rPr>
              <a:t>在审核中， 审核员关注过程结果，并将审核发现与它对受审</a:t>
            </a:r>
            <a:r>
              <a:rPr sz="1200" spc="-10">
                <a:solidFill>
                  <a:srgbClr val="000000">
                    <a:alpha val="100000"/>
                  </a:srgbClr>
                </a:solidFill>
                <a:latin typeface="SimSun"/>
                <a:ea typeface="SimSun"/>
                <a:cs typeface="SimSun"/>
              </a:rPr>
              <a:t>核</a:t>
            </a:r>
            <a:r>
              <a:rPr sz="1200" spc="0">
                <a:solidFill>
                  <a:srgbClr val="000000">
                    <a:alpha val="100000"/>
                  </a:srgbClr>
                </a:solidFill>
                <a:latin typeface="SimSun"/>
                <a:ea typeface="SimSun"/>
                <a:cs typeface="SimSun"/>
              </a:rPr>
              <a:t>方提供合格产品能</a:t>
            </a:r>
            <a:endParaRPr lang="SimSun" altLang="SimSun" sz="1200"/>
          </a:p>
          <a:p>
            <a:pPr marL="15138" algn="l" rtl="0" eaLnBrk="0">
              <a:lnSpc>
                <a:spcPts val="2339"/>
              </a:lnSpc>
            </a:pPr>
            <a:r>
              <a:rPr sz="1200" spc="-10">
                <a:solidFill>
                  <a:srgbClr val="000000">
                    <a:alpha val="100000"/>
                  </a:srgbClr>
                </a:solidFill>
                <a:latin typeface="SimSun"/>
                <a:ea typeface="SimSun"/>
                <a:cs typeface="SimSun"/>
              </a:rPr>
              <a:t>力的影响相关联</a:t>
            </a:r>
            <a:r>
              <a:rPr sz="1200" spc="0">
                <a:solidFill>
                  <a:srgbClr val="000000">
                    <a:alpha val="100000"/>
                  </a:srgbClr>
                </a:solidFill>
                <a:latin typeface="SimSun"/>
                <a:ea typeface="SimSun"/>
                <a:cs typeface="SimSun"/>
              </a:rPr>
              <a:t>；</a:t>
            </a:r>
            <a:endParaRPr lang="SimSun" altLang="SimSun" sz="1200"/>
          </a:p>
          <a:p>
            <a:pPr marL="278739" algn="l" rtl="0" eaLnBrk="0">
              <a:lnSpc>
                <a:spcPct val="95000"/>
              </a:lnSpc>
              <a:spcBef>
                <a:spcPts val="1126"/>
              </a:spcBef>
            </a:pPr>
            <a:r>
              <a:rPr sz="1200" spc="-30">
                <a:solidFill>
                  <a:srgbClr val="000000">
                    <a:alpha val="100000"/>
                  </a:srgbClr>
                </a:solidFill>
                <a:latin typeface="SimSun"/>
                <a:ea typeface="SimSun"/>
                <a:cs typeface="SimSun"/>
              </a:rPr>
              <a:t>4) 关注 </a:t>
            </a:r>
            <a:r>
              <a:rPr sz="1200" spc="0">
                <a:solidFill>
                  <a:srgbClr val="000000">
                    <a:alpha val="100000"/>
                  </a:srgbClr>
                </a:solidFill>
                <a:latin typeface="SimSun"/>
                <a:ea typeface="SimSun"/>
                <a:cs typeface="SimSun"/>
              </a:rPr>
              <a:t>QMS</a:t>
            </a:r>
            <a:r>
              <a:rPr sz="1200" spc="-30">
                <a:solidFill>
                  <a:srgbClr val="000000">
                    <a:alpha val="100000"/>
                  </a:srgbClr>
                </a:solidFill>
                <a:latin typeface="SimSun"/>
                <a:ea typeface="SimSun"/>
                <a:cs typeface="SimSun"/>
              </a:rPr>
              <a:t> 的持续</a:t>
            </a:r>
            <a:r>
              <a:rPr sz="1200" spc="-10">
                <a:solidFill>
                  <a:srgbClr val="000000">
                    <a:alpha val="100000"/>
                  </a:srgbClr>
                </a:solidFill>
                <a:latin typeface="SimSun"/>
                <a:ea typeface="SimSun"/>
                <a:cs typeface="SimSun"/>
              </a:rPr>
              <a:t>改</a:t>
            </a:r>
            <a:r>
              <a:rPr sz="1200" spc="0">
                <a:solidFill>
                  <a:srgbClr val="000000">
                    <a:alpha val="100000"/>
                  </a:srgbClr>
                </a:solidFill>
                <a:latin typeface="SimSun"/>
                <a:ea typeface="SimSun"/>
                <a:cs typeface="SimSun"/>
              </a:rPr>
              <a:t>进</a:t>
            </a:r>
            <a:endParaRPr lang="SimSun" altLang="SimSun" sz="1200"/>
          </a:p>
          <a:p>
            <a:pPr marL="316839" algn="l" rtl="0" eaLnBrk="0">
              <a:lnSpc>
                <a:spcPct val="83000"/>
              </a:lnSpc>
              <a:spcBef>
                <a:spcPts val="979"/>
              </a:spcBef>
            </a:pPr>
            <a:r>
              <a:rPr sz="1200" spc="-70">
                <a:solidFill>
                  <a:srgbClr val="000000">
                    <a:alpha val="100000"/>
                  </a:srgbClr>
                </a:solidFill>
                <a:latin typeface="SimSun"/>
                <a:ea typeface="SimSun"/>
                <a:cs typeface="SimSun"/>
              </a:rPr>
              <a:t>在审核中， 审核员通过对过程绩效的系统分析， 发现过程的波动和改</a:t>
            </a:r>
            <a:r>
              <a:rPr sz="1200" spc="-50">
                <a:solidFill>
                  <a:srgbClr val="000000">
                    <a:alpha val="100000"/>
                  </a:srgbClr>
                </a:solidFill>
                <a:latin typeface="SimSun"/>
                <a:ea typeface="SimSun"/>
                <a:cs typeface="SimSun"/>
              </a:rPr>
              <a:t>进</a:t>
            </a:r>
            <a:r>
              <a:rPr sz="1200" spc="0">
                <a:solidFill>
                  <a:srgbClr val="000000">
                    <a:alpha val="100000"/>
                  </a:srgbClr>
                </a:solidFill>
                <a:latin typeface="SimSun"/>
                <a:ea typeface="SimSun"/>
                <a:cs typeface="SimSun"/>
              </a:rPr>
              <a:t>点， 促进</a:t>
            </a:r>
            <a:endParaRPr lang="SimSun" altLang="SimSun" sz="1200"/>
          </a:p>
          <a:p>
            <a:pPr marL="15748" algn="l" rtl="0" eaLnBrk="0">
              <a:lnSpc>
                <a:spcPts val="2330"/>
              </a:lnSpc>
            </a:pPr>
            <a:r>
              <a:rPr sz="1200" spc="-60">
                <a:solidFill>
                  <a:srgbClr val="000000">
                    <a:alpha val="100000"/>
                  </a:srgbClr>
                </a:solidFill>
                <a:latin typeface="SimSun"/>
                <a:ea typeface="SimSun"/>
                <a:cs typeface="SimSun"/>
              </a:rPr>
              <a:t>受审核方在 QM</a:t>
            </a:r>
            <a:r>
              <a:rPr sz="1200" spc="-50">
                <a:solidFill>
                  <a:srgbClr val="000000">
                    <a:alpha val="100000"/>
                  </a:srgbClr>
                </a:solidFill>
                <a:latin typeface="SimSun"/>
                <a:ea typeface="SimSun"/>
                <a:cs typeface="SimSun"/>
              </a:rPr>
              <a:t>S</a:t>
            </a:r>
            <a:r>
              <a:rPr sz="1200" spc="-60">
                <a:solidFill>
                  <a:srgbClr val="000000">
                    <a:alpha val="100000"/>
                  </a:srgbClr>
                </a:solidFill>
                <a:latin typeface="SimSun"/>
                <a:ea typeface="SimSun"/>
                <a:cs typeface="SimSun"/>
              </a:rPr>
              <a:t> 的整体改进，提供增值服务。</a:t>
            </a:r>
            <a:endParaRPr lang="SimSun" altLang="SimSun" sz="1200"/>
          </a:p>
          <a:p>
            <a:pPr marL="316839" algn="l" rtl="0" eaLnBrk="0">
              <a:lnSpc>
                <a:spcPct val="95000"/>
              </a:lnSpc>
              <a:spcBef>
                <a:spcPts val="1143"/>
              </a:spcBef>
            </a:pPr>
            <a:r>
              <a:rPr sz="1200" spc="-90">
                <a:solidFill>
                  <a:srgbClr val="000000">
                    <a:alpha val="100000"/>
                  </a:srgbClr>
                </a:solidFill>
                <a:latin typeface="SimSun"/>
                <a:ea typeface="SimSun"/>
                <a:cs typeface="SimSun"/>
              </a:rPr>
              <a:t>在审核中， 基于过程的 </a:t>
            </a:r>
            <a:r>
              <a:rPr sz="1200" spc="-80">
                <a:solidFill>
                  <a:srgbClr val="000000">
                    <a:alpha val="100000"/>
                  </a:srgbClr>
                </a:solidFill>
                <a:latin typeface="SimSun"/>
                <a:ea typeface="SimSun"/>
                <a:cs typeface="SimSun"/>
              </a:rPr>
              <a:t>Q</a:t>
            </a:r>
            <a:r>
              <a:rPr sz="1200" spc="0">
                <a:solidFill>
                  <a:srgbClr val="000000">
                    <a:alpha val="100000"/>
                  </a:srgbClr>
                </a:solidFill>
                <a:latin typeface="SimSun"/>
                <a:ea typeface="SimSun"/>
                <a:cs typeface="SimSun"/>
              </a:rPr>
              <a:t>MS</a:t>
            </a:r>
            <a:r>
              <a:rPr sz="1200" spc="-90">
                <a:solidFill>
                  <a:srgbClr val="000000">
                    <a:alpha val="100000"/>
                  </a:srgbClr>
                </a:solidFill>
                <a:latin typeface="SimSun"/>
                <a:ea typeface="SimSun"/>
                <a:cs typeface="SimSun"/>
              </a:rPr>
              <a:t> 审核具体体现为：</a:t>
            </a:r>
            <a:endParaRPr lang="SimSun" altLang="SimSun" sz="1200"/>
          </a:p>
          <a:p>
            <a:pPr marL="279958" algn="l" rtl="0" eaLnBrk="0">
              <a:lnSpc>
                <a:spcPct val="95000"/>
              </a:lnSpc>
              <a:spcBef>
                <a:spcPts val="955"/>
              </a:spcBef>
            </a:pPr>
            <a:r>
              <a:rPr sz="1200" spc="0">
                <a:solidFill>
                  <a:srgbClr val="000000">
                    <a:alpha val="100000"/>
                  </a:srgbClr>
                </a:solidFill>
                <a:latin typeface="SimSun"/>
                <a:ea typeface="SimSun"/>
                <a:cs typeface="SimSun"/>
              </a:rPr>
              <a:t>a</a:t>
            </a:r>
            <a:r>
              <a:rPr sz="1200" spc="-10">
                <a:solidFill>
                  <a:srgbClr val="000000">
                    <a:alpha val="100000"/>
                  </a:srgbClr>
                </a:solidFill>
                <a:latin typeface="SimSun"/>
                <a:ea typeface="SimSun"/>
                <a:cs typeface="SimSun"/>
              </a:rPr>
              <a:t>) 无论是判断 </a:t>
            </a:r>
            <a:r>
              <a:rPr sz="1200" spc="0">
                <a:solidFill>
                  <a:srgbClr val="000000">
                    <a:alpha val="100000"/>
                  </a:srgbClr>
                </a:solidFill>
                <a:latin typeface="SimSun"/>
                <a:ea typeface="SimSun"/>
                <a:cs typeface="SimSun"/>
              </a:rPr>
              <a:t>QMS</a:t>
            </a:r>
            <a:r>
              <a:rPr sz="1200" spc="-10">
                <a:solidFill>
                  <a:srgbClr val="000000">
                    <a:alpha val="100000"/>
                  </a:srgbClr>
                </a:solidFill>
                <a:latin typeface="SimSun"/>
                <a:ea typeface="SimSun"/>
                <a:cs typeface="SimSun"/>
              </a:rPr>
              <a:t> 的整体绩效，还是审核一个具</a:t>
            </a:r>
            <a:r>
              <a:rPr sz="1200" spc="0">
                <a:solidFill>
                  <a:srgbClr val="000000">
                    <a:alpha val="100000"/>
                  </a:srgbClr>
                </a:solidFill>
                <a:latin typeface="SimSun"/>
                <a:ea typeface="SimSun"/>
                <a:cs typeface="SimSun"/>
              </a:rPr>
              <a:t>体过程，都以其绩效指标的实</a:t>
            </a:r>
            <a:endParaRPr lang="SimSun" altLang="SimSun" sz="1200"/>
          </a:p>
          <a:p>
            <a:pPr marL="509168" algn="l" rtl="0" eaLnBrk="0">
              <a:lnSpc>
                <a:spcPct val="95000"/>
              </a:lnSpc>
              <a:spcBef>
                <a:spcPts val="972"/>
              </a:spcBef>
            </a:pPr>
            <a:r>
              <a:rPr sz="1200" spc="-90">
                <a:solidFill>
                  <a:srgbClr val="000000">
                    <a:alpha val="100000"/>
                  </a:srgbClr>
                </a:solidFill>
                <a:latin typeface="SimSun"/>
                <a:ea typeface="SimSun"/>
                <a:cs typeface="SimSun"/>
              </a:rPr>
              <a:t>现与改进情况为基础</a:t>
            </a:r>
            <a:r>
              <a:rPr sz="1200" spc="-30">
                <a:solidFill>
                  <a:srgbClr val="000000">
                    <a:alpha val="100000"/>
                  </a:srgbClr>
                </a:solidFill>
                <a:latin typeface="SimSun"/>
                <a:ea typeface="SimSun"/>
                <a:cs typeface="SimSun"/>
              </a:rPr>
              <a:t>；</a:t>
            </a:r>
            <a:endParaRPr lang="SimSun" altLang="SimSun" sz="1200"/>
          </a:p>
          <a:p>
            <a:pPr marL="276911" algn="l" rtl="0" eaLnBrk="0">
              <a:lnSpc>
                <a:spcPct val="95000"/>
              </a:lnSpc>
              <a:spcBef>
                <a:spcPts val="960"/>
              </a:spcBef>
            </a:pPr>
            <a:r>
              <a:rPr sz="1200" spc="0">
                <a:solidFill>
                  <a:srgbClr val="000000">
                    <a:alpha val="100000"/>
                  </a:srgbClr>
                </a:solidFill>
                <a:latin typeface="SimSun"/>
                <a:ea typeface="SimSun"/>
                <a:cs typeface="SimSun"/>
              </a:rPr>
              <a:t>b</a:t>
            </a:r>
            <a:r>
              <a:rPr sz="1200" spc="20">
                <a:solidFill>
                  <a:srgbClr val="000000">
                    <a:alpha val="100000"/>
                  </a:srgbClr>
                </a:solidFill>
                <a:latin typeface="SimSun"/>
                <a:ea typeface="SimSun"/>
                <a:cs typeface="SimSun"/>
              </a:rPr>
              <a:t>) 参照受审核方自身的业务流程，并按照</a:t>
            </a:r>
            <a:r>
              <a:rPr sz="1200" spc="10">
                <a:solidFill>
                  <a:srgbClr val="000000">
                    <a:alpha val="100000"/>
                  </a:srgbClr>
                </a:solidFill>
                <a:latin typeface="SimSun"/>
                <a:ea typeface="SimSun"/>
                <a:cs typeface="SimSun"/>
              </a:rPr>
              <a:t>受</a:t>
            </a:r>
            <a:r>
              <a:rPr sz="1200" spc="0">
                <a:solidFill>
                  <a:srgbClr val="000000">
                    <a:alpha val="100000"/>
                  </a:srgbClr>
                </a:solidFill>
                <a:latin typeface="SimSun"/>
                <a:ea typeface="SimSun"/>
                <a:cs typeface="SimSun"/>
              </a:rPr>
              <a:t>审核方所确定的一定数量和类型的</a:t>
            </a:r>
            <a:endParaRPr lang="SimSun" altLang="SimSun" sz="1200"/>
          </a:p>
          <a:p>
            <a:pPr marL="506730" algn="l" rtl="0" eaLnBrk="0">
              <a:lnSpc>
                <a:spcPct val="95000"/>
              </a:lnSpc>
              <a:spcBef>
                <a:spcPts val="972"/>
              </a:spcBef>
            </a:pPr>
            <a:r>
              <a:rPr sz="1200" spc="0">
                <a:solidFill>
                  <a:srgbClr val="000000">
                    <a:alpha val="100000"/>
                  </a:srgbClr>
                </a:solidFill>
                <a:latin typeface="SimSun"/>
                <a:ea typeface="SimSun"/>
                <a:cs typeface="SimSun"/>
              </a:rPr>
              <a:t>QMS</a:t>
            </a:r>
            <a:r>
              <a:rPr sz="1200" spc="-40">
                <a:solidFill>
                  <a:srgbClr val="000000">
                    <a:alpha val="100000"/>
                  </a:srgbClr>
                </a:solidFill>
                <a:latin typeface="SimSun"/>
                <a:ea typeface="SimSun"/>
                <a:cs typeface="SimSun"/>
              </a:rPr>
              <a:t> 过程及其之间的内在连接关系，对审核的路径进行策划和实施审</a:t>
            </a:r>
            <a:r>
              <a:rPr sz="1200" spc="-30">
                <a:solidFill>
                  <a:srgbClr val="000000">
                    <a:alpha val="100000"/>
                  </a:srgbClr>
                </a:solidFill>
                <a:latin typeface="SimSun"/>
                <a:ea typeface="SimSun"/>
                <a:cs typeface="SimSun"/>
              </a:rPr>
              <a:t>核</a:t>
            </a:r>
            <a:r>
              <a:rPr sz="1200" spc="0">
                <a:solidFill>
                  <a:srgbClr val="000000">
                    <a:alpha val="100000"/>
                  </a:srgbClr>
                </a:solidFill>
                <a:latin typeface="SimSun"/>
                <a:ea typeface="SimSun"/>
                <a:cs typeface="SimSun"/>
              </a:rPr>
              <a:t>；</a:t>
            </a:r>
            <a:endParaRPr lang="SimSun" altLang="SimSun" sz="1200"/>
          </a:p>
          <a:p>
            <a:pPr marL="520446" indent="-238048" algn="l" rtl="0" eaLnBrk="0">
              <a:lnSpc>
                <a:spcPct val="129000"/>
              </a:lnSpc>
              <a:spcBef>
                <a:spcPts val="955"/>
              </a:spcBef>
            </a:pPr>
            <a:r>
              <a:rPr sz="1200" spc="0">
                <a:solidFill>
                  <a:srgbClr val="000000">
                    <a:alpha val="100000"/>
                  </a:srgbClr>
                </a:solidFill>
                <a:latin typeface="SimSun"/>
                <a:ea typeface="SimSun"/>
                <a:cs typeface="SimSun"/>
              </a:rPr>
              <a:t>c</a:t>
            </a:r>
            <a:r>
              <a:rPr sz="1200" spc="20">
                <a:solidFill>
                  <a:srgbClr val="000000">
                    <a:alpha val="100000"/>
                  </a:srgbClr>
                </a:solidFill>
                <a:latin typeface="SimSun"/>
                <a:ea typeface="SimSun"/>
                <a:cs typeface="SimSun"/>
              </a:rPr>
              <a:t>) 始终以满足受审核方的顾客要求和</a:t>
            </a:r>
            <a:r>
              <a:rPr sz="1200" spc="10">
                <a:solidFill>
                  <a:srgbClr val="000000">
                    <a:alpha val="100000"/>
                  </a:srgbClr>
                </a:solidFill>
                <a:latin typeface="SimSun"/>
                <a:ea typeface="SimSun"/>
                <a:cs typeface="SimSun"/>
              </a:rPr>
              <a:t>法</a:t>
            </a:r>
            <a:r>
              <a:rPr sz="1200" spc="0">
                <a:solidFill>
                  <a:srgbClr val="000000">
                    <a:alpha val="100000"/>
                  </a:srgbClr>
                </a:solidFill>
                <a:latin typeface="SimSun"/>
                <a:ea typeface="SimSun"/>
                <a:cs typeface="SimSun"/>
              </a:rPr>
              <a:t>律法规要求作为审核的关注点，并以产 </a:t>
            </a:r>
            <a:r>
              <a:rPr sz="1200" spc="-10">
                <a:solidFill>
                  <a:srgbClr val="000000">
                    <a:alpha val="100000"/>
                  </a:srgbClr>
                </a:solidFill>
                <a:latin typeface="SimSun"/>
                <a:ea typeface="SimSun"/>
                <a:cs typeface="SimSun"/>
              </a:rPr>
              <a:t>品实现类的过程作为审核的主线；</a:t>
            </a:r>
            <a:endParaRPr lang="SimSun" altLang="SimSun" sz="1200"/>
          </a:p>
          <a:p>
            <a:pPr algn="l" rtl="0" eaLnBrk="0">
              <a:lnSpc>
                <a:spcPct val="113000"/>
              </a:lnSpc>
            </a:pPr>
            <a:endParaRPr lang="Arial" altLang="Arial" sz="700"/>
          </a:p>
          <a:p>
            <a:pPr marL="510997" indent="-228600" algn="l" rtl="0" eaLnBrk="0">
              <a:lnSpc>
                <a:spcPct val="129000"/>
              </a:lnSpc>
              <a:spcBef>
                <a:spcPts val="4"/>
              </a:spcBef>
            </a:pPr>
            <a:r>
              <a:rPr sz="1200" spc="0">
                <a:solidFill>
                  <a:srgbClr val="000000">
                    <a:alpha val="100000"/>
                  </a:srgbClr>
                </a:solidFill>
                <a:latin typeface="SimSun"/>
                <a:ea typeface="SimSun"/>
                <a:cs typeface="SimSun"/>
              </a:rPr>
              <a:t>d</a:t>
            </a:r>
            <a:r>
              <a:rPr sz="1200" spc="-50">
                <a:solidFill>
                  <a:srgbClr val="000000">
                    <a:alpha val="100000"/>
                  </a:srgbClr>
                </a:solidFill>
                <a:latin typeface="SimSun"/>
                <a:ea typeface="SimSun"/>
                <a:cs typeface="SimSun"/>
              </a:rPr>
              <a:t>) 在对产品实现类的过程实施审核的同时， 关注与之相关的 </a:t>
            </a:r>
            <a:r>
              <a:rPr sz="1200" spc="0">
                <a:solidFill>
                  <a:srgbClr val="000000">
                    <a:alpha val="100000"/>
                  </a:srgbClr>
                </a:solidFill>
                <a:latin typeface="SimSun"/>
                <a:ea typeface="SimSun"/>
                <a:cs typeface="SimSun"/>
              </a:rPr>
              <a:t>QMS</a:t>
            </a:r>
            <a:r>
              <a:rPr sz="1200" spc="-50">
                <a:solidFill>
                  <a:srgbClr val="000000">
                    <a:alpha val="100000"/>
                  </a:srgbClr>
                </a:solidFill>
                <a:latin typeface="SimSun"/>
                <a:ea typeface="SimSun"/>
                <a:cs typeface="SimSun"/>
              </a:rPr>
              <a:t> 其他过程 (</a:t>
            </a:r>
            <a:r>
              <a:rPr sz="1200" spc="-30">
                <a:solidFill>
                  <a:srgbClr val="000000">
                    <a:alpha val="100000"/>
                  </a:srgbClr>
                </a:solidFill>
                <a:latin typeface="SimSun"/>
                <a:ea typeface="SimSun"/>
                <a:cs typeface="SimSun"/>
              </a:rPr>
              <a:t>如</a:t>
            </a:r>
            <a:r>
              <a:rPr sz="1200" spc="0">
                <a:solidFill>
                  <a:srgbClr val="000000">
                    <a:alpha val="100000"/>
                  </a:srgbClr>
                </a:solidFill>
                <a:latin typeface="SimSun"/>
                <a:ea typeface="SimSun"/>
                <a:cs typeface="SimSun"/>
              </a:rPr>
              <a:t>： </a:t>
            </a:r>
            <a:r>
              <a:rPr sz="1200" spc="20">
                <a:solidFill>
                  <a:srgbClr val="000000">
                    <a:alpha val="100000"/>
                  </a:srgbClr>
                </a:solidFill>
                <a:latin typeface="SimSun"/>
                <a:ea typeface="SimSun"/>
                <a:cs typeface="SimSun"/>
              </a:rPr>
              <a:t>管理类的过程、资源类的过程和监视、</a:t>
            </a:r>
            <a:r>
              <a:rPr sz="1200" spc="0">
                <a:solidFill>
                  <a:srgbClr val="000000">
                    <a:alpha val="100000"/>
                  </a:srgbClr>
                </a:solidFill>
                <a:latin typeface="SimSun"/>
                <a:ea typeface="SimSun"/>
                <a:cs typeface="SimSun"/>
              </a:rPr>
              <a:t>测量、分析与改进类的过程) 的作用</a:t>
            </a:r>
            <a:endParaRPr lang="SimSun" altLang="SimSun" sz="1200"/>
          </a:p>
        </p:txBody>
      </p:sp>
      <p:sp>
        <p:nvSpPr>
          <p:cNvPr id="34" name="textbox 34"/>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35" name="textbox 35"/>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36" name="textbox 36"/>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37" name="textbox 37"/>
          <p:cNvSpPr/>
          <p:nvPr/>
        </p:nvSpPr>
        <p:spPr>
          <a:xfrm>
            <a:off x="7187069" y="544436"/>
            <a:ext cx="937260"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5</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38"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 name="textbox 40"/>
          <p:cNvSpPr/>
          <p:nvPr/>
        </p:nvSpPr>
        <p:spPr>
          <a:xfrm>
            <a:off x="2642413" y="909726"/>
            <a:ext cx="5598795" cy="88296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506120" algn="l" rtl="0" eaLnBrk="0">
              <a:lnSpc>
                <a:spcPts val="1356"/>
              </a:lnSpc>
            </a:pPr>
            <a:r>
              <a:rPr sz="1100" spc="-80">
                <a:solidFill>
                  <a:srgbClr val="000000">
                    <a:alpha val="100000"/>
                  </a:srgbClr>
                </a:solidFill>
                <a:latin typeface="SimSun"/>
                <a:ea typeface="SimSun"/>
                <a:cs typeface="SimSun"/>
              </a:rPr>
              <a:t>和绩效</a:t>
            </a:r>
            <a:r>
              <a:rPr sz="1100" spc="-60">
                <a:solidFill>
                  <a:srgbClr val="000000">
                    <a:alpha val="100000"/>
                  </a:srgbClr>
                </a:solidFill>
                <a:latin typeface="SimSun"/>
                <a:ea typeface="SimSun"/>
                <a:cs typeface="SimSun"/>
              </a:rPr>
              <a:t>；</a:t>
            </a:r>
            <a:endParaRPr lang="SimSun" altLang="SimSun" sz="1100"/>
          </a:p>
          <a:p>
            <a:pPr marL="280568" algn="l" rtl="0" eaLnBrk="0">
              <a:lnSpc>
                <a:spcPct val="95000"/>
              </a:lnSpc>
              <a:spcBef>
                <a:spcPts val="970"/>
              </a:spcBef>
            </a:pPr>
            <a:r>
              <a:rPr sz="1200" spc="0">
                <a:solidFill>
                  <a:srgbClr val="000000">
                    <a:alpha val="100000"/>
                  </a:srgbClr>
                </a:solidFill>
                <a:latin typeface="SimSun"/>
                <a:ea typeface="SimSun"/>
                <a:cs typeface="SimSun"/>
              </a:rPr>
              <a:t>e</a:t>
            </a:r>
            <a:r>
              <a:rPr sz="1200" spc="20">
                <a:solidFill>
                  <a:srgbClr val="000000">
                    <a:alpha val="100000"/>
                  </a:srgbClr>
                </a:solidFill>
                <a:latin typeface="SimSun"/>
                <a:ea typeface="SimSun"/>
                <a:cs typeface="SimSun"/>
              </a:rPr>
              <a:t>) 针对每一个过程的审核，以该过程</a:t>
            </a:r>
            <a:r>
              <a:rPr sz="1200" spc="10">
                <a:solidFill>
                  <a:srgbClr val="000000">
                    <a:alpha val="100000"/>
                  </a:srgbClr>
                </a:solidFill>
                <a:latin typeface="SimSun"/>
                <a:ea typeface="SimSun"/>
                <a:cs typeface="SimSun"/>
              </a:rPr>
              <a:t>的</a:t>
            </a:r>
            <a:r>
              <a:rPr sz="1200" spc="0">
                <a:solidFill>
                  <a:srgbClr val="000000">
                    <a:alpha val="100000"/>
                  </a:srgbClr>
                </a:solidFill>
                <a:latin typeface="SimSun"/>
                <a:ea typeface="SimSun"/>
                <a:cs typeface="SimSun"/>
              </a:rPr>
              <a:t>绩效指标为切入点，通过追踪其绩效表</a:t>
            </a:r>
            <a:endParaRPr lang="SimSun" altLang="SimSun" sz="1200"/>
          </a:p>
          <a:p>
            <a:pPr marL="506729" algn="l" rtl="0" eaLnBrk="0">
              <a:lnSpc>
                <a:spcPct val="83000"/>
              </a:lnSpc>
              <a:spcBef>
                <a:spcPts val="979"/>
              </a:spcBef>
            </a:pPr>
            <a:r>
              <a:rPr sz="1200" spc="-10">
                <a:solidFill>
                  <a:srgbClr val="000000">
                    <a:alpha val="100000"/>
                  </a:srgbClr>
                </a:solidFill>
                <a:latin typeface="SimSun"/>
                <a:ea typeface="SimSun"/>
                <a:cs typeface="SimSun"/>
              </a:rPr>
              <a:t>现以及过程之间的输出与输入的</a:t>
            </a:r>
            <a:r>
              <a:rPr sz="1200" spc="0">
                <a:solidFill>
                  <a:srgbClr val="000000">
                    <a:alpha val="100000"/>
                  </a:srgbClr>
                </a:solidFill>
                <a:latin typeface="SimSun"/>
                <a:ea typeface="SimSun"/>
                <a:cs typeface="SimSun"/>
              </a:rPr>
              <a:t>关系，从系统的角度评价该过程在 QMS 中的</a:t>
            </a:r>
            <a:endParaRPr lang="SimSun" altLang="SimSun" sz="1200"/>
          </a:p>
          <a:p>
            <a:pPr marL="506120" algn="l" rtl="0" eaLnBrk="0">
              <a:lnSpc>
                <a:spcPts val="2327"/>
              </a:lnSpc>
            </a:pPr>
            <a:r>
              <a:rPr sz="1200" spc="-110">
                <a:solidFill>
                  <a:srgbClr val="000000">
                    <a:alpha val="100000"/>
                  </a:srgbClr>
                </a:solidFill>
                <a:latin typeface="SimSun"/>
                <a:ea typeface="SimSun"/>
                <a:cs typeface="SimSun"/>
              </a:rPr>
              <a:t>作用及其有效性</a:t>
            </a:r>
            <a:r>
              <a:rPr sz="1200" spc="-50">
                <a:solidFill>
                  <a:srgbClr val="000000">
                    <a:alpha val="100000"/>
                  </a:srgbClr>
                </a:solidFill>
                <a:latin typeface="SimSun"/>
                <a:ea typeface="SimSun"/>
                <a:cs typeface="SimSun"/>
              </a:rPr>
              <a:t>；</a:t>
            </a:r>
            <a:endParaRPr lang="SimSun" altLang="SimSun" sz="1200"/>
          </a:p>
          <a:p>
            <a:pPr marL="279349" algn="l" rtl="0" eaLnBrk="0">
              <a:lnSpc>
                <a:spcPct val="95000"/>
              </a:lnSpc>
              <a:spcBef>
                <a:spcPts val="1134"/>
              </a:spcBef>
            </a:pPr>
            <a:r>
              <a:rPr sz="1200" spc="0">
                <a:solidFill>
                  <a:srgbClr val="000000">
                    <a:alpha val="100000"/>
                  </a:srgbClr>
                </a:solidFill>
                <a:latin typeface="SimSun"/>
                <a:ea typeface="SimSun"/>
                <a:cs typeface="SimSun"/>
              </a:rPr>
              <a:t>f</a:t>
            </a:r>
            <a:r>
              <a:rPr sz="1200" spc="-40">
                <a:solidFill>
                  <a:srgbClr val="000000">
                    <a:alpha val="100000"/>
                  </a:srgbClr>
                </a:solidFill>
                <a:latin typeface="SimSun"/>
                <a:ea typeface="SimSun"/>
                <a:cs typeface="SimSun"/>
              </a:rPr>
              <a:t>) 从 </a:t>
            </a:r>
            <a:r>
              <a:rPr sz="1200" spc="0">
                <a:solidFill>
                  <a:srgbClr val="000000">
                    <a:alpha val="100000"/>
                  </a:srgbClr>
                </a:solidFill>
                <a:latin typeface="SimSun"/>
                <a:ea typeface="SimSun"/>
                <a:cs typeface="SimSun"/>
              </a:rPr>
              <a:t>QMS</a:t>
            </a:r>
            <a:r>
              <a:rPr sz="1200" spc="-40">
                <a:solidFill>
                  <a:srgbClr val="000000">
                    <a:alpha val="100000"/>
                  </a:srgbClr>
                </a:solidFill>
                <a:latin typeface="SimSun"/>
                <a:ea typeface="SimSun"/>
                <a:cs typeface="SimSun"/>
              </a:rPr>
              <a:t> 的整体角度， 关注法规、顾客和相关方要求的实现情况、 过程间</a:t>
            </a:r>
            <a:r>
              <a:rPr sz="1200" spc="-20">
                <a:solidFill>
                  <a:srgbClr val="000000">
                    <a:alpha val="100000"/>
                  </a:srgbClr>
                </a:solidFill>
                <a:latin typeface="SimSun"/>
                <a:ea typeface="SimSun"/>
                <a:cs typeface="SimSun"/>
              </a:rPr>
              <a:t>的</a:t>
            </a:r>
            <a:r>
              <a:rPr sz="1200" spc="0">
                <a:solidFill>
                  <a:srgbClr val="000000">
                    <a:alpha val="100000"/>
                  </a:srgbClr>
                </a:solidFill>
                <a:latin typeface="SimSun"/>
                <a:ea typeface="SimSun"/>
                <a:cs typeface="SimSun"/>
              </a:rPr>
              <a:t>接</a:t>
            </a:r>
            <a:endParaRPr lang="SimSun" altLang="SimSun" sz="1200"/>
          </a:p>
          <a:p>
            <a:pPr marL="528675" algn="l" rtl="0" eaLnBrk="0">
              <a:lnSpc>
                <a:spcPct val="94000"/>
              </a:lnSpc>
              <a:spcBef>
                <a:spcPts val="970"/>
              </a:spcBef>
            </a:pPr>
            <a:r>
              <a:rPr sz="1200" spc="-30">
                <a:solidFill>
                  <a:srgbClr val="000000">
                    <a:alpha val="100000"/>
                  </a:srgbClr>
                </a:solidFill>
                <a:latin typeface="SimSun"/>
                <a:ea typeface="SimSun"/>
                <a:cs typeface="SimSun"/>
              </a:rPr>
              <a:t>口和过程的绩效情况等方面，并对 </a:t>
            </a:r>
            <a:r>
              <a:rPr sz="1200" spc="0">
                <a:solidFill>
                  <a:srgbClr val="000000">
                    <a:alpha val="100000"/>
                  </a:srgbClr>
                </a:solidFill>
                <a:latin typeface="SimSun"/>
                <a:ea typeface="SimSun"/>
                <a:cs typeface="SimSun"/>
              </a:rPr>
              <a:t>QMS</a:t>
            </a:r>
            <a:r>
              <a:rPr sz="1200" spc="-30">
                <a:solidFill>
                  <a:srgbClr val="000000">
                    <a:alpha val="100000"/>
                  </a:srgbClr>
                </a:solidFill>
                <a:latin typeface="SimSun"/>
                <a:ea typeface="SimSun"/>
                <a:cs typeface="SimSun"/>
              </a:rPr>
              <a:t> 的适宜性和有效性做出</a:t>
            </a:r>
            <a:r>
              <a:rPr sz="1200" spc="-20">
                <a:solidFill>
                  <a:srgbClr val="000000">
                    <a:alpha val="100000"/>
                  </a:srgbClr>
                </a:solidFill>
                <a:latin typeface="SimSun"/>
                <a:ea typeface="SimSun"/>
                <a:cs typeface="SimSun"/>
              </a:rPr>
              <a:t>综</a:t>
            </a:r>
            <a:r>
              <a:rPr sz="1200" spc="0">
                <a:solidFill>
                  <a:srgbClr val="000000">
                    <a:alpha val="100000"/>
                  </a:srgbClr>
                </a:solidFill>
                <a:latin typeface="SimSun"/>
                <a:ea typeface="SimSun"/>
                <a:cs typeface="SimSun"/>
              </a:rPr>
              <a:t>合评价。</a:t>
            </a:r>
            <a:endParaRPr lang="SimSun" altLang="SimSun" sz="1200"/>
          </a:p>
          <a:p>
            <a:pPr marL="13309" algn="l" rtl="0" eaLnBrk="0">
              <a:lnSpc>
                <a:spcPct val="95000"/>
              </a:lnSpc>
              <a:spcBef>
                <a:spcPts val="986"/>
              </a:spcBef>
            </a:pPr>
            <a:r>
              <a:rPr sz="1200" spc="-40">
                <a:solidFill>
                  <a:srgbClr val="000000">
                    <a:alpha val="100000"/>
                  </a:srgbClr>
                </a:solidFill>
                <a:latin typeface="SimSun"/>
                <a:ea typeface="SimSun"/>
                <a:cs typeface="SimSun"/>
              </a:rPr>
              <a:t>5.1.2 基于过程的 </a:t>
            </a:r>
            <a:r>
              <a:rPr sz="1200" spc="0">
                <a:solidFill>
                  <a:srgbClr val="000000">
                    <a:alpha val="100000"/>
                  </a:srgbClr>
                </a:solidFill>
                <a:latin typeface="SimSun"/>
                <a:ea typeface="SimSun"/>
                <a:cs typeface="SimSun"/>
              </a:rPr>
              <a:t>QMS</a:t>
            </a:r>
            <a:r>
              <a:rPr sz="1200" spc="-40">
                <a:solidFill>
                  <a:srgbClr val="000000">
                    <a:alpha val="100000"/>
                  </a:srgbClr>
                </a:solidFill>
                <a:latin typeface="SimSun"/>
                <a:ea typeface="SimSun"/>
                <a:cs typeface="SimSun"/>
              </a:rPr>
              <a:t> 审核的</a:t>
            </a:r>
            <a:r>
              <a:rPr sz="1200" spc="-30">
                <a:solidFill>
                  <a:srgbClr val="000000">
                    <a:alpha val="100000"/>
                  </a:srgbClr>
                </a:solidFill>
                <a:latin typeface="SimSun"/>
                <a:ea typeface="SimSun"/>
                <a:cs typeface="SimSun"/>
              </a:rPr>
              <a:t>益</a:t>
            </a:r>
            <a:r>
              <a:rPr sz="1200" spc="0">
                <a:solidFill>
                  <a:srgbClr val="000000">
                    <a:alpha val="100000"/>
                  </a:srgbClr>
                </a:solidFill>
                <a:latin typeface="SimSun"/>
                <a:ea typeface="SimSun"/>
                <a:cs typeface="SimSun"/>
              </a:rPr>
              <a:t>处</a:t>
            </a:r>
            <a:endParaRPr lang="SimSun" altLang="SimSun" sz="1200"/>
          </a:p>
          <a:p>
            <a:pPr marL="543610" indent="-255422" algn="l" rtl="0" eaLnBrk="0">
              <a:lnSpc>
                <a:spcPct val="145000"/>
              </a:lnSpc>
              <a:spcBef>
                <a:spcPts val="983"/>
              </a:spcBef>
            </a:pPr>
            <a:r>
              <a:rPr sz="1200" spc="10">
                <a:solidFill>
                  <a:srgbClr val="000000">
                    <a:alpha val="100000"/>
                  </a:srgbClr>
                </a:solidFill>
                <a:latin typeface="SimSun"/>
                <a:ea typeface="SimSun"/>
                <a:cs typeface="SimSun"/>
              </a:rPr>
              <a:t>1) 审核是以受审核方所确定的过程及其绩效指标为切入点，并以</a:t>
            </a:r>
            <a:r>
              <a:rPr sz="1200" spc="0">
                <a:solidFill>
                  <a:srgbClr val="000000">
                    <a:alpha val="100000"/>
                  </a:srgbClr>
                </a:solidFill>
                <a:latin typeface="SimSun"/>
                <a:ea typeface="SimSun"/>
                <a:cs typeface="SimSun"/>
              </a:rPr>
              <a:t>受审核方的绩 </a:t>
            </a:r>
            <a:r>
              <a:rPr sz="1200" spc="-20">
                <a:solidFill>
                  <a:srgbClr val="000000">
                    <a:alpha val="100000"/>
                  </a:srgbClr>
                </a:solidFill>
                <a:latin typeface="SimSun"/>
                <a:ea typeface="SimSun"/>
                <a:cs typeface="SimSun"/>
              </a:rPr>
              <a:t>效表现为主要线索， 同时基于审核员的判断而适时调整</a:t>
            </a:r>
            <a:r>
              <a:rPr sz="1200" spc="-10">
                <a:solidFill>
                  <a:srgbClr val="000000">
                    <a:alpha val="100000"/>
                  </a:srgbClr>
                </a:solidFill>
                <a:latin typeface="SimSun"/>
                <a:ea typeface="SimSun"/>
                <a:cs typeface="SimSun"/>
              </a:rPr>
              <a:t>审</a:t>
            </a:r>
            <a:r>
              <a:rPr sz="1200" spc="0">
                <a:solidFill>
                  <a:srgbClr val="000000">
                    <a:alpha val="100000"/>
                  </a:srgbClr>
                </a:solidFill>
                <a:latin typeface="SimSun"/>
                <a:ea typeface="SimSun"/>
                <a:cs typeface="SimSun"/>
              </a:rPr>
              <a:t>核的路径以满足审 </a:t>
            </a:r>
            <a:r>
              <a:rPr sz="1200" spc="-20">
                <a:solidFill>
                  <a:srgbClr val="000000">
                    <a:alpha val="100000"/>
                  </a:srgbClr>
                </a:solidFill>
                <a:latin typeface="SimSun"/>
                <a:ea typeface="SimSun"/>
                <a:cs typeface="SimSun"/>
              </a:rPr>
              <a:t>核的最终目标，即审核始终处于一种动态的判断过程中，</a:t>
            </a:r>
            <a:r>
              <a:rPr sz="1200" spc="-10">
                <a:solidFill>
                  <a:srgbClr val="000000">
                    <a:alpha val="100000"/>
                  </a:srgbClr>
                </a:solidFill>
                <a:latin typeface="SimSun"/>
                <a:ea typeface="SimSun"/>
                <a:cs typeface="SimSun"/>
              </a:rPr>
              <a:t>从</a:t>
            </a:r>
            <a:r>
              <a:rPr sz="1200" spc="0">
                <a:solidFill>
                  <a:srgbClr val="000000">
                    <a:alpha val="100000"/>
                  </a:srgbClr>
                </a:solidFill>
                <a:latin typeface="SimSun"/>
                <a:ea typeface="SimSun"/>
                <a:cs typeface="SimSun"/>
              </a:rPr>
              <a:t> QMS 的整体角度 </a:t>
            </a:r>
            <a:r>
              <a:rPr sz="1200" spc="-20">
                <a:solidFill>
                  <a:srgbClr val="000000">
                    <a:alpha val="100000"/>
                  </a:srgbClr>
                </a:solidFill>
                <a:latin typeface="SimSun"/>
                <a:ea typeface="SimSun"/>
                <a:cs typeface="SimSun"/>
              </a:rPr>
              <a:t>判断过程活动与标准的符合性，进</a:t>
            </a:r>
            <a:r>
              <a:rPr sz="1200" spc="-10">
                <a:solidFill>
                  <a:srgbClr val="000000">
                    <a:alpha val="100000"/>
                  </a:srgbClr>
                </a:solidFill>
                <a:latin typeface="SimSun"/>
                <a:ea typeface="SimSun"/>
                <a:cs typeface="SimSun"/>
              </a:rPr>
              <a:t>而</a:t>
            </a:r>
            <a:r>
              <a:rPr sz="1200" spc="0">
                <a:solidFill>
                  <a:srgbClr val="000000">
                    <a:alpha val="100000"/>
                  </a:srgbClr>
                </a:solidFill>
                <a:latin typeface="SimSun"/>
                <a:ea typeface="SimSun"/>
                <a:cs typeface="SimSun"/>
              </a:rPr>
              <a:t>提高审核的有效性；</a:t>
            </a:r>
            <a:endParaRPr lang="SimSun" altLang="SimSun" sz="1200"/>
          </a:p>
          <a:p>
            <a:pPr marL="543000" indent="-264261" algn="l" rtl="0" eaLnBrk="0">
              <a:lnSpc>
                <a:spcPct val="145000"/>
              </a:lnSpc>
              <a:spcBef>
                <a:spcPts val="987"/>
              </a:spcBef>
            </a:pPr>
            <a:r>
              <a:rPr sz="1200" spc="20">
                <a:solidFill>
                  <a:srgbClr val="000000">
                    <a:alpha val="100000"/>
                  </a:srgbClr>
                </a:solidFill>
                <a:latin typeface="SimSun"/>
                <a:ea typeface="SimSun"/>
                <a:cs typeface="SimSun"/>
              </a:rPr>
              <a:t>2) 审核是基于受审核方的实际业务流程</a:t>
            </a:r>
            <a:r>
              <a:rPr sz="1200" spc="0">
                <a:solidFill>
                  <a:srgbClr val="000000">
                    <a:alpha val="100000"/>
                  </a:srgbClr>
                </a:solidFill>
                <a:latin typeface="SimSun"/>
                <a:ea typeface="SimSun"/>
                <a:cs typeface="SimSun"/>
              </a:rPr>
              <a:t>设计审核路径，并关注每一个过程的顾 </a:t>
            </a:r>
            <a:r>
              <a:rPr sz="1200" spc="-20">
                <a:solidFill>
                  <a:srgbClr val="000000">
                    <a:alpha val="100000"/>
                  </a:srgbClr>
                </a:solidFill>
                <a:latin typeface="SimSun"/>
                <a:ea typeface="SimSun"/>
                <a:cs typeface="SimSun"/>
              </a:rPr>
              <a:t>客要求及该过程的有效性，这有利于发现受审核方的 </a:t>
            </a:r>
            <a:r>
              <a:rPr sz="1200" spc="0">
                <a:solidFill>
                  <a:srgbClr val="000000">
                    <a:alpha val="100000"/>
                  </a:srgbClr>
                </a:solidFill>
                <a:latin typeface="SimSun"/>
                <a:ea typeface="SimSun"/>
                <a:cs typeface="SimSun"/>
              </a:rPr>
              <a:t>QMS</a:t>
            </a:r>
            <a:r>
              <a:rPr sz="1200" spc="-20">
                <a:solidFill>
                  <a:srgbClr val="000000">
                    <a:alpha val="100000"/>
                  </a:srgbClr>
                </a:solidFill>
                <a:latin typeface="SimSun"/>
                <a:ea typeface="SimSun"/>
                <a:cs typeface="SimSun"/>
              </a:rPr>
              <a:t> </a:t>
            </a:r>
            <a:r>
              <a:rPr sz="1200" spc="-10">
                <a:solidFill>
                  <a:srgbClr val="000000">
                    <a:alpha val="100000"/>
                  </a:srgbClr>
                </a:solidFill>
                <a:latin typeface="SimSun"/>
                <a:ea typeface="SimSun"/>
                <a:cs typeface="SimSun"/>
              </a:rPr>
              <a:t>与</a:t>
            </a:r>
            <a:r>
              <a:rPr sz="1200" spc="0">
                <a:solidFill>
                  <a:srgbClr val="000000">
                    <a:alpha val="100000"/>
                  </a:srgbClr>
                </a:solidFill>
                <a:latin typeface="SimSun"/>
                <a:ea typeface="SimSun"/>
                <a:cs typeface="SimSun"/>
              </a:rPr>
              <a:t>其实际运行是否 </a:t>
            </a:r>
            <a:r>
              <a:rPr sz="1200" spc="-30">
                <a:solidFill>
                  <a:srgbClr val="000000">
                    <a:alpha val="100000"/>
                  </a:srgbClr>
                </a:solidFill>
                <a:latin typeface="SimSun"/>
                <a:ea typeface="SimSun"/>
                <a:cs typeface="SimSun"/>
              </a:rPr>
              <a:t>存在不一致的问题，从而确保受审核方的 QM</a:t>
            </a:r>
            <a:r>
              <a:rPr sz="1200" spc="-20">
                <a:solidFill>
                  <a:srgbClr val="000000">
                    <a:alpha val="100000"/>
                  </a:srgbClr>
                </a:solidFill>
                <a:latin typeface="SimSun"/>
                <a:ea typeface="SimSun"/>
                <a:cs typeface="SimSun"/>
              </a:rPr>
              <a:t>S</a:t>
            </a:r>
            <a:r>
              <a:rPr sz="1200" spc="-30">
                <a:solidFill>
                  <a:srgbClr val="000000">
                    <a:alpha val="100000"/>
                  </a:srgbClr>
                </a:solidFill>
                <a:latin typeface="SimSun"/>
                <a:ea typeface="SimSun"/>
                <a:cs typeface="SimSun"/>
              </a:rPr>
              <a:t> 的建立、 运行和改进与受审核</a:t>
            </a:r>
            <a:r>
              <a:rPr sz="1200" spc="0">
                <a:solidFill>
                  <a:srgbClr val="000000">
                    <a:alpha val="100000"/>
                  </a:srgbClr>
                </a:solidFill>
                <a:latin typeface="SimSun"/>
                <a:ea typeface="SimSun"/>
                <a:cs typeface="SimSun"/>
              </a:rPr>
              <a:t> </a:t>
            </a:r>
            <a:r>
              <a:rPr sz="1200" spc="-30">
                <a:solidFill>
                  <a:srgbClr val="000000">
                    <a:alpha val="100000"/>
                  </a:srgbClr>
                </a:solidFill>
                <a:latin typeface="SimSun"/>
                <a:ea typeface="SimSun"/>
                <a:cs typeface="SimSun"/>
              </a:rPr>
              <a:t>方的质量绩效紧密结合</a:t>
            </a:r>
            <a:r>
              <a:rPr sz="1200" spc="0">
                <a:solidFill>
                  <a:srgbClr val="000000">
                    <a:alpha val="100000"/>
                  </a:srgbClr>
                </a:solidFill>
                <a:latin typeface="SimSun"/>
                <a:ea typeface="SimSun"/>
                <a:cs typeface="SimSun"/>
              </a:rPr>
              <a:t>；</a:t>
            </a:r>
            <a:endParaRPr lang="SimSun" altLang="SimSun" sz="1200"/>
          </a:p>
          <a:p>
            <a:pPr marL="546658" indent="-266700" algn="l" rtl="0" eaLnBrk="0">
              <a:lnSpc>
                <a:spcPct val="145000"/>
              </a:lnSpc>
              <a:spcBef>
                <a:spcPts val="989"/>
              </a:spcBef>
            </a:pPr>
            <a:r>
              <a:rPr sz="1200" spc="-10">
                <a:solidFill>
                  <a:srgbClr val="000000">
                    <a:alpha val="100000"/>
                  </a:srgbClr>
                </a:solidFill>
                <a:latin typeface="SimSun"/>
                <a:ea typeface="SimSun"/>
                <a:cs typeface="SimSun"/>
              </a:rPr>
              <a:t>3) 审核时关注质量目标的系统性及其与过程系统性</a:t>
            </a:r>
            <a:r>
              <a:rPr sz="1200" spc="0">
                <a:solidFill>
                  <a:srgbClr val="000000">
                    <a:alpha val="100000"/>
                  </a:srgbClr>
                </a:solidFill>
                <a:latin typeface="SimSun"/>
                <a:ea typeface="SimSun"/>
                <a:cs typeface="SimSun"/>
              </a:rPr>
              <a:t>的关系，打破部门/职能单元 </a:t>
            </a:r>
            <a:r>
              <a:rPr sz="1200" spc="10">
                <a:solidFill>
                  <a:srgbClr val="000000">
                    <a:alpha val="100000"/>
                  </a:srgbClr>
                </a:solidFill>
                <a:latin typeface="SimSun"/>
                <a:ea typeface="SimSun"/>
                <a:cs typeface="SimSun"/>
              </a:rPr>
              <a:t>间的隔阂，不仅</a:t>
            </a:r>
            <a:r>
              <a:rPr sz="1200" spc="0">
                <a:solidFill>
                  <a:srgbClr val="000000">
                    <a:alpha val="100000"/>
                  </a:srgbClr>
                </a:solidFill>
                <a:latin typeface="SimSun"/>
                <a:ea typeface="SimSun"/>
                <a:cs typeface="SimSun"/>
              </a:rPr>
              <a:t>关注每个职能单元“份内”职能的执行情况，更关心过程间 </a:t>
            </a:r>
            <a:r>
              <a:rPr sz="1200" spc="10">
                <a:solidFill>
                  <a:srgbClr val="000000">
                    <a:alpha val="100000"/>
                  </a:srgbClr>
                </a:solidFill>
                <a:latin typeface="SimSun"/>
                <a:ea typeface="SimSun"/>
                <a:cs typeface="SimSun"/>
              </a:rPr>
              <a:t>的接口，这</a:t>
            </a:r>
            <a:r>
              <a:rPr sz="1200" spc="0">
                <a:solidFill>
                  <a:srgbClr val="000000">
                    <a:alpha val="100000"/>
                  </a:srgbClr>
                </a:solidFill>
                <a:latin typeface="SimSun"/>
                <a:ea typeface="SimSun"/>
                <a:cs typeface="SimSun"/>
              </a:rPr>
              <a:t>有利于发现是否存在部门目标与过程目标不一致的问题，即系统 </a:t>
            </a:r>
            <a:r>
              <a:rPr sz="1200" spc="-10">
                <a:solidFill>
                  <a:srgbClr val="000000">
                    <a:alpha val="100000"/>
                  </a:srgbClr>
                </a:solidFill>
                <a:latin typeface="SimSun"/>
                <a:ea typeface="SimSun"/>
                <a:cs typeface="SimSun"/>
              </a:rPr>
              <a:t>与子系统目标不协</a:t>
            </a:r>
            <a:r>
              <a:rPr sz="1200" spc="0">
                <a:solidFill>
                  <a:srgbClr val="000000">
                    <a:alpha val="100000"/>
                  </a:srgbClr>
                </a:solidFill>
                <a:latin typeface="SimSun"/>
                <a:ea typeface="SimSun"/>
                <a:cs typeface="SimSun"/>
              </a:rPr>
              <a:t>调的问题；</a:t>
            </a:r>
            <a:endParaRPr lang="SimSun" altLang="SimSun" sz="1200"/>
          </a:p>
          <a:p>
            <a:pPr marL="545439" indent="-269138" algn="l" rtl="0" eaLnBrk="0">
              <a:lnSpc>
                <a:spcPct val="140000"/>
              </a:lnSpc>
              <a:spcBef>
                <a:spcPts val="959"/>
              </a:spcBef>
            </a:pPr>
            <a:r>
              <a:rPr sz="1200" spc="-10">
                <a:solidFill>
                  <a:srgbClr val="000000">
                    <a:alpha val="100000"/>
                  </a:srgbClr>
                </a:solidFill>
                <a:latin typeface="SimSun"/>
                <a:ea typeface="SimSun"/>
                <a:cs typeface="SimSun"/>
              </a:rPr>
              <a:t>4) 审核中比较容易发现过程接口和部门接口</a:t>
            </a:r>
            <a:r>
              <a:rPr sz="1200" spc="0">
                <a:solidFill>
                  <a:srgbClr val="000000">
                    <a:alpha val="100000"/>
                  </a:srgbClr>
                </a:solidFill>
                <a:latin typeface="SimSun"/>
                <a:ea typeface="SimSun"/>
                <a:cs typeface="SimSun"/>
              </a:rPr>
              <a:t>间的缺陷和系统性问题， 这有利于 </a:t>
            </a:r>
            <a:r>
              <a:rPr sz="1200" spc="-20">
                <a:solidFill>
                  <a:srgbClr val="000000">
                    <a:alpha val="100000"/>
                  </a:srgbClr>
                </a:solidFill>
                <a:latin typeface="SimSun"/>
                <a:ea typeface="SimSun"/>
                <a:cs typeface="SimSun"/>
              </a:rPr>
              <a:t>受审核方识别不增值的过程以及待改进的过程和</a:t>
            </a:r>
            <a:r>
              <a:rPr sz="1200" spc="0">
                <a:solidFill>
                  <a:srgbClr val="000000">
                    <a:alpha val="100000"/>
                  </a:srgbClr>
                </a:solidFill>
                <a:latin typeface="SimSun"/>
                <a:ea typeface="SimSun"/>
                <a:cs typeface="SimSun"/>
              </a:rPr>
              <a:t>查找 QMS 存在问题的原因， </a:t>
            </a:r>
            <a:r>
              <a:rPr sz="1200" spc="-50">
                <a:solidFill>
                  <a:srgbClr val="000000">
                    <a:alpha val="100000"/>
                  </a:srgbClr>
                </a:solidFill>
                <a:latin typeface="SimSun"/>
                <a:ea typeface="SimSun"/>
                <a:cs typeface="SimSun"/>
              </a:rPr>
              <a:t>从而通过审核达到 </a:t>
            </a:r>
            <a:r>
              <a:rPr sz="1200" spc="0">
                <a:solidFill>
                  <a:srgbClr val="000000">
                    <a:alpha val="100000"/>
                  </a:srgbClr>
                </a:solidFill>
                <a:latin typeface="SimSun"/>
                <a:ea typeface="SimSun"/>
                <a:cs typeface="SimSun"/>
              </a:rPr>
              <a:t>QMS</a:t>
            </a:r>
            <a:r>
              <a:rPr sz="1200" spc="-50">
                <a:solidFill>
                  <a:srgbClr val="000000">
                    <a:alpha val="100000"/>
                  </a:srgbClr>
                </a:solidFill>
                <a:latin typeface="SimSun"/>
                <a:ea typeface="SimSun"/>
                <a:cs typeface="SimSun"/>
              </a:rPr>
              <a:t> 过程优化的目的</a:t>
            </a:r>
            <a:r>
              <a:rPr sz="1200" spc="0">
                <a:solidFill>
                  <a:srgbClr val="000000">
                    <a:alpha val="100000"/>
                  </a:srgbClr>
                </a:solidFill>
                <a:latin typeface="SimSun"/>
                <a:ea typeface="SimSun"/>
                <a:cs typeface="SimSun"/>
              </a:rPr>
              <a:t>；</a:t>
            </a:r>
            <a:endParaRPr lang="SimSun" altLang="SimSun" sz="1200"/>
          </a:p>
          <a:p>
            <a:pPr marL="544220" indent="-264261" algn="l" rtl="0" eaLnBrk="0">
              <a:lnSpc>
                <a:spcPct val="128000"/>
              </a:lnSpc>
              <a:spcBef>
                <a:spcPts val="987"/>
              </a:spcBef>
            </a:pPr>
            <a:r>
              <a:rPr sz="1200" spc="20">
                <a:solidFill>
                  <a:srgbClr val="000000">
                    <a:alpha val="100000"/>
                  </a:srgbClr>
                </a:solidFill>
                <a:latin typeface="SimSun"/>
                <a:ea typeface="SimSun"/>
                <a:cs typeface="SimSun"/>
              </a:rPr>
              <a:t>5) 审核员是围绕与过程相关的活动提</a:t>
            </a:r>
            <a:r>
              <a:rPr sz="1200" spc="0">
                <a:solidFill>
                  <a:srgbClr val="000000">
                    <a:alpha val="100000"/>
                  </a:srgbClr>
                </a:solidFill>
                <a:latin typeface="SimSun"/>
                <a:ea typeface="SimSun"/>
                <a:cs typeface="SimSun"/>
              </a:rPr>
              <a:t>问，而不是按照标准条款提问，使得审核 </a:t>
            </a:r>
            <a:r>
              <a:rPr sz="1200" spc="-10">
                <a:solidFill>
                  <a:srgbClr val="000000">
                    <a:alpha val="100000"/>
                  </a:srgbClr>
                </a:solidFill>
                <a:latin typeface="SimSun"/>
                <a:ea typeface="SimSun"/>
                <a:cs typeface="SimSun"/>
              </a:rPr>
              <a:t>方法容易为</a:t>
            </a:r>
            <a:r>
              <a:rPr sz="1200" spc="0">
                <a:solidFill>
                  <a:srgbClr val="000000">
                    <a:alpha val="100000"/>
                  </a:srgbClr>
                </a:solidFill>
                <a:latin typeface="SimSun"/>
                <a:ea typeface="SimSun"/>
                <a:cs typeface="SimSun"/>
              </a:rPr>
              <a:t>受审核方所理解；</a:t>
            </a:r>
            <a:endParaRPr lang="SimSun" altLang="SimSun" sz="1200"/>
          </a:p>
          <a:p>
            <a:pPr marL="544220" indent="-266090" algn="l" rtl="0" eaLnBrk="0">
              <a:lnSpc>
                <a:spcPct val="128000"/>
              </a:lnSpc>
              <a:spcBef>
                <a:spcPts val="982"/>
              </a:spcBef>
            </a:pPr>
            <a:r>
              <a:rPr sz="1200" spc="20">
                <a:solidFill>
                  <a:srgbClr val="000000">
                    <a:alpha val="100000"/>
                  </a:srgbClr>
                </a:solidFill>
                <a:latin typeface="SimSun"/>
                <a:ea typeface="SimSun"/>
                <a:cs typeface="SimSun"/>
              </a:rPr>
              <a:t>6) 专业审核员的专业优势可以得到充分</a:t>
            </a:r>
            <a:r>
              <a:rPr sz="1200" spc="0">
                <a:solidFill>
                  <a:srgbClr val="000000">
                    <a:alpha val="100000"/>
                  </a:srgbClr>
                </a:solidFill>
                <a:latin typeface="SimSun"/>
                <a:ea typeface="SimSun"/>
                <a:cs typeface="SimSun"/>
              </a:rPr>
              <a:t>地发挥，有利于提高审核的深度和增值 </a:t>
            </a:r>
            <a:r>
              <a:rPr sz="1200" spc="-20">
                <a:solidFill>
                  <a:srgbClr val="000000">
                    <a:alpha val="100000"/>
                  </a:srgbClr>
                </a:solidFill>
                <a:latin typeface="SimSun"/>
                <a:ea typeface="SimSun"/>
                <a:cs typeface="SimSun"/>
              </a:rPr>
              <a:t>作用。</a:t>
            </a:r>
            <a:endParaRPr lang="SimSun" altLang="SimSun" sz="1200"/>
          </a:p>
          <a:p>
            <a:pPr marL="13309" algn="l" rtl="0" eaLnBrk="0">
              <a:lnSpc>
                <a:spcPct val="95000"/>
              </a:lnSpc>
              <a:spcBef>
                <a:spcPts val="1370"/>
              </a:spcBef>
            </a:pPr>
            <a:r>
              <a:rPr sz="1200" spc="-30">
                <a:ln w="4354" cap="flat" cmpd="sng">
                  <a:solidFill>
                    <a:srgbClr val="000000">
                      <a:alpha val="100000"/>
                    </a:srgbClr>
                  </a:solidFill>
                  <a:miter lim="10"/>
                </a:ln>
                <a:solidFill>
                  <a:srgbClr val="000000">
                    <a:alpha val="100000"/>
                  </a:srgbClr>
                </a:solidFill>
                <a:latin typeface="SimSun"/>
                <a:ea typeface="SimSun"/>
                <a:cs typeface="SimSun"/>
              </a:rPr>
              <a:t>5.2</a:t>
            </a:r>
            <a:r>
              <a:rPr sz="1200" spc="-30">
                <a:solidFill>
                  <a:srgbClr val="000000">
                    <a:alpha val="100000"/>
                  </a:srgbClr>
                </a:solidFill>
                <a:latin typeface="SimSun"/>
                <a:ea typeface="SimSun"/>
                <a:cs typeface="SimSun"/>
              </a:rPr>
              <a:t> </a:t>
            </a:r>
            <a:r>
              <a:rPr sz="1200" spc="-30">
                <a:ln w="4354" cap="flat" cmpd="sng">
                  <a:solidFill>
                    <a:srgbClr val="000000">
                      <a:alpha val="100000"/>
                    </a:srgbClr>
                  </a:solidFill>
                  <a:miter lim="10"/>
                </a:ln>
                <a:solidFill>
                  <a:srgbClr val="000000">
                    <a:alpha val="100000"/>
                  </a:srgbClr>
                </a:solidFill>
                <a:latin typeface="SimSun"/>
                <a:ea typeface="SimSun"/>
                <a:cs typeface="SimSun"/>
              </a:rPr>
              <a:t>基于过程的</a:t>
            </a:r>
            <a:r>
              <a:rPr sz="1200" spc="-30">
                <a:solidFill>
                  <a:srgbClr val="000000">
                    <a:alpha val="100000"/>
                  </a:srgbClr>
                </a:solidFill>
                <a:latin typeface="SimSun"/>
                <a:ea typeface="SimSun"/>
                <a:cs typeface="SimSun"/>
              </a:rPr>
              <a:t> </a:t>
            </a:r>
            <a:r>
              <a:rPr sz="1200" spc="-30">
                <a:ln w="4354" cap="flat" cmpd="sng">
                  <a:solidFill>
                    <a:srgbClr val="000000">
                      <a:alpha val="100000"/>
                    </a:srgbClr>
                  </a:solidFill>
                  <a:miter lim="10"/>
                </a:ln>
                <a:solidFill>
                  <a:srgbClr val="000000">
                    <a:alpha val="100000"/>
                  </a:srgbClr>
                </a:solidFill>
                <a:latin typeface="SimSun"/>
                <a:ea typeface="SimSun"/>
                <a:cs typeface="SimSun"/>
              </a:rPr>
              <a:t>Q</a:t>
            </a:r>
            <a:r>
              <a:rPr sz="1200" spc="-20">
                <a:ln w="4354" cap="flat" cmpd="sng">
                  <a:solidFill>
                    <a:srgbClr val="000000">
                      <a:alpha val="100000"/>
                    </a:srgbClr>
                  </a:solidFill>
                  <a:miter lim="10"/>
                </a:ln>
                <a:solidFill>
                  <a:srgbClr val="000000">
                    <a:alpha val="100000"/>
                  </a:srgbClr>
                </a:solidFill>
                <a:latin typeface="SimSun"/>
                <a:ea typeface="SimSun"/>
                <a:cs typeface="SimSun"/>
              </a:rPr>
              <a:t>M</a:t>
            </a:r>
            <a:r>
              <a:rPr sz="1200" spc="0">
                <a:ln w="4354" cap="flat" cmpd="sng">
                  <a:solidFill>
                    <a:srgbClr val="000000">
                      <a:alpha val="100000"/>
                    </a:srgbClr>
                  </a:solidFill>
                  <a:miter lim="10"/>
                </a:ln>
                <a:solidFill>
                  <a:srgbClr val="000000">
                    <a:alpha val="100000"/>
                  </a:srgbClr>
                </a:solidFill>
                <a:latin typeface="SimSun"/>
                <a:ea typeface="SimSun"/>
                <a:cs typeface="SimSun"/>
              </a:rPr>
              <a:t>S</a:t>
            </a:r>
            <a:r>
              <a:rPr sz="1200" spc="-30">
                <a:solidFill>
                  <a:srgbClr val="000000">
                    <a:alpha val="100000"/>
                  </a:srgbClr>
                </a:solidFill>
                <a:latin typeface="SimSun"/>
                <a:ea typeface="SimSun"/>
                <a:cs typeface="SimSun"/>
              </a:rPr>
              <a:t> </a:t>
            </a:r>
            <a:r>
              <a:rPr sz="1200" spc="-30">
                <a:ln w="4354" cap="flat" cmpd="sng">
                  <a:solidFill>
                    <a:srgbClr val="000000">
                      <a:alpha val="100000"/>
                    </a:srgbClr>
                  </a:solidFill>
                  <a:miter lim="10"/>
                </a:ln>
                <a:solidFill>
                  <a:srgbClr val="000000">
                    <a:alpha val="100000"/>
                  </a:srgbClr>
                </a:solidFill>
                <a:latin typeface="SimSun"/>
                <a:ea typeface="SimSun"/>
                <a:cs typeface="SimSun"/>
              </a:rPr>
              <a:t>审核的实施基础</a:t>
            </a:r>
            <a:endParaRPr lang="SimSun" altLang="SimSun" sz="1200"/>
          </a:p>
          <a:p>
            <a:pPr marL="13309" algn="l" rtl="0" eaLnBrk="0">
              <a:lnSpc>
                <a:spcPct val="95000"/>
              </a:lnSpc>
              <a:spcBef>
                <a:spcPts val="972"/>
              </a:spcBef>
            </a:pPr>
            <a:r>
              <a:rPr sz="1200" spc="-10">
                <a:solidFill>
                  <a:srgbClr val="000000">
                    <a:alpha val="100000"/>
                  </a:srgbClr>
                </a:solidFill>
                <a:latin typeface="SimSun"/>
                <a:ea typeface="SimSun"/>
                <a:cs typeface="SimSun"/>
              </a:rPr>
              <a:t>5.2.1 受审</a:t>
            </a:r>
            <a:r>
              <a:rPr sz="1200" spc="0">
                <a:solidFill>
                  <a:srgbClr val="000000">
                    <a:alpha val="100000"/>
                  </a:srgbClr>
                </a:solidFill>
                <a:latin typeface="SimSun"/>
                <a:ea typeface="SimSun"/>
                <a:cs typeface="SimSun"/>
              </a:rPr>
              <a:t>核方</a:t>
            </a:r>
            <a:endParaRPr lang="SimSun" altLang="SimSun" sz="1200"/>
          </a:p>
          <a:p>
            <a:pPr marL="318058" algn="l" rtl="0" eaLnBrk="0">
              <a:lnSpc>
                <a:spcPct val="83000"/>
              </a:lnSpc>
              <a:spcBef>
                <a:spcPts val="974"/>
              </a:spcBef>
            </a:pPr>
            <a:r>
              <a:rPr sz="1200" spc="-40">
                <a:solidFill>
                  <a:srgbClr val="000000">
                    <a:alpha val="100000"/>
                  </a:srgbClr>
                </a:solidFill>
                <a:latin typeface="SimSun"/>
                <a:ea typeface="SimSun"/>
                <a:cs typeface="SimSun"/>
              </a:rPr>
              <a:t>受审核方已经制定了符合其自身实际情况的质量方针和目标， </a:t>
            </a:r>
            <a:r>
              <a:rPr sz="1200" spc="-10">
                <a:solidFill>
                  <a:srgbClr val="000000">
                    <a:alpha val="100000"/>
                  </a:srgbClr>
                </a:solidFill>
                <a:latin typeface="SimSun"/>
                <a:ea typeface="SimSun"/>
                <a:cs typeface="SimSun"/>
              </a:rPr>
              <a:t>并</a:t>
            </a:r>
            <a:r>
              <a:rPr sz="1200" spc="0">
                <a:solidFill>
                  <a:srgbClr val="000000">
                    <a:alpha val="100000"/>
                  </a:srgbClr>
                </a:solidFill>
                <a:latin typeface="SimSun"/>
                <a:ea typeface="SimSun"/>
                <a:cs typeface="SimSun"/>
              </a:rPr>
              <a:t>建立和有效地运</a:t>
            </a:r>
            <a:endParaRPr lang="SimSun" altLang="SimSun" sz="1200"/>
          </a:p>
          <a:p>
            <a:pPr marL="12700" algn="l" rtl="0" eaLnBrk="0">
              <a:lnSpc>
                <a:spcPts val="2340"/>
              </a:lnSpc>
            </a:pPr>
            <a:r>
              <a:rPr sz="1200" spc="-30">
                <a:solidFill>
                  <a:srgbClr val="000000">
                    <a:alpha val="100000"/>
                  </a:srgbClr>
                </a:solidFill>
                <a:latin typeface="SimSun"/>
                <a:ea typeface="SimSun"/>
                <a:cs typeface="SimSun"/>
              </a:rPr>
              <a:t>行了 </a:t>
            </a:r>
            <a:r>
              <a:rPr sz="1200" spc="0">
                <a:solidFill>
                  <a:srgbClr val="000000">
                    <a:alpha val="100000"/>
                  </a:srgbClr>
                </a:solidFill>
                <a:latin typeface="SimSun"/>
                <a:ea typeface="SimSun"/>
                <a:cs typeface="SimSun"/>
              </a:rPr>
              <a:t>QMS</a:t>
            </a:r>
            <a:r>
              <a:rPr sz="1200" spc="-30">
                <a:solidFill>
                  <a:srgbClr val="000000">
                    <a:alpha val="100000"/>
                  </a:srgbClr>
                </a:solidFill>
                <a:latin typeface="SimSun"/>
                <a:ea typeface="SimSun"/>
                <a:cs typeface="SimSun"/>
              </a:rPr>
              <a:t>。尤其是按照 </a:t>
            </a:r>
            <a:r>
              <a:rPr sz="1200" spc="0">
                <a:solidFill>
                  <a:srgbClr val="000000">
                    <a:alpha val="100000"/>
                  </a:srgbClr>
                </a:solidFill>
                <a:latin typeface="SimSun"/>
                <a:ea typeface="SimSun"/>
                <a:cs typeface="SimSun"/>
              </a:rPr>
              <a:t>GB</a:t>
            </a:r>
            <a:r>
              <a:rPr sz="1200" spc="-3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30">
                <a:solidFill>
                  <a:srgbClr val="000000">
                    <a:alpha val="100000"/>
                  </a:srgbClr>
                </a:solidFill>
                <a:latin typeface="SimSun"/>
                <a:ea typeface="SimSun"/>
                <a:cs typeface="SimSun"/>
              </a:rPr>
              <a:t>19001-2008 中 4.1 的要求，根据其业务</a:t>
            </a:r>
            <a:r>
              <a:rPr sz="1200" spc="0">
                <a:solidFill>
                  <a:srgbClr val="000000">
                    <a:alpha val="100000"/>
                  </a:srgbClr>
                </a:solidFill>
                <a:latin typeface="SimSun"/>
                <a:ea typeface="SimSun"/>
                <a:cs typeface="SimSun"/>
              </a:rPr>
              <a:t>流程，确定自身</a:t>
            </a:r>
            <a:endParaRPr lang="SimSun" altLang="SimSun" sz="1200"/>
          </a:p>
        </p:txBody>
      </p:sp>
      <p:sp>
        <p:nvSpPr>
          <p:cNvPr id="41" name="textbox 41"/>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42" name="textbox 42"/>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43" name="textbox 43"/>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44" name="textbox 44"/>
          <p:cNvSpPr/>
          <p:nvPr/>
        </p:nvSpPr>
        <p:spPr>
          <a:xfrm>
            <a:off x="7187069" y="544436"/>
            <a:ext cx="937260"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6</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45"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 name="textbox 47"/>
          <p:cNvSpPr/>
          <p:nvPr/>
        </p:nvSpPr>
        <p:spPr>
          <a:xfrm>
            <a:off x="2638755" y="960018"/>
            <a:ext cx="5603240" cy="87198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436"/>
              </a:lnSpc>
            </a:pPr>
            <a:endParaRPr lang="Arial" altLang="Arial" sz="100"/>
          </a:p>
          <a:p>
            <a:pPr marL="26416" algn="l" rtl="0" eaLnBrk="0">
              <a:lnSpc>
                <a:spcPct val="83000"/>
              </a:lnSpc>
            </a:pPr>
            <a:r>
              <a:rPr sz="1200" spc="-50">
                <a:solidFill>
                  <a:srgbClr val="000000">
                    <a:alpha val="100000"/>
                  </a:srgbClr>
                </a:solidFill>
                <a:latin typeface="SimSun"/>
                <a:ea typeface="SimSun"/>
                <a:cs typeface="SimSun"/>
              </a:rPr>
              <a:t>的过程， 明确这些过程的绩效指标， 以及通过监视这些绩效指标所获得的信息</a:t>
            </a:r>
            <a:r>
              <a:rPr sz="1200" spc="0">
                <a:solidFill>
                  <a:srgbClr val="000000">
                    <a:alpha val="100000"/>
                  </a:srgbClr>
                </a:solidFill>
                <a:latin typeface="SimSun"/>
                <a:ea typeface="SimSun"/>
                <a:cs typeface="SimSun"/>
              </a:rPr>
              <a:t>来分析</a:t>
            </a:r>
            <a:endParaRPr lang="SimSun" altLang="SimSun" sz="1200"/>
          </a:p>
          <a:p>
            <a:pPr marL="14528" algn="l" rtl="0" eaLnBrk="0">
              <a:lnSpc>
                <a:spcPts val="2340"/>
              </a:lnSpc>
            </a:pPr>
            <a:r>
              <a:rPr sz="1200" spc="-50">
                <a:solidFill>
                  <a:srgbClr val="000000">
                    <a:alpha val="100000"/>
                  </a:srgbClr>
                </a:solidFill>
                <a:latin typeface="SimSun"/>
                <a:ea typeface="SimSun"/>
                <a:cs typeface="SimSun"/>
              </a:rPr>
              <a:t>和改进这些过程及其绩效</a:t>
            </a:r>
            <a:r>
              <a:rPr sz="1200" spc="-20">
                <a:solidFill>
                  <a:srgbClr val="000000">
                    <a:alpha val="100000"/>
                  </a:srgbClr>
                </a:solidFill>
                <a:latin typeface="SimSun"/>
                <a:ea typeface="SimSun"/>
                <a:cs typeface="SimSun"/>
              </a:rPr>
              <a:t>。</a:t>
            </a:r>
            <a:endParaRPr lang="SimSun" altLang="SimSun" sz="1200"/>
          </a:p>
          <a:p>
            <a:pPr marL="288950" algn="l" rtl="0" eaLnBrk="0">
              <a:lnSpc>
                <a:spcPct val="94000"/>
              </a:lnSpc>
              <a:spcBef>
                <a:spcPts val="1143"/>
              </a:spcBef>
            </a:pPr>
            <a:r>
              <a:rPr sz="1200" spc="-60">
                <a:solidFill>
                  <a:srgbClr val="000000">
                    <a:alpha val="100000"/>
                  </a:srgbClr>
                </a:solidFill>
                <a:latin typeface="FangSong"/>
                <a:ea typeface="FangSong"/>
                <a:cs typeface="FangSong"/>
              </a:rPr>
              <a:t>注： 本指南文件的附录 </a:t>
            </a:r>
            <a:r>
              <a:rPr sz="1200" spc="-50">
                <a:solidFill>
                  <a:srgbClr val="000000">
                    <a:alpha val="100000"/>
                  </a:srgbClr>
                </a:solidFill>
                <a:latin typeface="FangSong"/>
                <a:ea typeface="FangSong"/>
                <a:cs typeface="FangSong"/>
              </a:rPr>
              <a:t>A</a:t>
            </a:r>
            <a:r>
              <a:rPr sz="1200" spc="-60">
                <a:solidFill>
                  <a:srgbClr val="000000">
                    <a:alpha val="100000"/>
                  </a:srgbClr>
                </a:solidFill>
                <a:latin typeface="FangSong"/>
                <a:ea typeface="FangSong"/>
                <a:cs typeface="FangSong"/>
              </a:rPr>
              <a:t> 就组织确定其 </a:t>
            </a:r>
            <a:r>
              <a:rPr sz="1200" spc="0">
                <a:solidFill>
                  <a:srgbClr val="000000">
                    <a:alpha val="100000"/>
                  </a:srgbClr>
                </a:solidFill>
                <a:latin typeface="FangSong"/>
                <a:ea typeface="FangSong"/>
                <a:cs typeface="FangSong"/>
              </a:rPr>
              <a:t>QMS</a:t>
            </a:r>
            <a:r>
              <a:rPr sz="1200" spc="-60">
                <a:solidFill>
                  <a:srgbClr val="000000">
                    <a:alpha val="100000"/>
                  </a:srgbClr>
                </a:solidFill>
                <a:latin typeface="FangSong"/>
                <a:ea typeface="FangSong"/>
                <a:cs typeface="FangSong"/>
              </a:rPr>
              <a:t> 过程提供了部分说明。</a:t>
            </a:r>
            <a:endParaRPr lang="FangSong" altLang="FangSong" sz="1200"/>
          </a:p>
          <a:p>
            <a:pPr algn="l" rtl="0" eaLnBrk="0">
              <a:lnSpc>
                <a:spcPct val="117000"/>
              </a:lnSpc>
            </a:pPr>
            <a:endParaRPr lang="Arial" altLang="Arial" sz="1000"/>
          </a:p>
          <a:p>
            <a:pPr marL="16967" algn="l" rtl="0" eaLnBrk="0">
              <a:lnSpc>
                <a:spcPct val="95000"/>
              </a:lnSpc>
              <a:spcBef>
                <a:spcPts val="362"/>
              </a:spcBef>
            </a:pPr>
            <a:r>
              <a:rPr sz="1200" spc="-10">
                <a:solidFill>
                  <a:srgbClr val="000000">
                    <a:alpha val="100000"/>
                  </a:srgbClr>
                </a:solidFill>
                <a:latin typeface="SimSun"/>
                <a:ea typeface="SimSun"/>
                <a:cs typeface="SimSun"/>
              </a:rPr>
              <a:t>5.2.2</a:t>
            </a:r>
            <a:r>
              <a:rPr sz="1200" spc="0">
                <a:solidFill>
                  <a:srgbClr val="000000">
                    <a:alpha val="100000"/>
                  </a:srgbClr>
                </a:solidFill>
                <a:latin typeface="SimSun"/>
                <a:ea typeface="SimSun"/>
                <a:cs typeface="SimSun"/>
              </a:rPr>
              <a:t> 审核组</a:t>
            </a:r>
            <a:endParaRPr lang="SimSun" altLang="SimSun" sz="1200"/>
          </a:p>
          <a:p>
            <a:pPr algn="l" rtl="0" eaLnBrk="0">
              <a:lnSpc>
                <a:spcPct val="115000"/>
              </a:lnSpc>
            </a:pPr>
            <a:endParaRPr lang="Arial" altLang="Arial" sz="1000"/>
          </a:p>
          <a:p>
            <a:pPr marL="327660" algn="l" rtl="0" eaLnBrk="0">
              <a:lnSpc>
                <a:spcPct val="95000"/>
              </a:lnSpc>
              <a:spcBef>
                <a:spcPts val="363"/>
              </a:spcBef>
            </a:pPr>
            <a:r>
              <a:rPr sz="1200" spc="-40">
                <a:solidFill>
                  <a:srgbClr val="000000">
                    <a:alpha val="100000"/>
                  </a:srgbClr>
                </a:solidFill>
                <a:latin typeface="SimSun"/>
                <a:ea typeface="SimSun"/>
                <a:cs typeface="SimSun"/>
              </a:rPr>
              <a:t>除了满足 CNAS-C</a:t>
            </a:r>
            <a:r>
              <a:rPr sz="1200" spc="-30">
                <a:solidFill>
                  <a:srgbClr val="000000">
                    <a:alpha val="100000"/>
                  </a:srgbClr>
                </a:solidFill>
                <a:latin typeface="SimSun"/>
                <a:ea typeface="SimSun"/>
                <a:cs typeface="SimSun"/>
              </a:rPr>
              <a:t>C</a:t>
            </a:r>
            <a:r>
              <a:rPr sz="1200" spc="-40">
                <a:solidFill>
                  <a:srgbClr val="000000">
                    <a:alpha val="100000"/>
                  </a:srgbClr>
                </a:solidFill>
                <a:latin typeface="SimSun"/>
                <a:ea typeface="SimSun"/>
                <a:cs typeface="SimSun"/>
              </a:rPr>
              <a:t>01 的相关要求，认证机构在选派审核组时还需特别考虑：</a:t>
            </a:r>
            <a:endParaRPr lang="SimSun" altLang="SimSun" sz="1200"/>
          </a:p>
          <a:p>
            <a:pPr marL="550316" indent="-258470" algn="l" rtl="0" eaLnBrk="0">
              <a:lnSpc>
                <a:spcPct val="140000"/>
              </a:lnSpc>
              <a:spcBef>
                <a:spcPts val="990"/>
              </a:spcBef>
            </a:pPr>
            <a:r>
              <a:rPr sz="1200" spc="-20">
                <a:solidFill>
                  <a:srgbClr val="000000">
                    <a:alpha val="100000"/>
                  </a:srgbClr>
                </a:solidFill>
                <a:latin typeface="SimSun"/>
                <a:ea typeface="SimSun"/>
                <a:cs typeface="SimSun"/>
              </a:rPr>
              <a:t>1) 审核组成员具有 “采用过程方法建立、实施和改进组织 </a:t>
            </a:r>
            <a:r>
              <a:rPr sz="1200" spc="-10">
                <a:solidFill>
                  <a:srgbClr val="000000">
                    <a:alpha val="100000"/>
                  </a:srgbClr>
                </a:solidFill>
                <a:latin typeface="SimSun"/>
                <a:ea typeface="SimSun"/>
                <a:cs typeface="SimSun"/>
              </a:rPr>
              <a:t>Q</a:t>
            </a:r>
            <a:r>
              <a:rPr sz="1200" spc="0">
                <a:solidFill>
                  <a:srgbClr val="000000">
                    <a:alpha val="100000"/>
                  </a:srgbClr>
                </a:solidFill>
                <a:latin typeface="SimSun"/>
                <a:ea typeface="SimSun"/>
                <a:cs typeface="SimSun"/>
              </a:rPr>
              <a:t>MS</a:t>
            </a:r>
            <a:r>
              <a:rPr sz="1200" spc="-20">
                <a:solidFill>
                  <a:srgbClr val="000000">
                    <a:alpha val="100000"/>
                  </a:srgbClr>
                </a:solidFill>
                <a:latin typeface="SimSun"/>
                <a:ea typeface="SimSun"/>
                <a:cs typeface="SimSun"/>
              </a:rPr>
              <a:t>”及“基于过程</a:t>
            </a:r>
            <a:r>
              <a:rPr sz="1200" spc="0">
                <a:solidFill>
                  <a:srgbClr val="000000">
                    <a:alpha val="100000"/>
                  </a:srgbClr>
                </a:solidFill>
                <a:latin typeface="SimSun"/>
                <a:ea typeface="SimSun"/>
                <a:cs typeface="SimSun"/>
              </a:rPr>
              <a:t> </a:t>
            </a:r>
            <a:r>
              <a:rPr sz="1200" spc="-10">
                <a:solidFill>
                  <a:srgbClr val="000000">
                    <a:alpha val="100000"/>
                  </a:srgbClr>
                </a:solidFill>
                <a:latin typeface="SimSun"/>
                <a:ea typeface="SimSun"/>
                <a:cs typeface="SimSun"/>
              </a:rPr>
              <a:t>的审核”等方面的知识，</a:t>
            </a:r>
            <a:r>
              <a:rPr sz="1200" spc="0">
                <a:solidFill>
                  <a:srgbClr val="000000">
                    <a:alpha val="100000"/>
                  </a:srgbClr>
                </a:solidFill>
                <a:latin typeface="SimSun"/>
                <a:ea typeface="SimSun"/>
                <a:cs typeface="SimSun"/>
              </a:rPr>
              <a:t>能够理解和掌握“基于过程的审核”的思路、方法 </a:t>
            </a:r>
            <a:r>
              <a:rPr sz="1200" spc="-70">
                <a:solidFill>
                  <a:srgbClr val="000000">
                    <a:alpha val="100000"/>
                  </a:srgbClr>
                </a:solidFill>
                <a:latin typeface="SimSun"/>
                <a:ea typeface="SimSun"/>
                <a:cs typeface="SimSun"/>
              </a:rPr>
              <a:t>与技巧</a:t>
            </a:r>
            <a:r>
              <a:rPr sz="1200" spc="-60">
                <a:solidFill>
                  <a:srgbClr val="000000">
                    <a:alpha val="100000"/>
                  </a:srgbClr>
                </a:solidFill>
                <a:latin typeface="SimSun"/>
                <a:ea typeface="SimSun"/>
                <a:cs typeface="SimSun"/>
              </a:rPr>
              <a:t>；</a:t>
            </a:r>
            <a:endParaRPr lang="SimSun" altLang="SimSun" sz="1200"/>
          </a:p>
          <a:p>
            <a:pPr marL="548487" indent="-266090" algn="l" rtl="0" eaLnBrk="0">
              <a:lnSpc>
                <a:spcPct val="140000"/>
              </a:lnSpc>
              <a:spcBef>
                <a:spcPts val="963"/>
              </a:spcBef>
            </a:pPr>
            <a:r>
              <a:rPr sz="1200" spc="30">
                <a:solidFill>
                  <a:srgbClr val="000000">
                    <a:alpha val="100000"/>
                  </a:srgbClr>
                </a:solidFill>
                <a:latin typeface="SimSun"/>
                <a:ea typeface="SimSun"/>
                <a:cs typeface="SimSun"/>
              </a:rPr>
              <a:t>2) 审核组成员有能力根据受审核方的实际业务流程(如，通</a:t>
            </a:r>
            <a:r>
              <a:rPr sz="1200" spc="0">
                <a:solidFill>
                  <a:srgbClr val="000000">
                    <a:alpha val="100000"/>
                  </a:srgbClr>
                </a:solidFill>
                <a:latin typeface="SimSun"/>
                <a:ea typeface="SimSun"/>
                <a:cs typeface="SimSun"/>
              </a:rPr>
              <a:t>过现场观察到的业 </a:t>
            </a:r>
            <a:r>
              <a:rPr sz="1200" spc="-30">
                <a:solidFill>
                  <a:srgbClr val="000000">
                    <a:alpha val="100000"/>
                  </a:srgbClr>
                </a:solidFill>
                <a:latin typeface="SimSun"/>
                <a:ea typeface="SimSun"/>
                <a:cs typeface="SimSun"/>
              </a:rPr>
              <a:t>务流程) 和已确定的过程(如， </a:t>
            </a:r>
            <a:r>
              <a:rPr sz="1200" spc="0">
                <a:solidFill>
                  <a:srgbClr val="000000">
                    <a:alpha val="100000"/>
                  </a:srgbClr>
                </a:solidFill>
                <a:latin typeface="Times New Roman"/>
                <a:ea typeface="Times New Roman"/>
                <a:cs typeface="Times New Roman"/>
              </a:rPr>
              <a:t>QMS</a:t>
            </a:r>
            <a:r>
              <a:rPr sz="1200" spc="-30">
                <a:solidFill>
                  <a:srgbClr val="000000">
                    <a:alpha val="100000"/>
                  </a:srgbClr>
                </a:solidFill>
                <a:latin typeface="Times New Roman"/>
                <a:ea typeface="Times New Roman"/>
                <a:cs typeface="Times New Roman"/>
              </a:rPr>
              <a:t> </a:t>
            </a:r>
            <a:r>
              <a:rPr sz="1200" spc="-30">
                <a:solidFill>
                  <a:srgbClr val="000000">
                    <a:alpha val="100000"/>
                  </a:srgbClr>
                </a:solidFill>
                <a:latin typeface="SimSun"/>
                <a:ea typeface="SimSun"/>
                <a:cs typeface="SimSun"/>
              </a:rPr>
              <a:t>文件中已定义)，并结合</a:t>
            </a:r>
            <a:r>
              <a:rPr sz="1200" spc="0">
                <a:solidFill>
                  <a:srgbClr val="000000">
                    <a:alpha val="100000"/>
                  </a:srgbClr>
                </a:solidFill>
                <a:latin typeface="SimSun"/>
                <a:ea typeface="SimSun"/>
                <a:cs typeface="SimSun"/>
              </a:rPr>
              <a:t>GB</a:t>
            </a:r>
            <a:r>
              <a:rPr sz="1200" spc="-3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30">
                <a:solidFill>
                  <a:srgbClr val="000000">
                    <a:alpha val="100000"/>
                  </a:srgbClr>
                </a:solidFill>
                <a:latin typeface="SimSun"/>
                <a:ea typeface="SimSun"/>
                <a:cs typeface="SimSun"/>
              </a:rPr>
              <a:t>1900</a:t>
            </a:r>
            <a:r>
              <a:rPr sz="1200" spc="-20">
                <a:solidFill>
                  <a:srgbClr val="000000">
                    <a:alpha val="100000"/>
                  </a:srgbClr>
                </a:solidFill>
                <a:latin typeface="SimSun"/>
                <a:ea typeface="SimSun"/>
                <a:cs typeface="SimSun"/>
              </a:rPr>
              <a:t>1</a:t>
            </a:r>
            <a:r>
              <a:rPr sz="1200" spc="0">
                <a:solidFill>
                  <a:srgbClr val="000000">
                    <a:alpha val="100000"/>
                  </a:srgbClr>
                </a:solidFill>
                <a:latin typeface="SimSun"/>
                <a:ea typeface="SimSun"/>
                <a:cs typeface="SimSun"/>
              </a:rPr>
              <a:t>-2008 </a:t>
            </a:r>
            <a:r>
              <a:rPr sz="1200" spc="-30">
                <a:solidFill>
                  <a:srgbClr val="000000">
                    <a:alpha val="100000"/>
                  </a:srgbClr>
                </a:solidFill>
                <a:latin typeface="SimSun"/>
                <a:ea typeface="SimSun"/>
                <a:cs typeface="SimSun"/>
              </a:rPr>
              <a:t>中的要求， 形成有关受审核方所确定的过程之间相互关系的概</a:t>
            </a:r>
            <a:r>
              <a:rPr sz="1200" spc="-20">
                <a:solidFill>
                  <a:srgbClr val="000000">
                    <a:alpha val="100000"/>
                  </a:srgbClr>
                </a:solidFill>
                <a:latin typeface="SimSun"/>
                <a:ea typeface="SimSun"/>
                <a:cs typeface="SimSun"/>
              </a:rPr>
              <a:t>念</a:t>
            </a:r>
            <a:r>
              <a:rPr sz="1200" spc="0">
                <a:solidFill>
                  <a:srgbClr val="000000">
                    <a:alpha val="100000"/>
                  </a:srgbClr>
                </a:solidFill>
                <a:latin typeface="SimSun"/>
                <a:ea typeface="SimSun"/>
                <a:cs typeface="SimSun"/>
              </a:rPr>
              <a:t>；</a:t>
            </a:r>
            <a:endParaRPr lang="SimSun" altLang="SimSun" sz="1200"/>
          </a:p>
          <a:p>
            <a:pPr marL="548487" indent="-264871" algn="l" rtl="0" eaLnBrk="0">
              <a:lnSpc>
                <a:spcPct val="129000"/>
              </a:lnSpc>
              <a:spcBef>
                <a:spcPts val="967"/>
              </a:spcBef>
            </a:pPr>
            <a:r>
              <a:rPr sz="1200" spc="-20">
                <a:solidFill>
                  <a:srgbClr val="000000">
                    <a:alpha val="100000"/>
                  </a:srgbClr>
                </a:solidFill>
                <a:latin typeface="SimSun"/>
                <a:ea typeface="SimSun"/>
                <a:cs typeface="SimSun"/>
              </a:rPr>
              <a:t>3) 审核组长需有能力通过对受审核方的过程的了解，而对审核活动</a:t>
            </a:r>
            <a:r>
              <a:rPr sz="1200" spc="-10">
                <a:solidFill>
                  <a:srgbClr val="000000">
                    <a:alpha val="100000"/>
                  </a:srgbClr>
                </a:solidFill>
                <a:latin typeface="SimSun"/>
                <a:ea typeface="SimSun"/>
                <a:cs typeface="SimSun"/>
              </a:rPr>
              <a:t>进</a:t>
            </a:r>
            <a:r>
              <a:rPr sz="1200" spc="0">
                <a:solidFill>
                  <a:srgbClr val="000000">
                    <a:alpha val="100000"/>
                  </a:srgbClr>
                </a:solidFill>
                <a:latin typeface="SimSun"/>
                <a:ea typeface="SimSun"/>
                <a:cs typeface="SimSun"/>
              </a:rPr>
              <a:t>行策划，  </a:t>
            </a:r>
            <a:r>
              <a:rPr sz="1200" spc="-20">
                <a:solidFill>
                  <a:srgbClr val="000000">
                    <a:alpha val="100000"/>
                  </a:srgbClr>
                </a:solidFill>
                <a:latin typeface="SimSun"/>
                <a:ea typeface="SimSun"/>
                <a:cs typeface="SimSun"/>
              </a:rPr>
              <a:t>编制审核计划，并在审核中有效、合</a:t>
            </a:r>
            <a:r>
              <a:rPr sz="1200" spc="-10">
                <a:solidFill>
                  <a:srgbClr val="000000">
                    <a:alpha val="100000"/>
                  </a:srgbClr>
                </a:solidFill>
                <a:latin typeface="SimSun"/>
                <a:ea typeface="SimSun"/>
                <a:cs typeface="SimSun"/>
              </a:rPr>
              <a:t>理</a:t>
            </a:r>
            <a:r>
              <a:rPr sz="1200" spc="0">
                <a:solidFill>
                  <a:srgbClr val="000000">
                    <a:alpha val="100000"/>
                  </a:srgbClr>
                </a:solidFill>
                <a:latin typeface="SimSun"/>
                <a:ea typeface="SimSun"/>
                <a:cs typeface="SimSun"/>
              </a:rPr>
              <a:t>地利用审核组的资源；</a:t>
            </a:r>
            <a:endParaRPr lang="SimSun" altLang="SimSun" sz="1200"/>
          </a:p>
          <a:p>
            <a:pPr marL="279958" algn="l" rtl="0" eaLnBrk="0">
              <a:lnSpc>
                <a:spcPct val="95000"/>
              </a:lnSpc>
              <a:spcBef>
                <a:spcPts val="972"/>
              </a:spcBef>
            </a:pPr>
            <a:r>
              <a:rPr sz="1200" spc="-20">
                <a:solidFill>
                  <a:srgbClr val="000000">
                    <a:alpha val="100000"/>
                  </a:srgbClr>
                </a:solidFill>
                <a:latin typeface="SimSun"/>
                <a:ea typeface="SimSun"/>
                <a:cs typeface="SimSun"/>
              </a:rPr>
              <a:t>4) 审核组成员了解受审核方产品和业务流程及其</a:t>
            </a:r>
            <a:r>
              <a:rPr sz="1200" spc="-10">
                <a:solidFill>
                  <a:srgbClr val="000000">
                    <a:alpha val="100000"/>
                  </a:srgbClr>
                </a:solidFill>
                <a:latin typeface="SimSun"/>
                <a:ea typeface="SimSun"/>
                <a:cs typeface="SimSun"/>
              </a:rPr>
              <a:t>活</a:t>
            </a:r>
            <a:r>
              <a:rPr sz="1200" spc="0">
                <a:solidFill>
                  <a:srgbClr val="000000">
                    <a:alpha val="100000"/>
                  </a:srgbClr>
                </a:solidFill>
                <a:latin typeface="SimSun"/>
                <a:ea typeface="SimSun"/>
                <a:cs typeface="SimSun"/>
              </a:rPr>
              <a:t>动。</a:t>
            </a:r>
            <a:endParaRPr lang="SimSun" altLang="SimSun" sz="1200"/>
          </a:p>
          <a:p>
            <a:pPr marL="16967" algn="l" rtl="0" eaLnBrk="0">
              <a:lnSpc>
                <a:spcPct val="95000"/>
              </a:lnSpc>
              <a:spcBef>
                <a:spcPts val="972"/>
              </a:spcBef>
            </a:pPr>
            <a:r>
              <a:rPr sz="1200" spc="10">
                <a:ln w="4354" cap="flat" cmpd="sng">
                  <a:solidFill>
                    <a:srgbClr val="000000">
                      <a:alpha val="100000"/>
                    </a:srgbClr>
                  </a:solidFill>
                  <a:miter lim="10"/>
                </a:ln>
                <a:solidFill>
                  <a:srgbClr val="000000">
                    <a:alpha val="100000"/>
                  </a:srgbClr>
                </a:solidFill>
                <a:latin typeface="SimSun"/>
                <a:ea typeface="SimSun"/>
                <a:cs typeface="SimSun"/>
              </a:rPr>
              <a:t>5.3</a:t>
            </a:r>
            <a:r>
              <a:rPr sz="1200" spc="10">
                <a:solidFill>
                  <a:srgbClr val="000000">
                    <a:alpha val="100000"/>
                  </a:srgbClr>
                </a:solidFill>
                <a:latin typeface="SimSun"/>
                <a:ea typeface="SimSun"/>
                <a:cs typeface="SimSun"/>
              </a:rPr>
              <a:t> </a:t>
            </a:r>
            <a:r>
              <a:rPr sz="1200" spc="0">
                <a:ln w="4354" cap="flat" cmpd="sng">
                  <a:solidFill>
                    <a:srgbClr val="000000">
                      <a:alpha val="100000"/>
                    </a:srgbClr>
                  </a:solidFill>
                  <a:miter lim="10"/>
                </a:ln>
                <a:solidFill>
                  <a:srgbClr val="000000">
                    <a:alpha val="100000"/>
                  </a:srgbClr>
                </a:solidFill>
                <a:latin typeface="SimSun"/>
                <a:ea typeface="SimSun"/>
                <a:cs typeface="SimSun"/>
              </a:rPr>
              <a:t>策划基于过程的审核需获得的受审核方信息</a:t>
            </a:r>
            <a:endParaRPr lang="SimSun" altLang="SimSun" sz="1200"/>
          </a:p>
          <a:p>
            <a:pPr marL="12700" indent="4267" algn="l" rtl="0" eaLnBrk="0">
              <a:lnSpc>
                <a:spcPct val="140000"/>
              </a:lnSpc>
              <a:spcBef>
                <a:spcPts val="973"/>
              </a:spcBef>
            </a:pPr>
            <a:r>
              <a:rPr sz="1200" spc="-50">
                <a:solidFill>
                  <a:srgbClr val="000000">
                    <a:alpha val="100000"/>
                  </a:srgbClr>
                </a:solidFill>
                <a:latin typeface="SimSun"/>
                <a:ea typeface="SimSun"/>
                <a:cs typeface="SimSun"/>
              </a:rPr>
              <a:t>5.3.1 对于初次认证审核， 在第一阶段审核前， 审核组需要了解或</a:t>
            </a:r>
            <a:r>
              <a:rPr sz="1200" spc="-20">
                <a:solidFill>
                  <a:srgbClr val="000000">
                    <a:alpha val="100000"/>
                  </a:srgbClr>
                </a:solidFill>
                <a:latin typeface="SimSun"/>
                <a:ea typeface="SimSun"/>
                <a:cs typeface="SimSun"/>
              </a:rPr>
              <a:t>掌</a:t>
            </a:r>
            <a:r>
              <a:rPr sz="1200" spc="0">
                <a:solidFill>
                  <a:srgbClr val="000000">
                    <a:alpha val="100000"/>
                  </a:srgbClr>
                </a:solidFill>
                <a:latin typeface="SimSun"/>
                <a:ea typeface="SimSun"/>
                <a:cs typeface="SimSun"/>
              </a:rPr>
              <a:t>握受审核方所确 </a:t>
            </a:r>
            <a:r>
              <a:rPr sz="1200" spc="-30">
                <a:solidFill>
                  <a:srgbClr val="000000">
                    <a:alpha val="100000"/>
                  </a:srgbClr>
                </a:solidFill>
                <a:latin typeface="SimSun"/>
                <a:ea typeface="SimSun"/>
                <a:cs typeface="SimSun"/>
              </a:rPr>
              <a:t>定的过程(包括外包过程) 的情况； 监督审核和再认证审核前， 审核组需要获</a:t>
            </a:r>
            <a:r>
              <a:rPr sz="1200" spc="0">
                <a:solidFill>
                  <a:srgbClr val="000000">
                    <a:alpha val="100000"/>
                  </a:srgbClr>
                </a:solidFill>
                <a:latin typeface="SimSun"/>
                <a:ea typeface="SimSun"/>
                <a:cs typeface="SimSun"/>
              </a:rPr>
              <a:t>得上述 </a:t>
            </a:r>
            <a:r>
              <a:rPr sz="1200" spc="-10">
                <a:solidFill>
                  <a:srgbClr val="000000">
                    <a:alpha val="100000"/>
                  </a:srgbClr>
                </a:solidFill>
                <a:latin typeface="SimSun"/>
                <a:ea typeface="SimSun"/>
                <a:cs typeface="SimSun"/>
              </a:rPr>
              <a:t>情况的变化信息或可能导致审核方案变化的其</a:t>
            </a:r>
            <a:r>
              <a:rPr sz="1200" spc="0">
                <a:solidFill>
                  <a:srgbClr val="000000">
                    <a:alpha val="100000"/>
                  </a:srgbClr>
                </a:solidFill>
                <a:latin typeface="SimSun"/>
                <a:ea typeface="SimSun"/>
                <a:cs typeface="SimSun"/>
              </a:rPr>
              <a:t>他信息。</a:t>
            </a:r>
            <a:endParaRPr lang="SimSun" altLang="SimSun" sz="1200"/>
          </a:p>
          <a:p>
            <a:pPr marL="14528" indent="2438" algn="l" rtl="0" eaLnBrk="0">
              <a:lnSpc>
                <a:spcPct val="149000"/>
              </a:lnSpc>
              <a:spcBef>
                <a:spcPts val="976"/>
              </a:spcBef>
            </a:pPr>
            <a:r>
              <a:rPr sz="1200" spc="10">
                <a:solidFill>
                  <a:srgbClr val="000000">
                    <a:alpha val="100000"/>
                  </a:srgbClr>
                </a:solidFill>
                <a:latin typeface="SimSun"/>
                <a:ea typeface="SimSun"/>
                <a:cs typeface="SimSun"/>
              </a:rPr>
              <a:t>5.3.2</a:t>
            </a:r>
            <a:r>
              <a:rPr sz="1200" spc="0">
                <a:solidFill>
                  <a:srgbClr val="000000">
                    <a:alpha val="100000"/>
                  </a:srgbClr>
                </a:solidFill>
                <a:latin typeface="SimSun"/>
                <a:ea typeface="SimSun"/>
                <a:cs typeface="SimSun"/>
              </a:rPr>
              <a:t> 在第一阶段审核中，审核组的主要任务是关注受审核方QMS文件与审核准则的 </a:t>
            </a:r>
            <a:r>
              <a:rPr sz="1200" spc="-20">
                <a:solidFill>
                  <a:srgbClr val="000000">
                    <a:alpha val="100000"/>
                  </a:srgbClr>
                </a:solidFill>
                <a:latin typeface="SimSun"/>
                <a:ea typeface="SimSun"/>
                <a:cs typeface="SimSun"/>
              </a:rPr>
              <a:t>符合性；完整、准确地了解受审核方所确定的过程、过程顺</a:t>
            </a:r>
            <a:r>
              <a:rPr sz="1200" spc="0">
                <a:solidFill>
                  <a:srgbClr val="000000">
                    <a:alpha val="100000"/>
                  </a:srgbClr>
                </a:solidFill>
                <a:latin typeface="SimSun"/>
                <a:ea typeface="SimSun"/>
                <a:cs typeface="SimSun"/>
              </a:rPr>
              <a:t>序与相互作用；过程的绩 </a:t>
            </a:r>
            <a:r>
              <a:rPr sz="1200" spc="-20">
                <a:solidFill>
                  <a:srgbClr val="000000">
                    <a:alpha val="100000"/>
                  </a:srgbClr>
                </a:solidFill>
                <a:latin typeface="SimSun"/>
                <a:ea typeface="SimSun"/>
                <a:cs typeface="SimSun"/>
              </a:rPr>
              <a:t>效指标及过程拥有者；受审核方是否为第二阶段审核做好</a:t>
            </a:r>
            <a:r>
              <a:rPr sz="1200" spc="0">
                <a:solidFill>
                  <a:srgbClr val="000000">
                    <a:alpha val="100000"/>
                  </a:srgbClr>
                </a:solidFill>
                <a:latin typeface="SimSun"/>
                <a:ea typeface="SimSun"/>
                <a:cs typeface="SimSun"/>
              </a:rPr>
              <a:t>了相应准备等。这些可以通 </a:t>
            </a:r>
            <a:r>
              <a:rPr sz="1200" spc="-20">
                <a:solidFill>
                  <a:srgbClr val="000000">
                    <a:alpha val="100000"/>
                  </a:srgbClr>
                </a:solidFill>
                <a:latin typeface="SimSun"/>
                <a:ea typeface="SimSun"/>
                <a:cs typeface="SimSun"/>
              </a:rPr>
              <a:t>过文件评审和在受审核方的现场对受审核方产品实现过程的</a:t>
            </a:r>
            <a:r>
              <a:rPr sz="1200" spc="0">
                <a:solidFill>
                  <a:srgbClr val="000000">
                    <a:alpha val="100000"/>
                  </a:srgbClr>
                </a:solidFill>
                <a:latin typeface="SimSun"/>
                <a:ea typeface="SimSun"/>
                <a:cs typeface="SimSun"/>
              </a:rPr>
              <a:t>现场巡视、与高层管理者 </a:t>
            </a:r>
            <a:r>
              <a:rPr sz="1200" spc="20">
                <a:solidFill>
                  <a:srgbClr val="000000">
                    <a:alpha val="100000"/>
                  </a:srgbClr>
                </a:solidFill>
                <a:latin typeface="SimSun"/>
                <a:ea typeface="SimSun"/>
                <a:cs typeface="SimSun"/>
              </a:rPr>
              <a:t>的沟通、 </a:t>
            </a:r>
            <a:r>
              <a:rPr sz="1200" spc="0">
                <a:solidFill>
                  <a:srgbClr val="000000">
                    <a:alpha val="100000"/>
                  </a:srgbClr>
                </a:solidFill>
                <a:latin typeface="SimSun"/>
                <a:ea typeface="SimSun"/>
                <a:cs typeface="SimSun"/>
              </a:rPr>
              <a:t>QMS</a:t>
            </a:r>
            <a:r>
              <a:rPr sz="1200" spc="20">
                <a:solidFill>
                  <a:srgbClr val="000000">
                    <a:alpha val="100000"/>
                  </a:srgbClr>
                </a:solidFill>
                <a:latin typeface="SimSun"/>
                <a:ea typeface="SimSun"/>
                <a:cs typeface="SimSun"/>
              </a:rPr>
              <a:t>文件(手册和相关程序)的评审等</a:t>
            </a:r>
            <a:r>
              <a:rPr sz="1200" spc="10">
                <a:solidFill>
                  <a:srgbClr val="000000">
                    <a:alpha val="100000"/>
                  </a:srgbClr>
                </a:solidFill>
                <a:latin typeface="SimSun"/>
                <a:ea typeface="SimSun"/>
                <a:cs typeface="SimSun"/>
              </a:rPr>
              <a:t>手</a:t>
            </a:r>
            <a:r>
              <a:rPr sz="1200" spc="0">
                <a:solidFill>
                  <a:srgbClr val="000000">
                    <a:alpha val="100000"/>
                  </a:srgbClr>
                </a:solidFill>
                <a:latin typeface="SimSun"/>
                <a:ea typeface="SimSun"/>
                <a:cs typeface="SimSun"/>
              </a:rPr>
              <a:t>段获得。</a:t>
            </a:r>
            <a:endParaRPr lang="SimSun" altLang="SimSun" sz="1200"/>
          </a:p>
          <a:p>
            <a:pPr marL="318058" algn="l" rtl="0" eaLnBrk="0">
              <a:lnSpc>
                <a:spcPct val="95000"/>
              </a:lnSpc>
              <a:spcBef>
                <a:spcPts val="972"/>
              </a:spcBef>
            </a:pPr>
            <a:r>
              <a:rPr sz="1200" spc="-10">
                <a:solidFill>
                  <a:srgbClr val="000000">
                    <a:alpha val="100000"/>
                  </a:srgbClr>
                </a:solidFill>
                <a:latin typeface="SimSun"/>
                <a:ea typeface="SimSun"/>
                <a:cs typeface="SimSun"/>
              </a:rPr>
              <a:t>在第一阶段审核中应获得的</a:t>
            </a:r>
            <a:r>
              <a:rPr sz="1200" spc="0">
                <a:solidFill>
                  <a:srgbClr val="000000">
                    <a:alpha val="100000"/>
                  </a:srgbClr>
                </a:solidFill>
                <a:latin typeface="SimSun"/>
                <a:ea typeface="SimSun"/>
                <a:cs typeface="SimSun"/>
              </a:rPr>
              <a:t>与过程有关的具体信息包括 (但不限于)：</a:t>
            </a:r>
            <a:endParaRPr lang="SimSun" altLang="SimSun" sz="1200"/>
          </a:p>
          <a:p>
            <a:pPr marL="291845" algn="l" rtl="0" eaLnBrk="0">
              <a:lnSpc>
                <a:spcPct val="95000"/>
              </a:lnSpc>
              <a:spcBef>
                <a:spcPts val="977"/>
              </a:spcBef>
            </a:pPr>
            <a:r>
              <a:rPr sz="1200" spc="10">
                <a:solidFill>
                  <a:srgbClr val="000000">
                    <a:alpha val="100000"/>
                  </a:srgbClr>
                </a:solidFill>
                <a:latin typeface="SimSun"/>
                <a:ea typeface="SimSun"/>
                <a:cs typeface="SimSun"/>
              </a:rPr>
              <a:t>1) 受审核方对其过程、过程目标</a:t>
            </a:r>
            <a:r>
              <a:rPr sz="1200" spc="0">
                <a:solidFill>
                  <a:srgbClr val="000000">
                    <a:alpha val="100000"/>
                  </a:srgbClr>
                </a:solidFill>
                <a:latin typeface="SimSun"/>
                <a:ea typeface="SimSun"/>
                <a:cs typeface="SimSun"/>
              </a:rPr>
              <a:t>和绩效指标的确定情况；</a:t>
            </a:r>
            <a:endParaRPr lang="SimSun" altLang="SimSun" sz="1200"/>
          </a:p>
          <a:p>
            <a:pPr marL="555650" algn="l" rtl="0" eaLnBrk="0">
              <a:lnSpc>
                <a:spcPct val="93000"/>
              </a:lnSpc>
              <a:spcBef>
                <a:spcPts val="975"/>
              </a:spcBef>
            </a:pPr>
            <a:r>
              <a:rPr sz="1200" spc="-50">
                <a:solidFill>
                  <a:srgbClr val="000000">
                    <a:alpha val="100000"/>
                  </a:srgbClr>
                </a:solidFill>
                <a:latin typeface="FangSong"/>
                <a:ea typeface="FangSong"/>
                <a:cs typeface="FangSong"/>
              </a:rPr>
              <a:t>注： 绩效指标的选择应涉及产品实现过程和其他过程的有效性</a:t>
            </a:r>
            <a:r>
              <a:rPr sz="1200" spc="-40">
                <a:solidFill>
                  <a:srgbClr val="000000">
                    <a:alpha val="100000"/>
                  </a:srgbClr>
                </a:solidFill>
                <a:latin typeface="FangSong"/>
                <a:ea typeface="FangSong"/>
                <a:cs typeface="FangSong"/>
              </a:rPr>
              <a:t>和</a:t>
            </a:r>
            <a:r>
              <a:rPr sz="1200" spc="0">
                <a:solidFill>
                  <a:srgbClr val="000000">
                    <a:alpha val="100000"/>
                  </a:srgbClr>
                </a:solidFill>
                <a:latin typeface="FangSong"/>
                <a:ea typeface="FangSong"/>
                <a:cs typeface="FangSong"/>
              </a:rPr>
              <a:t>效率。</a:t>
            </a:r>
            <a:endParaRPr lang="FangSong" altLang="FangSong" sz="1200"/>
          </a:p>
          <a:p>
            <a:pPr marL="282397" algn="l" rtl="0" eaLnBrk="0">
              <a:lnSpc>
                <a:spcPct val="95000"/>
              </a:lnSpc>
              <a:spcBef>
                <a:spcPts val="1000"/>
              </a:spcBef>
            </a:pPr>
            <a:r>
              <a:rPr sz="1200" spc="-30">
                <a:solidFill>
                  <a:srgbClr val="000000">
                    <a:alpha val="100000"/>
                  </a:srgbClr>
                </a:solidFill>
                <a:latin typeface="SimSun"/>
                <a:ea typeface="SimSun"/>
                <a:cs typeface="SimSun"/>
              </a:rPr>
              <a:t>2) 受审核方对所确定的过程顺序和过程相</a:t>
            </a:r>
            <a:r>
              <a:rPr sz="1200" spc="0">
                <a:solidFill>
                  <a:srgbClr val="000000">
                    <a:alpha val="100000"/>
                  </a:srgbClr>
                </a:solidFill>
                <a:latin typeface="SimSun"/>
                <a:ea typeface="SimSun"/>
                <a:cs typeface="SimSun"/>
              </a:rPr>
              <a:t>互作用的描述；</a:t>
            </a:r>
            <a:endParaRPr lang="SimSun" altLang="SimSun" sz="1200"/>
          </a:p>
          <a:p>
            <a:pPr algn="l" rtl="0" eaLnBrk="0">
              <a:lnSpc>
                <a:spcPct val="100000"/>
              </a:lnSpc>
            </a:pPr>
            <a:endParaRPr lang="Arial" altLang="Arial" sz="800"/>
          </a:p>
          <a:p>
            <a:pPr marL="548487" indent="-264871" algn="l" rtl="0" eaLnBrk="0">
              <a:lnSpc>
                <a:spcPct val="129000"/>
              </a:lnSpc>
              <a:spcBef>
                <a:spcPts val="1"/>
              </a:spcBef>
            </a:pPr>
            <a:r>
              <a:rPr sz="1200" spc="30">
                <a:solidFill>
                  <a:srgbClr val="000000">
                    <a:alpha val="100000"/>
                  </a:srgbClr>
                </a:solidFill>
                <a:latin typeface="SimSun"/>
                <a:ea typeface="SimSun"/>
                <a:cs typeface="SimSun"/>
              </a:rPr>
              <a:t>3) 受审核方所确定的过程与涉及的认证要求(认证所使用的标准或其</a:t>
            </a:r>
            <a:r>
              <a:rPr sz="1200" spc="10">
                <a:solidFill>
                  <a:srgbClr val="000000">
                    <a:alpha val="100000"/>
                  </a:srgbClr>
                </a:solidFill>
                <a:latin typeface="SimSun"/>
                <a:ea typeface="SimSun"/>
                <a:cs typeface="SimSun"/>
              </a:rPr>
              <a:t>他</a:t>
            </a:r>
            <a:r>
              <a:rPr sz="1200" spc="0">
                <a:solidFill>
                  <a:srgbClr val="000000">
                    <a:alpha val="100000"/>
                  </a:srgbClr>
                </a:solidFill>
                <a:latin typeface="SimSun"/>
                <a:ea typeface="SimSun"/>
                <a:cs typeface="SimSun"/>
              </a:rPr>
              <a:t>规范性 </a:t>
            </a:r>
            <a:r>
              <a:rPr sz="1200" spc="-20">
                <a:solidFill>
                  <a:srgbClr val="000000">
                    <a:alpha val="100000"/>
                  </a:srgbClr>
                </a:solidFill>
                <a:latin typeface="SimSun"/>
                <a:ea typeface="SimSun"/>
                <a:cs typeface="SimSun"/>
              </a:rPr>
              <a:t>文件) 的对应关系的适当</a:t>
            </a:r>
            <a:r>
              <a:rPr sz="1200" spc="0">
                <a:solidFill>
                  <a:srgbClr val="000000">
                    <a:alpha val="100000"/>
                  </a:srgbClr>
                </a:solidFill>
                <a:latin typeface="SimSun"/>
                <a:ea typeface="SimSun"/>
                <a:cs typeface="SimSun"/>
              </a:rPr>
              <a:t>描述；</a:t>
            </a:r>
            <a:endParaRPr lang="SimSun" altLang="SimSun" sz="1200"/>
          </a:p>
        </p:txBody>
      </p:sp>
      <p:sp>
        <p:nvSpPr>
          <p:cNvPr id="48" name="textbox 48"/>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49" name="textbox 49"/>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50" name="textbox 50"/>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51" name="textbox 51"/>
          <p:cNvSpPr/>
          <p:nvPr/>
        </p:nvSpPr>
        <p:spPr>
          <a:xfrm>
            <a:off x="7187069" y="544436"/>
            <a:ext cx="937260"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7</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52"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 name="textbox 54"/>
          <p:cNvSpPr/>
          <p:nvPr/>
        </p:nvSpPr>
        <p:spPr>
          <a:xfrm>
            <a:off x="2639974" y="960018"/>
            <a:ext cx="5603240" cy="88176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864"/>
              </a:lnSpc>
            </a:pPr>
            <a:endParaRPr lang="Arial" altLang="Arial" sz="100"/>
          </a:p>
          <a:p>
            <a:pPr marL="278739" algn="l" rtl="0" eaLnBrk="0">
              <a:lnSpc>
                <a:spcPct val="95000"/>
              </a:lnSpc>
            </a:pPr>
            <a:r>
              <a:rPr sz="1200" spc="20">
                <a:solidFill>
                  <a:srgbClr val="000000">
                    <a:alpha val="100000"/>
                  </a:srgbClr>
                </a:solidFill>
                <a:latin typeface="SimSun"/>
                <a:ea typeface="SimSun"/>
                <a:cs typeface="SimSun"/>
              </a:rPr>
              <a:t>4) 受审核方对其与顾客、产品和过程有关</a:t>
            </a:r>
            <a:r>
              <a:rPr sz="1200" spc="0">
                <a:solidFill>
                  <a:srgbClr val="000000">
                    <a:alpha val="100000"/>
                  </a:srgbClr>
                </a:solidFill>
                <a:latin typeface="SimSun"/>
                <a:ea typeface="SimSun"/>
                <a:cs typeface="SimSun"/>
              </a:rPr>
              <a:t>的关键绩效指标与受审核方绩效的跟</a:t>
            </a:r>
            <a:endParaRPr lang="SimSun" altLang="SimSun" sz="1200"/>
          </a:p>
          <a:p>
            <a:pPr marL="546658" algn="l" rtl="0" eaLnBrk="0">
              <a:lnSpc>
                <a:spcPct val="83000"/>
              </a:lnSpc>
              <a:spcBef>
                <a:spcPts val="979"/>
              </a:spcBef>
            </a:pPr>
            <a:r>
              <a:rPr sz="1200" spc="-40">
                <a:solidFill>
                  <a:srgbClr val="000000">
                    <a:alpha val="100000"/>
                  </a:srgbClr>
                </a:solidFill>
                <a:latin typeface="SimSun"/>
                <a:ea typeface="SimSun"/>
                <a:cs typeface="SimSun"/>
              </a:rPr>
              <a:t>踪情况与趋势分析，以及对法律法规的符合情况与</a:t>
            </a:r>
            <a:r>
              <a:rPr sz="1200" spc="-20">
                <a:solidFill>
                  <a:srgbClr val="000000">
                    <a:alpha val="100000"/>
                  </a:srgbClr>
                </a:solidFill>
                <a:latin typeface="SimSun"/>
                <a:ea typeface="SimSun"/>
                <a:cs typeface="SimSun"/>
              </a:rPr>
              <a:t>趋</a:t>
            </a:r>
            <a:r>
              <a:rPr sz="1200" spc="0">
                <a:solidFill>
                  <a:srgbClr val="000000">
                    <a:alpha val="100000"/>
                  </a:srgbClr>
                </a:solidFill>
                <a:latin typeface="SimSun"/>
                <a:ea typeface="SimSun"/>
                <a:cs typeface="SimSun"/>
              </a:rPr>
              <a:t>势分析；</a:t>
            </a:r>
            <a:endParaRPr lang="SimSun" altLang="SimSun" sz="1200"/>
          </a:p>
          <a:p>
            <a:pPr marL="554431" algn="l" rtl="0" eaLnBrk="0">
              <a:lnSpc>
                <a:spcPts val="2339"/>
              </a:lnSpc>
            </a:pPr>
            <a:r>
              <a:rPr sz="1200" spc="-80">
                <a:solidFill>
                  <a:srgbClr val="000000">
                    <a:alpha val="100000"/>
                  </a:srgbClr>
                </a:solidFill>
                <a:latin typeface="FangSong"/>
                <a:ea typeface="FangSong"/>
                <a:cs typeface="FangSong"/>
              </a:rPr>
              <a:t>注：不仅限于 Q</a:t>
            </a:r>
            <a:r>
              <a:rPr sz="1200" spc="0">
                <a:solidFill>
                  <a:srgbClr val="000000">
                    <a:alpha val="100000"/>
                  </a:srgbClr>
                </a:solidFill>
                <a:latin typeface="FangSong"/>
                <a:ea typeface="FangSong"/>
                <a:cs typeface="FangSong"/>
              </a:rPr>
              <a:t>MS</a:t>
            </a:r>
            <a:r>
              <a:rPr sz="1200" spc="-80">
                <a:solidFill>
                  <a:srgbClr val="000000">
                    <a:alpha val="100000"/>
                  </a:srgbClr>
                </a:solidFill>
                <a:latin typeface="FangSong"/>
                <a:ea typeface="FangSong"/>
                <a:cs typeface="FangSong"/>
              </a:rPr>
              <a:t> 的运行绩效本身。</a:t>
            </a:r>
            <a:endParaRPr lang="FangSong" altLang="FangSong" sz="1200"/>
          </a:p>
          <a:p>
            <a:pPr marL="554431" indent="-272033" algn="l" rtl="0" eaLnBrk="0">
              <a:lnSpc>
                <a:spcPct val="128000"/>
              </a:lnSpc>
              <a:spcBef>
                <a:spcPts val="1146"/>
              </a:spcBef>
            </a:pPr>
            <a:r>
              <a:rPr sz="1200" spc="-30">
                <a:solidFill>
                  <a:srgbClr val="000000">
                    <a:alpha val="100000"/>
                  </a:srgbClr>
                </a:solidFill>
                <a:latin typeface="SimSun"/>
                <a:ea typeface="SimSun"/>
                <a:cs typeface="SimSun"/>
              </a:rPr>
              <a:t>5) 主要相关方针对受审核方问题的负面信息</a:t>
            </a:r>
            <a:r>
              <a:rPr sz="1200" spc="-2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                              </a:t>
            </a:r>
            <a:r>
              <a:rPr sz="1200" spc="-30">
                <a:solidFill>
                  <a:srgbClr val="000000">
                    <a:alpha val="100000"/>
                  </a:srgbClr>
                </a:solidFill>
                <a:latin typeface="FangSong"/>
                <a:ea typeface="FangSong"/>
                <a:cs typeface="FangSong"/>
              </a:rPr>
              <a:t>注：不仅限于投诉</a:t>
            </a:r>
            <a:r>
              <a:rPr sz="1200" spc="-10">
                <a:solidFill>
                  <a:srgbClr val="000000">
                    <a:alpha val="100000"/>
                  </a:srgbClr>
                </a:solidFill>
                <a:latin typeface="FangSong"/>
                <a:ea typeface="FangSong"/>
                <a:cs typeface="FangSong"/>
              </a:rPr>
              <a:t>信</a:t>
            </a:r>
            <a:r>
              <a:rPr sz="1200" spc="0">
                <a:solidFill>
                  <a:srgbClr val="000000">
                    <a:alpha val="100000"/>
                  </a:srgbClr>
                </a:solidFill>
                <a:latin typeface="FangSong"/>
                <a:ea typeface="FangSong"/>
                <a:cs typeface="FangSong"/>
              </a:rPr>
              <a:t>息。</a:t>
            </a:r>
            <a:endParaRPr lang="FangSong" altLang="FangSong" sz="1200"/>
          </a:p>
          <a:p>
            <a:pPr marL="548487" indent="-267919" algn="l" rtl="0" eaLnBrk="0">
              <a:lnSpc>
                <a:spcPct val="129000"/>
              </a:lnSpc>
              <a:spcBef>
                <a:spcPts val="979"/>
              </a:spcBef>
            </a:pPr>
            <a:r>
              <a:rPr sz="1200" spc="-40">
                <a:solidFill>
                  <a:srgbClr val="000000">
                    <a:alpha val="100000"/>
                  </a:srgbClr>
                </a:solidFill>
                <a:latin typeface="SimSun"/>
                <a:ea typeface="SimSun"/>
                <a:cs typeface="SimSun"/>
              </a:rPr>
              <a:t>6) 受审核方最近 12 个月内的内审和管理评审的策划、实施情况， 及</a:t>
            </a:r>
            <a:r>
              <a:rPr sz="1200" spc="-20">
                <a:solidFill>
                  <a:srgbClr val="000000">
                    <a:alpha val="100000"/>
                  </a:srgbClr>
                </a:solidFill>
                <a:latin typeface="SimSun"/>
                <a:ea typeface="SimSun"/>
                <a:cs typeface="SimSun"/>
              </a:rPr>
              <a:t>其</a:t>
            </a:r>
            <a:r>
              <a:rPr sz="1200" spc="0">
                <a:solidFill>
                  <a:srgbClr val="000000">
                    <a:alpha val="100000"/>
                  </a:srgbClr>
                </a:solidFill>
                <a:latin typeface="SimSun"/>
                <a:ea typeface="SimSun"/>
                <a:cs typeface="SimSun"/>
              </a:rPr>
              <a:t>实施结果 </a:t>
            </a:r>
            <a:r>
              <a:rPr sz="1200" spc="-50">
                <a:solidFill>
                  <a:srgbClr val="000000">
                    <a:alpha val="100000"/>
                  </a:srgbClr>
                </a:solidFill>
                <a:latin typeface="SimSun"/>
                <a:ea typeface="SimSun"/>
                <a:cs typeface="SimSun"/>
              </a:rPr>
              <a:t>是如何运用到 Q</a:t>
            </a:r>
            <a:r>
              <a:rPr sz="1200" spc="-40">
                <a:solidFill>
                  <a:srgbClr val="000000">
                    <a:alpha val="100000"/>
                  </a:srgbClr>
                </a:solidFill>
                <a:latin typeface="SimSun"/>
                <a:ea typeface="SimSun"/>
                <a:cs typeface="SimSun"/>
              </a:rPr>
              <a:t>M</a:t>
            </a:r>
            <a:r>
              <a:rPr sz="1200" spc="0">
                <a:solidFill>
                  <a:srgbClr val="000000">
                    <a:alpha val="100000"/>
                  </a:srgbClr>
                </a:solidFill>
                <a:latin typeface="SimSun"/>
                <a:ea typeface="SimSun"/>
                <a:cs typeface="SimSun"/>
              </a:rPr>
              <a:t>S</a:t>
            </a:r>
            <a:r>
              <a:rPr sz="1200" spc="-50">
                <a:solidFill>
                  <a:srgbClr val="000000">
                    <a:alpha val="100000"/>
                  </a:srgbClr>
                </a:solidFill>
                <a:latin typeface="SimSun"/>
                <a:ea typeface="SimSun"/>
                <a:cs typeface="SimSun"/>
              </a:rPr>
              <a:t> 的改进上的信息；</a:t>
            </a:r>
            <a:endParaRPr lang="SimSun" altLang="SimSun" sz="1200"/>
          </a:p>
          <a:p>
            <a:pPr marL="547268" indent="-264261" algn="l" rtl="0" eaLnBrk="0">
              <a:lnSpc>
                <a:spcPct val="129000"/>
              </a:lnSpc>
              <a:spcBef>
                <a:spcPts val="968"/>
              </a:spcBef>
            </a:pPr>
            <a:r>
              <a:rPr sz="1200" spc="70">
                <a:solidFill>
                  <a:srgbClr val="000000">
                    <a:alpha val="100000"/>
                  </a:srgbClr>
                </a:solidFill>
                <a:latin typeface="SimSun"/>
                <a:ea typeface="SimSun"/>
                <a:cs typeface="SimSun"/>
              </a:rPr>
              <a:t>7) 受审核方接受第二阶段审核的准备情况(包括所需受审核方资</a:t>
            </a:r>
            <a:r>
              <a:rPr sz="1200" spc="50">
                <a:solidFill>
                  <a:srgbClr val="000000">
                    <a:alpha val="100000"/>
                  </a:srgbClr>
                </a:solidFill>
                <a:latin typeface="SimSun"/>
                <a:ea typeface="SimSun"/>
                <a:cs typeface="SimSun"/>
              </a:rPr>
              <a:t>源</a:t>
            </a:r>
            <a:r>
              <a:rPr sz="1200" spc="0">
                <a:solidFill>
                  <a:srgbClr val="000000">
                    <a:alpha val="100000"/>
                  </a:srgbClr>
                </a:solidFill>
                <a:latin typeface="SimSun"/>
                <a:ea typeface="SimSun"/>
                <a:cs typeface="SimSun"/>
              </a:rPr>
              <a:t>的配置情 </a:t>
            </a:r>
            <a:r>
              <a:rPr sz="1200" spc="-20">
                <a:solidFill>
                  <a:srgbClr val="000000">
                    <a:alpha val="100000"/>
                  </a:srgbClr>
                </a:solidFill>
                <a:latin typeface="SimSun"/>
                <a:ea typeface="SimSun"/>
                <a:cs typeface="SimSun"/>
              </a:rPr>
              <a:t>况)，以及从提出申请到第一阶段</a:t>
            </a:r>
            <a:r>
              <a:rPr sz="1200" spc="-10">
                <a:solidFill>
                  <a:srgbClr val="000000">
                    <a:alpha val="100000"/>
                  </a:srgbClr>
                </a:solidFill>
                <a:latin typeface="SimSun"/>
                <a:ea typeface="SimSun"/>
                <a:cs typeface="SimSun"/>
              </a:rPr>
              <a:t>审</a:t>
            </a:r>
            <a:r>
              <a:rPr sz="1200" spc="0">
                <a:solidFill>
                  <a:srgbClr val="000000">
                    <a:alpha val="100000"/>
                  </a:srgbClr>
                </a:solidFill>
                <a:latin typeface="SimSun"/>
                <a:ea typeface="SimSun"/>
                <a:cs typeface="SimSun"/>
              </a:rPr>
              <a:t>核之间的任何变化情况；</a:t>
            </a:r>
            <a:endParaRPr lang="SimSun" altLang="SimSun" sz="1200"/>
          </a:p>
          <a:p>
            <a:pPr marL="546658" indent="-266700" algn="l" rtl="0" eaLnBrk="0">
              <a:lnSpc>
                <a:spcPct val="129000"/>
              </a:lnSpc>
              <a:spcBef>
                <a:spcPts val="970"/>
              </a:spcBef>
            </a:pPr>
            <a:r>
              <a:rPr sz="1200" spc="30">
                <a:solidFill>
                  <a:srgbClr val="000000">
                    <a:alpha val="100000"/>
                  </a:srgbClr>
                </a:solidFill>
                <a:latin typeface="SimSun"/>
                <a:ea typeface="SimSun"/>
                <a:cs typeface="SimSun"/>
              </a:rPr>
              <a:t>8) 对审核范围的确认信息(包括实际位置、组织单元、受审核的产品</a:t>
            </a:r>
            <a:r>
              <a:rPr sz="1200" spc="0">
                <a:solidFill>
                  <a:srgbClr val="000000">
                    <a:alpha val="100000"/>
                  </a:srgbClr>
                </a:solidFill>
                <a:latin typeface="SimSun"/>
                <a:ea typeface="SimSun"/>
                <a:cs typeface="SimSun"/>
              </a:rPr>
              <a:t>范围、活 </a:t>
            </a:r>
            <a:r>
              <a:rPr sz="1200" spc="-10">
                <a:solidFill>
                  <a:srgbClr val="000000">
                    <a:alpha val="100000"/>
                  </a:srgbClr>
                </a:solidFill>
                <a:latin typeface="SimSun"/>
                <a:ea typeface="SimSun"/>
                <a:cs typeface="SimSun"/>
              </a:rPr>
              <a:t>动和过程、审核所覆盖的时期及</a:t>
            </a:r>
            <a:r>
              <a:rPr sz="1200" spc="0">
                <a:solidFill>
                  <a:srgbClr val="000000">
                    <a:alpha val="100000"/>
                  </a:srgbClr>
                </a:solidFill>
                <a:latin typeface="SimSun"/>
                <a:ea typeface="SimSun"/>
                <a:cs typeface="SimSun"/>
              </a:rPr>
              <a:t>多场所)；</a:t>
            </a:r>
            <a:endParaRPr lang="SimSun" altLang="SimSun" sz="1200"/>
          </a:p>
          <a:p>
            <a:pPr marL="544220" indent="-264261" algn="l" rtl="0" eaLnBrk="0">
              <a:lnSpc>
                <a:spcPct val="129000"/>
              </a:lnSpc>
              <a:spcBef>
                <a:spcPts val="965"/>
              </a:spcBef>
            </a:pPr>
            <a:r>
              <a:rPr sz="1200" spc="-20">
                <a:solidFill>
                  <a:srgbClr val="000000">
                    <a:alpha val="100000"/>
                  </a:srgbClr>
                </a:solidFill>
                <a:latin typeface="SimSun"/>
                <a:ea typeface="SimSun"/>
                <a:cs typeface="SimSun"/>
              </a:rPr>
              <a:t>9) 从 受 审核方 的顾客角度 ，按照产 品 实现 的业务流程所 需 的过程</a:t>
            </a:r>
            <a:r>
              <a:rPr sz="1200" spc="-1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，对 GB</a:t>
            </a:r>
            <a:r>
              <a:rPr sz="1200" spc="-2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20">
                <a:solidFill>
                  <a:srgbClr val="000000">
                    <a:alpha val="100000"/>
                  </a:srgbClr>
                </a:solidFill>
                <a:latin typeface="SimSun"/>
                <a:ea typeface="SimSun"/>
                <a:cs typeface="SimSun"/>
              </a:rPr>
              <a:t>19001-2008 要求删减</a:t>
            </a:r>
            <a:r>
              <a:rPr sz="1200" spc="-10">
                <a:solidFill>
                  <a:srgbClr val="000000">
                    <a:alpha val="100000"/>
                  </a:srgbClr>
                </a:solidFill>
                <a:latin typeface="SimSun"/>
                <a:ea typeface="SimSun"/>
                <a:cs typeface="SimSun"/>
              </a:rPr>
              <a:t>的</a:t>
            </a:r>
            <a:r>
              <a:rPr sz="1200" spc="0">
                <a:solidFill>
                  <a:srgbClr val="000000">
                    <a:alpha val="100000"/>
                  </a:srgbClr>
                </a:solidFill>
                <a:latin typeface="SimSun"/>
                <a:ea typeface="SimSun"/>
                <a:cs typeface="SimSun"/>
              </a:rPr>
              <a:t>理由。</a:t>
            </a:r>
            <a:endParaRPr lang="SimSun" altLang="SimSun" sz="1200"/>
          </a:p>
          <a:p>
            <a:pPr marL="281787" indent="5943" algn="l" rtl="0" eaLnBrk="0">
              <a:lnSpc>
                <a:spcPct val="168000"/>
              </a:lnSpc>
              <a:spcBef>
                <a:spcPts val="19"/>
              </a:spcBef>
            </a:pPr>
            <a:r>
              <a:rPr sz="1200" spc="-50">
                <a:solidFill>
                  <a:srgbClr val="000000">
                    <a:alpha val="100000"/>
                  </a:srgbClr>
                </a:solidFill>
                <a:latin typeface="FangSong"/>
                <a:ea typeface="FangSong"/>
                <a:cs typeface="FangSong"/>
              </a:rPr>
              <a:t>注： 第一阶段的审核安排可参考 CNAS-TR</a:t>
            </a:r>
            <a:r>
              <a:rPr sz="1200" spc="0">
                <a:solidFill>
                  <a:srgbClr val="000000">
                    <a:alpha val="100000"/>
                  </a:srgbClr>
                </a:solidFill>
                <a:latin typeface="FangSong"/>
                <a:ea typeface="FangSong"/>
                <a:cs typeface="FangSong"/>
              </a:rPr>
              <a:t>C</a:t>
            </a:r>
            <a:r>
              <a:rPr sz="1200" spc="-50">
                <a:solidFill>
                  <a:srgbClr val="000000">
                    <a:alpha val="100000"/>
                  </a:srgbClr>
                </a:solidFill>
                <a:latin typeface="FangSong"/>
                <a:ea typeface="FangSong"/>
                <a:cs typeface="FangSong"/>
              </a:rPr>
              <a:t>-002 《管理体系两阶段审核的合理性安</a:t>
            </a:r>
            <a:r>
              <a:rPr sz="1200" spc="0">
                <a:solidFill>
                  <a:srgbClr val="000000">
                    <a:alpha val="100000"/>
                  </a:srgbClr>
                </a:solidFill>
                <a:latin typeface="FangSong"/>
                <a:ea typeface="FangSong"/>
                <a:cs typeface="FangSong"/>
              </a:rPr>
              <a:t> </a:t>
            </a:r>
            <a:r>
              <a:rPr sz="1100" spc="-20">
                <a:solidFill>
                  <a:srgbClr val="000000">
                    <a:alpha val="100000"/>
                  </a:srgbClr>
                </a:solidFill>
                <a:latin typeface="FangSong"/>
                <a:ea typeface="FangSong"/>
                <a:cs typeface="FangSong"/>
              </a:rPr>
              <a:t>排和实施》。</a:t>
            </a:r>
            <a:endParaRPr lang="FangSong" altLang="FangSong" sz="1100"/>
          </a:p>
          <a:p>
            <a:pPr marL="15748" algn="l" rtl="0" eaLnBrk="0">
              <a:lnSpc>
                <a:spcPct val="83000"/>
              </a:lnSpc>
              <a:spcBef>
                <a:spcPts val="1001"/>
              </a:spcBef>
            </a:pPr>
            <a:r>
              <a:rPr sz="1200" spc="-50">
                <a:solidFill>
                  <a:srgbClr val="000000">
                    <a:alpha val="100000"/>
                  </a:srgbClr>
                </a:solidFill>
                <a:latin typeface="SimSun"/>
                <a:ea typeface="SimSun"/>
                <a:cs typeface="SimSun"/>
              </a:rPr>
              <a:t>5.3.3 第一阶段审核结束后， 审核组应对收集的信息和证据进行分析</a:t>
            </a:r>
            <a:r>
              <a:rPr sz="1200" spc="-2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 就受审核方对</a:t>
            </a:r>
            <a:endParaRPr lang="SimSun" altLang="SimSun" sz="1200"/>
          </a:p>
          <a:p>
            <a:pPr marL="15138" indent="-1828" algn="l" rtl="0" eaLnBrk="0">
              <a:lnSpc>
                <a:spcPct val="166000"/>
              </a:lnSpc>
              <a:spcBef>
                <a:spcPts val="16"/>
              </a:spcBef>
            </a:pPr>
            <a:r>
              <a:rPr sz="1200" spc="-20">
                <a:solidFill>
                  <a:srgbClr val="000000">
                    <a:alpha val="100000"/>
                  </a:srgbClr>
                </a:solidFill>
                <a:latin typeface="SimSun"/>
                <a:ea typeface="SimSun"/>
                <a:cs typeface="SimSun"/>
              </a:rPr>
              <a:t>过程确定的充分性与适宜性和对审核准备的充分性做出判</a:t>
            </a:r>
            <a:r>
              <a:rPr sz="1200" spc="-10">
                <a:solidFill>
                  <a:srgbClr val="000000">
                    <a:alpha val="100000"/>
                  </a:srgbClr>
                </a:solidFill>
                <a:latin typeface="SimSun"/>
                <a:ea typeface="SimSun"/>
                <a:cs typeface="SimSun"/>
              </a:rPr>
              <a:t>断</a:t>
            </a:r>
            <a:r>
              <a:rPr sz="1200" spc="0">
                <a:solidFill>
                  <a:srgbClr val="000000">
                    <a:alpha val="100000"/>
                  </a:srgbClr>
                </a:solidFill>
                <a:latin typeface="SimSun"/>
                <a:ea typeface="SimSun"/>
                <a:cs typeface="SimSun"/>
              </a:rPr>
              <a:t>，并分析认证机构实施第 </a:t>
            </a:r>
            <a:r>
              <a:rPr sz="1200" spc="-20">
                <a:solidFill>
                  <a:srgbClr val="000000">
                    <a:alpha val="100000"/>
                  </a:srgbClr>
                </a:solidFill>
                <a:latin typeface="SimSun"/>
                <a:ea typeface="SimSun"/>
                <a:cs typeface="SimSun"/>
              </a:rPr>
              <a:t>二阶段审核存在的风险。审核组要让受审核方理解和接受第一阶</a:t>
            </a:r>
            <a:r>
              <a:rPr sz="1200" spc="-10">
                <a:solidFill>
                  <a:srgbClr val="000000">
                    <a:alpha val="100000"/>
                  </a:srgbClr>
                </a:solidFill>
                <a:latin typeface="SimSun"/>
                <a:ea typeface="SimSun"/>
                <a:cs typeface="SimSun"/>
              </a:rPr>
              <a:t>段</a:t>
            </a:r>
            <a:r>
              <a:rPr sz="1200" spc="0">
                <a:solidFill>
                  <a:srgbClr val="000000">
                    <a:alpha val="100000"/>
                  </a:srgbClr>
                </a:solidFill>
                <a:latin typeface="SimSun"/>
                <a:ea typeface="SimSun"/>
                <a:cs typeface="SimSun"/>
              </a:rPr>
              <a:t>所提出的问题，并 </a:t>
            </a:r>
            <a:r>
              <a:rPr sz="1200" spc="-10">
                <a:solidFill>
                  <a:srgbClr val="000000">
                    <a:alpha val="100000"/>
                  </a:srgbClr>
                </a:solidFill>
                <a:latin typeface="SimSun"/>
                <a:ea typeface="SimSun"/>
                <a:cs typeface="SimSun"/>
              </a:rPr>
              <a:t>与其商定第二阶</a:t>
            </a:r>
            <a:r>
              <a:rPr sz="1200" spc="0">
                <a:solidFill>
                  <a:srgbClr val="000000">
                    <a:alpha val="100000"/>
                  </a:srgbClr>
                </a:solidFill>
                <a:latin typeface="SimSun"/>
                <a:ea typeface="SimSun"/>
                <a:cs typeface="SimSun"/>
              </a:rPr>
              <a:t>段审核的细节。</a:t>
            </a:r>
            <a:endParaRPr lang="SimSun" altLang="SimSun" sz="1200"/>
          </a:p>
          <a:p>
            <a:pPr marL="318058" algn="l" rtl="0" eaLnBrk="0">
              <a:lnSpc>
                <a:spcPct val="83000"/>
              </a:lnSpc>
              <a:spcBef>
                <a:spcPts val="979"/>
              </a:spcBef>
            </a:pPr>
            <a:r>
              <a:rPr sz="1200" spc="-20">
                <a:solidFill>
                  <a:srgbClr val="000000">
                    <a:alpha val="100000"/>
                  </a:srgbClr>
                </a:solidFill>
                <a:latin typeface="SimSun"/>
                <a:ea typeface="SimSun"/>
                <a:cs typeface="SimSun"/>
              </a:rPr>
              <a:t>此外，审核组还需识别任何引起他们和/或受审核方关注的、</a:t>
            </a:r>
            <a:r>
              <a:rPr sz="1200" spc="0">
                <a:solidFill>
                  <a:srgbClr val="000000">
                    <a:alpha val="100000"/>
                  </a:srgbClr>
                </a:solidFill>
                <a:latin typeface="SimSun"/>
                <a:ea typeface="SimSun"/>
                <a:cs typeface="SimSun"/>
              </a:rPr>
              <a:t> 在第二阶段审核中</a:t>
            </a:r>
            <a:endParaRPr lang="SimSun" altLang="SimSun" sz="1200"/>
          </a:p>
          <a:p>
            <a:pPr marL="13919" algn="l" rtl="0" eaLnBrk="0">
              <a:lnSpc>
                <a:spcPts val="2342"/>
              </a:lnSpc>
            </a:pPr>
            <a:r>
              <a:rPr sz="1200" spc="-50">
                <a:solidFill>
                  <a:srgbClr val="000000">
                    <a:alpha val="100000"/>
                  </a:srgbClr>
                </a:solidFill>
                <a:latin typeface="SimSun"/>
                <a:ea typeface="SimSun"/>
                <a:cs typeface="SimSun"/>
              </a:rPr>
              <a:t>可能被判定为不符合的问</a:t>
            </a:r>
            <a:r>
              <a:rPr sz="1200" spc="-20">
                <a:solidFill>
                  <a:srgbClr val="000000">
                    <a:alpha val="100000"/>
                  </a:srgbClr>
                </a:solidFill>
                <a:latin typeface="SimSun"/>
                <a:ea typeface="SimSun"/>
                <a:cs typeface="SimSun"/>
              </a:rPr>
              <a:t>题</a:t>
            </a:r>
            <a:r>
              <a:rPr sz="1200" spc="0">
                <a:solidFill>
                  <a:srgbClr val="000000">
                    <a:alpha val="100000"/>
                  </a:srgbClr>
                </a:solidFill>
                <a:latin typeface="SimSun"/>
                <a:ea typeface="SimSun"/>
                <a:cs typeface="SimSun"/>
              </a:rPr>
              <a:t>。</a:t>
            </a:r>
            <a:endParaRPr lang="SimSun" altLang="SimSun" sz="1200"/>
          </a:p>
          <a:p>
            <a:pPr marL="15138" indent="609" algn="l" rtl="0" eaLnBrk="0">
              <a:lnSpc>
                <a:spcPct val="164000"/>
              </a:lnSpc>
              <a:spcBef>
                <a:spcPts val="107"/>
              </a:spcBef>
            </a:pPr>
            <a:r>
              <a:rPr sz="1200" spc="-30">
                <a:solidFill>
                  <a:srgbClr val="000000">
                    <a:alpha val="100000"/>
                  </a:srgbClr>
                </a:solidFill>
                <a:latin typeface="SimSun"/>
                <a:ea typeface="SimSun"/>
                <a:cs typeface="SimSun"/>
              </a:rPr>
              <a:t>5.3.4 针对第一阶段审核中发现的问题， 审核组认为受审核方在短时间内难以</a:t>
            </a:r>
            <a:r>
              <a:rPr sz="1200" spc="0">
                <a:solidFill>
                  <a:srgbClr val="000000">
                    <a:alpha val="100000"/>
                  </a:srgbClr>
                </a:solidFill>
                <a:latin typeface="SimSun"/>
                <a:ea typeface="SimSun"/>
                <a:cs typeface="SimSun"/>
              </a:rPr>
              <a:t>解决并 </a:t>
            </a:r>
            <a:r>
              <a:rPr sz="1200" spc="-30">
                <a:solidFill>
                  <a:srgbClr val="000000">
                    <a:alpha val="100000"/>
                  </a:srgbClr>
                </a:solidFill>
                <a:latin typeface="SimSun"/>
                <a:ea typeface="SimSun"/>
                <a:cs typeface="SimSun"/>
              </a:rPr>
              <a:t>足以导致影响第二阶段的审核实施时， 应判定受审核方不具备接受第二阶段审核的</a:t>
            </a:r>
            <a:r>
              <a:rPr sz="1200" spc="-20">
                <a:solidFill>
                  <a:srgbClr val="000000">
                    <a:alpha val="100000"/>
                  </a:srgbClr>
                </a:solidFill>
                <a:latin typeface="SimSun"/>
                <a:ea typeface="SimSun"/>
                <a:cs typeface="SimSun"/>
              </a:rPr>
              <a:t>可</a:t>
            </a:r>
            <a:r>
              <a:rPr sz="1200" spc="0">
                <a:solidFill>
                  <a:srgbClr val="000000">
                    <a:alpha val="100000"/>
                  </a:srgbClr>
                </a:solidFill>
                <a:latin typeface="SimSun"/>
                <a:ea typeface="SimSun"/>
                <a:cs typeface="SimSun"/>
              </a:rPr>
              <a:t> </a:t>
            </a:r>
            <a:r>
              <a:rPr sz="1200" spc="-30">
                <a:solidFill>
                  <a:srgbClr val="000000">
                    <a:alpha val="100000"/>
                  </a:srgbClr>
                </a:solidFill>
                <a:latin typeface="SimSun"/>
                <a:ea typeface="SimSun"/>
                <a:cs typeface="SimSun"/>
              </a:rPr>
              <a:t>行性</a:t>
            </a:r>
            <a:r>
              <a:rPr sz="1200" spc="-10">
                <a:solidFill>
                  <a:srgbClr val="000000">
                    <a:alpha val="100000"/>
                  </a:srgbClr>
                </a:solidFill>
                <a:latin typeface="SimSun"/>
                <a:ea typeface="SimSun"/>
                <a:cs typeface="SimSun"/>
              </a:rPr>
              <a:t>。</a:t>
            </a:r>
            <a:endParaRPr lang="SimSun" altLang="SimSun" sz="1200"/>
          </a:p>
          <a:p>
            <a:pPr marL="317449" algn="l" rtl="0" eaLnBrk="0">
              <a:lnSpc>
                <a:spcPct val="83000"/>
              </a:lnSpc>
              <a:spcBef>
                <a:spcPts val="974"/>
              </a:spcBef>
            </a:pPr>
            <a:r>
              <a:rPr sz="1200" spc="-20">
                <a:solidFill>
                  <a:srgbClr val="000000">
                    <a:alpha val="100000"/>
                  </a:srgbClr>
                </a:solidFill>
                <a:latin typeface="SimSun"/>
                <a:ea typeface="SimSun"/>
                <a:cs typeface="SimSun"/>
              </a:rPr>
              <a:t>针对受审核方未确定或未充分确定其过程、过程目标和绩</a:t>
            </a:r>
            <a:r>
              <a:rPr sz="1200" spc="0">
                <a:solidFill>
                  <a:srgbClr val="000000">
                    <a:alpha val="100000"/>
                  </a:srgbClr>
                </a:solidFill>
                <a:latin typeface="SimSun"/>
                <a:ea typeface="SimSun"/>
                <a:cs typeface="SimSun"/>
              </a:rPr>
              <a:t>效指标、过程顺序及其</a:t>
            </a:r>
            <a:endParaRPr lang="SimSun" altLang="SimSun" sz="1200"/>
          </a:p>
          <a:p>
            <a:pPr marL="14528" indent="-1828" algn="l" rtl="0" eaLnBrk="0">
              <a:lnSpc>
                <a:spcPct val="168000"/>
              </a:lnSpc>
              <a:spcBef>
                <a:spcPts val="10"/>
              </a:spcBef>
            </a:pPr>
            <a:r>
              <a:rPr sz="1200" spc="-30">
                <a:solidFill>
                  <a:srgbClr val="000000">
                    <a:alpha val="100000"/>
                  </a:srgbClr>
                </a:solidFill>
                <a:latin typeface="SimSun"/>
                <a:ea typeface="SimSun"/>
                <a:cs typeface="SimSun"/>
              </a:rPr>
              <a:t>相互关系，并使其文件化的情况， 宜判定受审核方不具备接受基于过程的第二阶</a:t>
            </a:r>
            <a:r>
              <a:rPr sz="1200" spc="-20">
                <a:solidFill>
                  <a:srgbClr val="000000">
                    <a:alpha val="100000"/>
                  </a:srgbClr>
                </a:solidFill>
                <a:latin typeface="SimSun"/>
                <a:ea typeface="SimSun"/>
                <a:cs typeface="SimSun"/>
              </a:rPr>
              <a:t>段</a:t>
            </a:r>
            <a:r>
              <a:rPr sz="1200" spc="0">
                <a:solidFill>
                  <a:srgbClr val="000000">
                    <a:alpha val="100000"/>
                  </a:srgbClr>
                </a:solidFill>
                <a:latin typeface="SimSun"/>
                <a:ea typeface="SimSun"/>
                <a:cs typeface="SimSun"/>
              </a:rPr>
              <a:t>审 </a:t>
            </a:r>
            <a:r>
              <a:rPr sz="1200" spc="-40">
                <a:solidFill>
                  <a:srgbClr val="000000">
                    <a:alpha val="100000"/>
                  </a:srgbClr>
                </a:solidFill>
                <a:latin typeface="SimSun"/>
                <a:ea typeface="SimSun"/>
                <a:cs typeface="SimSun"/>
              </a:rPr>
              <a:t>核的条件</a:t>
            </a:r>
            <a:r>
              <a:rPr sz="1200" spc="-30">
                <a:solidFill>
                  <a:srgbClr val="000000">
                    <a:alpha val="100000"/>
                  </a:srgbClr>
                </a:solidFill>
                <a:latin typeface="SimSun"/>
                <a:ea typeface="SimSun"/>
                <a:cs typeface="SimSun"/>
              </a:rPr>
              <a:t>。</a:t>
            </a:r>
            <a:endParaRPr lang="SimSun" altLang="SimSun" sz="1200"/>
          </a:p>
          <a:p>
            <a:pPr marL="21082" algn="l" rtl="0" eaLnBrk="0">
              <a:lnSpc>
                <a:spcPct val="83000"/>
              </a:lnSpc>
              <a:spcBef>
                <a:spcPts val="979"/>
              </a:spcBef>
            </a:pPr>
            <a:r>
              <a:rPr sz="1200" spc="-40">
                <a:solidFill>
                  <a:srgbClr val="000000">
                    <a:alpha val="100000"/>
                  </a:srgbClr>
                </a:solidFill>
                <a:latin typeface="FangSong"/>
                <a:ea typeface="FangSong"/>
                <a:cs typeface="FangSong"/>
              </a:rPr>
              <a:t>注： 审核员宜从受审核方的行业特点、及其产品的实际风险来判</a:t>
            </a:r>
            <a:r>
              <a:rPr sz="1200" spc="-10">
                <a:solidFill>
                  <a:srgbClr val="000000">
                    <a:alpha val="100000"/>
                  </a:srgbClr>
                </a:solidFill>
                <a:latin typeface="FangSong"/>
                <a:ea typeface="FangSong"/>
                <a:cs typeface="FangSong"/>
              </a:rPr>
              <a:t>断</a:t>
            </a:r>
            <a:r>
              <a:rPr sz="1200" spc="0">
                <a:solidFill>
                  <a:srgbClr val="000000">
                    <a:alpha val="100000"/>
                  </a:srgbClr>
                </a:solidFill>
                <a:latin typeface="FangSong"/>
                <a:ea typeface="FangSong"/>
                <a:cs typeface="FangSong"/>
              </a:rPr>
              <a:t>受审核方所确定的</a:t>
            </a:r>
            <a:endParaRPr lang="FangSong" altLang="FangSong" sz="1200"/>
          </a:p>
          <a:p>
            <a:pPr marL="25806" indent="-7162" algn="l" rtl="0" eaLnBrk="0">
              <a:lnSpc>
                <a:spcPct val="167000"/>
              </a:lnSpc>
              <a:spcBef>
                <a:spcPts val="28"/>
              </a:spcBef>
            </a:pPr>
            <a:r>
              <a:rPr sz="1200" spc="-20">
                <a:solidFill>
                  <a:srgbClr val="000000">
                    <a:alpha val="100000"/>
                  </a:srgbClr>
                </a:solidFill>
                <a:latin typeface="FangSong"/>
                <a:ea typeface="FangSong"/>
                <a:cs typeface="FangSong"/>
              </a:rPr>
              <a:t>过程的适宜性，并应充分地理解受审核方用自己的语言所描述</a:t>
            </a:r>
            <a:r>
              <a:rPr sz="1200" spc="-10">
                <a:solidFill>
                  <a:srgbClr val="000000">
                    <a:alpha val="100000"/>
                  </a:srgbClr>
                </a:solidFill>
                <a:latin typeface="FangSong"/>
                <a:ea typeface="FangSong"/>
                <a:cs typeface="FangSong"/>
              </a:rPr>
              <a:t>的</a:t>
            </a:r>
            <a:r>
              <a:rPr sz="1200" spc="0">
                <a:solidFill>
                  <a:srgbClr val="000000">
                    <a:alpha val="100000"/>
                  </a:srgbClr>
                </a:solidFill>
                <a:latin typeface="FangSong"/>
                <a:ea typeface="FangSong"/>
                <a:cs typeface="FangSong"/>
              </a:rPr>
              <a:t>过程。过程应有确定 </a:t>
            </a:r>
            <a:r>
              <a:rPr sz="1200" spc="-20">
                <a:solidFill>
                  <a:srgbClr val="000000">
                    <a:alpha val="100000"/>
                  </a:srgbClr>
                </a:solidFill>
                <a:latin typeface="FangSong"/>
                <a:ea typeface="FangSong"/>
                <a:cs typeface="FangSong"/>
              </a:rPr>
              <a:t>的目标和绩效指标、输入、输出、活动和资源，其表现形式可以是文</a:t>
            </a:r>
            <a:r>
              <a:rPr sz="1200" spc="0">
                <a:solidFill>
                  <a:srgbClr val="000000">
                    <a:alpha val="100000"/>
                  </a:srgbClr>
                </a:solidFill>
                <a:latin typeface="FangSong"/>
                <a:ea typeface="FangSong"/>
                <a:cs typeface="FangSong"/>
              </a:rPr>
              <a:t>字、图示、表格</a:t>
            </a:r>
            <a:endParaRPr lang="FangSong" altLang="FangSong" sz="1200"/>
          </a:p>
        </p:txBody>
      </p:sp>
      <p:sp>
        <p:nvSpPr>
          <p:cNvPr id="55" name="textbox 55"/>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56" name="textbox 56"/>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57" name="textbox 57"/>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58" name="textbox 58"/>
          <p:cNvSpPr/>
          <p:nvPr/>
        </p:nvSpPr>
        <p:spPr>
          <a:xfrm>
            <a:off x="7187069" y="544436"/>
            <a:ext cx="937260"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8</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59"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 name="textbox 61"/>
          <p:cNvSpPr/>
          <p:nvPr/>
        </p:nvSpPr>
        <p:spPr>
          <a:xfrm>
            <a:off x="2640584" y="960018"/>
            <a:ext cx="5648959" cy="88182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21691" algn="l" rtl="0" eaLnBrk="0">
              <a:lnSpc>
                <a:spcPts val="1338"/>
              </a:lnSpc>
            </a:pPr>
            <a:r>
              <a:rPr sz="1000" spc="-30">
                <a:solidFill>
                  <a:srgbClr val="000000">
                    <a:alpha val="100000"/>
                  </a:srgbClr>
                </a:solidFill>
                <a:latin typeface="FangSong"/>
                <a:ea typeface="FangSong"/>
                <a:cs typeface="FangSong"/>
              </a:rPr>
              <a:t>等</a:t>
            </a:r>
            <a:r>
              <a:rPr sz="1000" spc="-20">
                <a:solidFill>
                  <a:srgbClr val="000000">
                    <a:alpha val="100000"/>
                  </a:srgbClr>
                </a:solidFill>
                <a:latin typeface="FangSong"/>
                <a:ea typeface="FangSong"/>
                <a:cs typeface="FangSong"/>
              </a:rPr>
              <a:t>。</a:t>
            </a:r>
            <a:endParaRPr lang="FangSong" altLang="FangSong" sz="1000"/>
          </a:p>
          <a:p>
            <a:pPr marL="15138" algn="l" rtl="0" eaLnBrk="0">
              <a:lnSpc>
                <a:spcPct val="95000"/>
              </a:lnSpc>
              <a:spcBef>
                <a:spcPts val="1000"/>
              </a:spcBef>
            </a:pPr>
            <a:r>
              <a:rPr sz="1200" spc="10">
                <a:ln w="4354" cap="flat" cmpd="sng">
                  <a:solidFill>
                    <a:srgbClr val="000000">
                      <a:alpha val="100000"/>
                    </a:srgbClr>
                  </a:solidFill>
                  <a:miter lim="10"/>
                </a:ln>
                <a:solidFill>
                  <a:srgbClr val="000000">
                    <a:alpha val="100000"/>
                  </a:srgbClr>
                </a:solidFill>
                <a:latin typeface="SimSun"/>
                <a:ea typeface="SimSun"/>
                <a:cs typeface="SimSun"/>
              </a:rPr>
              <a:t>5.</a:t>
            </a:r>
            <a:r>
              <a:rPr sz="1200" spc="0">
                <a:ln w="4354" cap="flat" cmpd="sng">
                  <a:solidFill>
                    <a:srgbClr val="000000">
                      <a:alpha val="100000"/>
                    </a:srgbClr>
                  </a:solidFill>
                  <a:miter lim="10"/>
                </a:ln>
                <a:solidFill>
                  <a:srgbClr val="000000">
                    <a:alpha val="100000"/>
                  </a:srgbClr>
                </a:solidFill>
                <a:latin typeface="SimSun"/>
                <a:ea typeface="SimSun"/>
                <a:cs typeface="SimSun"/>
              </a:rPr>
              <a:t>4</a:t>
            </a:r>
            <a:r>
              <a:rPr sz="1200" spc="0">
                <a:solidFill>
                  <a:srgbClr val="000000">
                    <a:alpha val="100000"/>
                  </a:srgbClr>
                </a:solidFill>
                <a:latin typeface="SimSun"/>
                <a:ea typeface="SimSun"/>
                <a:cs typeface="SimSun"/>
              </a:rPr>
              <a:t> </a:t>
            </a:r>
            <a:r>
              <a:rPr sz="1200" spc="0">
                <a:ln w="4354" cap="flat" cmpd="sng">
                  <a:solidFill>
                    <a:srgbClr val="000000">
                      <a:alpha val="100000"/>
                    </a:srgbClr>
                  </a:solidFill>
                  <a:miter lim="10"/>
                </a:ln>
                <a:solidFill>
                  <a:srgbClr val="000000">
                    <a:alpha val="100000"/>
                  </a:srgbClr>
                </a:solidFill>
                <a:latin typeface="SimSun"/>
                <a:ea typeface="SimSun"/>
                <a:cs typeface="SimSun"/>
              </a:rPr>
              <a:t>基于过程的第二阶段审核计划的编制</a:t>
            </a:r>
            <a:endParaRPr lang="SimSun" altLang="SimSun" sz="1200"/>
          </a:p>
          <a:p>
            <a:pPr marL="15138" algn="l" rtl="0" eaLnBrk="0">
              <a:lnSpc>
                <a:spcPct val="95000"/>
              </a:lnSpc>
              <a:spcBef>
                <a:spcPts val="967"/>
              </a:spcBef>
            </a:pPr>
            <a:r>
              <a:rPr sz="1200" spc="-50">
                <a:solidFill>
                  <a:srgbClr val="000000">
                    <a:alpha val="100000"/>
                  </a:srgbClr>
                </a:solidFill>
                <a:latin typeface="SimSun"/>
                <a:ea typeface="SimSun"/>
                <a:cs typeface="SimSun"/>
              </a:rPr>
              <a:t>5.4.1 审核组编制第二阶段审核计划时宜考虑</a:t>
            </a:r>
            <a:r>
              <a:rPr sz="1200" spc="-30">
                <a:solidFill>
                  <a:srgbClr val="000000">
                    <a:alpha val="100000"/>
                  </a:srgbClr>
                </a:solidFill>
                <a:latin typeface="SimSun"/>
                <a:ea typeface="SimSun"/>
                <a:cs typeface="SimSun"/>
              </a:rPr>
              <a:t>如</a:t>
            </a:r>
            <a:r>
              <a:rPr sz="1200" spc="0">
                <a:solidFill>
                  <a:srgbClr val="000000">
                    <a:alpha val="100000"/>
                  </a:srgbClr>
                </a:solidFill>
                <a:latin typeface="SimSun"/>
                <a:ea typeface="SimSun"/>
                <a:cs typeface="SimSun"/>
              </a:rPr>
              <a:t>下方面：</a:t>
            </a:r>
            <a:endParaRPr lang="SimSun" altLang="SimSun" sz="1200"/>
          </a:p>
          <a:p>
            <a:pPr marL="546049" indent="-256032" algn="l" rtl="0" eaLnBrk="0">
              <a:lnSpc>
                <a:spcPct val="129000"/>
              </a:lnSpc>
              <a:spcBef>
                <a:spcPts val="970"/>
              </a:spcBef>
            </a:pPr>
            <a:r>
              <a:rPr sz="1200" spc="-10">
                <a:solidFill>
                  <a:srgbClr val="000000">
                    <a:alpha val="100000"/>
                  </a:srgbClr>
                </a:solidFill>
                <a:latin typeface="SimSun"/>
                <a:ea typeface="SimSun"/>
                <a:cs typeface="SimSun"/>
              </a:rPr>
              <a:t>1) 根据优先排序的原则，考虑过程在 </a:t>
            </a:r>
            <a:r>
              <a:rPr sz="1200" spc="0">
                <a:solidFill>
                  <a:srgbClr val="000000">
                    <a:alpha val="100000"/>
                  </a:srgbClr>
                </a:solidFill>
                <a:latin typeface="SimSun"/>
                <a:ea typeface="SimSun"/>
                <a:cs typeface="SimSun"/>
              </a:rPr>
              <a:t>QMS</a:t>
            </a:r>
            <a:r>
              <a:rPr sz="1200" spc="-10">
                <a:solidFill>
                  <a:srgbClr val="000000">
                    <a:alpha val="100000"/>
                  </a:srgbClr>
                </a:solidFill>
                <a:latin typeface="SimSun"/>
                <a:ea typeface="SimSun"/>
                <a:cs typeface="SimSun"/>
              </a:rPr>
              <a:t> 中的关键程度和审核效</a:t>
            </a:r>
            <a:r>
              <a:rPr sz="1200" spc="0">
                <a:solidFill>
                  <a:srgbClr val="000000">
                    <a:alpha val="100000"/>
                  </a:srgbClr>
                </a:solidFill>
                <a:latin typeface="SimSun"/>
                <a:ea typeface="SimSun"/>
                <a:cs typeface="SimSun"/>
              </a:rPr>
              <a:t>率等因素，依 </a:t>
            </a:r>
            <a:r>
              <a:rPr sz="1200" spc="-20">
                <a:solidFill>
                  <a:srgbClr val="000000">
                    <a:alpha val="100000"/>
                  </a:srgbClr>
                </a:solidFill>
                <a:latin typeface="SimSun"/>
                <a:ea typeface="SimSun"/>
                <a:cs typeface="SimSun"/>
              </a:rPr>
              <a:t>照审核的关注点来配备合适的资源，</a:t>
            </a:r>
            <a:r>
              <a:rPr sz="1200" spc="0">
                <a:solidFill>
                  <a:srgbClr val="000000">
                    <a:alpha val="100000"/>
                  </a:srgbClr>
                </a:solidFill>
                <a:latin typeface="SimSun"/>
                <a:ea typeface="SimSun"/>
                <a:cs typeface="SimSun"/>
              </a:rPr>
              <a:t>如审核人员、时间等；</a:t>
            </a:r>
            <a:endParaRPr lang="SimSun" altLang="SimSun" sz="1200"/>
          </a:p>
          <a:p>
            <a:pPr marL="284683" indent="2438" algn="l" rtl="0" eaLnBrk="0">
              <a:lnSpc>
                <a:spcPct val="162000"/>
              </a:lnSpc>
              <a:spcBef>
                <a:spcPts val="11"/>
              </a:spcBef>
            </a:pPr>
            <a:r>
              <a:rPr sz="1200" spc="-60">
                <a:solidFill>
                  <a:srgbClr val="000000">
                    <a:alpha val="100000"/>
                  </a:srgbClr>
                </a:solidFill>
                <a:latin typeface="FangSong"/>
                <a:ea typeface="FangSong"/>
                <a:cs typeface="FangSong"/>
              </a:rPr>
              <a:t>注： 对于 </a:t>
            </a:r>
            <a:r>
              <a:rPr sz="1200" spc="0">
                <a:solidFill>
                  <a:srgbClr val="000000">
                    <a:alpha val="100000"/>
                  </a:srgbClr>
                </a:solidFill>
                <a:latin typeface="FangSong"/>
                <a:ea typeface="FangSong"/>
                <a:cs typeface="FangSong"/>
              </a:rPr>
              <a:t>QMS</a:t>
            </a:r>
            <a:r>
              <a:rPr sz="1200" spc="-60">
                <a:solidFill>
                  <a:srgbClr val="000000">
                    <a:alpha val="100000"/>
                  </a:srgbClr>
                </a:solidFill>
                <a:latin typeface="FangSong"/>
                <a:ea typeface="FangSong"/>
                <a:cs typeface="FangSong"/>
              </a:rPr>
              <a:t> 审核， 以对产品实现类的过程实施审核为主线，同时关注与</a:t>
            </a:r>
            <a:r>
              <a:rPr sz="1200" spc="-40">
                <a:solidFill>
                  <a:srgbClr val="000000">
                    <a:alpha val="100000"/>
                  </a:srgbClr>
                </a:solidFill>
                <a:latin typeface="FangSong"/>
                <a:ea typeface="FangSong"/>
                <a:cs typeface="FangSong"/>
              </a:rPr>
              <a:t>之</a:t>
            </a:r>
            <a:r>
              <a:rPr sz="1200" spc="0">
                <a:solidFill>
                  <a:srgbClr val="000000">
                    <a:alpha val="100000"/>
                  </a:srgbClr>
                </a:solidFill>
                <a:latin typeface="FangSong"/>
                <a:ea typeface="FangSong"/>
                <a:cs typeface="FangSong"/>
              </a:rPr>
              <a:t>相关 </a:t>
            </a:r>
            <a:r>
              <a:rPr sz="1200" spc="-40">
                <a:solidFill>
                  <a:srgbClr val="000000">
                    <a:alpha val="100000"/>
                  </a:srgbClr>
                </a:solidFill>
                <a:latin typeface="FangSong"/>
                <a:ea typeface="FangSong"/>
                <a:cs typeface="FangSong"/>
              </a:rPr>
              <a:t>的 </a:t>
            </a:r>
            <a:r>
              <a:rPr sz="1200" spc="0">
                <a:solidFill>
                  <a:srgbClr val="000000">
                    <a:alpha val="100000"/>
                  </a:srgbClr>
                </a:solidFill>
                <a:latin typeface="FangSong"/>
                <a:ea typeface="FangSong"/>
                <a:cs typeface="FangSong"/>
              </a:rPr>
              <a:t>QMS</a:t>
            </a:r>
            <a:r>
              <a:rPr sz="1200" spc="-40">
                <a:solidFill>
                  <a:srgbClr val="000000">
                    <a:alpha val="100000"/>
                  </a:srgbClr>
                </a:solidFill>
                <a:latin typeface="FangSong"/>
                <a:ea typeface="FangSong"/>
                <a:cs typeface="FangSong"/>
              </a:rPr>
              <a:t> 其他过程 (如： 管理类的过程、资源类的过程和监视、测量、分析与改</a:t>
            </a:r>
            <a:r>
              <a:rPr sz="1200" spc="-20">
                <a:solidFill>
                  <a:srgbClr val="000000">
                    <a:alpha val="100000"/>
                  </a:srgbClr>
                </a:solidFill>
                <a:latin typeface="FangSong"/>
                <a:ea typeface="FangSong"/>
                <a:cs typeface="FangSong"/>
              </a:rPr>
              <a:t>进</a:t>
            </a:r>
            <a:r>
              <a:rPr sz="1200" spc="0">
                <a:solidFill>
                  <a:srgbClr val="000000">
                    <a:alpha val="100000"/>
                  </a:srgbClr>
                </a:solidFill>
                <a:latin typeface="FangSong"/>
                <a:ea typeface="FangSong"/>
                <a:cs typeface="FangSong"/>
              </a:rPr>
              <a:t> </a:t>
            </a:r>
            <a:r>
              <a:rPr sz="1200" spc="-20">
                <a:solidFill>
                  <a:srgbClr val="000000">
                    <a:alpha val="100000"/>
                  </a:srgbClr>
                </a:solidFill>
                <a:latin typeface="FangSong"/>
                <a:ea typeface="FangSong"/>
                <a:cs typeface="FangSong"/>
              </a:rPr>
              <a:t>类的过程) 是一个较为</a:t>
            </a:r>
            <a:r>
              <a:rPr sz="1200" spc="-10">
                <a:solidFill>
                  <a:srgbClr val="000000">
                    <a:alpha val="100000"/>
                  </a:srgbClr>
                </a:solidFill>
                <a:latin typeface="FangSong"/>
                <a:ea typeface="FangSong"/>
                <a:cs typeface="FangSong"/>
              </a:rPr>
              <a:t>合</a:t>
            </a:r>
            <a:r>
              <a:rPr sz="1200" spc="0">
                <a:solidFill>
                  <a:srgbClr val="000000">
                    <a:alpha val="100000"/>
                  </a:srgbClr>
                </a:solidFill>
                <a:latin typeface="FangSong"/>
                <a:ea typeface="FangSong"/>
                <a:cs typeface="FangSong"/>
              </a:rPr>
              <a:t>理的安排。</a:t>
            </a:r>
            <a:endParaRPr lang="FangSong" altLang="FangSong" sz="1200"/>
          </a:p>
          <a:p>
            <a:pPr marL="280568" algn="l" rtl="0" eaLnBrk="0">
              <a:lnSpc>
                <a:spcPct val="83000"/>
              </a:lnSpc>
              <a:spcBef>
                <a:spcPts val="993"/>
              </a:spcBef>
            </a:pPr>
            <a:r>
              <a:rPr sz="1200" spc="20">
                <a:solidFill>
                  <a:srgbClr val="000000">
                    <a:alpha val="100000"/>
                  </a:srgbClr>
                </a:solidFill>
                <a:latin typeface="SimSun"/>
                <a:ea typeface="SimSun"/>
                <a:cs typeface="SimSun"/>
              </a:rPr>
              <a:t>2) 根据受审核方确定的过程、过程的顺</a:t>
            </a:r>
            <a:r>
              <a:rPr sz="1200" spc="0">
                <a:solidFill>
                  <a:srgbClr val="000000">
                    <a:alpha val="100000"/>
                  </a:srgbClr>
                </a:solidFill>
                <a:latin typeface="SimSun"/>
                <a:ea typeface="SimSun"/>
                <a:cs typeface="SimSun"/>
              </a:rPr>
              <a:t>序和相互关系以及多场所的有关情况，</a:t>
            </a:r>
            <a:endParaRPr lang="SimSun" altLang="SimSun" sz="1200"/>
          </a:p>
          <a:p>
            <a:pPr marL="546049" algn="l" rtl="0" eaLnBrk="0">
              <a:lnSpc>
                <a:spcPts val="2340"/>
              </a:lnSpc>
            </a:pPr>
            <a:r>
              <a:rPr sz="1200" spc="-90">
                <a:solidFill>
                  <a:srgbClr val="000000">
                    <a:alpha val="100000"/>
                  </a:srgbClr>
                </a:solidFill>
                <a:latin typeface="SimSun"/>
                <a:ea typeface="SimSun"/>
                <a:cs typeface="SimSun"/>
              </a:rPr>
              <a:t>来策划审核的路径</a:t>
            </a:r>
            <a:r>
              <a:rPr sz="1200" spc="-60">
                <a:solidFill>
                  <a:srgbClr val="000000">
                    <a:alpha val="100000"/>
                  </a:srgbClr>
                </a:solidFill>
                <a:latin typeface="SimSun"/>
                <a:ea typeface="SimSun"/>
                <a:cs typeface="SimSun"/>
              </a:rPr>
              <a:t>；</a:t>
            </a:r>
            <a:endParaRPr lang="SimSun" altLang="SimSun" sz="1200"/>
          </a:p>
          <a:p>
            <a:pPr marL="282854" indent="4267" algn="l" rtl="0" eaLnBrk="0">
              <a:lnSpc>
                <a:spcPct val="164000"/>
              </a:lnSpc>
              <a:spcBef>
                <a:spcPts val="114"/>
              </a:spcBef>
            </a:pPr>
            <a:r>
              <a:rPr sz="1200" spc="-40">
                <a:solidFill>
                  <a:srgbClr val="000000">
                    <a:alpha val="100000"/>
                  </a:srgbClr>
                </a:solidFill>
                <a:latin typeface="FangSong"/>
                <a:ea typeface="FangSong"/>
                <a:cs typeface="FangSong"/>
              </a:rPr>
              <a:t>注： 通常情况下， 对于审核路径与过程的关系，审核组可以根据不同的需要灵活</a:t>
            </a:r>
            <a:r>
              <a:rPr sz="1200" spc="0">
                <a:solidFill>
                  <a:srgbClr val="000000">
                    <a:alpha val="100000"/>
                  </a:srgbClr>
                </a:solidFill>
                <a:latin typeface="FangSong"/>
                <a:ea typeface="FangSong"/>
                <a:cs typeface="FangSong"/>
              </a:rPr>
              <a:t> </a:t>
            </a:r>
            <a:r>
              <a:rPr sz="1200" spc="-20">
                <a:solidFill>
                  <a:srgbClr val="000000">
                    <a:alpha val="100000"/>
                  </a:srgbClr>
                </a:solidFill>
                <a:latin typeface="FangSong"/>
                <a:ea typeface="FangSong"/>
                <a:cs typeface="FangSong"/>
              </a:rPr>
              <a:t>应用， 如顺着受审核方的业务流程、逆着受审核方的业务流程或它们的组</a:t>
            </a:r>
            <a:r>
              <a:rPr sz="1200" spc="-10">
                <a:solidFill>
                  <a:srgbClr val="000000">
                    <a:alpha val="100000"/>
                  </a:srgbClr>
                </a:solidFill>
                <a:latin typeface="FangSong"/>
                <a:ea typeface="FangSong"/>
                <a:cs typeface="FangSong"/>
              </a:rPr>
              <a:t>合</a:t>
            </a:r>
            <a:r>
              <a:rPr sz="1200" spc="0">
                <a:solidFill>
                  <a:srgbClr val="000000">
                    <a:alpha val="100000"/>
                  </a:srgbClr>
                </a:solidFill>
                <a:latin typeface="FangSong"/>
                <a:ea typeface="FangSong"/>
                <a:cs typeface="FangSong"/>
              </a:rPr>
              <a:t>等。</a:t>
            </a:r>
            <a:endParaRPr lang="FangSong" altLang="FangSong" sz="1200"/>
          </a:p>
          <a:p>
            <a:pPr marL="281787" algn="l" rtl="0" eaLnBrk="0">
              <a:lnSpc>
                <a:spcPct val="83000"/>
              </a:lnSpc>
              <a:spcBef>
                <a:spcPts val="988"/>
              </a:spcBef>
            </a:pPr>
            <a:r>
              <a:rPr sz="1200" spc="20">
                <a:solidFill>
                  <a:srgbClr val="000000">
                    <a:alpha val="100000"/>
                  </a:srgbClr>
                </a:solidFill>
                <a:latin typeface="SimSun"/>
                <a:ea typeface="SimSun"/>
                <a:cs typeface="SimSun"/>
              </a:rPr>
              <a:t>3) 当受审核方有多个外部分场所时，</a:t>
            </a:r>
            <a:r>
              <a:rPr sz="1200" spc="0">
                <a:solidFill>
                  <a:srgbClr val="000000">
                    <a:alpha val="100000"/>
                  </a:srgbClr>
                </a:solidFill>
                <a:latin typeface="SimSun"/>
                <a:ea typeface="SimSun"/>
                <a:cs typeface="SimSun"/>
              </a:rPr>
              <a:t>审核计划尤其需要关注过程的接口及外部</a:t>
            </a:r>
            <a:endParaRPr lang="SimSun" altLang="SimSun" sz="1200"/>
          </a:p>
          <a:p>
            <a:pPr marL="544829" indent="2438" algn="l" rtl="0" eaLnBrk="0">
              <a:lnSpc>
                <a:spcPct val="168000"/>
              </a:lnSpc>
              <a:spcBef>
                <a:spcPts val="5"/>
              </a:spcBef>
            </a:pPr>
            <a:r>
              <a:rPr sz="1200" spc="-20">
                <a:solidFill>
                  <a:srgbClr val="000000">
                    <a:alpha val="100000"/>
                  </a:srgbClr>
                </a:solidFill>
                <a:latin typeface="SimSun"/>
                <a:ea typeface="SimSun"/>
                <a:cs typeface="SimSun"/>
              </a:rPr>
              <a:t>分场所与总部的管理接口。特别是， 当存在由其他认证机构</a:t>
            </a:r>
            <a:r>
              <a:rPr sz="1200" spc="-10">
                <a:solidFill>
                  <a:srgbClr val="000000">
                    <a:alpha val="100000"/>
                  </a:srgbClr>
                </a:solidFill>
                <a:latin typeface="SimSun"/>
                <a:ea typeface="SimSun"/>
                <a:cs typeface="SimSun"/>
              </a:rPr>
              <a:t>审</a:t>
            </a:r>
            <a:r>
              <a:rPr sz="1200" spc="0">
                <a:solidFill>
                  <a:srgbClr val="000000">
                    <a:alpha val="100000"/>
                  </a:srgbClr>
                </a:solidFill>
                <a:latin typeface="SimSun"/>
                <a:ea typeface="SimSun"/>
                <a:cs typeface="SimSun"/>
              </a:rPr>
              <a:t>核过的外部分 </a:t>
            </a:r>
            <a:r>
              <a:rPr sz="1200" spc="-10">
                <a:solidFill>
                  <a:srgbClr val="000000">
                    <a:alpha val="100000"/>
                  </a:srgbClr>
                </a:solidFill>
                <a:latin typeface="SimSun"/>
                <a:ea typeface="SimSun"/>
                <a:cs typeface="SimSun"/>
              </a:rPr>
              <a:t>场所的情况</a:t>
            </a:r>
            <a:r>
              <a:rPr sz="1200" spc="0">
                <a:solidFill>
                  <a:srgbClr val="000000">
                    <a:alpha val="100000"/>
                  </a:srgbClr>
                </a:solidFill>
                <a:latin typeface="SimSun"/>
                <a:ea typeface="SimSun"/>
                <a:cs typeface="SimSun"/>
              </a:rPr>
              <a:t>下，更应考虑如何利用相关信息进行有效的审核策划；</a:t>
            </a:r>
            <a:endParaRPr lang="SimSun" altLang="SimSun" sz="1200"/>
          </a:p>
          <a:p>
            <a:pPr marL="287121" algn="l" rtl="0" eaLnBrk="0">
              <a:lnSpc>
                <a:spcPct val="83000"/>
              </a:lnSpc>
              <a:spcBef>
                <a:spcPts val="984"/>
              </a:spcBef>
            </a:pPr>
            <a:r>
              <a:rPr sz="1200" spc="-60">
                <a:solidFill>
                  <a:srgbClr val="000000">
                    <a:alpha val="100000"/>
                  </a:srgbClr>
                </a:solidFill>
                <a:latin typeface="FangSong"/>
                <a:ea typeface="FangSong"/>
                <a:cs typeface="FangSong"/>
              </a:rPr>
              <a:t>注： 审核组先安排对外部分场所的审核， 然后再安排到总部进行审核， </a:t>
            </a:r>
            <a:r>
              <a:rPr sz="1200" spc="-50">
                <a:solidFill>
                  <a:srgbClr val="000000">
                    <a:alpha val="100000"/>
                  </a:srgbClr>
                </a:solidFill>
                <a:latin typeface="FangSong"/>
                <a:ea typeface="FangSong"/>
                <a:cs typeface="FangSong"/>
              </a:rPr>
              <a:t>可</a:t>
            </a:r>
            <a:r>
              <a:rPr sz="1200" spc="0">
                <a:solidFill>
                  <a:srgbClr val="000000">
                    <a:alpha val="100000"/>
                  </a:srgbClr>
                </a:solidFill>
                <a:latin typeface="FangSong"/>
                <a:ea typeface="FangSong"/>
                <a:cs typeface="FangSong"/>
              </a:rPr>
              <a:t>能是一</a:t>
            </a:r>
            <a:endParaRPr lang="FangSong" altLang="FangSong" sz="1200"/>
          </a:p>
          <a:p>
            <a:pPr marL="285292" indent="-1828" algn="l" rtl="0" eaLnBrk="0">
              <a:lnSpc>
                <a:spcPct val="165000"/>
              </a:lnSpc>
              <a:spcBef>
                <a:spcPts val="18"/>
              </a:spcBef>
            </a:pPr>
            <a:r>
              <a:rPr sz="1200" spc="-40">
                <a:solidFill>
                  <a:srgbClr val="000000">
                    <a:alpha val="100000"/>
                  </a:srgbClr>
                </a:solidFill>
                <a:latin typeface="FangSong"/>
                <a:ea typeface="FangSong"/>
                <a:cs typeface="FangSong"/>
              </a:rPr>
              <a:t>个比较好的选择， 它比较有利于在受审核方总部对其 </a:t>
            </a:r>
            <a:r>
              <a:rPr sz="1200" spc="-10">
                <a:solidFill>
                  <a:srgbClr val="000000">
                    <a:alpha val="100000"/>
                  </a:srgbClr>
                </a:solidFill>
                <a:latin typeface="FangSong"/>
                <a:ea typeface="FangSong"/>
                <a:cs typeface="FangSong"/>
              </a:rPr>
              <a:t>Q</a:t>
            </a:r>
            <a:r>
              <a:rPr sz="1200" spc="0">
                <a:solidFill>
                  <a:srgbClr val="000000">
                    <a:alpha val="100000"/>
                  </a:srgbClr>
                </a:solidFill>
                <a:latin typeface="FangSong"/>
                <a:ea typeface="FangSong"/>
                <a:cs typeface="FangSong"/>
              </a:rPr>
              <a:t>MS</a:t>
            </a:r>
            <a:r>
              <a:rPr sz="1200" spc="-40">
                <a:solidFill>
                  <a:srgbClr val="000000">
                    <a:alpha val="100000"/>
                  </a:srgbClr>
                </a:solidFill>
                <a:latin typeface="FangSong"/>
                <a:ea typeface="FangSong"/>
                <a:cs typeface="FangSong"/>
              </a:rPr>
              <a:t> 进行系统评价。倘若不</a:t>
            </a:r>
            <a:r>
              <a:rPr sz="1200" spc="0">
                <a:solidFill>
                  <a:srgbClr val="000000">
                    <a:alpha val="100000"/>
                  </a:srgbClr>
                </a:solidFill>
                <a:latin typeface="FangSong"/>
                <a:ea typeface="FangSong"/>
                <a:cs typeface="FangSong"/>
              </a:rPr>
              <a:t> </a:t>
            </a:r>
            <a:r>
              <a:rPr sz="1200" spc="-30">
                <a:solidFill>
                  <a:srgbClr val="000000">
                    <a:alpha val="100000"/>
                  </a:srgbClr>
                </a:solidFill>
                <a:latin typeface="FangSong"/>
                <a:ea typeface="FangSong"/>
                <a:cs typeface="FangSong"/>
              </a:rPr>
              <a:t>能先实施分场所审核再实施总部审核的审核顺序， 应确保对受</a:t>
            </a:r>
            <a:r>
              <a:rPr sz="1200" spc="-20">
                <a:solidFill>
                  <a:srgbClr val="000000">
                    <a:alpha val="100000"/>
                  </a:srgbClr>
                </a:solidFill>
                <a:latin typeface="FangSong"/>
                <a:ea typeface="FangSong"/>
                <a:cs typeface="FangSong"/>
              </a:rPr>
              <a:t>审</a:t>
            </a:r>
            <a:r>
              <a:rPr sz="1200" spc="0">
                <a:solidFill>
                  <a:srgbClr val="000000">
                    <a:alpha val="100000"/>
                  </a:srgbClr>
                </a:solidFill>
                <a:latin typeface="FangSong"/>
                <a:ea typeface="FangSong"/>
                <a:cs typeface="FangSong"/>
              </a:rPr>
              <a:t>核方的所有审核 </a:t>
            </a:r>
            <a:r>
              <a:rPr sz="1200" spc="10">
                <a:solidFill>
                  <a:srgbClr val="000000">
                    <a:alpha val="100000"/>
                  </a:srgbClr>
                </a:solidFill>
                <a:latin typeface="FangSong"/>
                <a:ea typeface="FangSong"/>
                <a:cs typeface="FangSong"/>
              </a:rPr>
              <a:t>活动结束后才形</a:t>
            </a:r>
            <a:r>
              <a:rPr sz="1200" spc="0">
                <a:solidFill>
                  <a:srgbClr val="000000">
                    <a:alpha val="100000"/>
                  </a:srgbClr>
                </a:solidFill>
                <a:latin typeface="FangSong"/>
                <a:ea typeface="FangSong"/>
                <a:cs typeface="FangSong"/>
              </a:rPr>
              <a:t>成最终的审核发现，且尽可能避免两场所审核间隔过长的情况， </a:t>
            </a:r>
            <a:r>
              <a:rPr sz="1200" spc="-30">
                <a:solidFill>
                  <a:srgbClr val="000000">
                    <a:alpha val="100000"/>
                  </a:srgbClr>
                </a:solidFill>
                <a:latin typeface="FangSong"/>
                <a:ea typeface="FangSong"/>
                <a:cs typeface="FangSong"/>
              </a:rPr>
              <a:t>一般不宜超过三个</a:t>
            </a:r>
            <a:r>
              <a:rPr sz="1200" spc="0">
                <a:solidFill>
                  <a:srgbClr val="000000">
                    <a:alpha val="100000"/>
                  </a:srgbClr>
                </a:solidFill>
                <a:latin typeface="FangSong"/>
                <a:ea typeface="FangSong"/>
                <a:cs typeface="FangSong"/>
              </a:rPr>
              <a:t>月。</a:t>
            </a:r>
            <a:endParaRPr lang="FangSong" altLang="FangSong" sz="1200"/>
          </a:p>
          <a:p>
            <a:pPr marL="278129" algn="l" rtl="0" eaLnBrk="0">
              <a:lnSpc>
                <a:spcPct val="95000"/>
              </a:lnSpc>
              <a:spcBef>
                <a:spcPts val="975"/>
              </a:spcBef>
            </a:pPr>
            <a:r>
              <a:rPr sz="1200" spc="-20">
                <a:solidFill>
                  <a:srgbClr val="000000">
                    <a:alpha val="100000"/>
                  </a:srgbClr>
                </a:solidFill>
                <a:latin typeface="SimSun"/>
                <a:ea typeface="SimSun"/>
                <a:cs typeface="SimSun"/>
              </a:rPr>
              <a:t>4) 考虑受审核方的实际布局和主要的产品实现过程优化审核路</a:t>
            </a:r>
            <a:r>
              <a:rPr sz="1200" spc="-10">
                <a:solidFill>
                  <a:srgbClr val="000000">
                    <a:alpha val="100000"/>
                  </a:srgbClr>
                </a:solidFill>
                <a:latin typeface="SimSun"/>
                <a:ea typeface="SimSun"/>
                <a:cs typeface="SimSun"/>
              </a:rPr>
              <a:t>径</a:t>
            </a:r>
            <a:r>
              <a:rPr sz="1200" spc="0">
                <a:solidFill>
                  <a:srgbClr val="000000">
                    <a:alpha val="100000"/>
                  </a:srgbClr>
                </a:solidFill>
                <a:latin typeface="SimSun"/>
                <a:ea typeface="SimSun"/>
                <a:cs typeface="SimSun"/>
              </a:rPr>
              <a:t>和时间；</a:t>
            </a:r>
            <a:endParaRPr lang="SimSun" altLang="SimSun" sz="1200"/>
          </a:p>
          <a:p>
            <a:pPr marL="545439" indent="-263651" algn="l" rtl="0" eaLnBrk="0">
              <a:lnSpc>
                <a:spcPct val="140000"/>
              </a:lnSpc>
              <a:spcBef>
                <a:spcPts val="977"/>
              </a:spcBef>
            </a:pPr>
            <a:r>
              <a:rPr sz="1200" spc="30">
                <a:solidFill>
                  <a:srgbClr val="000000">
                    <a:alpha val="100000"/>
                  </a:srgbClr>
                </a:solidFill>
                <a:latin typeface="SimSun"/>
                <a:ea typeface="SimSun"/>
                <a:cs typeface="SimSun"/>
              </a:rPr>
              <a:t>5) 当审核组包括多个审核员进行审核(或多管理体系结合审核)时，</a:t>
            </a:r>
            <a:r>
              <a:rPr sz="1200" spc="0">
                <a:solidFill>
                  <a:srgbClr val="000000">
                    <a:alpha val="100000"/>
                  </a:srgbClr>
                </a:solidFill>
                <a:latin typeface="SimSun"/>
                <a:ea typeface="SimSun"/>
                <a:cs typeface="SimSun"/>
              </a:rPr>
              <a:t> 需要考虑 </a:t>
            </a:r>
            <a:r>
              <a:rPr sz="1200" spc="-20">
                <a:solidFill>
                  <a:srgbClr val="000000">
                    <a:alpha val="100000"/>
                  </a:srgbClr>
                </a:solidFill>
                <a:latin typeface="SimSun"/>
                <a:ea typeface="SimSun"/>
                <a:cs typeface="SimSun"/>
              </a:rPr>
              <a:t>各审核员的实际能力和优势来分组， 并针对多审核路径的</a:t>
            </a:r>
            <a:r>
              <a:rPr sz="1200" spc="-10">
                <a:solidFill>
                  <a:srgbClr val="000000">
                    <a:alpha val="100000"/>
                  </a:srgbClr>
                </a:solidFill>
                <a:latin typeface="SimSun"/>
                <a:ea typeface="SimSun"/>
                <a:cs typeface="SimSun"/>
              </a:rPr>
              <a:t>连</a:t>
            </a:r>
            <a:r>
              <a:rPr sz="1200" spc="0">
                <a:solidFill>
                  <a:srgbClr val="000000">
                    <a:alpha val="100000"/>
                  </a:srgbClr>
                </a:solidFill>
                <a:latin typeface="SimSun"/>
                <a:ea typeface="SimSun"/>
                <a:cs typeface="SimSun"/>
              </a:rPr>
              <a:t>接和必要的沟通 </a:t>
            </a:r>
            <a:r>
              <a:rPr sz="1200" spc="-10">
                <a:solidFill>
                  <a:srgbClr val="000000">
                    <a:alpha val="100000"/>
                  </a:srgbClr>
                </a:solidFill>
                <a:latin typeface="SimSun"/>
                <a:ea typeface="SimSun"/>
                <a:cs typeface="SimSun"/>
              </a:rPr>
              <a:t>做出事先安</a:t>
            </a:r>
            <a:r>
              <a:rPr sz="1200" spc="0">
                <a:solidFill>
                  <a:srgbClr val="000000">
                    <a:alpha val="100000"/>
                  </a:srgbClr>
                </a:solidFill>
                <a:latin typeface="SimSun"/>
                <a:ea typeface="SimSun"/>
                <a:cs typeface="SimSun"/>
              </a:rPr>
              <a:t>排。</a:t>
            </a:r>
            <a:endParaRPr lang="SimSun" altLang="SimSun" sz="1200"/>
          </a:p>
          <a:p>
            <a:pPr marL="12700" indent="2438" algn="l" rtl="0" eaLnBrk="0">
              <a:lnSpc>
                <a:spcPct val="140000"/>
              </a:lnSpc>
              <a:spcBef>
                <a:spcPts val="975"/>
              </a:spcBef>
            </a:pPr>
            <a:r>
              <a:rPr sz="1200" spc="-30">
                <a:solidFill>
                  <a:srgbClr val="000000">
                    <a:alpha val="100000"/>
                  </a:srgbClr>
                </a:solidFill>
                <a:latin typeface="SimSun"/>
                <a:ea typeface="SimSun"/>
                <a:cs typeface="SimSun"/>
              </a:rPr>
              <a:t>5.4.2 审核计划的详略程度要能够反映审核的范围和复杂程度， 初次认证的审</a:t>
            </a:r>
            <a:r>
              <a:rPr sz="1200" spc="0">
                <a:solidFill>
                  <a:srgbClr val="000000">
                    <a:alpha val="100000"/>
                  </a:srgbClr>
                </a:solidFill>
                <a:latin typeface="SimSun"/>
                <a:ea typeface="SimSun"/>
                <a:cs typeface="SimSun"/>
              </a:rPr>
              <a:t>核计划 </a:t>
            </a:r>
            <a:r>
              <a:rPr sz="1200" spc="-20">
                <a:solidFill>
                  <a:srgbClr val="000000">
                    <a:alpha val="100000"/>
                  </a:srgbClr>
                </a:solidFill>
                <a:latin typeface="SimSun"/>
                <a:ea typeface="SimSun"/>
                <a:cs typeface="SimSun"/>
              </a:rPr>
              <a:t>和再认证的审核计划应包括受审核方确定的所有过程，并</a:t>
            </a:r>
            <a:r>
              <a:rPr sz="1200" spc="0">
                <a:solidFill>
                  <a:srgbClr val="000000">
                    <a:alpha val="100000"/>
                  </a:srgbClr>
                </a:solidFill>
                <a:latin typeface="SimSun"/>
                <a:ea typeface="SimSun"/>
                <a:cs typeface="SimSun"/>
              </a:rPr>
              <a:t>覆盖 GB/T19001-2008 的全 </a:t>
            </a:r>
            <a:r>
              <a:rPr sz="1200" spc="-20">
                <a:solidFill>
                  <a:srgbClr val="000000">
                    <a:alpha val="100000"/>
                  </a:srgbClr>
                </a:solidFill>
                <a:latin typeface="SimSun"/>
                <a:ea typeface="SimSun"/>
                <a:cs typeface="SimSun"/>
              </a:rPr>
              <a:t>部要求 (除删</a:t>
            </a:r>
            <a:r>
              <a:rPr sz="1200" spc="0">
                <a:solidFill>
                  <a:srgbClr val="000000">
                    <a:alpha val="100000"/>
                  </a:srgbClr>
                </a:solidFill>
                <a:latin typeface="SimSun"/>
                <a:ea typeface="SimSun"/>
                <a:cs typeface="SimSun"/>
              </a:rPr>
              <a:t>减要求)。</a:t>
            </a:r>
            <a:endParaRPr lang="SimSun" altLang="SimSun" sz="1200"/>
          </a:p>
          <a:p>
            <a:pPr marL="19253" indent="1219" algn="l" rtl="0" eaLnBrk="0">
              <a:lnSpc>
                <a:spcPct val="161000"/>
              </a:lnSpc>
              <a:spcBef>
                <a:spcPts val="20"/>
              </a:spcBef>
            </a:pPr>
            <a:r>
              <a:rPr sz="1200" spc="20">
                <a:solidFill>
                  <a:srgbClr val="000000">
                    <a:alpha val="100000"/>
                  </a:srgbClr>
                </a:solidFill>
                <a:latin typeface="FangSong"/>
                <a:ea typeface="FangSong"/>
                <a:cs typeface="FangSong"/>
              </a:rPr>
              <a:t>注：为了提示审核是否能够覆盖认证所使用标</a:t>
            </a:r>
            <a:r>
              <a:rPr sz="1200" spc="10">
                <a:solidFill>
                  <a:srgbClr val="000000">
                    <a:alpha val="100000"/>
                  </a:srgbClr>
                </a:solidFill>
                <a:latin typeface="FangSong"/>
                <a:ea typeface="FangSong"/>
                <a:cs typeface="FangSong"/>
              </a:rPr>
              <a:t>准</a:t>
            </a:r>
            <a:r>
              <a:rPr sz="1200" spc="0">
                <a:solidFill>
                  <a:srgbClr val="000000">
                    <a:alpha val="100000"/>
                  </a:srgbClr>
                </a:solidFill>
                <a:latin typeface="FangSong"/>
                <a:ea typeface="FangSong"/>
                <a:cs typeface="FangSong"/>
              </a:rPr>
              <a:t>或其他规范性文件的全部(或部分) </a:t>
            </a:r>
            <a:r>
              <a:rPr sz="1200" spc="-10">
                <a:solidFill>
                  <a:srgbClr val="000000">
                    <a:alpha val="100000"/>
                  </a:srgbClr>
                </a:solidFill>
                <a:latin typeface="FangSong"/>
                <a:ea typeface="FangSong"/>
                <a:cs typeface="FangSong"/>
              </a:rPr>
              <a:t>要求，审核计划中并不限制列出审核所依据的上述</a:t>
            </a:r>
            <a:r>
              <a:rPr sz="1200" spc="0">
                <a:solidFill>
                  <a:srgbClr val="000000">
                    <a:alpha val="100000"/>
                  </a:srgbClr>
                </a:solidFill>
                <a:latin typeface="FangSong"/>
                <a:ea typeface="FangSong"/>
                <a:cs typeface="FangSong"/>
              </a:rPr>
              <a:t>标准或其他规范性文件的条款。</a:t>
            </a:r>
            <a:endParaRPr lang="FangSong" altLang="FangSong" sz="1200"/>
          </a:p>
          <a:p>
            <a:pPr algn="l" rtl="0" eaLnBrk="0">
              <a:lnSpc>
                <a:spcPct val="103000"/>
              </a:lnSpc>
            </a:pPr>
            <a:endParaRPr lang="Arial" altLang="Arial" sz="800"/>
          </a:p>
          <a:p>
            <a:pPr marL="15138" algn="l" rtl="0" eaLnBrk="0">
              <a:lnSpc>
                <a:spcPct val="95000"/>
              </a:lnSpc>
              <a:spcBef>
                <a:spcPts val="2"/>
              </a:spcBef>
            </a:pPr>
            <a:r>
              <a:rPr sz="1200" spc="-50">
                <a:solidFill>
                  <a:srgbClr val="000000">
                    <a:alpha val="100000"/>
                  </a:srgbClr>
                </a:solidFill>
                <a:latin typeface="SimSun"/>
                <a:ea typeface="SimSun"/>
                <a:cs typeface="SimSun"/>
              </a:rPr>
              <a:t>5.4.3 本指南文件的附录 </a:t>
            </a:r>
            <a:r>
              <a:rPr sz="1200" spc="-20">
                <a:solidFill>
                  <a:srgbClr val="000000">
                    <a:alpha val="100000"/>
                  </a:srgbClr>
                </a:solidFill>
                <a:latin typeface="SimSun"/>
                <a:ea typeface="SimSun"/>
                <a:cs typeface="SimSun"/>
              </a:rPr>
              <a:t>B</a:t>
            </a:r>
            <a:r>
              <a:rPr sz="1200" spc="-50">
                <a:solidFill>
                  <a:srgbClr val="000000">
                    <a:alpha val="100000"/>
                  </a:srgbClr>
                </a:solidFill>
                <a:latin typeface="SimSun"/>
                <a:ea typeface="SimSun"/>
                <a:cs typeface="SimSun"/>
              </a:rPr>
              <a:t> 提供了对一个组织 </a:t>
            </a:r>
            <a:r>
              <a:rPr sz="1200" spc="0">
                <a:solidFill>
                  <a:srgbClr val="000000">
                    <a:alpha val="100000"/>
                  </a:srgbClr>
                </a:solidFill>
                <a:latin typeface="SimSun"/>
                <a:ea typeface="SimSun"/>
                <a:cs typeface="SimSun"/>
              </a:rPr>
              <a:t>QMS</a:t>
            </a:r>
            <a:r>
              <a:rPr sz="1200" spc="-50">
                <a:solidFill>
                  <a:srgbClr val="000000">
                    <a:alpha val="100000"/>
                  </a:srgbClr>
                </a:solidFill>
                <a:latin typeface="SimSun"/>
                <a:ea typeface="SimSun"/>
                <a:cs typeface="SimSun"/>
              </a:rPr>
              <a:t> 的第二阶段审核计划的示例。</a:t>
            </a:r>
            <a:endParaRPr lang="SimSun" altLang="SimSun" sz="1200"/>
          </a:p>
        </p:txBody>
      </p:sp>
      <p:sp>
        <p:nvSpPr>
          <p:cNvPr id="62" name="textbox 62"/>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63" name="textbox 63"/>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64" name="textbox 64"/>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65" name="textbox 65"/>
          <p:cNvSpPr/>
          <p:nvPr/>
        </p:nvSpPr>
        <p:spPr>
          <a:xfrm>
            <a:off x="7187069" y="544436"/>
            <a:ext cx="937260"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9</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66"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 name="textbox 68"/>
          <p:cNvSpPr/>
          <p:nvPr/>
        </p:nvSpPr>
        <p:spPr>
          <a:xfrm>
            <a:off x="2641803" y="960018"/>
            <a:ext cx="5621654" cy="88195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864"/>
              </a:lnSpc>
            </a:pPr>
            <a:endParaRPr lang="Arial" altLang="Arial" sz="100"/>
          </a:p>
          <a:p>
            <a:pPr marL="13919" algn="l" rtl="0" eaLnBrk="0">
              <a:lnSpc>
                <a:spcPct val="95000"/>
              </a:lnSpc>
            </a:pPr>
            <a:r>
              <a:rPr sz="1200" spc="-10">
                <a:ln w="4354" cap="flat" cmpd="sng">
                  <a:solidFill>
                    <a:srgbClr val="000000">
                      <a:alpha val="100000"/>
                    </a:srgbClr>
                  </a:solidFill>
                  <a:miter lim="10"/>
                </a:ln>
                <a:solidFill>
                  <a:srgbClr val="000000">
                    <a:alpha val="100000"/>
                  </a:srgbClr>
                </a:solidFill>
                <a:latin typeface="SimSun"/>
                <a:ea typeface="SimSun"/>
                <a:cs typeface="SimSun"/>
              </a:rPr>
              <a:t>5.</a:t>
            </a:r>
            <a:r>
              <a:rPr sz="1200" spc="0">
                <a:ln w="4354" cap="flat" cmpd="sng">
                  <a:solidFill>
                    <a:srgbClr val="000000">
                      <a:alpha val="100000"/>
                    </a:srgbClr>
                  </a:solidFill>
                  <a:miter lim="10"/>
                </a:ln>
                <a:solidFill>
                  <a:srgbClr val="000000">
                    <a:alpha val="100000"/>
                  </a:srgbClr>
                </a:solidFill>
                <a:latin typeface="SimSun"/>
                <a:ea typeface="SimSun"/>
                <a:cs typeface="SimSun"/>
              </a:rPr>
              <a:t>5</a:t>
            </a:r>
            <a:r>
              <a:rPr sz="1200" spc="0">
                <a:solidFill>
                  <a:srgbClr val="000000">
                    <a:alpha val="100000"/>
                  </a:srgbClr>
                </a:solidFill>
                <a:latin typeface="SimSun"/>
                <a:ea typeface="SimSun"/>
                <a:cs typeface="SimSun"/>
              </a:rPr>
              <a:t> </a:t>
            </a:r>
            <a:r>
              <a:rPr sz="1200" spc="0">
                <a:ln w="4354" cap="flat" cmpd="sng">
                  <a:solidFill>
                    <a:srgbClr val="000000">
                      <a:alpha val="100000"/>
                    </a:srgbClr>
                  </a:solidFill>
                  <a:miter lim="10"/>
                </a:ln>
                <a:solidFill>
                  <a:srgbClr val="000000">
                    <a:alpha val="100000"/>
                  </a:srgbClr>
                </a:solidFill>
                <a:latin typeface="SimSun"/>
                <a:ea typeface="SimSun"/>
                <a:cs typeface="SimSun"/>
              </a:rPr>
              <a:t>审核组的内部沟通</a:t>
            </a:r>
            <a:endParaRPr lang="SimSun" altLang="SimSun" sz="1200"/>
          </a:p>
          <a:p>
            <a:pPr marL="320344" algn="l" rtl="0" eaLnBrk="0">
              <a:lnSpc>
                <a:spcPct val="83000"/>
              </a:lnSpc>
              <a:spcBef>
                <a:spcPts val="979"/>
              </a:spcBef>
            </a:pPr>
            <a:r>
              <a:rPr sz="1200" spc="-40">
                <a:solidFill>
                  <a:srgbClr val="000000">
                    <a:alpha val="100000"/>
                  </a:srgbClr>
                </a:solidFill>
                <a:latin typeface="SimSun"/>
                <a:ea typeface="SimSun"/>
                <a:cs typeface="SimSun"/>
              </a:rPr>
              <a:t>审核组在审核中召开内部沟通会议是必要的沟通环节， 尤其是</a:t>
            </a:r>
            <a:r>
              <a:rPr sz="1200" spc="-30">
                <a:solidFill>
                  <a:srgbClr val="000000">
                    <a:alpha val="100000"/>
                  </a:srgbClr>
                </a:solidFill>
                <a:latin typeface="SimSun"/>
                <a:ea typeface="SimSun"/>
                <a:cs typeface="SimSun"/>
              </a:rPr>
              <a:t>审</a:t>
            </a:r>
            <a:r>
              <a:rPr sz="1200" spc="0">
                <a:solidFill>
                  <a:srgbClr val="000000">
                    <a:alpha val="100000"/>
                  </a:srgbClr>
                </a:solidFill>
                <a:latin typeface="SimSun"/>
                <a:ea typeface="SimSun"/>
                <a:cs typeface="SimSun"/>
              </a:rPr>
              <a:t>核组包括多名审</a:t>
            </a:r>
            <a:endParaRPr lang="SimSun" altLang="SimSun" sz="1200"/>
          </a:p>
          <a:p>
            <a:pPr marL="28092" indent="-15392" algn="l" rtl="0" eaLnBrk="0">
              <a:lnSpc>
                <a:spcPct val="168000"/>
              </a:lnSpc>
              <a:spcBef>
                <a:spcPts val="8"/>
              </a:spcBef>
            </a:pPr>
            <a:r>
              <a:rPr sz="1200" spc="-30">
                <a:solidFill>
                  <a:srgbClr val="000000">
                    <a:alpha val="100000"/>
                  </a:srgbClr>
                </a:solidFill>
                <a:latin typeface="SimSun"/>
                <a:ea typeface="SimSun"/>
                <a:cs typeface="SimSun"/>
              </a:rPr>
              <a:t>核员或多个审核小组的时候。内部沟通会议可在审核的不同时期进行， 并可能涉及</a:t>
            </a:r>
            <a:r>
              <a:rPr sz="1200" spc="-10">
                <a:solidFill>
                  <a:srgbClr val="000000">
                    <a:alpha val="100000"/>
                  </a:srgbClr>
                </a:solidFill>
                <a:latin typeface="SimSun"/>
                <a:ea typeface="SimSun"/>
                <a:cs typeface="SimSun"/>
              </a:rPr>
              <a:t>到</a:t>
            </a:r>
            <a:r>
              <a:rPr sz="1200" spc="0">
                <a:solidFill>
                  <a:srgbClr val="000000">
                    <a:alpha val="100000"/>
                  </a:srgbClr>
                </a:solidFill>
                <a:latin typeface="SimSun"/>
                <a:ea typeface="SimSun"/>
                <a:cs typeface="SimSun"/>
              </a:rPr>
              <a:t> </a:t>
            </a:r>
            <a:r>
              <a:rPr sz="1200" spc="-40">
                <a:solidFill>
                  <a:srgbClr val="000000">
                    <a:alpha val="100000"/>
                  </a:srgbClr>
                </a:solidFill>
                <a:latin typeface="SimSun"/>
                <a:ea typeface="SimSun"/>
                <a:cs typeface="SimSun"/>
              </a:rPr>
              <a:t>以下内容的一项或多项</a:t>
            </a:r>
            <a:r>
              <a:rPr sz="1200" spc="-20">
                <a:solidFill>
                  <a:srgbClr val="000000">
                    <a:alpha val="100000"/>
                  </a:srgbClr>
                </a:solidFill>
                <a:latin typeface="SimSun"/>
                <a:ea typeface="SimSun"/>
                <a:cs typeface="SimSun"/>
              </a:rPr>
              <a:t>：</a:t>
            </a:r>
            <a:endParaRPr lang="SimSun" altLang="SimSun" sz="1200"/>
          </a:p>
          <a:p>
            <a:pPr marL="441197" algn="l" rtl="0" eaLnBrk="0">
              <a:lnSpc>
                <a:spcPct val="95000"/>
              </a:lnSpc>
              <a:spcBef>
                <a:spcPts val="972"/>
              </a:spcBef>
            </a:pPr>
            <a:r>
              <a:rPr sz="1200" spc="30">
                <a:solidFill>
                  <a:srgbClr val="000000">
                    <a:alpha val="100000"/>
                  </a:srgbClr>
                </a:solidFill>
                <a:latin typeface="SimSun"/>
                <a:ea typeface="SimSun"/>
                <a:cs typeface="SimSun"/>
              </a:rPr>
              <a:t>1) 第一阶段审核的情况/上一次审核情况及遗</a:t>
            </a:r>
            <a:r>
              <a:rPr sz="1200" spc="20">
                <a:solidFill>
                  <a:srgbClr val="000000">
                    <a:alpha val="100000"/>
                  </a:srgbClr>
                </a:solidFill>
                <a:latin typeface="SimSun"/>
                <a:ea typeface="SimSun"/>
                <a:cs typeface="SimSun"/>
              </a:rPr>
              <a:t>留</a:t>
            </a:r>
            <a:r>
              <a:rPr sz="1200" spc="0">
                <a:solidFill>
                  <a:srgbClr val="000000">
                    <a:alpha val="100000"/>
                  </a:srgbClr>
                </a:solidFill>
                <a:latin typeface="SimSun"/>
                <a:ea typeface="SimSun"/>
                <a:cs typeface="SimSun"/>
              </a:rPr>
              <a:t>问题(审核准备时)；</a:t>
            </a:r>
            <a:endParaRPr lang="SimSun" altLang="SimSun" sz="1200"/>
          </a:p>
          <a:p>
            <a:pPr marL="697229" indent="-265480" algn="l" rtl="0" eaLnBrk="0">
              <a:lnSpc>
                <a:spcPct val="129000"/>
              </a:lnSpc>
              <a:spcBef>
                <a:spcPts val="970"/>
              </a:spcBef>
            </a:pPr>
            <a:r>
              <a:rPr sz="1200" spc="-10">
                <a:solidFill>
                  <a:srgbClr val="000000">
                    <a:alpha val="100000"/>
                  </a:srgbClr>
                </a:solidFill>
                <a:latin typeface="SimSun"/>
                <a:ea typeface="SimSun"/>
                <a:cs typeface="SimSun"/>
              </a:rPr>
              <a:t>2) 受审核方产品和过程的特点、受审核方主要</a:t>
            </a:r>
            <a:r>
              <a:rPr sz="1200" spc="0">
                <a:solidFill>
                  <a:srgbClr val="000000">
                    <a:alpha val="100000"/>
                  </a:srgbClr>
                </a:solidFill>
                <a:latin typeface="SimSun"/>
                <a:ea typeface="SimSun"/>
                <a:cs typeface="SimSun"/>
              </a:rPr>
              <a:t>过程所涉及的职能单元/受审核 </a:t>
            </a:r>
            <a:r>
              <a:rPr sz="1200" spc="30">
                <a:solidFill>
                  <a:srgbClr val="000000">
                    <a:alpha val="100000"/>
                  </a:srgbClr>
                </a:solidFill>
                <a:latin typeface="SimSun"/>
                <a:ea typeface="SimSun"/>
                <a:cs typeface="SimSun"/>
              </a:rPr>
              <a:t>方单元以及它们的接口(审核准备</a:t>
            </a:r>
            <a:r>
              <a:rPr sz="1200" spc="20">
                <a:solidFill>
                  <a:srgbClr val="000000">
                    <a:alpha val="100000"/>
                  </a:srgbClr>
                </a:solidFill>
                <a:latin typeface="SimSun"/>
                <a:ea typeface="SimSun"/>
                <a:cs typeface="SimSun"/>
              </a:rPr>
              <a:t>时</a:t>
            </a:r>
            <a:r>
              <a:rPr sz="1200" spc="0">
                <a:solidFill>
                  <a:srgbClr val="000000">
                    <a:alpha val="100000"/>
                  </a:srgbClr>
                </a:solidFill>
                <a:latin typeface="SimSun"/>
                <a:ea typeface="SimSun"/>
                <a:cs typeface="SimSun"/>
              </a:rPr>
              <a:t>)；</a:t>
            </a:r>
            <a:endParaRPr lang="SimSun" altLang="SimSun" sz="1200"/>
          </a:p>
          <a:p>
            <a:pPr marL="698449" indent="-265480" algn="l" rtl="0" eaLnBrk="0">
              <a:lnSpc>
                <a:spcPct val="129000"/>
              </a:lnSpc>
              <a:spcBef>
                <a:spcPts val="968"/>
              </a:spcBef>
            </a:pPr>
            <a:r>
              <a:rPr sz="1200" spc="10">
                <a:solidFill>
                  <a:srgbClr val="000000">
                    <a:alpha val="100000"/>
                  </a:srgbClr>
                </a:solidFill>
                <a:latin typeface="SimSun"/>
                <a:ea typeface="SimSun"/>
                <a:cs typeface="SimSun"/>
              </a:rPr>
              <a:t>3) 基于从现场巡视和对领导层审核所获得的信息，调整后续</a:t>
            </a:r>
            <a:r>
              <a:rPr sz="1200" spc="0">
                <a:solidFill>
                  <a:srgbClr val="000000">
                    <a:alpha val="100000"/>
                  </a:srgbClr>
                </a:solidFill>
                <a:latin typeface="SimSun"/>
                <a:ea typeface="SimSun"/>
                <a:cs typeface="SimSun"/>
              </a:rPr>
              <a:t>的审核安排 (审 </a:t>
            </a:r>
            <a:r>
              <a:rPr sz="1200" spc="-30">
                <a:solidFill>
                  <a:srgbClr val="000000">
                    <a:alpha val="100000"/>
                  </a:srgbClr>
                </a:solidFill>
                <a:latin typeface="SimSun"/>
                <a:ea typeface="SimSun"/>
                <a:cs typeface="SimSun"/>
              </a:rPr>
              <a:t>核过程中</a:t>
            </a:r>
            <a:r>
              <a:rPr sz="1200" spc="-2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a:t>
            </a:r>
            <a:endParaRPr lang="SimSun" altLang="SimSun" sz="1200"/>
          </a:p>
          <a:p>
            <a:pPr marL="429310" algn="l" rtl="0" eaLnBrk="0">
              <a:lnSpc>
                <a:spcPct val="95000"/>
              </a:lnSpc>
              <a:spcBef>
                <a:spcPts val="967"/>
              </a:spcBef>
            </a:pPr>
            <a:r>
              <a:rPr sz="1200" spc="30">
                <a:solidFill>
                  <a:srgbClr val="000000">
                    <a:alpha val="100000"/>
                  </a:srgbClr>
                </a:solidFill>
                <a:latin typeface="SimSun"/>
                <a:ea typeface="SimSun"/>
                <a:cs typeface="SimSun"/>
              </a:rPr>
              <a:t>4) 需要审核组其他人员在审核中追踪审核的信息的沟</a:t>
            </a:r>
            <a:r>
              <a:rPr sz="1200" spc="20">
                <a:solidFill>
                  <a:srgbClr val="000000">
                    <a:alpha val="100000"/>
                  </a:srgbClr>
                </a:solidFill>
                <a:latin typeface="SimSun"/>
                <a:ea typeface="SimSun"/>
                <a:cs typeface="SimSun"/>
              </a:rPr>
              <a:t>通</a:t>
            </a:r>
            <a:r>
              <a:rPr sz="1200" spc="0">
                <a:solidFill>
                  <a:srgbClr val="000000">
                    <a:alpha val="100000"/>
                  </a:srgbClr>
                </a:solidFill>
                <a:latin typeface="SimSun"/>
                <a:ea typeface="SimSun"/>
                <a:cs typeface="SimSun"/>
              </a:rPr>
              <a:t>(审核过程中)；</a:t>
            </a:r>
            <a:endParaRPr lang="SimSun" altLang="SimSun" sz="1200"/>
          </a:p>
          <a:p>
            <a:pPr marL="432968" algn="l" rtl="0" eaLnBrk="0">
              <a:lnSpc>
                <a:spcPct val="94000"/>
              </a:lnSpc>
              <a:spcBef>
                <a:spcPts val="977"/>
              </a:spcBef>
            </a:pPr>
            <a:r>
              <a:rPr sz="1200" spc="-10">
                <a:solidFill>
                  <a:srgbClr val="000000">
                    <a:alpha val="100000"/>
                  </a:srgbClr>
                </a:solidFill>
                <a:latin typeface="SimSun"/>
                <a:ea typeface="SimSun"/>
                <a:cs typeface="SimSun"/>
              </a:rPr>
              <a:t>5) 评价</a:t>
            </a:r>
            <a:r>
              <a:rPr sz="1200" spc="0">
                <a:solidFill>
                  <a:srgbClr val="000000">
                    <a:alpha val="100000"/>
                  </a:srgbClr>
                </a:solidFill>
                <a:latin typeface="SimSun"/>
                <a:ea typeface="SimSun"/>
                <a:cs typeface="SimSun"/>
              </a:rPr>
              <a:t>审核进展情况，必要时，重新分派审核组成员的工作(审核过程中)；</a:t>
            </a:r>
            <a:endParaRPr lang="SimSun" altLang="SimSun" sz="1200"/>
          </a:p>
          <a:p>
            <a:pPr marL="431139" algn="l" rtl="0" eaLnBrk="0">
              <a:lnSpc>
                <a:spcPct val="94000"/>
              </a:lnSpc>
              <a:spcBef>
                <a:spcPts val="987"/>
              </a:spcBef>
            </a:pPr>
            <a:r>
              <a:rPr sz="1200" spc="30">
                <a:solidFill>
                  <a:srgbClr val="000000">
                    <a:alpha val="100000"/>
                  </a:srgbClr>
                </a:solidFill>
                <a:latin typeface="SimSun"/>
                <a:ea typeface="SimSun"/>
                <a:cs typeface="SimSun"/>
              </a:rPr>
              <a:t>6) 对审核发现的评审和确定(审核过程中或编写审核</a:t>
            </a:r>
            <a:r>
              <a:rPr sz="1200" spc="10">
                <a:solidFill>
                  <a:srgbClr val="000000">
                    <a:alpha val="100000"/>
                  </a:srgbClr>
                </a:solidFill>
                <a:latin typeface="SimSun"/>
                <a:ea typeface="SimSun"/>
                <a:cs typeface="SimSun"/>
              </a:rPr>
              <a:t>发</a:t>
            </a:r>
            <a:r>
              <a:rPr sz="1200" spc="0">
                <a:solidFill>
                  <a:srgbClr val="000000">
                    <a:alpha val="100000"/>
                  </a:srgbClr>
                </a:solidFill>
                <a:latin typeface="SimSun"/>
                <a:ea typeface="SimSun"/>
                <a:cs typeface="SimSun"/>
              </a:rPr>
              <a:t>现与审核报告前)；</a:t>
            </a:r>
            <a:endParaRPr lang="SimSun" altLang="SimSun" sz="1200"/>
          </a:p>
          <a:p>
            <a:pPr marL="433577" algn="l" rtl="0" eaLnBrk="0">
              <a:lnSpc>
                <a:spcPct val="94000"/>
              </a:lnSpc>
              <a:spcBef>
                <a:spcPts val="987"/>
              </a:spcBef>
            </a:pPr>
            <a:r>
              <a:rPr sz="1200" spc="10">
                <a:solidFill>
                  <a:srgbClr val="000000">
                    <a:alpha val="100000"/>
                  </a:srgbClr>
                </a:solidFill>
                <a:latin typeface="SimSun"/>
                <a:ea typeface="SimSun"/>
                <a:cs typeface="SimSun"/>
              </a:rPr>
              <a:t>7) 对 </a:t>
            </a:r>
            <a:r>
              <a:rPr sz="1200" spc="0">
                <a:solidFill>
                  <a:srgbClr val="000000">
                    <a:alpha val="100000"/>
                  </a:srgbClr>
                </a:solidFill>
                <a:latin typeface="SimSun"/>
                <a:ea typeface="SimSun"/>
                <a:cs typeface="SimSun"/>
              </a:rPr>
              <a:t>QMS 的综合评价(编写审核发现和审核报告前)等。</a:t>
            </a:r>
            <a:endParaRPr lang="SimSun" altLang="SimSun" sz="1200"/>
          </a:p>
          <a:p>
            <a:pPr marL="13919" algn="l" rtl="0" eaLnBrk="0">
              <a:lnSpc>
                <a:spcPct val="95000"/>
              </a:lnSpc>
              <a:spcBef>
                <a:spcPts val="984"/>
              </a:spcBef>
            </a:pPr>
            <a:r>
              <a:rPr sz="1200" spc="0">
                <a:ln w="4354" cap="flat" cmpd="sng">
                  <a:solidFill>
                    <a:srgbClr val="000000">
                      <a:alpha val="100000"/>
                    </a:srgbClr>
                  </a:solidFill>
                  <a:miter lim="10"/>
                </a:ln>
                <a:solidFill>
                  <a:srgbClr val="000000">
                    <a:alpha val="100000"/>
                  </a:srgbClr>
                </a:solidFill>
                <a:latin typeface="SimSun"/>
                <a:ea typeface="SimSun"/>
                <a:cs typeface="SimSun"/>
              </a:rPr>
              <a:t>5.6</a:t>
            </a:r>
            <a:r>
              <a:rPr sz="1200" spc="0">
                <a:solidFill>
                  <a:srgbClr val="000000">
                    <a:alpha val="100000"/>
                  </a:srgbClr>
                </a:solidFill>
                <a:latin typeface="SimSun"/>
                <a:ea typeface="SimSun"/>
                <a:cs typeface="SimSun"/>
              </a:rPr>
              <a:t> </a:t>
            </a:r>
            <a:r>
              <a:rPr sz="1200" spc="0">
                <a:ln w="4354" cap="flat" cmpd="sng">
                  <a:solidFill>
                    <a:srgbClr val="000000">
                      <a:alpha val="100000"/>
                    </a:srgbClr>
                  </a:solidFill>
                  <a:miter lim="10"/>
                </a:ln>
                <a:solidFill>
                  <a:srgbClr val="000000">
                    <a:alpha val="100000"/>
                  </a:srgbClr>
                </a:solidFill>
                <a:latin typeface="SimSun"/>
                <a:ea typeface="SimSun"/>
                <a:cs typeface="SimSun"/>
              </a:rPr>
              <a:t>实施基于过程的第二阶段审核</a:t>
            </a:r>
            <a:endParaRPr lang="SimSun" altLang="SimSun" sz="1200"/>
          </a:p>
          <a:p>
            <a:pPr marL="13919" algn="l" rtl="0" eaLnBrk="0">
              <a:lnSpc>
                <a:spcPct val="95000"/>
              </a:lnSpc>
              <a:spcBef>
                <a:spcPts val="972"/>
              </a:spcBef>
            </a:pPr>
            <a:r>
              <a:rPr sz="1200" spc="-40">
                <a:solidFill>
                  <a:srgbClr val="000000">
                    <a:alpha val="100000"/>
                  </a:srgbClr>
                </a:solidFill>
                <a:latin typeface="SimSun"/>
                <a:ea typeface="SimSun"/>
                <a:cs typeface="SimSun"/>
              </a:rPr>
              <a:t>5.6.1 在受审核方现场实施的第二阶段审核至少覆盖以下方面</a:t>
            </a:r>
            <a:r>
              <a:rPr sz="1200" spc="-10">
                <a:solidFill>
                  <a:srgbClr val="000000">
                    <a:alpha val="100000"/>
                  </a:srgbClr>
                </a:solidFill>
                <a:latin typeface="SimSun"/>
                <a:ea typeface="SimSun"/>
                <a:cs typeface="SimSun"/>
              </a:rPr>
              <a:t>：</a:t>
            </a:r>
            <a:endParaRPr lang="SimSun" altLang="SimSun" sz="1200"/>
          </a:p>
          <a:p>
            <a:pPr marL="697839" indent="-256641" algn="l" rtl="0" eaLnBrk="0">
              <a:lnSpc>
                <a:spcPct val="129000"/>
              </a:lnSpc>
              <a:spcBef>
                <a:spcPts val="965"/>
              </a:spcBef>
            </a:pPr>
            <a:r>
              <a:rPr sz="1200" spc="-30">
                <a:solidFill>
                  <a:srgbClr val="000000">
                    <a:alpha val="100000"/>
                  </a:srgbClr>
                </a:solidFill>
                <a:latin typeface="SimSun"/>
                <a:ea typeface="SimSun"/>
                <a:cs typeface="SimSun"/>
              </a:rPr>
              <a:t>1) 受审核方的 </a:t>
            </a:r>
            <a:r>
              <a:rPr sz="1200" spc="0">
                <a:solidFill>
                  <a:srgbClr val="000000">
                    <a:alpha val="100000"/>
                  </a:srgbClr>
                </a:solidFill>
                <a:latin typeface="SimSun"/>
                <a:ea typeface="SimSun"/>
                <a:cs typeface="SimSun"/>
              </a:rPr>
              <a:t>QMS</a:t>
            </a:r>
            <a:r>
              <a:rPr sz="1200" spc="-30">
                <a:solidFill>
                  <a:srgbClr val="000000">
                    <a:alpha val="100000"/>
                  </a:srgbClr>
                </a:solidFill>
                <a:latin typeface="SimSun"/>
                <a:ea typeface="SimSun"/>
                <a:cs typeface="SimSun"/>
              </a:rPr>
              <a:t> 与适用的 </a:t>
            </a:r>
            <a:r>
              <a:rPr sz="1200" spc="0">
                <a:solidFill>
                  <a:srgbClr val="000000">
                    <a:alpha val="100000"/>
                  </a:srgbClr>
                </a:solidFill>
                <a:latin typeface="SimSun"/>
                <a:ea typeface="SimSun"/>
                <a:cs typeface="SimSun"/>
              </a:rPr>
              <a:t>QMS</a:t>
            </a:r>
            <a:r>
              <a:rPr sz="1200" spc="-30">
                <a:solidFill>
                  <a:srgbClr val="000000">
                    <a:alpha val="100000"/>
                  </a:srgbClr>
                </a:solidFill>
                <a:latin typeface="SimSun"/>
                <a:ea typeface="SimSun"/>
                <a:cs typeface="SimSun"/>
              </a:rPr>
              <a:t> 标准或其他规范性文件的所有</a:t>
            </a:r>
            <a:r>
              <a:rPr sz="1200" spc="-20">
                <a:solidFill>
                  <a:srgbClr val="000000">
                    <a:alpha val="100000"/>
                  </a:srgbClr>
                </a:solidFill>
                <a:latin typeface="SimSun"/>
                <a:ea typeface="SimSun"/>
                <a:cs typeface="SimSun"/>
              </a:rPr>
              <a:t>要</a:t>
            </a:r>
            <a:r>
              <a:rPr sz="1200" spc="0">
                <a:solidFill>
                  <a:srgbClr val="000000">
                    <a:alpha val="100000"/>
                  </a:srgbClr>
                </a:solidFill>
                <a:latin typeface="SimSun"/>
                <a:ea typeface="SimSun"/>
                <a:cs typeface="SimSun"/>
              </a:rPr>
              <a:t>求的符合情 </a:t>
            </a:r>
            <a:r>
              <a:rPr sz="1200" spc="-60">
                <a:solidFill>
                  <a:srgbClr val="000000">
                    <a:alpha val="100000"/>
                  </a:srgbClr>
                </a:solidFill>
                <a:latin typeface="SimSun"/>
                <a:ea typeface="SimSun"/>
                <a:cs typeface="SimSun"/>
              </a:rPr>
              <a:t>况及证据</a:t>
            </a:r>
            <a:r>
              <a:rPr sz="1200" spc="-30">
                <a:solidFill>
                  <a:srgbClr val="000000">
                    <a:alpha val="100000"/>
                  </a:srgbClr>
                </a:solidFill>
                <a:latin typeface="SimSun"/>
                <a:ea typeface="SimSun"/>
                <a:cs typeface="SimSun"/>
              </a:rPr>
              <a:t>；</a:t>
            </a:r>
            <a:endParaRPr lang="SimSun" altLang="SimSun" sz="1200"/>
          </a:p>
          <a:p>
            <a:pPr marL="431749" algn="l" rtl="0" eaLnBrk="0">
              <a:lnSpc>
                <a:spcPct val="95000"/>
              </a:lnSpc>
              <a:spcBef>
                <a:spcPts val="977"/>
              </a:spcBef>
            </a:pPr>
            <a:r>
              <a:rPr sz="1200" spc="-30">
                <a:solidFill>
                  <a:srgbClr val="000000">
                    <a:alpha val="100000"/>
                  </a:srgbClr>
                </a:solidFill>
                <a:latin typeface="SimSun"/>
                <a:ea typeface="SimSun"/>
                <a:cs typeface="SimSun"/>
              </a:rPr>
              <a:t>2) 受审核方对过程的</a:t>
            </a:r>
            <a:r>
              <a:rPr sz="1200" spc="-20">
                <a:solidFill>
                  <a:srgbClr val="000000">
                    <a:alpha val="100000"/>
                  </a:srgbClr>
                </a:solidFill>
                <a:latin typeface="SimSun"/>
                <a:ea typeface="SimSun"/>
                <a:cs typeface="SimSun"/>
              </a:rPr>
              <a:t>运</a:t>
            </a:r>
            <a:r>
              <a:rPr sz="1200" spc="0">
                <a:solidFill>
                  <a:srgbClr val="000000">
                    <a:alpha val="100000"/>
                  </a:srgbClr>
                </a:solidFill>
                <a:latin typeface="SimSun"/>
                <a:ea typeface="SimSun"/>
                <a:cs typeface="SimSun"/>
              </a:rPr>
              <a:t>行控制；</a:t>
            </a:r>
            <a:endParaRPr lang="SimSun" altLang="SimSun" sz="1200"/>
          </a:p>
          <a:p>
            <a:pPr marL="701344" indent="-268376" algn="l" rtl="0" eaLnBrk="0">
              <a:lnSpc>
                <a:spcPct val="129000"/>
              </a:lnSpc>
              <a:spcBef>
                <a:spcPts val="965"/>
              </a:spcBef>
            </a:pPr>
            <a:r>
              <a:rPr sz="1200" spc="-10">
                <a:solidFill>
                  <a:srgbClr val="000000">
                    <a:alpha val="100000"/>
                  </a:srgbClr>
                </a:solidFill>
                <a:latin typeface="SimSun"/>
                <a:ea typeface="SimSun"/>
                <a:cs typeface="SimSun"/>
              </a:rPr>
              <a:t>3) 受审核方依据目标和关键绩效指标， 对绩效进</a:t>
            </a:r>
            <a:r>
              <a:rPr sz="1200" spc="0">
                <a:solidFill>
                  <a:srgbClr val="000000">
                    <a:alpha val="100000"/>
                  </a:srgbClr>
                </a:solidFill>
                <a:latin typeface="SimSun"/>
                <a:ea typeface="SimSun"/>
                <a:cs typeface="SimSun"/>
              </a:rPr>
              <a:t>行的监视、测量、报告和评 </a:t>
            </a:r>
            <a:r>
              <a:rPr sz="1200" spc="-100">
                <a:solidFill>
                  <a:srgbClr val="000000">
                    <a:alpha val="100000"/>
                  </a:srgbClr>
                </a:solidFill>
                <a:latin typeface="SimSun"/>
                <a:ea typeface="SimSun"/>
                <a:cs typeface="SimSun"/>
              </a:rPr>
              <a:t>审</a:t>
            </a:r>
            <a:r>
              <a:rPr sz="1200" spc="-90">
                <a:solidFill>
                  <a:srgbClr val="000000">
                    <a:alpha val="100000"/>
                  </a:srgbClr>
                </a:solidFill>
                <a:latin typeface="SimSun"/>
                <a:ea typeface="SimSun"/>
                <a:cs typeface="SimSun"/>
              </a:rPr>
              <a:t>；</a:t>
            </a:r>
            <a:endParaRPr lang="SimSun" altLang="SimSun" sz="1200"/>
          </a:p>
          <a:p>
            <a:pPr marL="438302" algn="l" rtl="0" eaLnBrk="0">
              <a:lnSpc>
                <a:spcPct val="93000"/>
              </a:lnSpc>
              <a:spcBef>
                <a:spcPts val="976"/>
              </a:spcBef>
            </a:pPr>
            <a:r>
              <a:rPr sz="1200" spc="-40">
                <a:solidFill>
                  <a:srgbClr val="000000">
                    <a:alpha val="100000"/>
                  </a:srgbClr>
                </a:solidFill>
                <a:latin typeface="FangSong"/>
                <a:ea typeface="FangSong"/>
                <a:cs typeface="FangSong"/>
              </a:rPr>
              <a:t>注：质量目标和绩效指标应与适用的 Q</a:t>
            </a:r>
            <a:r>
              <a:rPr sz="1200" spc="-20">
                <a:solidFill>
                  <a:srgbClr val="000000">
                    <a:alpha val="100000"/>
                  </a:srgbClr>
                </a:solidFill>
                <a:latin typeface="FangSong"/>
                <a:ea typeface="FangSong"/>
                <a:cs typeface="FangSong"/>
              </a:rPr>
              <a:t>M</a:t>
            </a:r>
            <a:r>
              <a:rPr sz="1200" spc="0">
                <a:solidFill>
                  <a:srgbClr val="000000">
                    <a:alpha val="100000"/>
                  </a:srgbClr>
                </a:solidFill>
                <a:latin typeface="FangSong"/>
                <a:ea typeface="FangSong"/>
                <a:cs typeface="FangSong"/>
              </a:rPr>
              <a:t>S</a:t>
            </a:r>
            <a:r>
              <a:rPr sz="1200" spc="-40">
                <a:solidFill>
                  <a:srgbClr val="000000">
                    <a:alpha val="100000"/>
                  </a:srgbClr>
                </a:solidFill>
                <a:latin typeface="FangSong"/>
                <a:ea typeface="FangSong"/>
                <a:cs typeface="FangSong"/>
              </a:rPr>
              <a:t> 标准或其他规范性文件的期望一致。</a:t>
            </a:r>
            <a:endParaRPr lang="FangSong" altLang="FangSong" sz="1200"/>
          </a:p>
          <a:p>
            <a:pPr marL="699058" indent="-269748" algn="l" rtl="0" eaLnBrk="0">
              <a:lnSpc>
                <a:spcPct val="129000"/>
              </a:lnSpc>
              <a:spcBef>
                <a:spcPts val="989"/>
              </a:spcBef>
            </a:pPr>
            <a:r>
              <a:rPr sz="1200" spc="-10">
                <a:solidFill>
                  <a:srgbClr val="000000">
                    <a:alpha val="100000"/>
                  </a:srgbClr>
                </a:solidFill>
                <a:latin typeface="SimSun"/>
                <a:ea typeface="SimSun"/>
                <a:cs typeface="SimSun"/>
              </a:rPr>
              <a:t>4) 受审核方 </a:t>
            </a:r>
            <a:r>
              <a:rPr sz="1200" spc="0">
                <a:solidFill>
                  <a:srgbClr val="000000">
                    <a:alpha val="100000"/>
                  </a:srgbClr>
                </a:solidFill>
                <a:latin typeface="SimSun"/>
                <a:ea typeface="SimSun"/>
                <a:cs typeface="SimSun"/>
              </a:rPr>
              <a:t>QMS</a:t>
            </a:r>
            <a:r>
              <a:rPr sz="1200" spc="-10">
                <a:solidFill>
                  <a:srgbClr val="000000">
                    <a:alpha val="100000"/>
                  </a:srgbClr>
                </a:solidFill>
                <a:latin typeface="SimSun"/>
                <a:ea typeface="SimSun"/>
                <a:cs typeface="SimSun"/>
              </a:rPr>
              <a:t> 绩效中遵守法律法规情况，</a:t>
            </a:r>
            <a:r>
              <a:rPr sz="1200" spc="0">
                <a:solidFill>
                  <a:srgbClr val="000000">
                    <a:alpha val="100000"/>
                  </a:srgbClr>
                </a:solidFill>
                <a:latin typeface="SimSun"/>
                <a:ea typeface="SimSun"/>
                <a:cs typeface="SimSun"/>
              </a:rPr>
              <a:t>如受审核方提供的产品及其质量 </a:t>
            </a:r>
            <a:r>
              <a:rPr sz="1200" spc="-10">
                <a:solidFill>
                  <a:srgbClr val="000000">
                    <a:alpha val="100000"/>
                  </a:srgbClr>
                </a:solidFill>
                <a:latin typeface="SimSun"/>
                <a:ea typeface="SimSun"/>
                <a:cs typeface="SimSun"/>
              </a:rPr>
              <a:t>绩效与法律法规</a:t>
            </a:r>
            <a:r>
              <a:rPr sz="1200" spc="0">
                <a:solidFill>
                  <a:srgbClr val="000000">
                    <a:alpha val="100000"/>
                  </a:srgbClr>
                </a:solidFill>
                <a:latin typeface="SimSun"/>
                <a:ea typeface="SimSun"/>
                <a:cs typeface="SimSun"/>
              </a:rPr>
              <a:t>的符合性等；</a:t>
            </a:r>
            <a:endParaRPr lang="SimSun" altLang="SimSun" sz="1200"/>
          </a:p>
          <a:p>
            <a:pPr marL="432968" algn="l" rtl="0" eaLnBrk="0">
              <a:lnSpc>
                <a:spcPct val="95000"/>
              </a:lnSpc>
              <a:spcBef>
                <a:spcPts val="972"/>
              </a:spcBef>
            </a:pPr>
            <a:r>
              <a:rPr sz="1200" spc="-30">
                <a:solidFill>
                  <a:srgbClr val="000000">
                    <a:alpha val="100000"/>
                  </a:srgbClr>
                </a:solidFill>
                <a:latin typeface="SimSun"/>
                <a:ea typeface="SimSun"/>
                <a:cs typeface="SimSun"/>
              </a:rPr>
              <a:t>5) 受审核方的产品及其质量绩效与顾客要</a:t>
            </a:r>
            <a:r>
              <a:rPr sz="1200" spc="-10">
                <a:solidFill>
                  <a:srgbClr val="000000">
                    <a:alpha val="100000"/>
                  </a:srgbClr>
                </a:solidFill>
                <a:latin typeface="SimSun"/>
                <a:ea typeface="SimSun"/>
                <a:cs typeface="SimSun"/>
              </a:rPr>
              <a:t>求</a:t>
            </a:r>
            <a:r>
              <a:rPr sz="1200" spc="0">
                <a:solidFill>
                  <a:srgbClr val="000000">
                    <a:alpha val="100000"/>
                  </a:srgbClr>
                </a:solidFill>
                <a:latin typeface="SimSun"/>
                <a:ea typeface="SimSun"/>
                <a:cs typeface="SimSun"/>
              </a:rPr>
              <a:t>和期望的一致性；</a:t>
            </a:r>
            <a:endParaRPr lang="SimSun" altLang="SimSun" sz="1200"/>
          </a:p>
          <a:p>
            <a:pPr marL="709117" indent="-277977" algn="l" rtl="0" eaLnBrk="0">
              <a:lnSpc>
                <a:spcPct val="129000"/>
              </a:lnSpc>
              <a:spcBef>
                <a:spcPts val="970"/>
              </a:spcBef>
            </a:pPr>
            <a:r>
              <a:rPr sz="1200" spc="-10">
                <a:solidFill>
                  <a:srgbClr val="000000">
                    <a:alpha val="100000"/>
                  </a:srgbClr>
                </a:solidFill>
                <a:latin typeface="SimSun"/>
                <a:ea typeface="SimSun"/>
                <a:cs typeface="SimSun"/>
              </a:rPr>
              <a:t>6) 受审核方对其质量方针的管理， 以及质</a:t>
            </a:r>
            <a:r>
              <a:rPr sz="1200" spc="0">
                <a:solidFill>
                  <a:srgbClr val="000000">
                    <a:alpha val="100000"/>
                  </a:srgbClr>
                </a:solidFill>
                <a:latin typeface="SimSun"/>
                <a:ea typeface="SimSun"/>
                <a:cs typeface="SimSun"/>
              </a:rPr>
              <a:t>量方针与受审核方企业方针或策略 </a:t>
            </a:r>
            <a:r>
              <a:rPr sz="1200" spc="-70">
                <a:solidFill>
                  <a:srgbClr val="000000">
                    <a:alpha val="100000"/>
                  </a:srgbClr>
                </a:solidFill>
                <a:latin typeface="SimSun"/>
                <a:ea typeface="SimSun"/>
                <a:cs typeface="SimSun"/>
              </a:rPr>
              <a:t>的一致性</a:t>
            </a:r>
            <a:r>
              <a:rPr sz="1200" spc="-60">
                <a:solidFill>
                  <a:srgbClr val="000000">
                    <a:alpha val="100000"/>
                  </a:srgbClr>
                </a:solidFill>
                <a:latin typeface="SimSun"/>
                <a:ea typeface="SimSun"/>
                <a:cs typeface="SimSun"/>
              </a:rPr>
              <a:t>；</a:t>
            </a:r>
            <a:endParaRPr lang="SimSun" altLang="SimSun" sz="1200"/>
          </a:p>
          <a:p>
            <a:pPr marL="433577" algn="l" rtl="0" eaLnBrk="0">
              <a:lnSpc>
                <a:spcPct val="95000"/>
              </a:lnSpc>
              <a:spcBef>
                <a:spcPts val="969"/>
              </a:spcBef>
            </a:pPr>
            <a:r>
              <a:rPr sz="1200" spc="-20">
                <a:solidFill>
                  <a:srgbClr val="000000">
                    <a:alpha val="100000"/>
                  </a:srgbClr>
                </a:solidFill>
                <a:latin typeface="SimSun"/>
                <a:ea typeface="SimSun"/>
                <a:cs typeface="SimSun"/>
              </a:rPr>
              <a:t>7) 内审的实施、发现与结论的关系和内审有</a:t>
            </a:r>
            <a:r>
              <a:rPr sz="1200" spc="-10">
                <a:solidFill>
                  <a:srgbClr val="000000">
                    <a:alpha val="100000"/>
                  </a:srgbClr>
                </a:solidFill>
                <a:latin typeface="SimSun"/>
                <a:ea typeface="SimSun"/>
                <a:cs typeface="SimSun"/>
              </a:rPr>
              <a:t>效</a:t>
            </a:r>
            <a:r>
              <a:rPr sz="1200" spc="0">
                <a:solidFill>
                  <a:srgbClr val="000000">
                    <a:alpha val="100000"/>
                  </a:srgbClr>
                </a:solidFill>
                <a:latin typeface="SimSun"/>
                <a:ea typeface="SimSun"/>
                <a:cs typeface="SimSun"/>
              </a:rPr>
              <a:t>性；</a:t>
            </a:r>
            <a:endParaRPr lang="SimSun" altLang="SimSun" sz="1200"/>
          </a:p>
          <a:p>
            <a:pPr marL="430529" algn="l" rtl="0" eaLnBrk="0">
              <a:lnSpc>
                <a:spcPct val="95000"/>
              </a:lnSpc>
              <a:spcBef>
                <a:spcPts val="972"/>
              </a:spcBef>
            </a:pPr>
            <a:r>
              <a:rPr sz="1200" spc="-20">
                <a:solidFill>
                  <a:srgbClr val="000000">
                    <a:alpha val="100000"/>
                  </a:srgbClr>
                </a:solidFill>
                <a:latin typeface="SimSun"/>
                <a:ea typeface="SimSun"/>
                <a:cs typeface="SimSun"/>
              </a:rPr>
              <a:t>8) 管理评审的实施、发现与结论的关系和</a:t>
            </a:r>
            <a:r>
              <a:rPr sz="1200" spc="-10">
                <a:solidFill>
                  <a:srgbClr val="000000">
                    <a:alpha val="100000"/>
                  </a:srgbClr>
                </a:solidFill>
                <a:latin typeface="SimSun"/>
                <a:ea typeface="SimSun"/>
                <a:cs typeface="SimSun"/>
              </a:rPr>
              <a:t>管</a:t>
            </a:r>
            <a:r>
              <a:rPr sz="1200" spc="0">
                <a:solidFill>
                  <a:srgbClr val="000000">
                    <a:alpha val="100000"/>
                  </a:srgbClr>
                </a:solidFill>
                <a:latin typeface="SimSun"/>
                <a:ea typeface="SimSun"/>
                <a:cs typeface="SimSun"/>
              </a:rPr>
              <a:t>理评审有效性；</a:t>
            </a:r>
            <a:endParaRPr lang="SimSun" altLang="SimSun" sz="1200"/>
          </a:p>
          <a:p>
            <a:pPr algn="l" rtl="0" eaLnBrk="0">
              <a:lnSpc>
                <a:spcPct val="101000"/>
              </a:lnSpc>
            </a:pPr>
            <a:endParaRPr lang="Arial" altLang="Arial" sz="800"/>
          </a:p>
          <a:p>
            <a:pPr marL="713841" indent="-283311" algn="l" rtl="0" eaLnBrk="0">
              <a:lnSpc>
                <a:spcPct val="129000"/>
              </a:lnSpc>
            </a:pPr>
            <a:r>
              <a:rPr sz="1200" spc="20">
                <a:solidFill>
                  <a:srgbClr val="000000">
                    <a:alpha val="100000"/>
                  </a:srgbClr>
                </a:solidFill>
                <a:latin typeface="SimSun"/>
                <a:ea typeface="SimSun"/>
                <a:cs typeface="SimSun"/>
              </a:rPr>
              <a:t>9) 持续改进措施及其与内审、管理评审或</a:t>
            </a:r>
            <a:r>
              <a:rPr sz="1200" spc="10">
                <a:solidFill>
                  <a:srgbClr val="000000">
                    <a:alpha val="100000"/>
                  </a:srgbClr>
                </a:solidFill>
                <a:latin typeface="SimSun"/>
                <a:ea typeface="SimSun"/>
                <a:cs typeface="SimSun"/>
              </a:rPr>
              <a:t>外</a:t>
            </a:r>
            <a:r>
              <a:rPr sz="1200" spc="0">
                <a:solidFill>
                  <a:srgbClr val="000000">
                    <a:alpha val="100000"/>
                  </a:srgbClr>
                </a:solidFill>
                <a:latin typeface="SimSun"/>
                <a:ea typeface="SimSun"/>
                <a:cs typeface="SimSun"/>
              </a:rPr>
              <a:t>部评审的发现和结论的一致性，  </a:t>
            </a:r>
            <a:r>
              <a:rPr sz="1200" spc="-40">
                <a:solidFill>
                  <a:srgbClr val="000000">
                    <a:alpha val="100000"/>
                  </a:srgbClr>
                </a:solidFill>
                <a:latin typeface="SimSun"/>
                <a:ea typeface="SimSun"/>
                <a:cs typeface="SimSun"/>
              </a:rPr>
              <a:t>以及措施实施的有效</a:t>
            </a:r>
            <a:r>
              <a:rPr sz="1200" spc="-10">
                <a:solidFill>
                  <a:srgbClr val="000000">
                    <a:alpha val="100000"/>
                  </a:srgbClr>
                </a:solidFill>
                <a:latin typeface="SimSun"/>
                <a:ea typeface="SimSun"/>
                <a:cs typeface="SimSun"/>
              </a:rPr>
              <a:t>性</a:t>
            </a:r>
            <a:r>
              <a:rPr sz="1200" spc="0">
                <a:solidFill>
                  <a:srgbClr val="000000">
                    <a:alpha val="100000"/>
                  </a:srgbClr>
                </a:solidFill>
                <a:latin typeface="SimSun"/>
                <a:ea typeface="SimSun"/>
                <a:cs typeface="SimSun"/>
              </a:rPr>
              <a:t>；</a:t>
            </a:r>
            <a:endParaRPr lang="SimSun" altLang="SimSun" sz="1200"/>
          </a:p>
        </p:txBody>
      </p:sp>
      <p:sp>
        <p:nvSpPr>
          <p:cNvPr id="69" name="textbox 69"/>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70" name="textbox 70"/>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71" name="textbox 71"/>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72" name="textbox 72"/>
          <p:cNvSpPr/>
          <p:nvPr/>
        </p:nvSpPr>
        <p:spPr>
          <a:xfrm>
            <a:off x="7187069" y="544436"/>
            <a:ext cx="99504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10</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73"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4"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textbox 75"/>
          <p:cNvSpPr/>
          <p:nvPr/>
        </p:nvSpPr>
        <p:spPr>
          <a:xfrm>
            <a:off x="2639364" y="960018"/>
            <a:ext cx="5601970" cy="87553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40"/>
              </a:lnSpc>
            </a:pPr>
            <a:endParaRPr lang="Arial" altLang="Arial" sz="100"/>
          </a:p>
          <a:p>
            <a:pPr marL="699059" indent="-255422" algn="l" rtl="0" eaLnBrk="0">
              <a:lnSpc>
                <a:spcPct val="140000"/>
              </a:lnSpc>
            </a:pPr>
            <a:r>
              <a:rPr sz="1200" spc="10">
                <a:solidFill>
                  <a:srgbClr val="000000">
                    <a:alpha val="100000"/>
                  </a:srgbClr>
                </a:solidFill>
                <a:latin typeface="SimSun"/>
                <a:ea typeface="SimSun"/>
                <a:cs typeface="SimSun"/>
              </a:rPr>
              <a:t>10)  受审核方的产品质量与顾客要求和法律法规要求</a:t>
            </a:r>
            <a:r>
              <a:rPr sz="1200" spc="0">
                <a:solidFill>
                  <a:srgbClr val="000000">
                    <a:alpha val="100000"/>
                  </a:srgbClr>
                </a:solidFill>
                <a:latin typeface="SimSun"/>
                <a:ea typeface="SimSun"/>
                <a:cs typeface="SimSun"/>
              </a:rPr>
              <a:t>、质量方针与质量目标 </a:t>
            </a:r>
            <a:r>
              <a:rPr sz="1200" spc="-20">
                <a:solidFill>
                  <a:srgbClr val="000000">
                    <a:alpha val="100000"/>
                  </a:srgbClr>
                </a:solidFill>
                <a:latin typeface="SimSun"/>
                <a:ea typeface="SimSun"/>
                <a:cs typeface="SimSun"/>
              </a:rPr>
              <a:t>和绩效指标、 </a:t>
            </a:r>
            <a:r>
              <a:rPr sz="1200" spc="0">
                <a:solidFill>
                  <a:srgbClr val="000000">
                    <a:alpha val="100000"/>
                  </a:srgbClr>
                </a:solidFill>
                <a:latin typeface="SimSun"/>
                <a:ea typeface="SimSun"/>
                <a:cs typeface="SimSun"/>
              </a:rPr>
              <a:t>QMS</a:t>
            </a:r>
            <a:r>
              <a:rPr sz="1200" spc="-20">
                <a:solidFill>
                  <a:srgbClr val="000000">
                    <a:alpha val="100000"/>
                  </a:srgbClr>
                </a:solidFill>
                <a:latin typeface="SimSun"/>
                <a:ea typeface="SimSun"/>
                <a:cs typeface="SimSun"/>
              </a:rPr>
              <a:t> 运作与质量绩效、人员职责与能力等的内</a:t>
            </a:r>
            <a:r>
              <a:rPr sz="1200" spc="-10">
                <a:solidFill>
                  <a:srgbClr val="000000">
                    <a:alpha val="100000"/>
                  </a:srgbClr>
                </a:solidFill>
                <a:latin typeface="SimSun"/>
                <a:ea typeface="SimSun"/>
                <a:cs typeface="SimSun"/>
              </a:rPr>
              <a:t>在</a:t>
            </a:r>
            <a:r>
              <a:rPr sz="1200" spc="0">
                <a:solidFill>
                  <a:srgbClr val="000000">
                    <a:alpha val="100000"/>
                  </a:srgbClr>
                </a:solidFill>
                <a:latin typeface="SimSun"/>
                <a:ea typeface="SimSun"/>
                <a:cs typeface="SimSun"/>
              </a:rPr>
              <a:t>联系，以及 </a:t>
            </a:r>
            <a:r>
              <a:rPr sz="1200" spc="-30">
                <a:solidFill>
                  <a:srgbClr val="000000">
                    <a:alpha val="100000"/>
                  </a:srgbClr>
                </a:solidFill>
                <a:latin typeface="SimSun"/>
                <a:ea typeface="SimSun"/>
                <a:cs typeface="SimSun"/>
              </a:rPr>
              <a:t>它们之间的关</a:t>
            </a:r>
            <a:r>
              <a:rPr sz="1200" spc="-20">
                <a:solidFill>
                  <a:srgbClr val="000000">
                    <a:alpha val="100000"/>
                  </a:srgbClr>
                </a:solidFill>
                <a:latin typeface="SimSun"/>
                <a:ea typeface="SimSun"/>
                <a:cs typeface="SimSun"/>
              </a:rPr>
              <a:t>系</a:t>
            </a:r>
            <a:r>
              <a:rPr sz="1200" spc="0">
                <a:solidFill>
                  <a:srgbClr val="000000">
                    <a:alpha val="100000"/>
                  </a:srgbClr>
                </a:solidFill>
                <a:latin typeface="SimSun"/>
                <a:ea typeface="SimSun"/>
                <a:cs typeface="SimSun"/>
              </a:rPr>
              <a:t>。</a:t>
            </a:r>
            <a:endParaRPr lang="SimSun" altLang="SimSun" sz="1200"/>
          </a:p>
          <a:p>
            <a:pPr marL="16357" algn="l" rtl="0" eaLnBrk="0">
              <a:lnSpc>
                <a:spcPct val="95000"/>
              </a:lnSpc>
              <a:spcBef>
                <a:spcPts val="963"/>
              </a:spcBef>
            </a:pPr>
            <a:r>
              <a:rPr sz="1200" spc="-30">
                <a:solidFill>
                  <a:srgbClr val="000000">
                    <a:alpha val="100000"/>
                  </a:srgbClr>
                </a:solidFill>
                <a:latin typeface="SimSun"/>
                <a:ea typeface="SimSun"/>
                <a:cs typeface="SimSun"/>
              </a:rPr>
              <a:t>5.6.2 实施基于过程的现场审核需要考虑采取有</a:t>
            </a:r>
            <a:r>
              <a:rPr sz="1200" spc="-20">
                <a:solidFill>
                  <a:srgbClr val="000000">
                    <a:alpha val="100000"/>
                  </a:srgbClr>
                </a:solidFill>
                <a:latin typeface="SimSun"/>
                <a:ea typeface="SimSun"/>
                <a:cs typeface="SimSun"/>
              </a:rPr>
              <a:t>效</a:t>
            </a:r>
            <a:r>
              <a:rPr sz="1200" spc="0">
                <a:solidFill>
                  <a:srgbClr val="000000">
                    <a:alpha val="100000"/>
                  </a:srgbClr>
                </a:solidFill>
                <a:latin typeface="SimSun"/>
                <a:ea typeface="SimSun"/>
                <a:cs typeface="SimSun"/>
              </a:rPr>
              <a:t>的审核方式。</a:t>
            </a:r>
            <a:endParaRPr lang="SimSun" altLang="SimSun" sz="1200"/>
          </a:p>
          <a:p>
            <a:pPr marL="19253" indent="301853" algn="l" rtl="0" eaLnBrk="0">
              <a:lnSpc>
                <a:spcPct val="162000"/>
              </a:lnSpc>
              <a:spcBef>
                <a:spcPts val="15"/>
              </a:spcBef>
            </a:pPr>
            <a:r>
              <a:rPr sz="1200" spc="-40">
                <a:solidFill>
                  <a:srgbClr val="000000">
                    <a:alpha val="100000"/>
                  </a:srgbClr>
                </a:solidFill>
                <a:latin typeface="SimSun"/>
                <a:ea typeface="SimSun"/>
                <a:cs typeface="SimSun"/>
              </a:rPr>
              <a:t>正如 </a:t>
            </a:r>
            <a:r>
              <a:rPr sz="1200" spc="0">
                <a:solidFill>
                  <a:srgbClr val="000000">
                    <a:alpha val="100000"/>
                  </a:srgbClr>
                </a:solidFill>
                <a:latin typeface="SimSun"/>
                <a:ea typeface="SimSun"/>
                <a:cs typeface="SimSun"/>
              </a:rPr>
              <a:t>GB</a:t>
            </a:r>
            <a:r>
              <a:rPr sz="1200" spc="-4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40">
                <a:solidFill>
                  <a:srgbClr val="000000">
                    <a:alpha val="100000"/>
                  </a:srgbClr>
                </a:solidFill>
                <a:latin typeface="SimSun"/>
                <a:ea typeface="SimSun"/>
                <a:cs typeface="SimSun"/>
              </a:rPr>
              <a:t>19000-2008 的 2.8.1 条款所指出的那样，评价受审核方 </a:t>
            </a:r>
            <a:r>
              <a:rPr sz="1200" spc="0">
                <a:solidFill>
                  <a:srgbClr val="000000">
                    <a:alpha val="100000"/>
                  </a:srgbClr>
                </a:solidFill>
                <a:latin typeface="SimSun"/>
                <a:ea typeface="SimSun"/>
                <a:cs typeface="SimSun"/>
              </a:rPr>
              <a:t>QMS</a:t>
            </a:r>
            <a:r>
              <a:rPr sz="1200" spc="-40">
                <a:solidFill>
                  <a:srgbClr val="000000">
                    <a:alpha val="100000"/>
                  </a:srgbClr>
                </a:solidFill>
                <a:latin typeface="SimSun"/>
                <a:ea typeface="SimSun"/>
                <a:cs typeface="SimSun"/>
              </a:rPr>
              <a:t> 时，审</a:t>
            </a:r>
            <a:r>
              <a:rPr sz="1200" spc="0">
                <a:solidFill>
                  <a:srgbClr val="000000">
                    <a:alpha val="100000"/>
                  </a:srgbClr>
                </a:solidFill>
                <a:latin typeface="SimSun"/>
                <a:ea typeface="SimSun"/>
                <a:cs typeface="SimSun"/>
              </a:rPr>
              <a:t>核 </a:t>
            </a:r>
            <a:r>
              <a:rPr sz="1200" spc="-20">
                <a:solidFill>
                  <a:srgbClr val="000000">
                    <a:alpha val="100000"/>
                  </a:srgbClr>
                </a:solidFill>
                <a:latin typeface="SimSun"/>
                <a:ea typeface="SimSun"/>
                <a:cs typeface="SimSun"/>
              </a:rPr>
              <a:t>员需要针对每一个过程提出以下四个基本</a:t>
            </a:r>
            <a:r>
              <a:rPr sz="1200" spc="0">
                <a:solidFill>
                  <a:srgbClr val="000000">
                    <a:alpha val="100000"/>
                  </a:srgbClr>
                </a:solidFill>
                <a:latin typeface="SimSun"/>
                <a:ea typeface="SimSun"/>
                <a:cs typeface="SimSun"/>
              </a:rPr>
              <a:t>问题：</a:t>
            </a:r>
            <a:endParaRPr lang="SimSun" altLang="SimSun" sz="1200"/>
          </a:p>
          <a:p>
            <a:pPr marL="356768" algn="l" rtl="0" eaLnBrk="0">
              <a:lnSpc>
                <a:spcPct val="95000"/>
              </a:lnSpc>
              <a:spcBef>
                <a:spcPts val="972"/>
              </a:spcBef>
            </a:pPr>
            <a:r>
              <a:rPr sz="1200" spc="0">
                <a:solidFill>
                  <a:srgbClr val="000000">
                    <a:alpha val="100000"/>
                  </a:srgbClr>
                </a:solidFill>
                <a:latin typeface="SimSun"/>
                <a:ea typeface="SimSun"/>
                <a:cs typeface="SimSun"/>
              </a:rPr>
              <a:t>a</a:t>
            </a:r>
            <a:r>
              <a:rPr sz="1200" spc="20">
                <a:solidFill>
                  <a:srgbClr val="000000">
                    <a:alpha val="100000"/>
                  </a:srgbClr>
                </a:solidFill>
                <a:latin typeface="SimSun"/>
                <a:ea typeface="SimSun"/>
                <a:cs typeface="SimSun"/>
              </a:rPr>
              <a:t>)  过程是否已被识别并</a:t>
            </a:r>
            <a:r>
              <a:rPr sz="1200" spc="10">
                <a:solidFill>
                  <a:srgbClr val="000000">
                    <a:alpha val="100000"/>
                  </a:srgbClr>
                </a:solidFill>
                <a:latin typeface="SimSun"/>
                <a:ea typeface="SimSun"/>
                <a:cs typeface="SimSun"/>
              </a:rPr>
              <a:t>恰</a:t>
            </a:r>
            <a:r>
              <a:rPr sz="1200" spc="0">
                <a:solidFill>
                  <a:srgbClr val="000000">
                    <a:alpha val="100000"/>
                  </a:srgbClr>
                </a:solidFill>
                <a:latin typeface="SimSun"/>
                <a:ea typeface="SimSun"/>
                <a:cs typeface="SimSun"/>
              </a:rPr>
              <a:t>当地定义？</a:t>
            </a:r>
            <a:endParaRPr lang="SimSun" altLang="SimSun" sz="1200"/>
          </a:p>
          <a:p>
            <a:pPr marL="353720" algn="l" rtl="0" eaLnBrk="0">
              <a:lnSpc>
                <a:spcPct val="95000"/>
              </a:lnSpc>
              <a:spcBef>
                <a:spcPts val="980"/>
              </a:spcBef>
            </a:pPr>
            <a:r>
              <a:rPr sz="1200" spc="0">
                <a:solidFill>
                  <a:srgbClr val="000000">
                    <a:alpha val="100000"/>
                  </a:srgbClr>
                </a:solidFill>
                <a:latin typeface="SimSun"/>
                <a:ea typeface="SimSun"/>
                <a:cs typeface="SimSun"/>
              </a:rPr>
              <a:t>b</a:t>
            </a:r>
            <a:r>
              <a:rPr sz="1200" spc="30">
                <a:solidFill>
                  <a:srgbClr val="000000">
                    <a:alpha val="100000"/>
                  </a:srgbClr>
                </a:solidFill>
                <a:latin typeface="SimSun"/>
                <a:ea typeface="SimSun"/>
                <a:cs typeface="SimSun"/>
              </a:rPr>
              <a:t>)  职责是否已被</a:t>
            </a:r>
            <a:r>
              <a:rPr sz="1200" spc="0">
                <a:solidFill>
                  <a:srgbClr val="000000">
                    <a:alpha val="100000"/>
                  </a:srgbClr>
                </a:solidFill>
                <a:latin typeface="SimSun"/>
                <a:ea typeface="SimSun"/>
                <a:cs typeface="SimSun"/>
              </a:rPr>
              <a:t>分配？</a:t>
            </a:r>
            <a:endParaRPr lang="SimSun" altLang="SimSun" sz="1200"/>
          </a:p>
          <a:p>
            <a:pPr marL="359206" algn="l" rtl="0" eaLnBrk="0">
              <a:lnSpc>
                <a:spcPct val="95000"/>
              </a:lnSpc>
              <a:spcBef>
                <a:spcPts val="972"/>
              </a:spcBef>
            </a:pPr>
            <a:r>
              <a:rPr sz="1200" spc="0">
                <a:solidFill>
                  <a:srgbClr val="000000">
                    <a:alpha val="100000"/>
                  </a:srgbClr>
                </a:solidFill>
                <a:latin typeface="SimSun"/>
                <a:ea typeface="SimSun"/>
                <a:cs typeface="SimSun"/>
              </a:rPr>
              <a:t>c</a:t>
            </a:r>
            <a:r>
              <a:rPr sz="1200" spc="-30">
                <a:solidFill>
                  <a:srgbClr val="000000">
                    <a:alpha val="100000"/>
                  </a:srgbClr>
                </a:solidFill>
                <a:latin typeface="SimSun"/>
                <a:ea typeface="SimSun"/>
                <a:cs typeface="SimSun"/>
              </a:rPr>
              <a:t>)  程序是否得到实施</a:t>
            </a:r>
            <a:r>
              <a:rPr sz="1200" spc="-10">
                <a:solidFill>
                  <a:srgbClr val="000000">
                    <a:alpha val="100000"/>
                  </a:srgbClr>
                </a:solidFill>
                <a:latin typeface="SimSun"/>
                <a:ea typeface="SimSun"/>
                <a:cs typeface="SimSun"/>
              </a:rPr>
              <a:t>和</a:t>
            </a:r>
            <a:r>
              <a:rPr sz="1200" spc="0">
                <a:solidFill>
                  <a:srgbClr val="000000">
                    <a:alpha val="100000"/>
                  </a:srgbClr>
                </a:solidFill>
                <a:latin typeface="SimSun"/>
                <a:ea typeface="SimSun"/>
                <a:cs typeface="SimSun"/>
              </a:rPr>
              <a:t>保持？</a:t>
            </a:r>
            <a:endParaRPr lang="SimSun" altLang="SimSun" sz="1200"/>
          </a:p>
          <a:p>
            <a:pPr marL="359206" algn="l" rtl="0" eaLnBrk="0">
              <a:lnSpc>
                <a:spcPct val="95000"/>
              </a:lnSpc>
              <a:spcBef>
                <a:spcPts val="977"/>
              </a:spcBef>
            </a:pPr>
            <a:r>
              <a:rPr sz="1200" spc="0">
                <a:solidFill>
                  <a:srgbClr val="000000">
                    <a:alpha val="100000"/>
                  </a:srgbClr>
                </a:solidFill>
                <a:latin typeface="SimSun"/>
                <a:ea typeface="SimSun"/>
                <a:cs typeface="SimSun"/>
              </a:rPr>
              <a:t>d</a:t>
            </a:r>
            <a:r>
              <a:rPr sz="1200" spc="-20">
                <a:solidFill>
                  <a:srgbClr val="000000">
                    <a:alpha val="100000"/>
                  </a:srgbClr>
                </a:solidFill>
                <a:latin typeface="SimSun"/>
                <a:ea typeface="SimSun"/>
                <a:cs typeface="SimSun"/>
              </a:rPr>
              <a:t>)  在实现所要求的结果方面，过程是</a:t>
            </a:r>
            <a:r>
              <a:rPr sz="1200" spc="0">
                <a:solidFill>
                  <a:srgbClr val="000000">
                    <a:alpha val="100000"/>
                  </a:srgbClr>
                </a:solidFill>
                <a:latin typeface="SimSun"/>
                <a:ea typeface="SimSun"/>
                <a:cs typeface="SimSun"/>
              </a:rPr>
              <a:t>否有效？</a:t>
            </a:r>
            <a:endParaRPr lang="SimSun" altLang="SimSun" sz="1200"/>
          </a:p>
          <a:p>
            <a:pPr marL="13309" indent="318465" algn="l" rtl="0" eaLnBrk="0">
              <a:lnSpc>
                <a:spcPct val="162000"/>
              </a:lnSpc>
              <a:spcBef>
                <a:spcPts val="5"/>
              </a:spcBef>
            </a:pPr>
            <a:r>
              <a:rPr sz="1200" spc="-50">
                <a:solidFill>
                  <a:srgbClr val="000000">
                    <a:alpha val="100000"/>
                  </a:srgbClr>
                </a:solidFill>
                <a:latin typeface="SimSun"/>
                <a:ea typeface="SimSun"/>
                <a:cs typeface="SimSun"/>
              </a:rPr>
              <a:t>围绕这四个问题的提出顺序， 可以构成很多种审核方式。 本指南并不打算去一</a:t>
            </a:r>
            <a:r>
              <a:rPr sz="1200" spc="-10">
                <a:solidFill>
                  <a:srgbClr val="000000">
                    <a:alpha val="100000"/>
                  </a:srgbClr>
                </a:solidFill>
                <a:latin typeface="SimSun"/>
                <a:ea typeface="SimSun"/>
                <a:cs typeface="SimSun"/>
              </a:rPr>
              <a:t>一</a:t>
            </a:r>
            <a:r>
              <a:rPr sz="1200" spc="0">
                <a:solidFill>
                  <a:srgbClr val="000000">
                    <a:alpha val="100000"/>
                  </a:srgbClr>
                </a:solidFill>
                <a:latin typeface="SimSun"/>
                <a:ea typeface="SimSun"/>
                <a:cs typeface="SimSun"/>
              </a:rPr>
              <a:t> </a:t>
            </a:r>
            <a:r>
              <a:rPr sz="1200" spc="-50">
                <a:solidFill>
                  <a:srgbClr val="000000">
                    <a:alpha val="100000"/>
                  </a:srgbClr>
                </a:solidFill>
                <a:latin typeface="SimSun"/>
                <a:ea typeface="SimSun"/>
                <a:cs typeface="SimSun"/>
              </a:rPr>
              <a:t>介绍， 或去比较它们各自的优势和不足， 仅选择介绍一种直接从过程结果</a:t>
            </a:r>
            <a:r>
              <a:rPr sz="1200" spc="0">
                <a:solidFill>
                  <a:srgbClr val="000000">
                    <a:alpha val="100000"/>
                  </a:srgbClr>
                </a:solidFill>
                <a:latin typeface="SimSun"/>
                <a:ea typeface="SimSun"/>
                <a:cs typeface="SimSun"/>
              </a:rPr>
              <a:t>入手的审核</a:t>
            </a:r>
            <a:endParaRPr lang="SimSun" altLang="SimSun" sz="1200"/>
          </a:p>
          <a:p>
            <a:pPr marL="13919" algn="l" rtl="0" eaLnBrk="0">
              <a:lnSpc>
                <a:spcPct val="95000"/>
              </a:lnSpc>
              <a:spcBef>
                <a:spcPts val="977"/>
              </a:spcBef>
            </a:pPr>
            <a:r>
              <a:rPr sz="1200" spc="-20">
                <a:solidFill>
                  <a:srgbClr val="000000">
                    <a:alpha val="100000"/>
                  </a:srgbClr>
                </a:solidFill>
                <a:latin typeface="SimSun"/>
                <a:ea typeface="SimSun"/>
                <a:cs typeface="SimSun"/>
              </a:rPr>
              <a:t>方式，即 “检查、措施、策划和实施(CA</a:t>
            </a:r>
            <a:r>
              <a:rPr sz="1200" spc="0">
                <a:solidFill>
                  <a:srgbClr val="000000">
                    <a:alpha val="100000"/>
                  </a:srgbClr>
                </a:solidFill>
                <a:latin typeface="SimSun"/>
                <a:ea typeface="SimSun"/>
                <a:cs typeface="SimSun"/>
              </a:rPr>
              <a:t>PD</a:t>
            </a:r>
            <a:r>
              <a:rPr sz="1200" spc="-20">
                <a:solidFill>
                  <a:srgbClr val="000000">
                    <a:alpha val="100000"/>
                  </a:srgbClr>
                </a:solidFill>
                <a:latin typeface="SimSun"/>
                <a:ea typeface="SimSun"/>
                <a:cs typeface="SimSun"/>
              </a:rPr>
              <a:t>)”的审核方式。其中：</a:t>
            </a:r>
            <a:endParaRPr lang="SimSun" altLang="SimSun" sz="1200"/>
          </a:p>
          <a:p>
            <a:pPr marL="698449" indent="-254812" algn="l" rtl="0" eaLnBrk="0">
              <a:lnSpc>
                <a:spcPct val="140000"/>
              </a:lnSpc>
              <a:spcBef>
                <a:spcPts val="581"/>
              </a:spcBef>
            </a:pPr>
            <a:r>
              <a:rPr sz="1200" spc="30">
                <a:solidFill>
                  <a:srgbClr val="000000">
                    <a:alpha val="100000"/>
                  </a:srgbClr>
                </a:solidFill>
                <a:latin typeface="SimSun"/>
                <a:ea typeface="SimSun"/>
                <a:cs typeface="SimSun"/>
              </a:rPr>
              <a:t>1) </a:t>
            </a:r>
            <a:r>
              <a:rPr sz="1200" spc="0">
                <a:solidFill>
                  <a:srgbClr val="000000">
                    <a:alpha val="100000"/>
                  </a:srgbClr>
                </a:solidFill>
                <a:latin typeface="SimSun"/>
                <a:ea typeface="SimSun"/>
                <a:cs typeface="SimSun"/>
              </a:rPr>
              <a:t>C</a:t>
            </a:r>
            <a:r>
              <a:rPr sz="1200" spc="3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Check</a:t>
            </a:r>
            <a:r>
              <a:rPr sz="1200" spc="30">
                <a:solidFill>
                  <a:srgbClr val="000000">
                    <a:alpha val="100000"/>
                  </a:srgbClr>
                </a:solidFill>
                <a:latin typeface="SimSun"/>
                <a:ea typeface="SimSun"/>
                <a:cs typeface="SimSun"/>
              </a:rPr>
              <a:t>，检查)：根据受审核方的测量结果,审核</a:t>
            </a:r>
            <a:r>
              <a:rPr sz="1200" spc="20">
                <a:solidFill>
                  <a:srgbClr val="000000">
                    <a:alpha val="100000"/>
                  </a:srgbClr>
                </a:solidFill>
                <a:latin typeface="SimSun"/>
                <a:ea typeface="SimSun"/>
                <a:cs typeface="SimSun"/>
              </a:rPr>
              <a:t>员</a:t>
            </a:r>
            <a:r>
              <a:rPr sz="1200" spc="0">
                <a:solidFill>
                  <a:srgbClr val="000000">
                    <a:alpha val="100000"/>
                  </a:srgbClr>
                </a:solidFill>
                <a:latin typeface="SimSun"/>
                <a:ea typeface="SimSun"/>
                <a:cs typeface="SimSun"/>
              </a:rPr>
              <a:t>将该过程的实际绩 </a:t>
            </a:r>
            <a:r>
              <a:rPr sz="1200" spc="20">
                <a:solidFill>
                  <a:srgbClr val="000000">
                    <a:alpha val="100000"/>
                  </a:srgbClr>
                </a:solidFill>
                <a:latin typeface="SimSun"/>
                <a:ea typeface="SimSun"/>
                <a:cs typeface="SimSun"/>
              </a:rPr>
              <a:t>效指标的量值与受审核方的预期绩效指标的量值进行比较(找到</a:t>
            </a:r>
            <a:r>
              <a:rPr sz="1200" spc="0">
                <a:solidFill>
                  <a:srgbClr val="000000">
                    <a:alpha val="100000"/>
                  </a:srgbClr>
                </a:solidFill>
                <a:latin typeface="SimSun"/>
                <a:ea typeface="SimSun"/>
                <a:cs typeface="SimSun"/>
              </a:rPr>
              <a:t>审核的切 </a:t>
            </a:r>
            <a:r>
              <a:rPr sz="1200" spc="-10">
                <a:solidFill>
                  <a:srgbClr val="000000">
                    <a:alpha val="100000"/>
                  </a:srgbClr>
                </a:solidFill>
                <a:latin typeface="SimSun"/>
                <a:ea typeface="SimSun"/>
                <a:cs typeface="SimSun"/>
              </a:rPr>
              <a:t>入点)；</a:t>
            </a:r>
            <a:endParaRPr lang="SimSun" altLang="SimSun" sz="1200"/>
          </a:p>
          <a:p>
            <a:pPr marL="699668" indent="-265480" algn="l" rtl="0" eaLnBrk="0">
              <a:lnSpc>
                <a:spcPct val="140000"/>
              </a:lnSpc>
              <a:spcBef>
                <a:spcPts val="935"/>
              </a:spcBef>
            </a:pPr>
            <a:r>
              <a:rPr sz="1200" spc="30">
                <a:solidFill>
                  <a:srgbClr val="000000">
                    <a:alpha val="100000"/>
                  </a:srgbClr>
                </a:solidFill>
                <a:latin typeface="SimSun"/>
                <a:ea typeface="SimSun"/>
                <a:cs typeface="SimSun"/>
              </a:rPr>
              <a:t>2) </a:t>
            </a:r>
            <a:r>
              <a:rPr sz="1200" spc="0">
                <a:solidFill>
                  <a:srgbClr val="000000">
                    <a:alpha val="100000"/>
                  </a:srgbClr>
                </a:solidFill>
                <a:latin typeface="SimSun"/>
                <a:ea typeface="SimSun"/>
                <a:cs typeface="SimSun"/>
              </a:rPr>
              <a:t>A</a:t>
            </a:r>
            <a:r>
              <a:rPr sz="1200" spc="3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Action</a:t>
            </a:r>
            <a:r>
              <a:rPr sz="1200" spc="30">
                <a:solidFill>
                  <a:srgbClr val="000000">
                    <a:alpha val="100000"/>
                  </a:srgbClr>
                </a:solidFill>
                <a:latin typeface="SimSun"/>
                <a:ea typeface="SimSun"/>
                <a:cs typeface="SimSun"/>
              </a:rPr>
              <a:t>，措施)：根据绩效指标量值的比较结果，审核员</a:t>
            </a:r>
            <a:r>
              <a:rPr sz="1200" spc="0">
                <a:solidFill>
                  <a:srgbClr val="000000">
                    <a:alpha val="100000"/>
                  </a:srgbClr>
                </a:solidFill>
                <a:latin typeface="SimSun"/>
                <a:ea typeface="SimSun"/>
                <a:cs typeface="SimSun"/>
              </a:rPr>
              <a:t>追踪受审核 </a:t>
            </a:r>
            <a:r>
              <a:rPr sz="1200" spc="-20">
                <a:solidFill>
                  <a:srgbClr val="000000">
                    <a:alpha val="100000"/>
                  </a:srgbClr>
                </a:solidFill>
                <a:latin typeface="SimSun"/>
                <a:ea typeface="SimSun"/>
                <a:cs typeface="SimSun"/>
              </a:rPr>
              <a:t>方是否已经对过程进行了重要影响因素的分析， 并就相应原因采取了适</a:t>
            </a:r>
            <a:r>
              <a:rPr sz="1200" spc="-10">
                <a:solidFill>
                  <a:srgbClr val="000000">
                    <a:alpha val="100000"/>
                  </a:srgbClr>
                </a:solidFill>
                <a:latin typeface="SimSun"/>
                <a:ea typeface="SimSun"/>
                <a:cs typeface="SimSun"/>
              </a:rPr>
              <a:t>当</a:t>
            </a:r>
            <a:r>
              <a:rPr sz="1200" spc="0">
                <a:solidFill>
                  <a:srgbClr val="000000">
                    <a:alpha val="100000"/>
                  </a:srgbClr>
                </a:solidFill>
                <a:latin typeface="SimSun"/>
                <a:ea typeface="SimSun"/>
                <a:cs typeface="SimSun"/>
              </a:rPr>
              <a:t> </a:t>
            </a:r>
            <a:r>
              <a:rPr sz="1200" spc="-20">
                <a:solidFill>
                  <a:srgbClr val="000000">
                    <a:alpha val="100000"/>
                  </a:srgbClr>
                </a:solidFill>
                <a:latin typeface="SimSun"/>
                <a:ea typeface="SimSun"/>
                <a:cs typeface="SimSun"/>
              </a:rPr>
              <a:t>的控制措施和改进措施，以及了解</a:t>
            </a:r>
            <a:r>
              <a:rPr sz="1200" spc="-10">
                <a:solidFill>
                  <a:srgbClr val="000000">
                    <a:alpha val="100000"/>
                  </a:srgbClr>
                </a:solidFill>
                <a:latin typeface="SimSun"/>
                <a:ea typeface="SimSun"/>
                <a:cs typeface="SimSun"/>
              </a:rPr>
              <a:t>它</a:t>
            </a:r>
            <a:r>
              <a:rPr sz="1200" spc="0">
                <a:solidFill>
                  <a:srgbClr val="000000">
                    <a:alpha val="100000"/>
                  </a:srgbClr>
                </a:solidFill>
                <a:latin typeface="SimSun"/>
                <a:ea typeface="SimSun"/>
                <a:cs typeface="SimSun"/>
              </a:rPr>
              <a:t>们的实施结果；</a:t>
            </a:r>
            <a:endParaRPr lang="SimSun" altLang="SimSun" sz="1200"/>
          </a:p>
          <a:p>
            <a:pPr marL="697839" indent="-262433" algn="l" rtl="0" eaLnBrk="0">
              <a:lnSpc>
                <a:spcPct val="128000"/>
              </a:lnSpc>
              <a:spcBef>
                <a:spcPts val="988"/>
              </a:spcBef>
            </a:pPr>
            <a:r>
              <a:rPr sz="1200" spc="30">
                <a:solidFill>
                  <a:srgbClr val="000000">
                    <a:alpha val="100000"/>
                  </a:srgbClr>
                </a:solidFill>
                <a:latin typeface="SimSun"/>
                <a:ea typeface="SimSun"/>
                <a:cs typeface="SimSun"/>
              </a:rPr>
              <a:t>3) </a:t>
            </a:r>
            <a:r>
              <a:rPr sz="1200" spc="0">
                <a:solidFill>
                  <a:srgbClr val="000000">
                    <a:alpha val="100000"/>
                  </a:srgbClr>
                </a:solidFill>
                <a:latin typeface="SimSun"/>
                <a:ea typeface="SimSun"/>
                <a:cs typeface="SimSun"/>
              </a:rPr>
              <a:t>P</a:t>
            </a:r>
            <a:r>
              <a:rPr sz="1200" spc="3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Plan</a:t>
            </a:r>
            <a:r>
              <a:rPr sz="1200" spc="30">
                <a:solidFill>
                  <a:srgbClr val="000000">
                    <a:alpha val="100000"/>
                  </a:srgbClr>
                </a:solidFill>
                <a:latin typeface="SimSun"/>
                <a:ea typeface="SimSun"/>
                <a:cs typeface="SimSun"/>
              </a:rPr>
              <a:t>，策划)：针对原有的已确定过程，审核员检查受</a:t>
            </a:r>
            <a:r>
              <a:rPr sz="1200" spc="0">
                <a:solidFill>
                  <a:srgbClr val="000000">
                    <a:alpha val="100000"/>
                  </a:srgbClr>
                </a:solidFill>
                <a:latin typeface="SimSun"/>
                <a:ea typeface="SimSun"/>
                <a:cs typeface="SimSun"/>
              </a:rPr>
              <a:t>审核方的策划 </a:t>
            </a:r>
            <a:r>
              <a:rPr sz="1200" spc="-20">
                <a:solidFill>
                  <a:srgbClr val="000000">
                    <a:alpha val="100000"/>
                  </a:srgbClr>
                </a:solidFill>
                <a:latin typeface="SimSun"/>
                <a:ea typeface="SimSun"/>
                <a:cs typeface="SimSun"/>
              </a:rPr>
              <a:t>情况，并评估该过程能否确保受</a:t>
            </a:r>
            <a:r>
              <a:rPr sz="1200" spc="0">
                <a:solidFill>
                  <a:srgbClr val="000000">
                    <a:alpha val="100000"/>
                  </a:srgbClr>
                </a:solidFill>
                <a:latin typeface="SimSun"/>
                <a:ea typeface="SimSun"/>
                <a:cs typeface="SimSun"/>
              </a:rPr>
              <a:t>审核方满足预期绩效目标；</a:t>
            </a:r>
            <a:endParaRPr lang="SimSun" altLang="SimSun" sz="1200"/>
          </a:p>
          <a:p>
            <a:pPr marL="699668" indent="-267919" algn="l" rtl="0" eaLnBrk="0">
              <a:lnSpc>
                <a:spcPct val="129000"/>
              </a:lnSpc>
              <a:spcBef>
                <a:spcPts val="967"/>
              </a:spcBef>
            </a:pPr>
            <a:r>
              <a:rPr sz="1200" spc="30">
                <a:solidFill>
                  <a:srgbClr val="000000">
                    <a:alpha val="100000"/>
                  </a:srgbClr>
                </a:solidFill>
                <a:latin typeface="SimSun"/>
                <a:ea typeface="SimSun"/>
                <a:cs typeface="SimSun"/>
              </a:rPr>
              <a:t>4) </a:t>
            </a:r>
            <a:r>
              <a:rPr sz="1200" spc="0">
                <a:solidFill>
                  <a:srgbClr val="000000">
                    <a:alpha val="100000"/>
                  </a:srgbClr>
                </a:solidFill>
                <a:latin typeface="SimSun"/>
                <a:ea typeface="SimSun"/>
                <a:cs typeface="SimSun"/>
              </a:rPr>
              <a:t>D</a:t>
            </a:r>
            <a:r>
              <a:rPr sz="1200" spc="3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Do</a:t>
            </a:r>
            <a:r>
              <a:rPr sz="1200" spc="30">
                <a:solidFill>
                  <a:srgbClr val="000000">
                    <a:alpha val="100000"/>
                  </a:srgbClr>
                </a:solidFill>
                <a:latin typeface="SimSun"/>
                <a:ea typeface="SimSun"/>
                <a:cs typeface="SimSun"/>
              </a:rPr>
              <a:t>，实施)：按照受审核方的策划要求，审核员检查</a:t>
            </a:r>
            <a:r>
              <a:rPr sz="1200" spc="0">
                <a:solidFill>
                  <a:srgbClr val="000000">
                    <a:alpha val="100000"/>
                  </a:srgbClr>
                </a:solidFill>
                <a:latin typeface="SimSun"/>
                <a:ea typeface="SimSun"/>
                <a:cs typeface="SimSun"/>
              </a:rPr>
              <a:t>过程的实施情况 </a:t>
            </a:r>
            <a:r>
              <a:rPr sz="1200" spc="-30">
                <a:solidFill>
                  <a:srgbClr val="000000">
                    <a:alpha val="100000"/>
                  </a:srgbClr>
                </a:solidFill>
                <a:latin typeface="SimSun"/>
                <a:ea typeface="SimSun"/>
                <a:cs typeface="SimSun"/>
              </a:rPr>
              <a:t>和关注其有效</a:t>
            </a:r>
            <a:r>
              <a:rPr sz="1200" spc="-20">
                <a:solidFill>
                  <a:srgbClr val="000000">
                    <a:alpha val="100000"/>
                  </a:srgbClr>
                </a:solidFill>
                <a:latin typeface="SimSun"/>
                <a:ea typeface="SimSun"/>
                <a:cs typeface="SimSun"/>
              </a:rPr>
              <a:t>性</a:t>
            </a:r>
            <a:r>
              <a:rPr sz="1200" spc="0">
                <a:solidFill>
                  <a:srgbClr val="000000">
                    <a:alpha val="100000"/>
                  </a:srgbClr>
                </a:solidFill>
                <a:latin typeface="SimSun"/>
                <a:ea typeface="SimSun"/>
                <a:cs typeface="SimSun"/>
              </a:rPr>
              <a:t>。</a:t>
            </a:r>
            <a:endParaRPr lang="SimSun" altLang="SimSun" sz="1200"/>
          </a:p>
          <a:p>
            <a:pPr marL="12700" indent="304139" algn="l" rtl="0" eaLnBrk="0">
              <a:lnSpc>
                <a:spcPct val="162000"/>
              </a:lnSpc>
              <a:spcBef>
                <a:spcPts val="20"/>
              </a:spcBef>
            </a:pPr>
            <a:r>
              <a:rPr sz="1200" spc="0">
                <a:solidFill>
                  <a:srgbClr val="000000">
                    <a:alpha val="100000"/>
                  </a:srgbClr>
                </a:solidFill>
                <a:latin typeface="SimSun"/>
                <a:ea typeface="SimSun"/>
                <a:cs typeface="SimSun"/>
              </a:rPr>
              <a:t>CAPD</a:t>
            </a:r>
            <a:r>
              <a:rPr sz="1200" spc="20">
                <a:solidFill>
                  <a:srgbClr val="000000">
                    <a:alpha val="100000"/>
                  </a:srgbClr>
                </a:solidFill>
                <a:latin typeface="SimSun"/>
                <a:ea typeface="SimSun"/>
                <a:cs typeface="SimSun"/>
              </a:rPr>
              <a:t>，即基于某一过程的运行结果来判断该过程的策划及相关支持活</a:t>
            </a:r>
            <a:r>
              <a:rPr sz="1200" spc="0">
                <a:solidFill>
                  <a:srgbClr val="000000">
                    <a:alpha val="100000"/>
                  </a:srgbClr>
                </a:solidFill>
                <a:latin typeface="SimSun"/>
                <a:ea typeface="SimSun"/>
                <a:cs typeface="SimSun"/>
              </a:rPr>
              <a:t>动的有效 </a:t>
            </a:r>
            <a:r>
              <a:rPr sz="1200" spc="40">
                <a:solidFill>
                  <a:srgbClr val="000000">
                    <a:alpha val="100000"/>
                  </a:srgbClr>
                </a:solidFill>
                <a:latin typeface="SimSun"/>
                <a:ea typeface="SimSun"/>
                <a:cs typeface="SimSun"/>
              </a:rPr>
              <a:t>性，来寻找有关过程的改进机会的一种审核方式。根据过程的</a:t>
            </a:r>
            <a:r>
              <a:rPr sz="1200" spc="10">
                <a:solidFill>
                  <a:srgbClr val="000000">
                    <a:alpha val="100000"/>
                  </a:srgbClr>
                </a:solidFill>
                <a:latin typeface="SimSun"/>
                <a:ea typeface="SimSun"/>
                <a:cs typeface="SimSun"/>
              </a:rPr>
              <a:t>结</a:t>
            </a:r>
            <a:r>
              <a:rPr sz="1200" spc="0">
                <a:solidFill>
                  <a:srgbClr val="000000">
                    <a:alpha val="100000"/>
                  </a:srgbClr>
                </a:solidFill>
                <a:latin typeface="SimSun"/>
                <a:ea typeface="SimSun"/>
                <a:cs typeface="SimSun"/>
              </a:rPr>
              <a:t>果(该过程当前绩 </a:t>
            </a:r>
            <a:r>
              <a:rPr sz="1200" spc="-10">
                <a:solidFill>
                  <a:srgbClr val="000000">
                    <a:alpha val="100000"/>
                  </a:srgbClr>
                </a:solidFill>
                <a:latin typeface="SimSun"/>
                <a:ea typeface="SimSun"/>
                <a:cs typeface="SimSun"/>
              </a:rPr>
              <a:t>效与预期绩效的比较)，审核员判断影响该过程</a:t>
            </a:r>
            <a:r>
              <a:rPr sz="1200" spc="0">
                <a:solidFill>
                  <a:srgbClr val="000000">
                    <a:alpha val="100000"/>
                  </a:srgbClr>
                </a:solidFill>
                <a:latin typeface="SimSun"/>
                <a:ea typeface="SimSun"/>
                <a:cs typeface="SimSun"/>
              </a:rPr>
              <a:t>结果的可能因素，即涉及过程的人、 </a:t>
            </a:r>
            <a:r>
              <a:rPr sz="1200" spc="20">
                <a:solidFill>
                  <a:srgbClr val="000000">
                    <a:alpha val="100000"/>
                  </a:srgbClr>
                </a:solidFill>
                <a:latin typeface="SimSun"/>
                <a:ea typeface="SimSun"/>
                <a:cs typeface="SimSun"/>
              </a:rPr>
              <a:t>机、料、法、环、测量等管理因素，来寻找下一步审核</a:t>
            </a:r>
            <a:r>
              <a:rPr sz="1200" spc="10">
                <a:solidFill>
                  <a:srgbClr val="000000">
                    <a:alpha val="100000"/>
                  </a:srgbClr>
                </a:solidFill>
                <a:latin typeface="SimSun"/>
                <a:ea typeface="SimSun"/>
                <a:cs typeface="SimSun"/>
              </a:rPr>
              <a:t>的</a:t>
            </a:r>
            <a:r>
              <a:rPr sz="1200" spc="0">
                <a:solidFill>
                  <a:srgbClr val="000000">
                    <a:alpha val="100000"/>
                  </a:srgbClr>
                </a:solidFill>
                <a:latin typeface="SimSun"/>
                <a:ea typeface="SimSun"/>
                <a:cs typeface="SimSun"/>
              </a:rPr>
              <a:t>关注点。它有助于审核员 </a:t>
            </a:r>
            <a:r>
              <a:rPr sz="1200" spc="20">
                <a:solidFill>
                  <a:srgbClr val="000000">
                    <a:alpha val="100000"/>
                  </a:srgbClr>
                </a:solidFill>
                <a:latin typeface="SimSun"/>
                <a:ea typeface="SimSun"/>
                <a:cs typeface="SimSun"/>
              </a:rPr>
              <a:t>较快地发现受审核方过程及其活动中存在的薄弱环节，以</a:t>
            </a:r>
            <a:r>
              <a:rPr sz="1200" spc="0">
                <a:solidFill>
                  <a:srgbClr val="000000">
                    <a:alpha val="100000"/>
                  </a:srgbClr>
                </a:solidFill>
                <a:latin typeface="SimSun"/>
                <a:ea typeface="SimSun"/>
                <a:cs typeface="SimSun"/>
              </a:rPr>
              <a:t>及它们之间接口存在的问 </a:t>
            </a:r>
            <a:r>
              <a:rPr sz="1200" spc="-60">
                <a:solidFill>
                  <a:srgbClr val="000000">
                    <a:alpha val="100000"/>
                  </a:srgbClr>
                </a:solidFill>
                <a:latin typeface="SimSun"/>
                <a:ea typeface="SimSun"/>
                <a:cs typeface="SimSun"/>
              </a:rPr>
              <a:t>题</a:t>
            </a:r>
            <a:r>
              <a:rPr sz="1200" spc="-50">
                <a:solidFill>
                  <a:srgbClr val="000000">
                    <a:alpha val="100000"/>
                  </a:srgbClr>
                </a:solidFill>
                <a:latin typeface="SimSun"/>
                <a:ea typeface="SimSun"/>
                <a:cs typeface="SimSun"/>
              </a:rPr>
              <a:t>。</a:t>
            </a:r>
            <a:endParaRPr lang="SimSun" altLang="SimSun" sz="1200"/>
          </a:p>
          <a:p>
            <a:pPr algn="l" rtl="0" eaLnBrk="0">
              <a:lnSpc>
                <a:spcPct val="112000"/>
              </a:lnSpc>
            </a:pPr>
            <a:endParaRPr lang="Arial" altLang="Arial" sz="700"/>
          </a:p>
          <a:p>
            <a:pPr marL="318668" algn="l" rtl="0" eaLnBrk="0">
              <a:lnSpc>
                <a:spcPct val="95000"/>
              </a:lnSpc>
              <a:spcBef>
                <a:spcPts val="1"/>
              </a:spcBef>
            </a:pPr>
            <a:r>
              <a:rPr sz="1200" spc="-40">
                <a:solidFill>
                  <a:srgbClr val="000000">
                    <a:alpha val="100000"/>
                  </a:srgbClr>
                </a:solidFill>
                <a:latin typeface="SimSun"/>
                <a:ea typeface="SimSun"/>
                <a:cs typeface="SimSun"/>
              </a:rPr>
              <a:t>本指南文件提供了适用于每一过程的通用的审核思路和路径， </a:t>
            </a:r>
            <a:r>
              <a:rPr sz="1200" spc="0">
                <a:solidFill>
                  <a:srgbClr val="000000">
                    <a:alpha val="100000"/>
                  </a:srgbClr>
                </a:solidFill>
                <a:latin typeface="SimSun"/>
                <a:ea typeface="SimSun"/>
                <a:cs typeface="SimSun"/>
              </a:rPr>
              <a:t>而在某一特定的审</a:t>
            </a:r>
            <a:endParaRPr lang="SimSun" altLang="SimSun" sz="1200"/>
          </a:p>
        </p:txBody>
      </p:sp>
      <p:sp>
        <p:nvSpPr>
          <p:cNvPr id="76" name="textbox 76"/>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77" name="textbox 77"/>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78" name="textbox 78"/>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79" name="textbox 79"/>
          <p:cNvSpPr/>
          <p:nvPr/>
        </p:nvSpPr>
        <p:spPr>
          <a:xfrm>
            <a:off x="7187069" y="544436"/>
            <a:ext cx="99504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11</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80"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1"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 name="textbox 82"/>
          <p:cNvSpPr/>
          <p:nvPr/>
        </p:nvSpPr>
        <p:spPr>
          <a:xfrm>
            <a:off x="2639364" y="909726"/>
            <a:ext cx="5627370" cy="8782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436"/>
              </a:lnSpc>
            </a:pPr>
            <a:endParaRPr lang="Arial" altLang="Arial" sz="100"/>
          </a:p>
          <a:p>
            <a:pPr marL="15138" algn="l" rtl="0" eaLnBrk="0">
              <a:lnSpc>
                <a:spcPct val="83000"/>
              </a:lnSpc>
            </a:pPr>
            <a:r>
              <a:rPr sz="1200" spc="-60">
                <a:solidFill>
                  <a:srgbClr val="000000">
                    <a:alpha val="100000"/>
                  </a:srgbClr>
                </a:solidFill>
                <a:latin typeface="SimSun"/>
                <a:ea typeface="SimSun"/>
                <a:cs typeface="SimSun"/>
              </a:rPr>
              <a:t>核中， 还应根据具体过程的特征， 有不同的侧重点和审核路径， 并根据审核的实</a:t>
            </a:r>
            <a:r>
              <a:rPr sz="1200" spc="-50">
                <a:solidFill>
                  <a:srgbClr val="000000">
                    <a:alpha val="100000"/>
                  </a:srgbClr>
                </a:solidFill>
                <a:latin typeface="SimSun"/>
                <a:ea typeface="SimSun"/>
                <a:cs typeface="SimSun"/>
              </a:rPr>
              <a:t>际</a:t>
            </a:r>
            <a:r>
              <a:rPr sz="1200" spc="0">
                <a:solidFill>
                  <a:srgbClr val="000000">
                    <a:alpha val="100000"/>
                  </a:srgbClr>
                </a:solidFill>
                <a:latin typeface="SimSun"/>
                <a:ea typeface="SimSun"/>
                <a:cs typeface="SimSun"/>
              </a:rPr>
              <a:t>进</a:t>
            </a:r>
            <a:endParaRPr lang="SimSun" altLang="SimSun" sz="1200"/>
          </a:p>
          <a:p>
            <a:pPr marL="14528" algn="l" rtl="0" eaLnBrk="0">
              <a:lnSpc>
                <a:spcPts val="2328"/>
              </a:lnSpc>
            </a:pPr>
            <a:r>
              <a:rPr sz="1200" spc="-70">
                <a:solidFill>
                  <a:srgbClr val="000000">
                    <a:alpha val="100000"/>
                  </a:srgbClr>
                </a:solidFill>
                <a:latin typeface="SimSun"/>
                <a:ea typeface="SimSun"/>
                <a:cs typeface="SimSun"/>
              </a:rPr>
              <a:t>展情况进行必要的调整</a:t>
            </a:r>
            <a:r>
              <a:rPr sz="1200" spc="-60">
                <a:solidFill>
                  <a:srgbClr val="000000">
                    <a:alpha val="100000"/>
                  </a:srgbClr>
                </a:solidFill>
                <a:latin typeface="SimSun"/>
                <a:ea typeface="SimSun"/>
                <a:cs typeface="SimSun"/>
              </a:rPr>
              <a:t>。</a:t>
            </a:r>
            <a:endParaRPr lang="SimSun" altLang="SimSun" sz="1200"/>
          </a:p>
          <a:p>
            <a:pPr marL="329336" algn="l" rtl="0" eaLnBrk="0">
              <a:lnSpc>
                <a:spcPct val="95000"/>
              </a:lnSpc>
              <a:spcBef>
                <a:spcPts val="1143"/>
              </a:spcBef>
            </a:pPr>
            <a:r>
              <a:rPr sz="1200" spc="50">
                <a:solidFill>
                  <a:srgbClr val="000000">
                    <a:alpha val="100000"/>
                  </a:srgbClr>
                </a:solidFill>
                <a:latin typeface="SimSun"/>
                <a:ea typeface="SimSun"/>
                <a:cs typeface="SimSun"/>
              </a:rPr>
              <a:t>1) 针对过程结果所实施的审核</a:t>
            </a:r>
            <a:r>
              <a:rPr sz="1200" spc="1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C)</a:t>
            </a:r>
            <a:endParaRPr lang="SimSun" altLang="SimSun" sz="1200"/>
          </a:p>
          <a:p>
            <a:pPr marL="333603" algn="l" rtl="0" eaLnBrk="0">
              <a:lnSpc>
                <a:spcPct val="83000"/>
              </a:lnSpc>
              <a:spcBef>
                <a:spcPts val="962"/>
              </a:spcBef>
            </a:pPr>
            <a:r>
              <a:rPr sz="1200" spc="20">
                <a:solidFill>
                  <a:srgbClr val="000000">
                    <a:alpha val="100000"/>
                  </a:srgbClr>
                </a:solidFill>
                <a:latin typeface="SimSun"/>
                <a:ea typeface="SimSun"/>
                <a:cs typeface="SimSun"/>
              </a:rPr>
              <a:t>向过程的负责人了解过程的概况与主要活动，以及</a:t>
            </a:r>
            <a:r>
              <a:rPr sz="1200" spc="10">
                <a:solidFill>
                  <a:srgbClr val="000000">
                    <a:alpha val="100000"/>
                  </a:srgbClr>
                </a:solidFill>
                <a:latin typeface="SimSun"/>
                <a:ea typeface="SimSun"/>
                <a:cs typeface="SimSun"/>
              </a:rPr>
              <a:t>过</a:t>
            </a:r>
            <a:r>
              <a:rPr sz="1200" spc="0">
                <a:solidFill>
                  <a:srgbClr val="000000">
                    <a:alpha val="100000"/>
                  </a:srgbClr>
                </a:solidFill>
                <a:latin typeface="SimSun"/>
                <a:ea typeface="SimSun"/>
                <a:cs typeface="SimSun"/>
              </a:rPr>
              <a:t>程绩效指标的实际情况与</a:t>
            </a:r>
            <a:endParaRPr lang="SimSun" altLang="SimSun" sz="1200"/>
          </a:p>
          <a:p>
            <a:pPr marL="12700" algn="l" rtl="0" eaLnBrk="0">
              <a:lnSpc>
                <a:spcPts val="2340"/>
              </a:lnSpc>
            </a:pPr>
            <a:r>
              <a:rPr sz="1200" spc="-60">
                <a:solidFill>
                  <a:srgbClr val="000000">
                    <a:alpha val="100000"/>
                  </a:srgbClr>
                </a:solidFill>
                <a:latin typeface="SimSun"/>
                <a:ea typeface="SimSun"/>
                <a:cs typeface="SimSun"/>
              </a:rPr>
              <a:t>趋势， 进而分析绩效指标反映出来的问题， 以此来选择审核的切入点</a:t>
            </a:r>
            <a:r>
              <a:rPr sz="1200" spc="-10">
                <a:solidFill>
                  <a:srgbClr val="000000">
                    <a:alpha val="100000"/>
                  </a:srgbClr>
                </a:solidFill>
                <a:latin typeface="SimSun"/>
                <a:ea typeface="SimSun"/>
                <a:cs typeface="SimSun"/>
              </a:rPr>
              <a:t>。</a:t>
            </a:r>
            <a:endParaRPr lang="SimSun" altLang="SimSun" sz="1200"/>
          </a:p>
          <a:p>
            <a:pPr marL="13919" indent="304139" algn="l" rtl="0" eaLnBrk="0">
              <a:lnSpc>
                <a:spcPct val="164000"/>
              </a:lnSpc>
              <a:spcBef>
                <a:spcPts val="98"/>
              </a:spcBef>
            </a:pPr>
            <a:r>
              <a:rPr sz="1200" spc="-40">
                <a:solidFill>
                  <a:srgbClr val="000000">
                    <a:alpha val="100000"/>
                  </a:srgbClr>
                </a:solidFill>
                <a:latin typeface="SimSun"/>
                <a:ea typeface="SimSun"/>
                <a:cs typeface="SimSun"/>
              </a:rPr>
              <a:t>例如， 有关的绩效指标，特别是与顾客有关的绩效指标，是否达到预</a:t>
            </a:r>
            <a:r>
              <a:rPr sz="1200" spc="-20">
                <a:solidFill>
                  <a:srgbClr val="000000">
                    <a:alpha val="100000"/>
                  </a:srgbClr>
                </a:solidFill>
                <a:latin typeface="SimSun"/>
                <a:ea typeface="SimSun"/>
                <a:cs typeface="SimSun"/>
              </a:rPr>
              <a:t>定</a:t>
            </a:r>
            <a:r>
              <a:rPr sz="1200" spc="0">
                <a:solidFill>
                  <a:srgbClr val="000000">
                    <a:alpha val="100000"/>
                  </a:srgbClr>
                </a:solidFill>
                <a:latin typeface="SimSun"/>
                <a:ea typeface="SimSun"/>
                <a:cs typeface="SimSun"/>
              </a:rPr>
              <a:t>的要求？ </a:t>
            </a:r>
            <a:r>
              <a:rPr sz="1200" spc="20">
                <a:solidFill>
                  <a:srgbClr val="000000">
                    <a:alpha val="100000"/>
                  </a:srgbClr>
                </a:solidFill>
                <a:latin typeface="SimSun"/>
                <a:ea typeface="SimSun"/>
                <a:cs typeface="SimSun"/>
              </a:rPr>
              <a:t>若绩效指标显示不良或趋势存在风险，受审核方采取了哪些</a:t>
            </a:r>
            <a:r>
              <a:rPr sz="1200" spc="10">
                <a:solidFill>
                  <a:srgbClr val="000000">
                    <a:alpha val="100000"/>
                  </a:srgbClr>
                </a:solidFill>
                <a:latin typeface="SimSun"/>
                <a:ea typeface="SimSun"/>
                <a:cs typeface="SimSun"/>
              </a:rPr>
              <a:t>行</a:t>
            </a:r>
            <a:r>
              <a:rPr sz="1200" spc="0">
                <a:solidFill>
                  <a:srgbClr val="000000">
                    <a:alpha val="100000"/>
                  </a:srgbClr>
                </a:solidFill>
                <a:latin typeface="SimSun"/>
                <a:ea typeface="SimSun"/>
                <a:cs typeface="SimSun"/>
              </a:rPr>
              <a:t>动？通过分析绩效指 </a:t>
            </a:r>
            <a:r>
              <a:rPr sz="1200" spc="-10">
                <a:solidFill>
                  <a:srgbClr val="000000">
                    <a:alpha val="100000"/>
                  </a:srgbClr>
                </a:solidFill>
                <a:latin typeface="SimSun"/>
                <a:ea typeface="SimSun"/>
                <a:cs typeface="SimSun"/>
              </a:rPr>
              <a:t>标的表现，初步判断过程中可能存在的问题，并</a:t>
            </a:r>
            <a:r>
              <a:rPr sz="1200" spc="0">
                <a:solidFill>
                  <a:srgbClr val="000000">
                    <a:alpha val="100000"/>
                  </a:srgbClr>
                </a:solidFill>
                <a:latin typeface="SimSun"/>
                <a:ea typeface="SimSun"/>
                <a:cs typeface="SimSun"/>
              </a:rPr>
              <a:t>以此作为审核追踪的重点。</a:t>
            </a:r>
            <a:endParaRPr lang="SimSun" altLang="SimSun" sz="1200"/>
          </a:p>
          <a:p>
            <a:pPr marL="319887" algn="l" rtl="0" eaLnBrk="0">
              <a:lnSpc>
                <a:spcPct val="95000"/>
              </a:lnSpc>
              <a:spcBef>
                <a:spcPts val="951"/>
              </a:spcBef>
            </a:pPr>
            <a:r>
              <a:rPr sz="1200" spc="30">
                <a:solidFill>
                  <a:srgbClr val="000000">
                    <a:alpha val="100000"/>
                  </a:srgbClr>
                </a:solidFill>
                <a:latin typeface="SimSun"/>
                <a:ea typeface="SimSun"/>
                <a:cs typeface="SimSun"/>
              </a:rPr>
              <a:t>2) 针对受审核方的过程绩效指标及采取的措施所实施的审核</a:t>
            </a:r>
            <a:r>
              <a:rPr sz="1200" spc="0">
                <a:solidFill>
                  <a:srgbClr val="000000">
                    <a:alpha val="100000"/>
                  </a:srgbClr>
                </a:solidFill>
                <a:latin typeface="SimSun"/>
                <a:ea typeface="SimSun"/>
                <a:cs typeface="SimSun"/>
              </a:rPr>
              <a:t>(A)</a:t>
            </a:r>
            <a:endParaRPr lang="SimSun" altLang="SimSun" sz="1200"/>
          </a:p>
          <a:p>
            <a:pPr marL="1003630" indent="-387007" algn="l" rtl="0" eaLnBrk="0">
              <a:lnSpc>
                <a:spcPct val="145000"/>
              </a:lnSpc>
              <a:spcBef>
                <a:spcPts val="994"/>
              </a:spcBef>
            </a:pPr>
            <a:r>
              <a:rPr sz="1000" spc="-40">
                <a:solidFill>
                  <a:srgbClr val="000000">
                    <a:alpha val="100000"/>
                  </a:srgbClr>
                </a:solidFill>
                <a:latin typeface="SimSun"/>
                <a:ea typeface="SimSun"/>
                <a:cs typeface="SimSun"/>
              </a:rPr>
              <a:t>(</a:t>
            </a:r>
            <a:r>
              <a:rPr sz="1000" spc="-40">
                <a:solidFill>
                  <a:srgbClr val="000000">
                    <a:alpha val="100000"/>
                  </a:srgbClr>
                </a:solidFill>
                <a:latin typeface="Times New Roman"/>
                <a:ea typeface="Times New Roman"/>
                <a:cs typeface="Times New Roman"/>
              </a:rPr>
              <a:t>1</a:t>
            </a:r>
            <a:r>
              <a:rPr sz="1000" spc="-40">
                <a:solidFill>
                  <a:srgbClr val="000000">
                    <a:alpha val="100000"/>
                  </a:srgbClr>
                </a:solidFill>
                <a:latin typeface="SimSun"/>
                <a:ea typeface="SimSun"/>
                <a:cs typeface="SimSun"/>
              </a:rPr>
              <a:t>)   </a:t>
            </a:r>
            <a:r>
              <a:rPr sz="1200" spc="-40">
                <a:solidFill>
                  <a:srgbClr val="000000">
                    <a:alpha val="100000"/>
                  </a:srgbClr>
                </a:solidFill>
                <a:latin typeface="SimSun"/>
                <a:ea typeface="SimSun"/>
                <a:cs typeface="SimSun"/>
              </a:rPr>
              <a:t>倘若过程绩效指标满足预期要求，除了要了解绩效指</a:t>
            </a:r>
            <a:r>
              <a:rPr sz="1200" spc="-30">
                <a:solidFill>
                  <a:srgbClr val="000000">
                    <a:alpha val="100000"/>
                  </a:srgbClr>
                </a:solidFill>
                <a:latin typeface="SimSun"/>
                <a:ea typeface="SimSun"/>
                <a:cs typeface="SimSun"/>
              </a:rPr>
              <a:t>标</a:t>
            </a:r>
            <a:r>
              <a:rPr sz="1200" spc="0">
                <a:solidFill>
                  <a:srgbClr val="000000">
                    <a:alpha val="100000"/>
                  </a:srgbClr>
                </a:solidFill>
                <a:latin typeface="SimSun"/>
                <a:ea typeface="SimSun"/>
                <a:cs typeface="SimSun"/>
              </a:rPr>
              <a:t>的测量方法外， </a:t>
            </a:r>
            <a:r>
              <a:rPr sz="1200" spc="-10">
                <a:solidFill>
                  <a:srgbClr val="000000">
                    <a:alpha val="100000"/>
                  </a:srgbClr>
                </a:solidFill>
                <a:latin typeface="SimSun"/>
                <a:ea typeface="SimSun"/>
                <a:cs typeface="SimSun"/>
              </a:rPr>
              <a:t>应向过程</a:t>
            </a:r>
            <a:r>
              <a:rPr sz="1200" spc="0">
                <a:solidFill>
                  <a:srgbClr val="000000">
                    <a:alpha val="100000"/>
                  </a:srgbClr>
                </a:solidFill>
                <a:latin typeface="SimSun"/>
                <a:ea typeface="SimSun"/>
                <a:cs typeface="SimSun"/>
              </a:rPr>
              <a:t>负责人重点了解对目前绩效指标的看法和对过程持续改进方 </a:t>
            </a:r>
            <a:r>
              <a:rPr sz="1200" spc="-10">
                <a:solidFill>
                  <a:srgbClr val="000000">
                    <a:alpha val="100000"/>
                  </a:srgbClr>
                </a:solidFill>
                <a:latin typeface="SimSun"/>
                <a:ea typeface="SimSun"/>
                <a:cs typeface="SimSun"/>
              </a:rPr>
              <a:t>面所作的工作，新的目标、新的措</a:t>
            </a:r>
            <a:r>
              <a:rPr sz="1200" spc="0">
                <a:solidFill>
                  <a:srgbClr val="000000">
                    <a:alpha val="100000"/>
                  </a:srgbClr>
                </a:solidFill>
                <a:latin typeface="SimSun"/>
                <a:ea typeface="SimSun"/>
                <a:cs typeface="SimSun"/>
              </a:rPr>
              <a:t>施的设定和目前的进展实施情况以 </a:t>
            </a:r>
            <a:r>
              <a:rPr sz="1200" spc="-50">
                <a:solidFill>
                  <a:srgbClr val="000000">
                    <a:alpha val="100000"/>
                  </a:srgbClr>
                </a:solidFill>
                <a:latin typeface="SimSun"/>
                <a:ea typeface="SimSun"/>
                <a:cs typeface="SimSun"/>
              </a:rPr>
              <a:t>及其有效性</a:t>
            </a:r>
            <a:r>
              <a:rPr sz="1200" spc="-20">
                <a:solidFill>
                  <a:srgbClr val="000000">
                    <a:alpha val="100000"/>
                  </a:srgbClr>
                </a:solidFill>
                <a:latin typeface="SimSun"/>
                <a:ea typeface="SimSun"/>
                <a:cs typeface="SimSun"/>
              </a:rPr>
              <a:t>；</a:t>
            </a:r>
            <a:endParaRPr lang="SimSun" altLang="SimSun" sz="1200"/>
          </a:p>
          <a:p>
            <a:pPr marL="1007897" indent="-391274" algn="l" rtl="0" eaLnBrk="0">
              <a:lnSpc>
                <a:spcPct val="128000"/>
              </a:lnSpc>
              <a:spcBef>
                <a:spcPts val="975"/>
              </a:spcBef>
            </a:pPr>
            <a:r>
              <a:rPr sz="1000" spc="-20">
                <a:solidFill>
                  <a:srgbClr val="000000">
                    <a:alpha val="100000"/>
                  </a:srgbClr>
                </a:solidFill>
                <a:latin typeface="SimSun"/>
                <a:ea typeface="SimSun"/>
                <a:cs typeface="SimSun"/>
              </a:rPr>
              <a:t>(</a:t>
            </a:r>
            <a:r>
              <a:rPr sz="1000" spc="-20">
                <a:solidFill>
                  <a:srgbClr val="000000">
                    <a:alpha val="100000"/>
                  </a:srgbClr>
                </a:solidFill>
                <a:latin typeface="Times New Roman"/>
                <a:ea typeface="Times New Roman"/>
                <a:cs typeface="Times New Roman"/>
              </a:rPr>
              <a:t>2</a:t>
            </a:r>
            <a:r>
              <a:rPr sz="1000" spc="-20">
                <a:solidFill>
                  <a:srgbClr val="000000">
                    <a:alpha val="100000"/>
                  </a:srgbClr>
                </a:solidFill>
                <a:latin typeface="SimSun"/>
                <a:ea typeface="SimSun"/>
                <a:cs typeface="SimSun"/>
              </a:rPr>
              <a:t>)   </a:t>
            </a:r>
            <a:r>
              <a:rPr sz="1200" spc="-20">
                <a:solidFill>
                  <a:srgbClr val="000000">
                    <a:alpha val="100000"/>
                  </a:srgbClr>
                </a:solidFill>
                <a:latin typeface="SimSun"/>
                <a:ea typeface="SimSun"/>
                <a:cs typeface="SimSun"/>
              </a:rPr>
              <a:t>倘若绩效指标不满足预期要求， 应向负责人了解是</a:t>
            </a:r>
            <a:r>
              <a:rPr sz="1200" spc="-10">
                <a:solidFill>
                  <a:srgbClr val="000000">
                    <a:alpha val="100000"/>
                  </a:srgbClr>
                </a:solidFill>
                <a:latin typeface="SimSun"/>
                <a:ea typeface="SimSun"/>
                <a:cs typeface="SimSun"/>
              </a:rPr>
              <a:t>否</a:t>
            </a:r>
            <a:r>
              <a:rPr sz="1200" spc="0">
                <a:solidFill>
                  <a:srgbClr val="000000">
                    <a:alpha val="100000"/>
                  </a:srgbClr>
                </a:solidFill>
                <a:latin typeface="SimSun"/>
                <a:ea typeface="SimSun"/>
                <a:cs typeface="SimSun"/>
              </a:rPr>
              <a:t>知道问题产生的 </a:t>
            </a:r>
            <a:r>
              <a:rPr sz="1200" spc="-10">
                <a:solidFill>
                  <a:srgbClr val="000000">
                    <a:alpha val="100000"/>
                  </a:srgbClr>
                </a:solidFill>
                <a:latin typeface="SimSun"/>
                <a:ea typeface="SimSun"/>
                <a:cs typeface="SimSun"/>
              </a:rPr>
              <a:t>原因及所采取措施</a:t>
            </a:r>
            <a:r>
              <a:rPr sz="1200" spc="0">
                <a:solidFill>
                  <a:srgbClr val="000000">
                    <a:alpha val="100000"/>
                  </a:srgbClr>
                </a:solidFill>
                <a:latin typeface="SimSun"/>
                <a:ea typeface="SimSun"/>
                <a:cs typeface="SimSun"/>
              </a:rPr>
              <a:t>的效果，并对相关的措施进行跟踪落实。</a:t>
            </a:r>
            <a:endParaRPr lang="SimSun" altLang="SimSun" sz="1200"/>
          </a:p>
          <a:p>
            <a:pPr marL="1011402" indent="1219" algn="l" rtl="0" eaLnBrk="0">
              <a:lnSpc>
                <a:spcPct val="163000"/>
              </a:lnSpc>
              <a:spcBef>
                <a:spcPts val="361"/>
              </a:spcBef>
            </a:pPr>
            <a:r>
              <a:rPr sz="1200" spc="-40">
                <a:solidFill>
                  <a:srgbClr val="000000">
                    <a:alpha val="100000"/>
                  </a:srgbClr>
                </a:solidFill>
                <a:latin typeface="FangSong"/>
                <a:ea typeface="FangSong"/>
                <a:cs typeface="FangSong"/>
              </a:rPr>
              <a:t>注:经过对数据的分析判断可能会引发人员能力的培养与提升， </a:t>
            </a:r>
            <a:r>
              <a:rPr sz="1200" spc="-30">
                <a:solidFill>
                  <a:srgbClr val="000000">
                    <a:alpha val="100000"/>
                  </a:srgbClr>
                </a:solidFill>
                <a:latin typeface="FangSong"/>
                <a:ea typeface="FangSong"/>
                <a:cs typeface="FangSong"/>
              </a:rPr>
              <a:t>与</a:t>
            </a:r>
            <a:r>
              <a:rPr sz="1200" spc="0">
                <a:solidFill>
                  <a:srgbClr val="000000">
                    <a:alpha val="100000"/>
                  </a:srgbClr>
                </a:solidFill>
                <a:latin typeface="FangSong"/>
                <a:ea typeface="FangSong"/>
                <a:cs typeface="FangSong"/>
              </a:rPr>
              <a:t>过程 </a:t>
            </a:r>
            <a:r>
              <a:rPr sz="1200" spc="-40">
                <a:solidFill>
                  <a:srgbClr val="000000">
                    <a:alpha val="100000"/>
                  </a:srgbClr>
                </a:solidFill>
                <a:latin typeface="FangSong"/>
                <a:ea typeface="FangSong"/>
                <a:cs typeface="FangSong"/>
              </a:rPr>
              <a:t>活动相关的程序的改进与变更， 文件/记录的传递与管理的改进</a:t>
            </a:r>
            <a:r>
              <a:rPr sz="1200" spc="-10">
                <a:solidFill>
                  <a:srgbClr val="000000">
                    <a:alpha val="100000"/>
                  </a:srgbClr>
                </a:solidFill>
                <a:latin typeface="FangSong"/>
                <a:ea typeface="FangSong"/>
                <a:cs typeface="FangSong"/>
              </a:rPr>
              <a:t>等</a:t>
            </a:r>
            <a:r>
              <a:rPr sz="1200" spc="0">
                <a:solidFill>
                  <a:srgbClr val="000000">
                    <a:alpha val="100000"/>
                  </a:srgbClr>
                </a:solidFill>
                <a:latin typeface="FangSong"/>
                <a:ea typeface="FangSong"/>
                <a:cs typeface="FangSong"/>
              </a:rPr>
              <a:t>多方 </a:t>
            </a:r>
            <a:r>
              <a:rPr sz="1200" spc="-20">
                <a:solidFill>
                  <a:srgbClr val="000000">
                    <a:alpha val="100000"/>
                  </a:srgbClr>
                </a:solidFill>
                <a:latin typeface="FangSong"/>
                <a:ea typeface="FangSong"/>
                <a:cs typeface="FangSong"/>
              </a:rPr>
              <a:t>面的行动。通常， 上述的审核活动大部分是针对过程的负责人所</a:t>
            </a:r>
            <a:r>
              <a:rPr sz="1200" spc="-10">
                <a:solidFill>
                  <a:srgbClr val="000000">
                    <a:alpha val="100000"/>
                  </a:srgbClr>
                </a:solidFill>
                <a:latin typeface="FangSong"/>
                <a:ea typeface="FangSong"/>
                <a:cs typeface="FangSong"/>
              </a:rPr>
              <a:t>进</a:t>
            </a:r>
            <a:r>
              <a:rPr sz="1200" spc="0">
                <a:solidFill>
                  <a:srgbClr val="000000">
                    <a:alpha val="100000"/>
                  </a:srgbClr>
                </a:solidFill>
                <a:latin typeface="FangSong"/>
                <a:ea typeface="FangSong"/>
                <a:cs typeface="FangSong"/>
              </a:rPr>
              <a:t>行</a:t>
            </a:r>
            <a:endParaRPr lang="FangSong" altLang="FangSong" sz="1200"/>
          </a:p>
          <a:p>
            <a:pPr marL="1017346" algn="l" rtl="0" eaLnBrk="0">
              <a:lnSpc>
                <a:spcPts val="1343"/>
              </a:lnSpc>
              <a:spcBef>
                <a:spcPts val="993"/>
              </a:spcBef>
            </a:pPr>
            <a:r>
              <a:rPr sz="1100" spc="-80">
                <a:solidFill>
                  <a:srgbClr val="000000">
                    <a:alpha val="100000"/>
                  </a:srgbClr>
                </a:solidFill>
                <a:latin typeface="FangSong"/>
                <a:ea typeface="FangSong"/>
                <a:cs typeface="FangSong"/>
              </a:rPr>
              <a:t>的审核</a:t>
            </a:r>
            <a:r>
              <a:rPr sz="1100" spc="-50">
                <a:solidFill>
                  <a:srgbClr val="000000">
                    <a:alpha val="100000"/>
                  </a:srgbClr>
                </a:solidFill>
                <a:latin typeface="FangSong"/>
                <a:ea typeface="FangSong"/>
                <a:cs typeface="FangSong"/>
              </a:rPr>
              <a:t>。</a:t>
            </a:r>
            <a:endParaRPr lang="FangSong" altLang="FangSong" sz="1100"/>
          </a:p>
          <a:p>
            <a:pPr marL="321106" algn="l" rtl="0" eaLnBrk="0">
              <a:lnSpc>
                <a:spcPct val="95000"/>
              </a:lnSpc>
              <a:spcBef>
                <a:spcPts val="603"/>
              </a:spcBef>
            </a:pPr>
            <a:r>
              <a:rPr sz="1200" spc="40">
                <a:solidFill>
                  <a:srgbClr val="000000">
                    <a:alpha val="100000"/>
                  </a:srgbClr>
                </a:solidFill>
                <a:latin typeface="SimSun"/>
                <a:ea typeface="SimSun"/>
                <a:cs typeface="SimSun"/>
              </a:rPr>
              <a:t>3) 对受审核方已策划的过程实施审核</a:t>
            </a:r>
            <a:r>
              <a:rPr sz="1200" spc="3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P/D)。</a:t>
            </a:r>
            <a:endParaRPr lang="SimSun" altLang="SimSun" sz="1200"/>
          </a:p>
          <a:p>
            <a:pPr marL="318668" algn="l" rtl="0" eaLnBrk="0">
              <a:lnSpc>
                <a:spcPct val="95000"/>
              </a:lnSpc>
              <a:spcBef>
                <a:spcPts val="958"/>
              </a:spcBef>
            </a:pPr>
            <a:r>
              <a:rPr sz="1200" spc="-10">
                <a:solidFill>
                  <a:srgbClr val="000000">
                    <a:alpha val="100000"/>
                  </a:srgbClr>
                </a:solidFill>
                <a:latin typeface="SimSun"/>
                <a:ea typeface="SimSun"/>
                <a:cs typeface="SimSun"/>
              </a:rPr>
              <a:t>这一审核的</a:t>
            </a:r>
            <a:r>
              <a:rPr sz="1200" spc="0">
                <a:solidFill>
                  <a:srgbClr val="000000">
                    <a:alpha val="100000"/>
                  </a:srgbClr>
                </a:solidFill>
                <a:latin typeface="SimSun"/>
                <a:ea typeface="SimSun"/>
                <a:cs typeface="SimSun"/>
              </a:rPr>
              <a:t>目的是判断目前受审核方已确定的过程的适宜性和有效性。</a:t>
            </a:r>
            <a:endParaRPr lang="SimSun" altLang="SimSun" sz="1200"/>
          </a:p>
          <a:p>
            <a:pPr marL="318058" algn="l" rtl="0" eaLnBrk="0">
              <a:lnSpc>
                <a:spcPct val="83000"/>
              </a:lnSpc>
              <a:spcBef>
                <a:spcPts val="979"/>
              </a:spcBef>
            </a:pPr>
            <a:r>
              <a:rPr sz="1200" spc="20">
                <a:solidFill>
                  <a:srgbClr val="000000">
                    <a:alpha val="100000"/>
                  </a:srgbClr>
                </a:solidFill>
                <a:latin typeface="SimSun"/>
                <a:ea typeface="SimSun"/>
                <a:cs typeface="SimSun"/>
              </a:rPr>
              <a:t>根据上述分析和判断的结果确定抽取的样本，然后按照受审核方</a:t>
            </a:r>
            <a:r>
              <a:rPr sz="1200" spc="0">
                <a:solidFill>
                  <a:srgbClr val="000000">
                    <a:alpha val="100000"/>
                  </a:srgbClr>
                </a:solidFill>
                <a:latin typeface="SimSun"/>
                <a:ea typeface="SimSun"/>
                <a:cs typeface="SimSun"/>
              </a:rPr>
              <a:t>程序文件的规</a:t>
            </a:r>
            <a:endParaRPr lang="SimSun" altLang="SimSun" sz="1200"/>
          </a:p>
          <a:p>
            <a:pPr marL="14528" indent="2438" algn="l" rtl="0" eaLnBrk="0">
              <a:lnSpc>
                <a:spcPct val="167000"/>
              </a:lnSpc>
              <a:spcBef>
                <a:spcPts val="25"/>
              </a:spcBef>
            </a:pPr>
            <a:r>
              <a:rPr sz="1200" spc="20">
                <a:solidFill>
                  <a:srgbClr val="000000">
                    <a:alpha val="100000"/>
                  </a:srgbClr>
                </a:solidFill>
                <a:latin typeface="SimSun"/>
                <a:ea typeface="SimSun"/>
                <a:cs typeface="SimSun"/>
              </a:rPr>
              <a:t>定从过程的输入开始直到过程输出的结果为止，判断所抽</a:t>
            </a:r>
            <a:r>
              <a:rPr sz="1200" spc="0">
                <a:solidFill>
                  <a:srgbClr val="000000">
                    <a:alpha val="100000"/>
                  </a:srgbClr>
                </a:solidFill>
                <a:latin typeface="SimSun"/>
                <a:ea typeface="SimSun"/>
                <a:cs typeface="SimSun"/>
              </a:rPr>
              <a:t>取样本对照该程序文件要 </a:t>
            </a:r>
            <a:r>
              <a:rPr sz="1200" spc="-10">
                <a:solidFill>
                  <a:srgbClr val="000000">
                    <a:alpha val="100000"/>
                  </a:srgbClr>
                </a:solidFill>
                <a:latin typeface="SimSun"/>
                <a:ea typeface="SimSun"/>
                <a:cs typeface="SimSun"/>
              </a:rPr>
              <a:t>求的符合程度</a:t>
            </a:r>
            <a:r>
              <a:rPr sz="1200" spc="0">
                <a:solidFill>
                  <a:srgbClr val="000000">
                    <a:alpha val="100000"/>
                  </a:srgbClr>
                </a:solidFill>
                <a:latin typeface="SimSun"/>
                <a:ea typeface="SimSun"/>
                <a:cs typeface="SimSun"/>
              </a:rPr>
              <a:t>。</a:t>
            </a:r>
            <a:endParaRPr lang="SimSun" altLang="SimSun" sz="1200"/>
          </a:p>
          <a:p>
            <a:pPr marL="288645" indent="4267" algn="l" rtl="0" eaLnBrk="0">
              <a:lnSpc>
                <a:spcPct val="163000"/>
              </a:lnSpc>
              <a:spcBef>
                <a:spcPts val="346"/>
              </a:spcBef>
            </a:pPr>
            <a:r>
              <a:rPr sz="1200" spc="-10">
                <a:solidFill>
                  <a:srgbClr val="000000">
                    <a:alpha val="100000"/>
                  </a:srgbClr>
                </a:solidFill>
                <a:latin typeface="FangSong"/>
                <a:ea typeface="FangSong"/>
                <a:cs typeface="FangSong"/>
              </a:rPr>
              <a:t>注:审核的抽样是对审核范围内的 </a:t>
            </a:r>
            <a:r>
              <a:rPr sz="1200" spc="0">
                <a:solidFill>
                  <a:srgbClr val="000000">
                    <a:alpha val="100000"/>
                  </a:srgbClr>
                </a:solidFill>
                <a:latin typeface="FangSong"/>
                <a:ea typeface="FangSong"/>
                <a:cs typeface="FangSong"/>
              </a:rPr>
              <a:t>QMS</a:t>
            </a:r>
            <a:r>
              <a:rPr sz="1200" spc="-10">
                <a:solidFill>
                  <a:srgbClr val="000000">
                    <a:alpha val="100000"/>
                  </a:srgbClr>
                </a:solidFill>
                <a:latin typeface="FangSong"/>
                <a:ea typeface="FangSong"/>
                <a:cs typeface="FangSong"/>
              </a:rPr>
              <a:t> 活动的抽样, 这种抽样往往</a:t>
            </a:r>
            <a:r>
              <a:rPr sz="1200" spc="0">
                <a:solidFill>
                  <a:srgbClr val="000000">
                    <a:alpha val="100000"/>
                  </a:srgbClr>
                </a:solidFill>
                <a:latin typeface="FangSong"/>
                <a:ea typeface="FangSong"/>
                <a:cs typeface="FangSong"/>
              </a:rPr>
              <a:t>基于审核员的 </a:t>
            </a:r>
            <a:r>
              <a:rPr sz="1200" spc="-30">
                <a:solidFill>
                  <a:srgbClr val="000000">
                    <a:alpha val="100000"/>
                  </a:srgbClr>
                </a:solidFill>
                <a:latin typeface="FangSong"/>
                <a:ea typeface="FangSong"/>
                <a:cs typeface="FangSong"/>
              </a:rPr>
              <a:t>经验和判断能力， 并根据现场的实际情况对样本是否具有代表性</a:t>
            </a:r>
            <a:r>
              <a:rPr sz="1200" spc="-10">
                <a:solidFill>
                  <a:srgbClr val="000000">
                    <a:alpha val="100000"/>
                  </a:srgbClr>
                </a:solidFill>
                <a:latin typeface="FangSong"/>
                <a:ea typeface="FangSong"/>
                <a:cs typeface="FangSong"/>
              </a:rPr>
              <a:t>或</a:t>
            </a:r>
            <a:r>
              <a:rPr sz="1200" spc="0">
                <a:solidFill>
                  <a:srgbClr val="000000">
                    <a:alpha val="100000"/>
                  </a:srgbClr>
                </a:solidFill>
                <a:latin typeface="FangSong"/>
                <a:ea typeface="FangSong"/>
                <a:cs typeface="FangSong"/>
              </a:rPr>
              <a:t>可能认为是管 </a:t>
            </a:r>
            <a:r>
              <a:rPr sz="1200" spc="-30">
                <a:solidFill>
                  <a:srgbClr val="000000">
                    <a:alpha val="100000"/>
                  </a:srgbClr>
                </a:solidFill>
                <a:latin typeface="FangSong"/>
                <a:ea typeface="FangSong"/>
                <a:cs typeface="FangSong"/>
              </a:rPr>
              <a:t>理薄弱的环节来进行， 如：变化部分(产品、 过程、职能、人</a:t>
            </a:r>
            <a:r>
              <a:rPr sz="1200" spc="0">
                <a:solidFill>
                  <a:srgbClr val="000000">
                    <a:alpha val="100000"/>
                  </a:srgbClr>
                </a:solidFill>
                <a:latin typeface="FangSong"/>
                <a:ea typeface="FangSong"/>
                <a:cs typeface="FangSong"/>
              </a:rPr>
              <a:t>员等的变化) 、问</a:t>
            </a:r>
            <a:endParaRPr lang="FangSong" altLang="FangSong" sz="1200"/>
          </a:p>
          <a:p>
            <a:pPr marL="289255" algn="l" rtl="0" eaLnBrk="0">
              <a:lnSpc>
                <a:spcPct val="94000"/>
              </a:lnSpc>
              <a:spcBef>
                <a:spcPts val="991"/>
              </a:spcBef>
            </a:pPr>
            <a:r>
              <a:rPr sz="1200" spc="-40">
                <a:solidFill>
                  <a:srgbClr val="000000">
                    <a:alpha val="100000"/>
                  </a:srgbClr>
                </a:solidFill>
                <a:latin typeface="FangSong"/>
                <a:ea typeface="FangSong"/>
                <a:cs typeface="FangSong"/>
              </a:rPr>
              <a:t>题较多或风险较大的过程、活动和场所</a:t>
            </a:r>
            <a:r>
              <a:rPr sz="1200" spc="-10">
                <a:solidFill>
                  <a:srgbClr val="000000">
                    <a:alpha val="100000"/>
                  </a:srgbClr>
                </a:solidFill>
                <a:latin typeface="FangSong"/>
                <a:ea typeface="FangSong"/>
                <a:cs typeface="FangSong"/>
              </a:rPr>
              <a:t>等</a:t>
            </a:r>
            <a:r>
              <a:rPr sz="1200" spc="0">
                <a:solidFill>
                  <a:srgbClr val="000000">
                    <a:alpha val="100000"/>
                  </a:srgbClr>
                </a:solidFill>
                <a:latin typeface="FangSong"/>
                <a:ea typeface="FangSong"/>
                <a:cs typeface="FangSong"/>
              </a:rPr>
              <a:t>。</a:t>
            </a:r>
            <a:endParaRPr lang="FangSong" altLang="FangSong" sz="1200"/>
          </a:p>
          <a:p>
            <a:pPr marL="317449" algn="l" rtl="0" eaLnBrk="0">
              <a:lnSpc>
                <a:spcPct val="83000"/>
              </a:lnSpc>
              <a:spcBef>
                <a:spcPts val="597"/>
              </a:spcBef>
            </a:pPr>
            <a:r>
              <a:rPr sz="1200" spc="-40">
                <a:solidFill>
                  <a:srgbClr val="000000">
                    <a:alpha val="100000"/>
                  </a:srgbClr>
                </a:solidFill>
                <a:latin typeface="SimSun"/>
                <a:ea typeface="SimSun"/>
                <a:cs typeface="SimSun"/>
              </a:rPr>
              <a:t>在审核中，根据现场所获得的信息， 可能随时会进一步追查到相关过程的活动</a:t>
            </a:r>
            <a:r>
              <a:rPr sz="1200" spc="-20">
                <a:solidFill>
                  <a:srgbClr val="000000">
                    <a:alpha val="100000"/>
                  </a:srgbClr>
                </a:solidFill>
                <a:latin typeface="SimSun"/>
                <a:ea typeface="SimSun"/>
                <a:cs typeface="SimSun"/>
              </a:rPr>
              <a:t>，</a:t>
            </a:r>
            <a:endParaRPr lang="SimSun" altLang="SimSun" sz="1200"/>
          </a:p>
          <a:p>
            <a:pPr marL="13919" algn="l" rtl="0" eaLnBrk="0">
              <a:lnSpc>
                <a:spcPts val="2340"/>
              </a:lnSpc>
            </a:pPr>
            <a:r>
              <a:rPr sz="1200" spc="20">
                <a:solidFill>
                  <a:srgbClr val="000000">
                    <a:alpha val="100000"/>
                  </a:srgbClr>
                </a:solidFill>
                <a:latin typeface="SimSun"/>
                <a:ea typeface="SimSun"/>
                <a:cs typeface="SimSun"/>
              </a:rPr>
              <a:t>此时的审核要落实相关的证据，确认有关的活动得到了实</a:t>
            </a:r>
            <a:r>
              <a:rPr sz="1200" spc="10">
                <a:solidFill>
                  <a:srgbClr val="000000">
                    <a:alpha val="100000"/>
                  </a:srgbClr>
                </a:solidFill>
                <a:latin typeface="SimSun"/>
                <a:ea typeface="SimSun"/>
                <a:cs typeface="SimSun"/>
              </a:rPr>
              <a:t>施</a:t>
            </a:r>
            <a:r>
              <a:rPr sz="1200" spc="0">
                <a:solidFill>
                  <a:srgbClr val="000000">
                    <a:alpha val="100000"/>
                  </a:srgbClr>
                </a:solidFill>
                <a:latin typeface="SimSun"/>
                <a:ea typeface="SimSun"/>
                <a:cs typeface="SimSun"/>
              </a:rPr>
              <a:t>且有效，并且应始终观</a:t>
            </a:r>
            <a:endParaRPr lang="SimSun" altLang="SimSun" sz="1200"/>
          </a:p>
        </p:txBody>
      </p:sp>
      <p:sp>
        <p:nvSpPr>
          <p:cNvPr id="83" name="textbox 83"/>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84" name="textbox 84"/>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85" name="textbox 85"/>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86" name="textbox 86"/>
          <p:cNvSpPr/>
          <p:nvPr/>
        </p:nvSpPr>
        <p:spPr>
          <a:xfrm>
            <a:off x="7187069" y="544436"/>
            <a:ext cx="99504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12</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87"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8"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textbox 89"/>
          <p:cNvSpPr/>
          <p:nvPr/>
        </p:nvSpPr>
        <p:spPr>
          <a:xfrm>
            <a:off x="2638145" y="909726"/>
            <a:ext cx="5673090" cy="8865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436"/>
              </a:lnSpc>
            </a:pPr>
            <a:endParaRPr lang="Arial" altLang="Arial" sz="100"/>
          </a:p>
          <a:p>
            <a:pPr marL="16357" algn="l" rtl="0" eaLnBrk="0">
              <a:lnSpc>
                <a:spcPct val="83000"/>
              </a:lnSpc>
            </a:pPr>
            <a:r>
              <a:rPr sz="1200" spc="20">
                <a:solidFill>
                  <a:srgbClr val="000000">
                    <a:alpha val="100000"/>
                  </a:srgbClr>
                </a:solidFill>
                <a:latin typeface="SimSun"/>
                <a:ea typeface="SimSun"/>
                <a:cs typeface="SimSun"/>
              </a:rPr>
              <a:t>察是否有更有效的方法？对规定的活动，受审核方还会存</a:t>
            </a:r>
            <a:r>
              <a:rPr sz="1200" spc="10">
                <a:solidFill>
                  <a:srgbClr val="000000">
                    <a:alpha val="100000"/>
                  </a:srgbClr>
                </a:solidFill>
                <a:latin typeface="SimSun"/>
                <a:ea typeface="SimSun"/>
                <a:cs typeface="SimSun"/>
              </a:rPr>
              <a:t>在</a:t>
            </a:r>
            <a:r>
              <a:rPr sz="1200" spc="0">
                <a:solidFill>
                  <a:srgbClr val="000000">
                    <a:alpha val="100000"/>
                  </a:srgbClr>
                </a:solidFill>
                <a:latin typeface="SimSun"/>
                <a:ea typeface="SimSun"/>
                <a:cs typeface="SimSun"/>
              </a:rPr>
              <a:t>哪些风险？如：人员的</a:t>
            </a:r>
            <a:endParaRPr lang="SimSun" altLang="SimSun" sz="1200"/>
          </a:p>
          <a:p>
            <a:pPr marL="14528" indent="5943" algn="l" rtl="0" eaLnBrk="0">
              <a:lnSpc>
                <a:spcPct val="167000"/>
              </a:lnSpc>
              <a:spcBef>
                <a:spcPts val="16"/>
              </a:spcBef>
            </a:pPr>
            <a:r>
              <a:rPr sz="1200" spc="-40">
                <a:solidFill>
                  <a:srgbClr val="000000">
                    <a:alpha val="100000"/>
                  </a:srgbClr>
                </a:solidFill>
                <a:latin typeface="SimSun"/>
                <a:ea typeface="SimSun"/>
                <a:cs typeface="SimSun"/>
              </a:rPr>
              <a:t>能力，设备/工装的合理性， 过程活动的接口，文件记录的传递和管理</a:t>
            </a:r>
            <a:r>
              <a:rPr sz="1200" spc="-10">
                <a:solidFill>
                  <a:srgbClr val="000000">
                    <a:alpha val="100000"/>
                  </a:srgbClr>
                </a:solidFill>
                <a:latin typeface="SimSun"/>
                <a:ea typeface="SimSun"/>
                <a:cs typeface="SimSun"/>
              </a:rPr>
              <a:t>方</a:t>
            </a:r>
            <a:r>
              <a:rPr sz="1200" spc="0">
                <a:solidFill>
                  <a:srgbClr val="000000">
                    <a:alpha val="100000"/>
                  </a:srgbClr>
                </a:solidFill>
                <a:latin typeface="SimSun"/>
                <a:ea typeface="SimSun"/>
                <a:cs typeface="SimSun"/>
              </a:rPr>
              <a:t>式， 信息的 </a:t>
            </a:r>
            <a:r>
              <a:rPr sz="1200" spc="-10">
                <a:solidFill>
                  <a:srgbClr val="000000">
                    <a:alpha val="100000"/>
                  </a:srgbClr>
                </a:solidFill>
                <a:latin typeface="SimSun"/>
                <a:ea typeface="SimSun"/>
                <a:cs typeface="SimSun"/>
              </a:rPr>
              <a:t>沟通渠道，过程的评价准则的合理性</a:t>
            </a:r>
            <a:r>
              <a:rPr sz="1200" spc="0">
                <a:solidFill>
                  <a:srgbClr val="000000">
                    <a:alpha val="100000"/>
                  </a:srgbClr>
                </a:solidFill>
                <a:latin typeface="SimSun"/>
                <a:ea typeface="SimSun"/>
                <a:cs typeface="SimSun"/>
              </a:rPr>
              <a:t>和实施有效性等方面。</a:t>
            </a:r>
            <a:endParaRPr lang="SimSun" altLang="SimSun" sz="1200"/>
          </a:p>
          <a:p>
            <a:pPr marL="318668" algn="l" rtl="0" eaLnBrk="0">
              <a:lnSpc>
                <a:spcPct val="83000"/>
              </a:lnSpc>
              <a:spcBef>
                <a:spcPts val="976"/>
              </a:spcBef>
            </a:pPr>
            <a:r>
              <a:rPr sz="1200" spc="20">
                <a:solidFill>
                  <a:srgbClr val="000000">
                    <a:alpha val="100000"/>
                  </a:srgbClr>
                </a:solidFill>
                <a:latin typeface="SimSun"/>
                <a:ea typeface="SimSun"/>
                <a:cs typeface="SimSun"/>
              </a:rPr>
              <a:t>在审核中，审核员应随时对审核过程中获得的信息进行分析和</a:t>
            </a:r>
            <a:r>
              <a:rPr sz="1200" spc="0">
                <a:solidFill>
                  <a:srgbClr val="000000">
                    <a:alpha val="100000"/>
                  </a:srgbClr>
                </a:solidFill>
                <a:latin typeface="SimSun"/>
                <a:ea typeface="SimSun"/>
                <a:cs typeface="SimSun"/>
              </a:rPr>
              <a:t>判断，调整下一</a:t>
            </a:r>
            <a:endParaRPr lang="SimSun" altLang="SimSun" sz="1200"/>
          </a:p>
          <a:p>
            <a:pPr marL="15748" indent="609" algn="l" rtl="0" eaLnBrk="0">
              <a:lnSpc>
                <a:spcPct val="167000"/>
              </a:lnSpc>
              <a:spcBef>
                <a:spcPts val="25"/>
              </a:spcBef>
            </a:pPr>
            <a:r>
              <a:rPr sz="1200" spc="20">
                <a:solidFill>
                  <a:srgbClr val="000000">
                    <a:alpha val="100000"/>
                  </a:srgbClr>
                </a:solidFill>
                <a:latin typeface="SimSun"/>
                <a:ea typeface="SimSun"/>
                <a:cs typeface="SimSun"/>
              </a:rPr>
              <a:t>步的审核重点，以得到审核发现。针对负面审核发现，审核员</a:t>
            </a:r>
            <a:r>
              <a:rPr sz="1200" spc="0">
                <a:solidFill>
                  <a:srgbClr val="000000">
                    <a:alpha val="100000"/>
                  </a:srgbClr>
                </a:solidFill>
                <a:latin typeface="SimSun"/>
                <a:ea typeface="SimSun"/>
                <a:cs typeface="SimSun"/>
              </a:rPr>
              <a:t>宜追溯受审核方 QMS </a:t>
            </a:r>
            <a:r>
              <a:rPr sz="1200" spc="-30">
                <a:solidFill>
                  <a:srgbClr val="000000">
                    <a:alpha val="100000"/>
                  </a:srgbClr>
                </a:solidFill>
                <a:latin typeface="SimSun"/>
                <a:ea typeface="SimSun"/>
                <a:cs typeface="SimSun"/>
              </a:rPr>
              <a:t>上可能存在的问</a:t>
            </a:r>
            <a:r>
              <a:rPr sz="1200" spc="0">
                <a:solidFill>
                  <a:srgbClr val="000000">
                    <a:alpha val="100000"/>
                  </a:srgbClr>
                </a:solidFill>
                <a:latin typeface="SimSun"/>
                <a:ea typeface="SimSun"/>
                <a:cs typeface="SimSun"/>
              </a:rPr>
              <a:t>题。</a:t>
            </a:r>
            <a:endParaRPr lang="SimSun" altLang="SimSun" sz="1200"/>
          </a:p>
          <a:p>
            <a:pPr marL="319277" algn="l" rtl="0" eaLnBrk="0">
              <a:lnSpc>
                <a:spcPct val="95000"/>
              </a:lnSpc>
              <a:spcBef>
                <a:spcPts val="1368"/>
              </a:spcBef>
            </a:pPr>
            <a:r>
              <a:rPr sz="1200" spc="-40">
                <a:solidFill>
                  <a:srgbClr val="000000">
                    <a:alpha val="100000"/>
                  </a:srgbClr>
                </a:solidFill>
                <a:latin typeface="SimSun"/>
                <a:ea typeface="SimSun"/>
                <a:cs typeface="SimSun"/>
              </a:rPr>
              <a:t>通过上述审核活动发现 QM</a:t>
            </a:r>
            <a:r>
              <a:rPr sz="1200" spc="0">
                <a:solidFill>
                  <a:srgbClr val="000000">
                    <a:alpha val="100000"/>
                  </a:srgbClr>
                </a:solidFill>
                <a:latin typeface="SimSun"/>
                <a:ea typeface="SimSun"/>
                <a:cs typeface="SimSun"/>
              </a:rPr>
              <a:t>S</a:t>
            </a:r>
            <a:r>
              <a:rPr sz="1200" spc="-40">
                <a:solidFill>
                  <a:srgbClr val="000000">
                    <a:alpha val="100000"/>
                  </a:srgbClr>
                </a:solidFill>
                <a:latin typeface="SimSun"/>
                <a:ea typeface="SimSun"/>
                <a:cs typeface="SimSun"/>
              </a:rPr>
              <a:t> 符合审核准则的程度及改进方向。</a:t>
            </a:r>
            <a:endParaRPr lang="SimSun" altLang="SimSun" sz="1200"/>
          </a:p>
          <a:p>
            <a:pPr marL="17576" algn="l" rtl="0" eaLnBrk="0">
              <a:lnSpc>
                <a:spcPct val="94000"/>
              </a:lnSpc>
              <a:spcBef>
                <a:spcPts val="980"/>
              </a:spcBef>
            </a:pPr>
            <a:r>
              <a:rPr sz="1200" spc="-10">
                <a:ln w="4354" cap="flat" cmpd="sng">
                  <a:solidFill>
                    <a:srgbClr val="000000">
                      <a:alpha val="100000"/>
                    </a:srgbClr>
                  </a:solidFill>
                  <a:miter lim="10"/>
                </a:ln>
                <a:solidFill>
                  <a:srgbClr val="000000">
                    <a:alpha val="100000"/>
                  </a:srgbClr>
                </a:solidFill>
                <a:latin typeface="SimSun"/>
                <a:ea typeface="SimSun"/>
                <a:cs typeface="SimSun"/>
              </a:rPr>
              <a:t>5.7</a:t>
            </a:r>
            <a:r>
              <a:rPr sz="1200" spc="-10">
                <a:solidFill>
                  <a:srgbClr val="000000">
                    <a:alpha val="100000"/>
                  </a:srgbClr>
                </a:solidFill>
                <a:latin typeface="SimSun"/>
                <a:ea typeface="SimSun"/>
                <a:cs typeface="SimSun"/>
              </a:rPr>
              <a:t> </a:t>
            </a:r>
            <a:r>
              <a:rPr sz="1200" spc="0">
                <a:ln w="4354" cap="flat" cmpd="sng">
                  <a:solidFill>
                    <a:srgbClr val="000000">
                      <a:alpha val="100000"/>
                    </a:srgbClr>
                  </a:solidFill>
                  <a:miter lim="10"/>
                </a:ln>
                <a:solidFill>
                  <a:srgbClr val="000000">
                    <a:alpha val="100000"/>
                  </a:srgbClr>
                </a:solidFill>
                <a:latin typeface="SimSun"/>
                <a:ea typeface="SimSun"/>
                <a:cs typeface="SimSun"/>
              </a:rPr>
              <a:t>审核报告</a:t>
            </a:r>
            <a:endParaRPr lang="SimSun" altLang="SimSun" sz="1200"/>
          </a:p>
          <a:p>
            <a:pPr marL="318668" algn="l" rtl="0" eaLnBrk="0">
              <a:lnSpc>
                <a:spcPct val="83000"/>
              </a:lnSpc>
              <a:spcBef>
                <a:spcPts val="988"/>
              </a:spcBef>
            </a:pPr>
            <a:r>
              <a:rPr sz="1200" spc="30">
                <a:solidFill>
                  <a:srgbClr val="000000">
                    <a:alpha val="100000"/>
                  </a:srgbClr>
                </a:solidFill>
                <a:latin typeface="SimSun"/>
                <a:ea typeface="SimSun"/>
                <a:cs typeface="SimSun"/>
              </a:rPr>
              <a:t>在审核报告中，审核组应对受审核方所确定的过程</a:t>
            </a:r>
            <a:r>
              <a:rPr sz="1200" spc="20">
                <a:solidFill>
                  <a:srgbClr val="000000">
                    <a:alpha val="100000"/>
                  </a:srgbClr>
                </a:solidFill>
                <a:latin typeface="SimSun"/>
                <a:ea typeface="SimSun"/>
                <a:cs typeface="SimSun"/>
              </a:rPr>
              <a:t>情</a:t>
            </a:r>
            <a:r>
              <a:rPr sz="1200" spc="0">
                <a:solidFill>
                  <a:srgbClr val="000000">
                    <a:alpha val="100000"/>
                  </a:srgbClr>
                </a:solidFill>
                <a:latin typeface="SimSun"/>
                <a:ea typeface="SimSun"/>
                <a:cs typeface="SimSun"/>
              </a:rPr>
              <a:t>况予以综合描述，并按照</a:t>
            </a:r>
            <a:endParaRPr lang="SimSun" altLang="SimSun" sz="1200"/>
          </a:p>
          <a:p>
            <a:pPr marL="12700" algn="l" rtl="0" eaLnBrk="0">
              <a:lnSpc>
                <a:spcPts val="2339"/>
              </a:lnSpc>
            </a:pPr>
            <a:r>
              <a:rPr sz="1200" spc="0">
                <a:solidFill>
                  <a:srgbClr val="000000">
                    <a:alpha val="100000"/>
                  </a:srgbClr>
                </a:solidFill>
                <a:latin typeface="SimSun"/>
                <a:ea typeface="SimSun"/>
                <a:cs typeface="SimSun"/>
              </a:rPr>
              <a:t>GB</a:t>
            </a:r>
            <a:r>
              <a:rPr sz="1200" spc="-5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50">
                <a:solidFill>
                  <a:srgbClr val="000000">
                    <a:alpha val="100000"/>
                  </a:srgbClr>
                </a:solidFill>
                <a:latin typeface="SimSun"/>
                <a:ea typeface="SimSun"/>
                <a:cs typeface="SimSun"/>
              </a:rPr>
              <a:t>19001-2008 中的 4.1 的要求对受审核方按过程方法建立的 </a:t>
            </a:r>
            <a:r>
              <a:rPr sz="1200" spc="0">
                <a:solidFill>
                  <a:srgbClr val="000000">
                    <a:alpha val="100000"/>
                  </a:srgbClr>
                </a:solidFill>
                <a:latin typeface="SimSun"/>
                <a:ea typeface="SimSun"/>
                <a:cs typeface="SimSun"/>
              </a:rPr>
              <a:t>QMS</a:t>
            </a:r>
            <a:r>
              <a:rPr sz="1200" spc="-50">
                <a:solidFill>
                  <a:srgbClr val="000000">
                    <a:alpha val="100000"/>
                  </a:srgbClr>
                </a:solidFill>
                <a:latin typeface="SimSun"/>
                <a:ea typeface="SimSun"/>
                <a:cs typeface="SimSun"/>
              </a:rPr>
              <a:t> 做出综合评价</a:t>
            </a:r>
            <a:r>
              <a:rPr sz="1200" spc="-30">
                <a:solidFill>
                  <a:srgbClr val="000000">
                    <a:alpha val="100000"/>
                  </a:srgbClr>
                </a:solidFill>
                <a:latin typeface="SimSun"/>
                <a:ea typeface="SimSun"/>
                <a:cs typeface="SimSun"/>
              </a:rPr>
              <a:t>。</a:t>
            </a:r>
            <a:endParaRPr lang="SimSun" altLang="SimSun" sz="1200"/>
          </a:p>
          <a:p>
            <a:pPr marL="294132" algn="l" rtl="0" eaLnBrk="0">
              <a:lnSpc>
                <a:spcPct val="94000"/>
              </a:lnSpc>
              <a:spcBef>
                <a:spcPts val="1143"/>
              </a:spcBef>
            </a:pPr>
            <a:r>
              <a:rPr sz="1200" spc="-50">
                <a:solidFill>
                  <a:srgbClr val="000000">
                    <a:alpha val="100000"/>
                  </a:srgbClr>
                </a:solidFill>
                <a:latin typeface="FangSong"/>
                <a:ea typeface="FangSong"/>
                <a:cs typeface="FangSong"/>
              </a:rPr>
              <a:t>注：QMS 审核报告的编写可参考 CNAS-</a:t>
            </a:r>
            <a:r>
              <a:rPr sz="1200" spc="-20">
                <a:solidFill>
                  <a:srgbClr val="000000">
                    <a:alpha val="100000"/>
                  </a:srgbClr>
                </a:solidFill>
                <a:latin typeface="FangSong"/>
                <a:ea typeface="FangSong"/>
                <a:cs typeface="FangSong"/>
              </a:rPr>
              <a:t>T</a:t>
            </a:r>
            <a:r>
              <a:rPr sz="1200" spc="0">
                <a:solidFill>
                  <a:srgbClr val="000000">
                    <a:alpha val="100000"/>
                  </a:srgbClr>
                </a:solidFill>
                <a:latin typeface="FangSong"/>
                <a:ea typeface="FangSong"/>
                <a:cs typeface="FangSong"/>
              </a:rPr>
              <a:t>RC</a:t>
            </a:r>
            <a:r>
              <a:rPr sz="1200" spc="-50">
                <a:solidFill>
                  <a:srgbClr val="000000">
                    <a:alpha val="100000"/>
                  </a:srgbClr>
                </a:solidFill>
                <a:latin typeface="FangSong"/>
                <a:ea typeface="FangSong"/>
                <a:cs typeface="FangSong"/>
              </a:rPr>
              <a:t>-001《质量管理体系审核报告编制指南》</a:t>
            </a:r>
            <a:endParaRPr lang="FangSong" altLang="FangSong" sz="1200"/>
          </a:p>
          <a:p>
            <a:pPr marL="17576" algn="l" rtl="0" eaLnBrk="0">
              <a:lnSpc>
                <a:spcPct val="95000"/>
              </a:lnSpc>
              <a:spcBef>
                <a:spcPts val="982"/>
              </a:spcBef>
            </a:pPr>
            <a:r>
              <a:rPr sz="1200" spc="10">
                <a:ln w="4354" cap="flat" cmpd="sng">
                  <a:solidFill>
                    <a:srgbClr val="000000">
                      <a:alpha val="100000"/>
                    </a:srgbClr>
                  </a:solidFill>
                  <a:miter lim="10"/>
                </a:ln>
                <a:solidFill>
                  <a:srgbClr val="000000">
                    <a:alpha val="100000"/>
                  </a:srgbClr>
                </a:solidFill>
                <a:latin typeface="SimSun"/>
                <a:ea typeface="SimSun"/>
                <a:cs typeface="SimSun"/>
              </a:rPr>
              <a:t>5</a:t>
            </a:r>
            <a:r>
              <a:rPr sz="1200" spc="0">
                <a:ln w="4354" cap="flat" cmpd="sng">
                  <a:solidFill>
                    <a:srgbClr val="000000">
                      <a:alpha val="100000"/>
                    </a:srgbClr>
                  </a:solidFill>
                  <a:miter lim="10"/>
                </a:ln>
                <a:solidFill>
                  <a:srgbClr val="000000">
                    <a:alpha val="100000"/>
                  </a:srgbClr>
                </a:solidFill>
                <a:latin typeface="SimSun"/>
                <a:ea typeface="SimSun"/>
                <a:cs typeface="SimSun"/>
              </a:rPr>
              <a:t>.8</a:t>
            </a:r>
            <a:r>
              <a:rPr sz="1200" spc="0">
                <a:solidFill>
                  <a:srgbClr val="000000">
                    <a:alpha val="100000"/>
                  </a:srgbClr>
                </a:solidFill>
                <a:latin typeface="SimSun"/>
                <a:ea typeface="SimSun"/>
                <a:cs typeface="SimSun"/>
              </a:rPr>
              <a:t> </a:t>
            </a:r>
            <a:r>
              <a:rPr sz="1200" spc="0">
                <a:ln w="4354" cap="flat" cmpd="sng">
                  <a:solidFill>
                    <a:srgbClr val="000000">
                      <a:alpha val="100000"/>
                    </a:srgbClr>
                  </a:solidFill>
                  <a:miter lim="10"/>
                </a:ln>
                <a:solidFill>
                  <a:srgbClr val="000000">
                    <a:alpha val="100000"/>
                  </a:srgbClr>
                </a:solidFill>
                <a:latin typeface="SimSun"/>
                <a:ea typeface="SimSun"/>
                <a:cs typeface="SimSun"/>
              </a:rPr>
              <a:t>监督和再认证审核需关注的信息</a:t>
            </a:r>
            <a:endParaRPr lang="SimSun" altLang="SimSun" sz="1200"/>
          </a:p>
          <a:p>
            <a:pPr marL="318668" algn="l" rtl="0" eaLnBrk="0">
              <a:lnSpc>
                <a:spcPct val="83000"/>
              </a:lnSpc>
              <a:spcBef>
                <a:spcPts val="979"/>
              </a:spcBef>
            </a:pPr>
            <a:r>
              <a:rPr sz="1200" spc="-50">
                <a:solidFill>
                  <a:srgbClr val="000000">
                    <a:alpha val="100000"/>
                  </a:srgbClr>
                </a:solidFill>
                <a:latin typeface="SimSun"/>
                <a:ea typeface="SimSun"/>
                <a:cs typeface="SimSun"/>
              </a:rPr>
              <a:t>对于监督审核和再认证审核， 认证机构应将变化的信息， 尤其是会导致审</a:t>
            </a:r>
            <a:r>
              <a:rPr sz="1200" spc="0">
                <a:solidFill>
                  <a:srgbClr val="000000">
                    <a:alpha val="100000"/>
                  </a:srgbClr>
                </a:solidFill>
                <a:latin typeface="SimSun"/>
                <a:ea typeface="SimSun"/>
                <a:cs typeface="SimSun"/>
              </a:rPr>
              <a:t>核方案</a:t>
            </a:r>
            <a:endParaRPr lang="SimSun" altLang="SimSun" sz="1200"/>
          </a:p>
          <a:p>
            <a:pPr marL="16357" indent="609" algn="l" rtl="0" eaLnBrk="0">
              <a:lnSpc>
                <a:spcPct val="168000"/>
              </a:lnSpc>
              <a:spcBef>
                <a:spcPts val="5"/>
              </a:spcBef>
            </a:pPr>
            <a:r>
              <a:rPr sz="1200" spc="-50">
                <a:solidFill>
                  <a:srgbClr val="000000">
                    <a:alpha val="100000"/>
                  </a:srgbClr>
                </a:solidFill>
                <a:latin typeface="SimSun"/>
                <a:ea typeface="SimSun"/>
                <a:cs typeface="SimSun"/>
              </a:rPr>
              <a:t>发生变化的信息， 如： 扩大和缩小审核范围(包括产品、过程、场所等)、人员变</a:t>
            </a:r>
            <a:r>
              <a:rPr sz="1200" spc="0">
                <a:solidFill>
                  <a:srgbClr val="000000">
                    <a:alpha val="100000"/>
                  </a:srgbClr>
                </a:solidFill>
                <a:latin typeface="SimSun"/>
                <a:ea typeface="SimSun"/>
                <a:cs typeface="SimSun"/>
              </a:rPr>
              <a:t>化、 </a:t>
            </a:r>
            <a:r>
              <a:rPr sz="1200" spc="-10">
                <a:solidFill>
                  <a:srgbClr val="000000">
                    <a:alpha val="100000"/>
                  </a:srgbClr>
                </a:solidFill>
                <a:latin typeface="SimSun"/>
                <a:ea typeface="SimSun"/>
                <a:cs typeface="SimSun"/>
              </a:rPr>
              <a:t>组织结构调整等，提供给审核组，以便其对</a:t>
            </a:r>
            <a:r>
              <a:rPr sz="1200" spc="0">
                <a:solidFill>
                  <a:srgbClr val="000000">
                    <a:alpha val="100000"/>
                  </a:srgbClr>
                </a:solidFill>
                <a:latin typeface="SimSun"/>
                <a:ea typeface="SimSun"/>
                <a:cs typeface="SimSun"/>
              </a:rPr>
              <a:t>审核计划进行适当的安排。</a:t>
            </a:r>
            <a:endParaRPr lang="SimSun" altLang="SimSun" sz="1200"/>
          </a:p>
          <a:p>
            <a:pPr marL="17576" algn="l" rtl="0" eaLnBrk="0">
              <a:lnSpc>
                <a:spcPct val="95000"/>
              </a:lnSpc>
              <a:spcBef>
                <a:spcPts val="982"/>
              </a:spcBef>
            </a:pPr>
            <a:r>
              <a:rPr sz="1200" spc="0">
                <a:ln w="4354" cap="flat" cmpd="sng">
                  <a:solidFill>
                    <a:srgbClr val="000000">
                      <a:alpha val="100000"/>
                    </a:srgbClr>
                  </a:solidFill>
                  <a:miter lim="10"/>
                </a:ln>
                <a:solidFill>
                  <a:srgbClr val="000000">
                    <a:alpha val="100000"/>
                  </a:srgbClr>
                </a:solidFill>
                <a:latin typeface="SimSun"/>
                <a:ea typeface="SimSun"/>
                <a:cs typeface="SimSun"/>
              </a:rPr>
              <a:t>5.9</a:t>
            </a:r>
            <a:r>
              <a:rPr sz="1200" spc="0">
                <a:solidFill>
                  <a:srgbClr val="000000">
                    <a:alpha val="100000"/>
                  </a:srgbClr>
                </a:solidFill>
                <a:latin typeface="SimSun"/>
                <a:ea typeface="SimSun"/>
                <a:cs typeface="SimSun"/>
              </a:rPr>
              <a:t> </a:t>
            </a:r>
            <a:r>
              <a:rPr sz="1200" spc="0">
                <a:ln w="4354" cap="flat" cmpd="sng">
                  <a:solidFill>
                    <a:srgbClr val="000000">
                      <a:alpha val="100000"/>
                    </a:srgbClr>
                  </a:solidFill>
                  <a:miter lim="10"/>
                </a:ln>
                <a:solidFill>
                  <a:srgbClr val="000000">
                    <a:alpha val="100000"/>
                  </a:srgbClr>
                </a:solidFill>
                <a:latin typeface="SimSun"/>
                <a:ea typeface="SimSun"/>
                <a:cs typeface="SimSun"/>
              </a:rPr>
              <a:t>基于过程的审核应关注的问题</a:t>
            </a:r>
            <a:endParaRPr lang="SimSun" altLang="SimSun" sz="1200"/>
          </a:p>
          <a:p>
            <a:pPr marL="368655" algn="l" rtl="0" eaLnBrk="0">
              <a:lnSpc>
                <a:spcPct val="95000"/>
              </a:lnSpc>
              <a:spcBef>
                <a:spcPts val="967"/>
              </a:spcBef>
            </a:pPr>
            <a:r>
              <a:rPr sz="1200" spc="-20">
                <a:solidFill>
                  <a:srgbClr val="000000">
                    <a:alpha val="100000"/>
                  </a:srgbClr>
                </a:solidFill>
                <a:latin typeface="SimSun"/>
                <a:ea typeface="SimSun"/>
                <a:cs typeface="SimSun"/>
              </a:rPr>
              <a:t>1)  审核中， 防止遗漏相关认证所使用标</a:t>
            </a:r>
            <a:r>
              <a:rPr sz="1200" spc="-10">
                <a:solidFill>
                  <a:srgbClr val="000000">
                    <a:alpha val="100000"/>
                  </a:srgbClr>
                </a:solidFill>
                <a:latin typeface="SimSun"/>
                <a:ea typeface="SimSun"/>
                <a:cs typeface="SimSun"/>
              </a:rPr>
              <a:t>准</a:t>
            </a:r>
            <a:r>
              <a:rPr sz="1200" spc="0">
                <a:solidFill>
                  <a:srgbClr val="000000">
                    <a:alpha val="100000"/>
                  </a:srgbClr>
                </a:solidFill>
                <a:latin typeface="SimSun"/>
                <a:ea typeface="SimSun"/>
                <a:cs typeface="SimSun"/>
              </a:rPr>
              <a:t>和其他规范性文件的要求。</a:t>
            </a:r>
            <a:endParaRPr lang="SimSun" altLang="SimSun" sz="1200"/>
          </a:p>
          <a:p>
            <a:pPr marL="319277" algn="l" rtl="0" eaLnBrk="0">
              <a:lnSpc>
                <a:spcPct val="83000"/>
              </a:lnSpc>
              <a:spcBef>
                <a:spcPts val="979"/>
              </a:spcBef>
            </a:pPr>
            <a:r>
              <a:rPr sz="1200" spc="-20">
                <a:solidFill>
                  <a:srgbClr val="000000">
                    <a:alpha val="100000"/>
                  </a:srgbClr>
                </a:solidFill>
                <a:latin typeface="SimSun"/>
                <a:ea typeface="SimSun"/>
                <a:cs typeface="SimSun"/>
              </a:rPr>
              <a:t>基于过程的审核特点在于关注符合性和有效性两个方面，</a:t>
            </a:r>
            <a:r>
              <a:rPr sz="1200" spc="0">
                <a:solidFill>
                  <a:srgbClr val="000000">
                    <a:alpha val="100000"/>
                  </a:srgbClr>
                </a:solidFill>
                <a:latin typeface="SimSun"/>
                <a:ea typeface="SimSun"/>
                <a:cs typeface="SimSun"/>
              </a:rPr>
              <a:t>即关注系统的整体效果</a:t>
            </a:r>
            <a:endParaRPr lang="SimSun" altLang="SimSun" sz="1200"/>
          </a:p>
          <a:p>
            <a:pPr marL="14528" indent="17221" algn="l" rtl="0" eaLnBrk="0">
              <a:lnSpc>
                <a:spcPct val="164000"/>
              </a:lnSpc>
              <a:spcBef>
                <a:spcPts val="67"/>
              </a:spcBef>
            </a:pPr>
            <a:r>
              <a:rPr sz="1200" spc="-20">
                <a:solidFill>
                  <a:srgbClr val="000000">
                    <a:alpha val="100000"/>
                  </a:srgbClr>
                </a:solidFill>
                <a:latin typeface="SimSun"/>
                <a:ea typeface="SimSun"/>
                <a:cs typeface="SimSun"/>
              </a:rPr>
              <a:t>以及对要求的符合性两个方面。符合性审核主要是关注受审核方理解和满</a:t>
            </a:r>
            <a:r>
              <a:rPr sz="1200" spc="-10">
                <a:solidFill>
                  <a:srgbClr val="000000">
                    <a:alpha val="100000"/>
                  </a:srgbClr>
                </a:solidFill>
                <a:latin typeface="SimSun"/>
                <a:ea typeface="SimSun"/>
                <a:cs typeface="SimSun"/>
              </a:rPr>
              <a:t>足</a:t>
            </a:r>
            <a:r>
              <a:rPr sz="1200" spc="0">
                <a:solidFill>
                  <a:srgbClr val="000000">
                    <a:alpha val="100000"/>
                  </a:srgbClr>
                </a:solidFill>
                <a:latin typeface="SimSun"/>
                <a:ea typeface="SimSun"/>
                <a:cs typeface="SimSun"/>
              </a:rPr>
              <a:t>认证所使 </a:t>
            </a:r>
            <a:r>
              <a:rPr sz="1200" spc="10">
                <a:solidFill>
                  <a:srgbClr val="000000">
                    <a:alpha val="100000"/>
                  </a:srgbClr>
                </a:solidFill>
                <a:latin typeface="SimSun"/>
                <a:ea typeface="SimSun"/>
                <a:cs typeface="SimSun"/>
              </a:rPr>
              <a:t>用标准和其他规</a:t>
            </a:r>
            <a:r>
              <a:rPr sz="1200" spc="0">
                <a:solidFill>
                  <a:srgbClr val="000000">
                    <a:alpha val="100000"/>
                  </a:srgbClr>
                </a:solidFill>
                <a:latin typeface="SimSun"/>
                <a:ea typeface="SimSun"/>
                <a:cs typeface="SimSun"/>
              </a:rPr>
              <a:t>范性文件的要求；有效性审核是关注 QMS 实施及其整体系统的有效 </a:t>
            </a:r>
            <a:r>
              <a:rPr sz="1200" spc="-60">
                <a:solidFill>
                  <a:srgbClr val="000000">
                    <a:alpha val="100000"/>
                  </a:srgbClr>
                </a:solidFill>
                <a:latin typeface="SimSun"/>
                <a:ea typeface="SimSun"/>
                <a:cs typeface="SimSun"/>
              </a:rPr>
              <a:t>性。这两个方面是 </a:t>
            </a:r>
            <a:r>
              <a:rPr sz="1200" spc="0">
                <a:solidFill>
                  <a:srgbClr val="000000">
                    <a:alpha val="100000"/>
                  </a:srgbClr>
                </a:solidFill>
                <a:latin typeface="SimSun"/>
                <a:ea typeface="SimSun"/>
                <a:cs typeface="SimSun"/>
              </a:rPr>
              <a:t>QMS</a:t>
            </a:r>
            <a:r>
              <a:rPr sz="1200" spc="-60">
                <a:solidFill>
                  <a:srgbClr val="000000">
                    <a:alpha val="100000"/>
                  </a:srgbClr>
                </a:solidFill>
                <a:latin typeface="SimSun"/>
                <a:ea typeface="SimSun"/>
                <a:cs typeface="SimSun"/>
              </a:rPr>
              <a:t> 审核均需考虑的。 在实施第一阶段审核时， 宜通过文件评审</a:t>
            </a:r>
            <a:r>
              <a:rPr sz="1200" spc="-30">
                <a:solidFill>
                  <a:srgbClr val="000000">
                    <a:alpha val="100000"/>
                  </a:srgbClr>
                </a:solidFill>
                <a:latin typeface="SimSun"/>
                <a:ea typeface="SimSun"/>
                <a:cs typeface="SimSun"/>
              </a:rPr>
              <a:t>关</a:t>
            </a:r>
            <a:r>
              <a:rPr sz="1200" spc="0">
                <a:solidFill>
                  <a:srgbClr val="000000">
                    <a:alpha val="100000"/>
                  </a:srgbClr>
                </a:solidFill>
                <a:latin typeface="SimSun"/>
                <a:ea typeface="SimSun"/>
                <a:cs typeface="SimSun"/>
              </a:rPr>
              <a:t> </a:t>
            </a:r>
            <a:r>
              <a:rPr sz="1200" spc="-30">
                <a:solidFill>
                  <a:srgbClr val="000000">
                    <a:alpha val="100000"/>
                  </a:srgbClr>
                </a:solidFill>
                <a:latin typeface="SimSun"/>
                <a:ea typeface="SimSun"/>
                <a:cs typeface="SimSun"/>
              </a:rPr>
              <a:t>注受审核方的 </a:t>
            </a:r>
            <a:r>
              <a:rPr sz="1200" spc="0">
                <a:solidFill>
                  <a:srgbClr val="000000">
                    <a:alpha val="100000"/>
                  </a:srgbClr>
                </a:solidFill>
                <a:latin typeface="SimSun"/>
                <a:ea typeface="SimSun"/>
                <a:cs typeface="SimSun"/>
              </a:rPr>
              <a:t>QMS</a:t>
            </a:r>
            <a:r>
              <a:rPr sz="1200" spc="-30">
                <a:solidFill>
                  <a:srgbClr val="000000">
                    <a:alpha val="100000"/>
                  </a:srgbClr>
                </a:solidFill>
                <a:latin typeface="SimSun"/>
                <a:ea typeface="SimSun"/>
                <a:cs typeface="SimSun"/>
              </a:rPr>
              <a:t> 与认证所使用标准和其他规范性文件要求的符合性；而在第二阶段</a:t>
            </a:r>
            <a:r>
              <a:rPr sz="1200" spc="0">
                <a:solidFill>
                  <a:srgbClr val="000000">
                    <a:alpha val="100000"/>
                  </a:srgbClr>
                </a:solidFill>
                <a:latin typeface="SimSun"/>
                <a:ea typeface="SimSun"/>
                <a:cs typeface="SimSun"/>
              </a:rPr>
              <a:t> </a:t>
            </a:r>
            <a:r>
              <a:rPr sz="1200" spc="-30">
                <a:solidFill>
                  <a:srgbClr val="000000">
                    <a:alpha val="100000"/>
                  </a:srgbClr>
                </a:solidFill>
                <a:latin typeface="SimSun"/>
                <a:ea typeface="SimSun"/>
                <a:cs typeface="SimSun"/>
              </a:rPr>
              <a:t>审核时，审核员宜关注受审核方 </a:t>
            </a:r>
            <a:r>
              <a:rPr sz="1200" spc="0">
                <a:solidFill>
                  <a:srgbClr val="000000">
                    <a:alpha val="100000"/>
                  </a:srgbClr>
                </a:solidFill>
                <a:latin typeface="SimSun"/>
                <a:ea typeface="SimSun"/>
                <a:cs typeface="SimSun"/>
              </a:rPr>
              <a:t>QMS</a:t>
            </a:r>
            <a:r>
              <a:rPr sz="1200" spc="-30">
                <a:solidFill>
                  <a:srgbClr val="000000">
                    <a:alpha val="100000"/>
                  </a:srgbClr>
                </a:solidFill>
                <a:latin typeface="SimSun"/>
                <a:ea typeface="SimSun"/>
                <a:cs typeface="SimSun"/>
              </a:rPr>
              <a:t> 实施的有效</a:t>
            </a:r>
            <a:r>
              <a:rPr sz="1200" spc="-20">
                <a:solidFill>
                  <a:srgbClr val="000000">
                    <a:alpha val="100000"/>
                  </a:srgbClr>
                </a:solidFill>
                <a:latin typeface="SimSun"/>
                <a:ea typeface="SimSun"/>
                <a:cs typeface="SimSun"/>
              </a:rPr>
              <a:t>性</a:t>
            </a:r>
            <a:r>
              <a:rPr sz="1200" spc="0">
                <a:solidFill>
                  <a:srgbClr val="000000">
                    <a:alpha val="100000"/>
                  </a:srgbClr>
                </a:solidFill>
                <a:latin typeface="SimSun"/>
                <a:ea typeface="SimSun"/>
                <a:cs typeface="SimSun"/>
              </a:rPr>
              <a:t>。</a:t>
            </a:r>
            <a:endParaRPr lang="SimSun" altLang="SimSun" sz="1200"/>
          </a:p>
          <a:p>
            <a:pPr marL="359206" algn="l" rtl="0" eaLnBrk="0">
              <a:lnSpc>
                <a:spcPct val="95000"/>
              </a:lnSpc>
              <a:spcBef>
                <a:spcPts val="967"/>
              </a:spcBef>
            </a:pPr>
            <a:r>
              <a:rPr sz="1200" spc="-30">
                <a:solidFill>
                  <a:srgbClr val="000000">
                    <a:alpha val="100000"/>
                  </a:srgbClr>
                </a:solidFill>
                <a:latin typeface="SimSun"/>
                <a:ea typeface="SimSun"/>
                <a:cs typeface="SimSun"/>
              </a:rPr>
              <a:t>2)  审核员能力的提高，主要</a:t>
            </a:r>
            <a:r>
              <a:rPr sz="1200" spc="0">
                <a:solidFill>
                  <a:srgbClr val="000000">
                    <a:alpha val="100000"/>
                  </a:srgbClr>
                </a:solidFill>
                <a:latin typeface="SimSun"/>
                <a:ea typeface="SimSun"/>
                <a:cs typeface="SimSun"/>
              </a:rPr>
              <a:t>涉及：</a:t>
            </a:r>
            <a:endParaRPr lang="SimSun" altLang="SimSun" sz="1200"/>
          </a:p>
          <a:p>
            <a:pPr marL="617841" algn="l" rtl="0" eaLnBrk="0">
              <a:lnSpc>
                <a:spcPct val="95000"/>
              </a:lnSpc>
              <a:spcBef>
                <a:spcPts val="977"/>
              </a:spcBef>
            </a:pPr>
            <a:r>
              <a:rPr sz="1000" spc="0">
                <a:solidFill>
                  <a:srgbClr val="000000">
                    <a:alpha val="100000"/>
                  </a:srgbClr>
                </a:solidFill>
                <a:latin typeface="SimSun"/>
                <a:ea typeface="SimSun"/>
                <a:cs typeface="SimSun"/>
              </a:rPr>
              <a:t>(</a:t>
            </a:r>
            <a:r>
              <a:rPr sz="1000" spc="0">
                <a:solidFill>
                  <a:srgbClr val="000000">
                    <a:alpha val="100000"/>
                  </a:srgbClr>
                </a:solidFill>
                <a:latin typeface="Times New Roman"/>
                <a:ea typeface="Times New Roman"/>
                <a:cs typeface="Times New Roman"/>
              </a:rPr>
              <a:t>1</a:t>
            </a:r>
            <a:r>
              <a:rPr sz="1000" spc="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对“过程方法”的理解；</a:t>
            </a:r>
            <a:endParaRPr lang="SimSun" altLang="SimSun" sz="1200"/>
          </a:p>
          <a:p>
            <a:pPr marL="617841" algn="l" rtl="0" eaLnBrk="0">
              <a:lnSpc>
                <a:spcPct val="95000"/>
              </a:lnSpc>
              <a:spcBef>
                <a:spcPts val="972"/>
              </a:spcBef>
            </a:pPr>
            <a:r>
              <a:rPr sz="1000" spc="-20">
                <a:solidFill>
                  <a:srgbClr val="000000">
                    <a:alpha val="100000"/>
                  </a:srgbClr>
                </a:solidFill>
                <a:latin typeface="SimSun"/>
                <a:ea typeface="SimSun"/>
                <a:cs typeface="SimSun"/>
              </a:rPr>
              <a:t>(</a:t>
            </a:r>
            <a:r>
              <a:rPr sz="1000" spc="-20">
                <a:solidFill>
                  <a:srgbClr val="000000">
                    <a:alpha val="100000"/>
                  </a:srgbClr>
                </a:solidFill>
                <a:latin typeface="Times New Roman"/>
                <a:ea typeface="Times New Roman"/>
                <a:cs typeface="Times New Roman"/>
              </a:rPr>
              <a:t>2</a:t>
            </a:r>
            <a:r>
              <a:rPr sz="1000" spc="-2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QMS</a:t>
            </a:r>
            <a:r>
              <a:rPr sz="1200" spc="-20">
                <a:solidFill>
                  <a:srgbClr val="000000">
                    <a:alpha val="100000"/>
                  </a:srgbClr>
                </a:solidFill>
                <a:latin typeface="SimSun"/>
                <a:ea typeface="SimSun"/>
                <a:cs typeface="SimSun"/>
              </a:rPr>
              <a:t> 在不同组织中的应</a:t>
            </a:r>
            <a:r>
              <a:rPr sz="1200" spc="0">
                <a:solidFill>
                  <a:srgbClr val="000000">
                    <a:alpha val="100000"/>
                  </a:srgbClr>
                </a:solidFill>
                <a:latin typeface="SimSun"/>
                <a:ea typeface="SimSun"/>
                <a:cs typeface="SimSun"/>
              </a:rPr>
              <a:t>用；</a:t>
            </a:r>
            <a:endParaRPr lang="SimSun" altLang="SimSun" sz="1200"/>
          </a:p>
          <a:p>
            <a:pPr marL="617841" algn="l" rtl="0" eaLnBrk="0">
              <a:lnSpc>
                <a:spcPct val="95000"/>
              </a:lnSpc>
              <a:spcBef>
                <a:spcPts val="969"/>
              </a:spcBef>
            </a:pPr>
            <a:r>
              <a:rPr sz="1000" spc="-20">
                <a:solidFill>
                  <a:srgbClr val="000000">
                    <a:alpha val="100000"/>
                  </a:srgbClr>
                </a:solidFill>
                <a:latin typeface="SimSun"/>
                <a:ea typeface="SimSun"/>
                <a:cs typeface="SimSun"/>
              </a:rPr>
              <a:t>(</a:t>
            </a:r>
            <a:r>
              <a:rPr sz="1000" spc="-20">
                <a:solidFill>
                  <a:srgbClr val="000000">
                    <a:alpha val="100000"/>
                  </a:srgbClr>
                </a:solidFill>
                <a:latin typeface="Times New Roman"/>
                <a:ea typeface="Times New Roman"/>
                <a:cs typeface="Times New Roman"/>
              </a:rPr>
              <a:t>3</a:t>
            </a:r>
            <a:r>
              <a:rPr sz="1000" spc="-2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QMS</a:t>
            </a:r>
            <a:r>
              <a:rPr sz="1200" spc="-20">
                <a:solidFill>
                  <a:srgbClr val="000000">
                    <a:alpha val="100000"/>
                  </a:srgbClr>
                </a:solidFill>
                <a:latin typeface="SimSun"/>
                <a:ea typeface="SimSun"/>
                <a:cs typeface="SimSun"/>
              </a:rPr>
              <a:t> 各组成部分之间的</a:t>
            </a:r>
            <a:r>
              <a:rPr sz="1200" spc="0">
                <a:solidFill>
                  <a:srgbClr val="000000">
                    <a:alpha val="100000"/>
                  </a:srgbClr>
                </a:solidFill>
                <a:latin typeface="SimSun"/>
                <a:ea typeface="SimSun"/>
                <a:cs typeface="SimSun"/>
              </a:rPr>
              <a:t>相互关系；</a:t>
            </a:r>
            <a:endParaRPr lang="SimSun" altLang="SimSun" sz="1200"/>
          </a:p>
          <a:p>
            <a:pPr marL="617841" algn="l" rtl="0" eaLnBrk="0">
              <a:lnSpc>
                <a:spcPct val="95000"/>
              </a:lnSpc>
              <a:spcBef>
                <a:spcPts val="972"/>
              </a:spcBef>
            </a:pPr>
            <a:r>
              <a:rPr sz="1000" spc="-30">
                <a:solidFill>
                  <a:srgbClr val="000000">
                    <a:alpha val="100000"/>
                  </a:srgbClr>
                </a:solidFill>
                <a:latin typeface="SimSun"/>
                <a:ea typeface="SimSun"/>
                <a:cs typeface="SimSun"/>
              </a:rPr>
              <a:t>(</a:t>
            </a:r>
            <a:r>
              <a:rPr sz="1000" spc="-30">
                <a:solidFill>
                  <a:srgbClr val="000000">
                    <a:alpha val="100000"/>
                  </a:srgbClr>
                </a:solidFill>
                <a:latin typeface="Times New Roman"/>
                <a:ea typeface="Times New Roman"/>
                <a:cs typeface="Times New Roman"/>
              </a:rPr>
              <a:t>4</a:t>
            </a:r>
            <a:r>
              <a:rPr sz="1000" spc="-30">
                <a:solidFill>
                  <a:srgbClr val="000000">
                    <a:alpha val="100000"/>
                  </a:srgbClr>
                </a:solidFill>
                <a:latin typeface="SimSun"/>
                <a:ea typeface="SimSun"/>
                <a:cs typeface="SimSun"/>
              </a:rPr>
              <a:t>)   </a:t>
            </a:r>
            <a:r>
              <a:rPr sz="1200" spc="-30">
                <a:solidFill>
                  <a:srgbClr val="000000">
                    <a:alpha val="100000"/>
                  </a:srgbClr>
                </a:solidFill>
                <a:latin typeface="SimSun"/>
                <a:ea typeface="SimSun"/>
                <a:cs typeface="SimSun"/>
              </a:rPr>
              <a:t>理解受审核方的运作情况及行</a:t>
            </a:r>
            <a:r>
              <a:rPr sz="1200" spc="-10">
                <a:solidFill>
                  <a:srgbClr val="000000">
                    <a:alpha val="100000"/>
                  </a:srgbClr>
                </a:solidFill>
                <a:latin typeface="SimSun"/>
                <a:ea typeface="SimSun"/>
                <a:cs typeface="SimSun"/>
              </a:rPr>
              <a:t>业</a:t>
            </a:r>
            <a:r>
              <a:rPr sz="1200" spc="0">
                <a:solidFill>
                  <a:srgbClr val="000000">
                    <a:alpha val="100000"/>
                  </a:srgbClr>
                </a:solidFill>
                <a:latin typeface="SimSun"/>
                <a:ea typeface="SimSun"/>
                <a:cs typeface="SimSun"/>
              </a:rPr>
              <a:t>特定的术语；</a:t>
            </a:r>
            <a:endParaRPr lang="SimSun" altLang="SimSun" sz="1200"/>
          </a:p>
          <a:p>
            <a:pPr marL="617841" algn="l" rtl="0" eaLnBrk="0">
              <a:lnSpc>
                <a:spcPct val="95000"/>
              </a:lnSpc>
              <a:spcBef>
                <a:spcPts val="972"/>
              </a:spcBef>
            </a:pPr>
            <a:r>
              <a:rPr sz="1000" spc="10">
                <a:solidFill>
                  <a:srgbClr val="000000">
                    <a:alpha val="100000"/>
                  </a:srgbClr>
                </a:solidFill>
                <a:latin typeface="SimSun"/>
                <a:ea typeface="SimSun"/>
                <a:cs typeface="SimSun"/>
              </a:rPr>
              <a:t>(</a:t>
            </a:r>
            <a:r>
              <a:rPr sz="1000" spc="10">
                <a:solidFill>
                  <a:srgbClr val="000000">
                    <a:alpha val="100000"/>
                  </a:srgbClr>
                </a:solidFill>
                <a:latin typeface="Times New Roman"/>
                <a:ea typeface="Times New Roman"/>
                <a:cs typeface="Times New Roman"/>
              </a:rPr>
              <a:t>5</a:t>
            </a:r>
            <a:r>
              <a:rPr sz="1000" spc="10">
                <a:solidFill>
                  <a:srgbClr val="000000">
                    <a:alpha val="100000"/>
                  </a:srgbClr>
                </a:solidFill>
                <a:latin typeface="SimSun"/>
                <a:ea typeface="SimSun"/>
                <a:cs typeface="SimSun"/>
              </a:rPr>
              <a:t>)   </a:t>
            </a:r>
            <a:r>
              <a:rPr sz="1200" spc="10">
                <a:solidFill>
                  <a:srgbClr val="000000">
                    <a:alpha val="100000"/>
                  </a:srgbClr>
                </a:solidFill>
                <a:latin typeface="SimSun"/>
                <a:ea typeface="SimSun"/>
                <a:cs typeface="SimSun"/>
              </a:rPr>
              <a:t>涉及审核范围内的</a:t>
            </a:r>
            <a:r>
              <a:rPr sz="1200" spc="0">
                <a:solidFill>
                  <a:srgbClr val="000000">
                    <a:alpha val="100000"/>
                  </a:srgbClr>
                </a:solidFill>
                <a:latin typeface="SimSun"/>
                <a:ea typeface="SimSun"/>
                <a:cs typeface="SimSun"/>
              </a:rPr>
              <a:t>技术内容，如产品(包括服务) 和过程的技术特性；</a:t>
            </a:r>
            <a:endParaRPr lang="SimSun" altLang="SimSun" sz="1200"/>
          </a:p>
          <a:p>
            <a:pPr algn="l" rtl="0" eaLnBrk="0">
              <a:lnSpc>
                <a:spcPct val="101000"/>
              </a:lnSpc>
            </a:pPr>
            <a:endParaRPr lang="Arial" altLang="Arial" sz="800"/>
          </a:p>
          <a:p>
            <a:pPr algn="l" rtl="0" eaLnBrk="0">
              <a:lnSpc>
                <a:spcPct val="6091"/>
              </a:lnSpc>
            </a:pPr>
            <a:endParaRPr lang="Arial" altLang="Arial" sz="100"/>
          </a:p>
          <a:p>
            <a:pPr marL="617841" algn="l" rtl="0" eaLnBrk="0">
              <a:lnSpc>
                <a:spcPct val="95000"/>
              </a:lnSpc>
            </a:pPr>
            <a:r>
              <a:rPr sz="1000" spc="0">
                <a:solidFill>
                  <a:srgbClr val="000000">
                    <a:alpha val="100000"/>
                  </a:srgbClr>
                </a:solidFill>
                <a:latin typeface="SimSun"/>
                <a:ea typeface="SimSun"/>
                <a:cs typeface="SimSun"/>
              </a:rPr>
              <a:t>(</a:t>
            </a:r>
            <a:r>
              <a:rPr sz="1000" spc="0">
                <a:solidFill>
                  <a:srgbClr val="000000">
                    <a:alpha val="100000"/>
                  </a:srgbClr>
                </a:solidFill>
                <a:latin typeface="Times New Roman"/>
                <a:ea typeface="Times New Roman"/>
                <a:cs typeface="Times New Roman"/>
              </a:rPr>
              <a:t>6</a:t>
            </a:r>
            <a:r>
              <a:rPr sz="1000" spc="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有效的沟通技巧。</a:t>
            </a:r>
            <a:endParaRPr lang="SimSun" altLang="SimSun" sz="1200"/>
          </a:p>
        </p:txBody>
      </p:sp>
      <p:sp>
        <p:nvSpPr>
          <p:cNvPr id="90" name="textbox 90"/>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91" name="textbox 91"/>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92" name="textbox 92"/>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93" name="textbox 93"/>
          <p:cNvSpPr/>
          <p:nvPr/>
        </p:nvSpPr>
        <p:spPr>
          <a:xfrm>
            <a:off x="7187069" y="544436"/>
            <a:ext cx="99504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13</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94"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5"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 name="textbox 96"/>
          <p:cNvSpPr/>
          <p:nvPr/>
        </p:nvSpPr>
        <p:spPr>
          <a:xfrm>
            <a:off x="2640584" y="997200"/>
            <a:ext cx="5636259" cy="8724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392"/>
              </a:lnSpc>
            </a:pPr>
            <a:endParaRPr lang="Arial" altLang="Arial" sz="100"/>
          </a:p>
          <a:p>
            <a:pPr marL="27008" algn="l" rtl="0" eaLnBrk="0">
              <a:lnSpc>
                <a:spcPct val="95000"/>
              </a:lnSpc>
            </a:pPr>
            <a:r>
              <a:rPr sz="1400" spc="-10">
                <a:ln w="5094" cap="flat" cmpd="sng">
                  <a:solidFill>
                    <a:srgbClr val="000000">
                      <a:alpha val="100000"/>
                    </a:srgbClr>
                  </a:solidFill>
                  <a:miter lim="10"/>
                </a:ln>
                <a:solidFill>
                  <a:srgbClr val="000000">
                    <a:alpha val="100000"/>
                  </a:srgbClr>
                </a:solidFill>
                <a:latin typeface="SimSun"/>
                <a:ea typeface="SimSun"/>
                <a:cs typeface="SimSun"/>
              </a:rPr>
              <a:t>附录</a:t>
            </a:r>
            <a:r>
              <a:rPr sz="1400" spc="0">
                <a:ln w="5094" cap="flat" cmpd="sng">
                  <a:solidFill>
                    <a:srgbClr val="000000">
                      <a:alpha val="100000"/>
                    </a:srgbClr>
                  </a:solidFill>
                  <a:miter lim="10"/>
                </a:ln>
                <a:solidFill>
                  <a:srgbClr val="000000">
                    <a:alpha val="100000"/>
                  </a:srgbClr>
                </a:solidFill>
                <a:latin typeface="SimSun"/>
                <a:ea typeface="SimSun"/>
                <a:cs typeface="SimSun"/>
              </a:rPr>
              <a:t>A</a:t>
            </a:r>
            <a:r>
              <a:rPr sz="1400" spc="-10">
                <a:ln w="5094" cap="flat" cmpd="sng">
                  <a:solidFill>
                    <a:srgbClr val="000000">
                      <a:alpha val="100000"/>
                    </a:srgbClr>
                  </a:solidFill>
                  <a:miter lim="10"/>
                </a:ln>
                <a:solidFill>
                  <a:srgbClr val="000000">
                    <a:alpha val="100000"/>
                  </a:srgbClr>
                </a:solidFill>
                <a:latin typeface="SimSun"/>
                <a:ea typeface="SimSun"/>
                <a:cs typeface="SimSun"/>
              </a:rPr>
              <a:t>：</a:t>
            </a:r>
            <a:r>
              <a:rPr sz="1400" spc="0">
                <a:ln w="5094" cap="flat" cmpd="sng">
                  <a:solidFill>
                    <a:srgbClr val="000000">
                      <a:alpha val="100000"/>
                    </a:srgbClr>
                  </a:solidFill>
                  <a:miter lim="10"/>
                </a:ln>
                <a:solidFill>
                  <a:srgbClr val="000000">
                    <a:alpha val="100000"/>
                  </a:srgbClr>
                </a:solidFill>
                <a:latin typeface="SimSun"/>
                <a:ea typeface="SimSun"/>
                <a:cs typeface="SimSun"/>
              </a:rPr>
              <a:t>QMS</a:t>
            </a:r>
            <a:r>
              <a:rPr sz="1400" spc="-10">
                <a:solidFill>
                  <a:srgbClr val="000000">
                    <a:alpha val="100000"/>
                  </a:srgbClr>
                </a:solidFill>
                <a:latin typeface="SimSun"/>
                <a:ea typeface="SimSun"/>
                <a:cs typeface="SimSun"/>
              </a:rPr>
              <a:t> </a:t>
            </a:r>
            <a:r>
              <a:rPr sz="1400" spc="-10">
                <a:ln w="5094" cap="flat" cmpd="sng">
                  <a:solidFill>
                    <a:srgbClr val="000000">
                      <a:alpha val="100000"/>
                    </a:srgbClr>
                  </a:solidFill>
                  <a:miter lim="10"/>
                </a:ln>
                <a:solidFill>
                  <a:srgbClr val="000000">
                    <a:alpha val="100000"/>
                  </a:srgbClr>
                </a:solidFill>
                <a:latin typeface="SimSun"/>
                <a:ea typeface="SimSun"/>
                <a:cs typeface="SimSun"/>
              </a:rPr>
              <a:t>过程的确定</a:t>
            </a:r>
            <a:endParaRPr lang="SimSun" altLang="SimSun" sz="1400"/>
          </a:p>
          <a:p>
            <a:pPr marL="41351" indent="311302" algn="l" rtl="0" eaLnBrk="0">
              <a:lnSpc>
                <a:spcPct val="164000"/>
              </a:lnSpc>
              <a:spcBef>
                <a:spcPts val="214"/>
              </a:spcBef>
            </a:pPr>
            <a:r>
              <a:rPr sz="1200" spc="-30">
                <a:solidFill>
                  <a:srgbClr val="000000">
                    <a:alpha val="100000"/>
                  </a:srgbClr>
                </a:solidFill>
                <a:latin typeface="SimSun"/>
                <a:ea typeface="SimSun"/>
                <a:cs typeface="SimSun"/>
              </a:rPr>
              <a:t>ISO/TC176/SC2 所提供的 N544R3 文件为采用过程方法建立组织 </a:t>
            </a:r>
            <a:r>
              <a:rPr sz="1200" spc="0">
                <a:solidFill>
                  <a:srgbClr val="000000">
                    <a:alpha val="100000"/>
                  </a:srgbClr>
                </a:solidFill>
                <a:latin typeface="SimSun"/>
                <a:ea typeface="SimSun"/>
                <a:cs typeface="SimSun"/>
              </a:rPr>
              <a:t>QMS</a:t>
            </a:r>
            <a:r>
              <a:rPr sz="1200" spc="-30">
                <a:solidFill>
                  <a:srgbClr val="000000">
                    <a:alpha val="100000"/>
                  </a:srgbClr>
                </a:solidFill>
                <a:latin typeface="SimSun"/>
                <a:ea typeface="SimSun"/>
                <a:cs typeface="SimSun"/>
              </a:rPr>
              <a:t> 提供了比较</a:t>
            </a:r>
            <a:r>
              <a:rPr sz="1200" spc="0">
                <a:solidFill>
                  <a:srgbClr val="000000">
                    <a:alpha val="100000"/>
                  </a:srgbClr>
                </a:solidFill>
                <a:latin typeface="SimSun"/>
                <a:ea typeface="SimSun"/>
                <a:cs typeface="SimSun"/>
              </a:rPr>
              <a:t> </a:t>
            </a:r>
            <a:r>
              <a:rPr sz="1200" spc="-30">
                <a:solidFill>
                  <a:srgbClr val="000000">
                    <a:alpha val="100000"/>
                  </a:srgbClr>
                </a:solidFill>
                <a:latin typeface="SimSun"/>
                <a:ea typeface="SimSun"/>
                <a:cs typeface="SimSun"/>
              </a:rPr>
              <a:t>详尽的指南。本文仅对 QMS 过程的确定做必要的说明。</a:t>
            </a:r>
            <a:endParaRPr lang="SimSun" altLang="SimSun" sz="1200"/>
          </a:p>
          <a:p>
            <a:pPr algn="l" rtl="0" eaLnBrk="0">
              <a:lnSpc>
                <a:spcPct val="116000"/>
              </a:lnSpc>
            </a:pPr>
            <a:endParaRPr lang="Arial" altLang="Arial" sz="1000"/>
          </a:p>
          <a:p>
            <a:pPr marL="36322" algn="l" rtl="0" eaLnBrk="0">
              <a:lnSpc>
                <a:spcPct val="95000"/>
              </a:lnSpc>
              <a:spcBef>
                <a:spcPts val="365"/>
              </a:spcBef>
            </a:pPr>
            <a:r>
              <a:rPr sz="1200" spc="0">
                <a:ln w="4354" cap="flat" cmpd="sng">
                  <a:solidFill>
                    <a:srgbClr val="000000">
                      <a:alpha val="100000"/>
                    </a:srgbClr>
                  </a:solidFill>
                  <a:miter lim="10"/>
                </a:ln>
                <a:solidFill>
                  <a:srgbClr val="000000">
                    <a:alpha val="100000"/>
                  </a:srgbClr>
                </a:solidFill>
                <a:latin typeface="SimSun"/>
                <a:ea typeface="SimSun"/>
                <a:cs typeface="SimSun"/>
              </a:rPr>
              <a:t>A</a:t>
            </a:r>
            <a:r>
              <a:rPr sz="1200" spc="20">
                <a:ln w="4354" cap="flat" cmpd="sng">
                  <a:solidFill>
                    <a:srgbClr val="000000">
                      <a:alpha val="100000"/>
                    </a:srgbClr>
                  </a:solidFill>
                  <a:miter lim="10"/>
                </a:ln>
                <a:solidFill>
                  <a:srgbClr val="000000">
                    <a:alpha val="100000"/>
                  </a:srgbClr>
                </a:solidFill>
                <a:latin typeface="SimSun"/>
                <a:ea typeface="SimSun"/>
                <a:cs typeface="SimSun"/>
              </a:rPr>
              <a:t>.1</a:t>
            </a:r>
            <a:r>
              <a:rPr sz="1200" spc="20">
                <a:solidFill>
                  <a:srgbClr val="000000">
                    <a:alpha val="100000"/>
                  </a:srgbClr>
                </a:solidFill>
                <a:latin typeface="SimSun"/>
                <a:ea typeface="SimSun"/>
                <a:cs typeface="SimSun"/>
              </a:rPr>
              <a:t> </a:t>
            </a:r>
            <a:r>
              <a:rPr sz="1200" spc="20">
                <a:ln w="4354" cap="flat" cmpd="sng">
                  <a:solidFill>
                    <a:srgbClr val="000000">
                      <a:alpha val="100000"/>
                    </a:srgbClr>
                  </a:solidFill>
                  <a:miter lim="10"/>
                </a:ln>
                <a:solidFill>
                  <a:srgbClr val="000000">
                    <a:alpha val="100000"/>
                  </a:srgbClr>
                </a:solidFill>
                <a:latin typeface="SimSun"/>
                <a:ea typeface="SimSun"/>
                <a:cs typeface="SimSun"/>
              </a:rPr>
              <a:t>过</a:t>
            </a:r>
            <a:r>
              <a:rPr sz="1200" spc="0">
                <a:ln w="4354" cap="flat" cmpd="sng">
                  <a:solidFill>
                    <a:srgbClr val="000000">
                      <a:alpha val="100000"/>
                    </a:srgbClr>
                  </a:solidFill>
                  <a:miter lim="10"/>
                </a:ln>
                <a:solidFill>
                  <a:srgbClr val="000000">
                    <a:alpha val="100000"/>
                  </a:srgbClr>
                </a:solidFill>
                <a:latin typeface="SimSun"/>
                <a:ea typeface="SimSun"/>
                <a:cs typeface="SimSun"/>
              </a:rPr>
              <a:t>程的特点</a:t>
            </a:r>
            <a:endParaRPr lang="SimSun" altLang="SimSun" sz="1200"/>
          </a:p>
          <a:p>
            <a:pPr marL="12700" indent="304139" algn="l" rtl="0" eaLnBrk="0">
              <a:lnSpc>
                <a:spcPct val="163000"/>
              </a:lnSpc>
              <a:spcBef>
                <a:spcPts val="743"/>
              </a:spcBef>
            </a:pPr>
            <a:r>
              <a:rPr sz="1200" spc="10">
                <a:solidFill>
                  <a:srgbClr val="000000">
                    <a:alpha val="100000"/>
                  </a:srgbClr>
                </a:solidFill>
                <a:latin typeface="SimSun"/>
                <a:ea typeface="SimSun"/>
                <a:cs typeface="SimSun"/>
              </a:rPr>
              <a:t>所谓过程,</a:t>
            </a:r>
            <a:r>
              <a:rPr sz="1200" spc="0">
                <a:solidFill>
                  <a:srgbClr val="000000">
                    <a:alpha val="100000"/>
                  </a:srgbClr>
                </a:solidFill>
                <a:latin typeface="SimSun"/>
                <a:ea typeface="SimSun"/>
                <a:cs typeface="SimSun"/>
              </a:rPr>
              <a:t>即一系列相互关联和相互作用的活动，它们将输入转换为输出。这些 </a:t>
            </a:r>
            <a:r>
              <a:rPr sz="1200" spc="-50">
                <a:solidFill>
                  <a:srgbClr val="000000">
                    <a:alpha val="100000"/>
                  </a:srgbClr>
                </a:solidFill>
                <a:latin typeface="SimSun"/>
                <a:ea typeface="SimSun"/>
                <a:cs typeface="SimSun"/>
              </a:rPr>
              <a:t>活动要求配置必要的资源， 如人力和物力等。由此可见， 过程包括：输入</a:t>
            </a:r>
            <a:r>
              <a:rPr sz="1200" spc="0">
                <a:solidFill>
                  <a:srgbClr val="000000">
                    <a:alpha val="100000"/>
                  </a:srgbClr>
                </a:solidFill>
                <a:latin typeface="SimSun"/>
                <a:ea typeface="SimSun"/>
                <a:cs typeface="SimSun"/>
              </a:rPr>
              <a:t>、输出、活 </a:t>
            </a:r>
            <a:r>
              <a:rPr sz="1200" spc="-30">
                <a:solidFill>
                  <a:srgbClr val="000000">
                    <a:alpha val="100000"/>
                  </a:srgbClr>
                </a:solidFill>
                <a:latin typeface="SimSun"/>
                <a:ea typeface="SimSun"/>
                <a:cs typeface="SimSun"/>
              </a:rPr>
              <a:t>动及相关资源。例如： 某工厂的采购过程，它将输入的所有供应商及其产品的信息</a:t>
            </a:r>
            <a:r>
              <a:rPr sz="1200" spc="-10">
                <a:solidFill>
                  <a:srgbClr val="000000">
                    <a:alpha val="100000"/>
                  </a:srgbClr>
                </a:solidFill>
                <a:latin typeface="SimSun"/>
                <a:ea typeface="SimSun"/>
                <a:cs typeface="SimSun"/>
              </a:rPr>
              <a:t>与</a:t>
            </a:r>
            <a:r>
              <a:rPr sz="1200" spc="0">
                <a:solidFill>
                  <a:srgbClr val="000000">
                    <a:alpha val="100000"/>
                  </a:srgbClr>
                </a:solidFill>
                <a:latin typeface="SimSun"/>
                <a:ea typeface="SimSun"/>
                <a:cs typeface="SimSun"/>
              </a:rPr>
              <a:t> </a:t>
            </a:r>
            <a:r>
              <a:rPr sz="1200" spc="-30">
                <a:solidFill>
                  <a:srgbClr val="000000">
                    <a:alpha val="100000"/>
                  </a:srgbClr>
                </a:solidFill>
                <a:latin typeface="SimSun"/>
                <a:ea typeface="SimSun"/>
                <a:cs typeface="SimSun"/>
              </a:rPr>
              <a:t>组织将要生产的产品规范相比较， 确定买什么和从哪一个供应商处买；输出就是</a:t>
            </a:r>
            <a:r>
              <a:rPr sz="1200" spc="-20">
                <a:solidFill>
                  <a:srgbClr val="000000">
                    <a:alpha val="100000"/>
                  </a:srgbClr>
                </a:solidFill>
                <a:latin typeface="SimSun"/>
                <a:ea typeface="SimSun"/>
                <a:cs typeface="SimSun"/>
              </a:rPr>
              <a:t>采</a:t>
            </a:r>
            <a:r>
              <a:rPr sz="1200" spc="0">
                <a:solidFill>
                  <a:srgbClr val="000000">
                    <a:alpha val="100000"/>
                  </a:srgbClr>
                </a:solidFill>
                <a:latin typeface="SimSun"/>
                <a:ea typeface="SimSun"/>
                <a:cs typeface="SimSun"/>
              </a:rPr>
              <a:t>购 </a:t>
            </a:r>
            <a:r>
              <a:rPr sz="1200" spc="-30">
                <a:solidFill>
                  <a:srgbClr val="000000">
                    <a:alpha val="100000"/>
                  </a:srgbClr>
                </a:solidFill>
                <a:latin typeface="SimSun"/>
                <a:ea typeface="SimSun"/>
                <a:cs typeface="SimSun"/>
              </a:rPr>
              <a:t>订单和收到供应商的商品和/或服务。 </a:t>
            </a:r>
            <a:r>
              <a:rPr sz="900" spc="-20">
                <a:solidFill>
                  <a:srgbClr val="000000">
                    <a:alpha val="100000"/>
                  </a:srgbClr>
                </a:solidFill>
                <a:latin typeface="Arial"/>
                <a:ea typeface="Arial"/>
                <a:cs typeface="Arial"/>
              </a:rPr>
              <a:t>.</a:t>
            </a:r>
            <a:endParaRPr lang="Arial" altLang="Arial" sz="900"/>
          </a:p>
          <a:p>
            <a:pPr marL="316229" algn="l" rtl="0" eaLnBrk="0">
              <a:lnSpc>
                <a:spcPct val="83000"/>
              </a:lnSpc>
              <a:spcBef>
                <a:spcPts val="984"/>
              </a:spcBef>
            </a:pPr>
            <a:r>
              <a:rPr sz="1200" spc="-50">
                <a:solidFill>
                  <a:srgbClr val="000000">
                    <a:alpha val="100000"/>
                  </a:srgbClr>
                </a:solidFill>
                <a:latin typeface="SimSun"/>
                <a:ea typeface="SimSun"/>
                <a:cs typeface="SimSun"/>
              </a:rPr>
              <a:t>对于一个组织来说， 过程是客观存在， 组织的任何活动都是通过过程及过</a:t>
            </a:r>
            <a:r>
              <a:rPr sz="1200" spc="0">
                <a:solidFill>
                  <a:srgbClr val="000000">
                    <a:alpha val="100000"/>
                  </a:srgbClr>
                </a:solidFill>
                <a:latin typeface="SimSun"/>
                <a:ea typeface="SimSun"/>
                <a:cs typeface="SimSun"/>
              </a:rPr>
              <a:t>程网络</a:t>
            </a:r>
            <a:endParaRPr lang="SimSun" altLang="SimSun" sz="1200"/>
          </a:p>
          <a:p>
            <a:pPr marL="12700" algn="l" rtl="0" eaLnBrk="0">
              <a:lnSpc>
                <a:spcPts val="2340"/>
              </a:lnSpc>
            </a:pPr>
            <a:r>
              <a:rPr sz="1200" spc="-40">
                <a:solidFill>
                  <a:srgbClr val="000000">
                    <a:alpha val="100000"/>
                  </a:srgbClr>
                </a:solidFill>
                <a:latin typeface="SimSun"/>
                <a:ea typeface="SimSun"/>
                <a:cs typeface="SimSun"/>
              </a:rPr>
              <a:t>来实现的。然而，组织可以根据管理的需要去划分和定义组织的</a:t>
            </a:r>
            <a:r>
              <a:rPr sz="1200" spc="-2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QMS 过程。</a:t>
            </a:r>
            <a:endParaRPr lang="SimSun" altLang="SimSun" sz="1200"/>
          </a:p>
          <a:p>
            <a:pPr marL="12700" indent="304139" algn="l" rtl="0" eaLnBrk="0">
              <a:lnSpc>
                <a:spcPct val="164000"/>
              </a:lnSpc>
              <a:spcBef>
                <a:spcPts val="104"/>
              </a:spcBef>
            </a:pPr>
            <a:r>
              <a:rPr sz="1200" spc="-20">
                <a:solidFill>
                  <a:srgbClr val="000000">
                    <a:alpha val="100000"/>
                  </a:srgbClr>
                </a:solidFill>
                <a:latin typeface="SimSun"/>
                <a:ea typeface="SimSun"/>
                <a:cs typeface="SimSun"/>
              </a:rPr>
              <a:t>通常情况下，过程是首尾相互链接的，即一个过程的输出是</a:t>
            </a:r>
            <a:r>
              <a:rPr sz="1200" spc="-10">
                <a:solidFill>
                  <a:srgbClr val="000000">
                    <a:alpha val="100000"/>
                  </a:srgbClr>
                </a:solidFill>
                <a:latin typeface="SimSun"/>
                <a:ea typeface="SimSun"/>
                <a:cs typeface="SimSun"/>
              </a:rPr>
              <a:t>另</a:t>
            </a:r>
            <a:r>
              <a:rPr sz="1200" spc="0">
                <a:solidFill>
                  <a:srgbClr val="000000">
                    <a:alpha val="100000"/>
                  </a:srgbClr>
                </a:solidFill>
                <a:latin typeface="SimSun"/>
                <a:ea typeface="SimSun"/>
                <a:cs typeface="SimSun"/>
              </a:rPr>
              <a:t>一个过程的输入。 </a:t>
            </a:r>
            <a:r>
              <a:rPr sz="1200" spc="20">
                <a:solidFill>
                  <a:srgbClr val="000000">
                    <a:alpha val="100000"/>
                  </a:srgbClr>
                </a:solidFill>
                <a:latin typeface="SimSun"/>
                <a:ea typeface="SimSun"/>
                <a:cs typeface="SimSun"/>
              </a:rPr>
              <a:t>这样，过程之间的连接就构成了一个过程网络(或称之为过程系统)，并以</a:t>
            </a:r>
            <a:r>
              <a:rPr sz="1200" spc="10">
                <a:solidFill>
                  <a:srgbClr val="000000">
                    <a:alpha val="100000"/>
                  </a:srgbClr>
                </a:solidFill>
                <a:latin typeface="SimSun"/>
                <a:ea typeface="SimSun"/>
                <a:cs typeface="SimSun"/>
              </a:rPr>
              <a:t>此</a:t>
            </a:r>
            <a:r>
              <a:rPr sz="1200" spc="0">
                <a:solidFill>
                  <a:srgbClr val="000000">
                    <a:alpha val="100000"/>
                  </a:srgbClr>
                </a:solidFill>
                <a:latin typeface="SimSun"/>
                <a:ea typeface="SimSun"/>
                <a:cs typeface="SimSun"/>
              </a:rPr>
              <a:t>来实现 </a:t>
            </a:r>
            <a:r>
              <a:rPr sz="1200" spc="-20">
                <a:solidFill>
                  <a:srgbClr val="000000">
                    <a:alpha val="100000"/>
                  </a:srgbClr>
                </a:solidFill>
                <a:latin typeface="SimSun"/>
                <a:ea typeface="SimSun"/>
                <a:cs typeface="SimSun"/>
              </a:rPr>
              <a:t>其系统功能和过程预期</a:t>
            </a:r>
            <a:r>
              <a:rPr sz="1200" spc="-10">
                <a:solidFill>
                  <a:srgbClr val="000000">
                    <a:alpha val="100000"/>
                  </a:srgbClr>
                </a:solidFill>
                <a:latin typeface="SimSun"/>
                <a:ea typeface="SimSun"/>
                <a:cs typeface="SimSun"/>
              </a:rPr>
              <a:t>的</a:t>
            </a:r>
            <a:r>
              <a:rPr sz="1200" spc="0">
                <a:solidFill>
                  <a:srgbClr val="000000">
                    <a:alpha val="100000"/>
                  </a:srgbClr>
                </a:solidFill>
                <a:latin typeface="SimSun"/>
                <a:ea typeface="SimSun"/>
                <a:cs typeface="SimSun"/>
              </a:rPr>
              <a:t>输出结果。</a:t>
            </a:r>
            <a:endParaRPr lang="SimSun" altLang="SimSun" sz="1200"/>
          </a:p>
          <a:p>
            <a:pPr marL="344271" algn="l" rtl="0" eaLnBrk="0">
              <a:lnSpc>
                <a:spcPct val="83000"/>
              </a:lnSpc>
              <a:spcBef>
                <a:spcPts val="979"/>
              </a:spcBef>
            </a:pPr>
            <a:r>
              <a:rPr sz="1200" spc="-60">
                <a:solidFill>
                  <a:srgbClr val="000000">
                    <a:alpha val="100000"/>
                  </a:srgbClr>
                </a:solidFill>
                <a:latin typeface="SimSun"/>
                <a:ea typeface="SimSun"/>
                <a:cs typeface="SimSun"/>
              </a:rPr>
              <a:t>根据标准 GB/</a:t>
            </a:r>
            <a:r>
              <a:rPr sz="1200" spc="-50">
                <a:solidFill>
                  <a:srgbClr val="000000">
                    <a:alpha val="100000"/>
                  </a:srgbClr>
                </a:solidFill>
                <a:latin typeface="SimSun"/>
                <a:ea typeface="SimSun"/>
                <a:cs typeface="SimSun"/>
              </a:rPr>
              <a:t>T</a:t>
            </a:r>
            <a:r>
              <a:rPr sz="1200" spc="-60">
                <a:solidFill>
                  <a:srgbClr val="000000">
                    <a:alpha val="100000"/>
                  </a:srgbClr>
                </a:solidFill>
                <a:latin typeface="SimSun"/>
                <a:ea typeface="SimSun"/>
                <a:cs typeface="SimSun"/>
              </a:rPr>
              <a:t>19001-2008 中 01 通则、 02 过程方法和 4.1 总要求， 每个组织都</a:t>
            </a:r>
            <a:endParaRPr lang="SimSun" altLang="SimSun" sz="1200"/>
          </a:p>
          <a:p>
            <a:pPr marL="40741" indent="-1219" algn="l" rtl="0" eaLnBrk="0">
              <a:lnSpc>
                <a:spcPct val="166000"/>
              </a:lnSpc>
              <a:spcBef>
                <a:spcPts val="20"/>
              </a:spcBef>
            </a:pPr>
            <a:r>
              <a:rPr sz="1200" spc="20">
                <a:solidFill>
                  <a:srgbClr val="000000">
                    <a:alpha val="100000"/>
                  </a:srgbClr>
                </a:solidFill>
                <a:latin typeface="SimSun"/>
                <a:ea typeface="SimSun"/>
                <a:cs typeface="SimSun"/>
              </a:rPr>
              <a:t>应确定实现其经营目标所必需的过程的数量和类</a:t>
            </a:r>
            <a:r>
              <a:rPr sz="1200" spc="0">
                <a:solidFill>
                  <a:srgbClr val="000000">
                    <a:alpha val="100000"/>
                  </a:srgbClr>
                </a:solidFill>
                <a:latin typeface="SimSun"/>
                <a:ea typeface="SimSun"/>
                <a:cs typeface="SimSun"/>
              </a:rPr>
              <a:t>型。一个过程可以成为组织现有的 </a:t>
            </a:r>
            <a:r>
              <a:rPr sz="1200" spc="-20">
                <a:solidFill>
                  <a:srgbClr val="000000">
                    <a:alpha val="100000"/>
                  </a:srgbClr>
                </a:solidFill>
                <a:latin typeface="SimSun"/>
                <a:ea typeface="SimSun"/>
                <a:cs typeface="SimSun"/>
              </a:rPr>
              <a:t>一个(或多个) 过程的组成部分， 也可以由组织根据不同于 </a:t>
            </a:r>
            <a:r>
              <a:rPr sz="1200" spc="0">
                <a:solidFill>
                  <a:srgbClr val="000000">
                    <a:alpha val="100000"/>
                  </a:srgbClr>
                </a:solidFill>
                <a:latin typeface="SimSun"/>
                <a:ea typeface="SimSun"/>
                <a:cs typeface="SimSun"/>
              </a:rPr>
              <a:t>GB</a:t>
            </a:r>
            <a:r>
              <a:rPr sz="1200" spc="-2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20">
                <a:solidFill>
                  <a:srgbClr val="000000">
                    <a:alpha val="100000"/>
                  </a:srgbClr>
                </a:solidFill>
                <a:latin typeface="SimSun"/>
                <a:ea typeface="SimSun"/>
                <a:cs typeface="SimSun"/>
              </a:rPr>
              <a:t>19001-</a:t>
            </a:r>
            <a:r>
              <a:rPr sz="1200" spc="0">
                <a:solidFill>
                  <a:srgbClr val="000000">
                    <a:alpha val="100000"/>
                  </a:srgbClr>
                </a:solidFill>
                <a:latin typeface="SimSun"/>
                <a:ea typeface="SimSun"/>
                <a:cs typeface="SimSun"/>
              </a:rPr>
              <a:t>2008 中的要 </a:t>
            </a:r>
            <a:r>
              <a:rPr sz="1200" spc="-40">
                <a:solidFill>
                  <a:srgbClr val="000000">
                    <a:alpha val="100000"/>
                  </a:srgbClr>
                </a:solidFill>
                <a:latin typeface="SimSun"/>
                <a:ea typeface="SimSun"/>
                <a:cs typeface="SimSun"/>
              </a:rPr>
              <a:t>求进行界</a:t>
            </a:r>
            <a:r>
              <a:rPr sz="1200" spc="-30">
                <a:solidFill>
                  <a:srgbClr val="000000">
                    <a:alpha val="100000"/>
                  </a:srgbClr>
                </a:solidFill>
                <a:latin typeface="SimSun"/>
                <a:ea typeface="SimSun"/>
                <a:cs typeface="SimSun"/>
              </a:rPr>
              <a:t>定</a:t>
            </a:r>
            <a:r>
              <a:rPr sz="1200" spc="0">
                <a:solidFill>
                  <a:srgbClr val="000000">
                    <a:alpha val="100000"/>
                  </a:srgbClr>
                </a:solidFill>
                <a:latin typeface="SimSun"/>
                <a:ea typeface="SimSun"/>
                <a:cs typeface="SimSun"/>
              </a:rPr>
              <a:t>。</a:t>
            </a:r>
            <a:endParaRPr lang="SimSun" altLang="SimSun" sz="1200"/>
          </a:p>
          <a:p>
            <a:pPr algn="l" rtl="0" eaLnBrk="0">
              <a:lnSpc>
                <a:spcPct val="115000"/>
              </a:lnSpc>
            </a:pPr>
            <a:endParaRPr lang="Arial" altLang="Arial" sz="1000"/>
          </a:p>
          <a:p>
            <a:pPr marL="36322" algn="l" rtl="0" eaLnBrk="0">
              <a:lnSpc>
                <a:spcPct val="95000"/>
              </a:lnSpc>
              <a:spcBef>
                <a:spcPts val="371"/>
              </a:spcBef>
            </a:pPr>
            <a:r>
              <a:rPr sz="1200" spc="0">
                <a:ln w="4354" cap="flat" cmpd="sng">
                  <a:solidFill>
                    <a:srgbClr val="000000">
                      <a:alpha val="100000"/>
                    </a:srgbClr>
                  </a:solidFill>
                  <a:miter lim="10"/>
                </a:ln>
                <a:solidFill>
                  <a:srgbClr val="000000">
                    <a:alpha val="100000"/>
                  </a:srgbClr>
                </a:solidFill>
                <a:latin typeface="SimSun"/>
                <a:ea typeface="SimSun"/>
                <a:cs typeface="SimSun"/>
              </a:rPr>
              <a:t>A</a:t>
            </a:r>
            <a:r>
              <a:rPr sz="1200" spc="10">
                <a:ln w="4354" cap="flat" cmpd="sng">
                  <a:solidFill>
                    <a:srgbClr val="000000">
                      <a:alpha val="100000"/>
                    </a:srgbClr>
                  </a:solidFill>
                  <a:miter lim="10"/>
                </a:ln>
                <a:solidFill>
                  <a:srgbClr val="000000">
                    <a:alpha val="100000"/>
                  </a:srgbClr>
                </a:solidFill>
                <a:latin typeface="SimSun"/>
                <a:ea typeface="SimSun"/>
                <a:cs typeface="SimSun"/>
              </a:rPr>
              <a:t>.2</a:t>
            </a:r>
            <a:r>
              <a:rPr sz="1200" spc="10">
                <a:solidFill>
                  <a:srgbClr val="000000">
                    <a:alpha val="100000"/>
                  </a:srgbClr>
                </a:solidFill>
                <a:latin typeface="SimSun"/>
                <a:ea typeface="SimSun"/>
                <a:cs typeface="SimSun"/>
              </a:rPr>
              <a:t> </a:t>
            </a:r>
            <a:r>
              <a:rPr sz="1200" spc="10">
                <a:ln w="4354" cap="flat" cmpd="sng">
                  <a:solidFill>
                    <a:srgbClr val="000000">
                      <a:alpha val="100000"/>
                    </a:srgbClr>
                  </a:solidFill>
                  <a:miter lim="10"/>
                </a:ln>
                <a:solidFill>
                  <a:srgbClr val="000000">
                    <a:alpha val="100000"/>
                  </a:srgbClr>
                </a:solidFill>
                <a:latin typeface="SimSun"/>
                <a:ea typeface="SimSun"/>
                <a:cs typeface="SimSun"/>
              </a:rPr>
              <a:t>典型的过程类</a:t>
            </a:r>
            <a:r>
              <a:rPr sz="1200" spc="0">
                <a:ln w="4354" cap="flat" cmpd="sng">
                  <a:solidFill>
                    <a:srgbClr val="000000">
                      <a:alpha val="100000"/>
                    </a:srgbClr>
                  </a:solidFill>
                  <a:miter lim="10"/>
                </a:ln>
                <a:solidFill>
                  <a:srgbClr val="000000">
                    <a:alpha val="100000"/>
                  </a:srgbClr>
                </a:solidFill>
                <a:latin typeface="SimSun"/>
                <a:ea typeface="SimSun"/>
                <a:cs typeface="SimSun"/>
              </a:rPr>
              <a:t>型</a:t>
            </a:r>
            <a:endParaRPr lang="SimSun" altLang="SimSun" sz="1200"/>
          </a:p>
          <a:p>
            <a:pPr algn="l" rtl="0" eaLnBrk="0">
              <a:lnSpc>
                <a:spcPct val="115000"/>
              </a:lnSpc>
            </a:pPr>
            <a:endParaRPr lang="Arial" altLang="Arial" sz="1000"/>
          </a:p>
          <a:p>
            <a:pPr marL="346100" algn="l" rtl="0" eaLnBrk="0">
              <a:lnSpc>
                <a:spcPct val="95000"/>
              </a:lnSpc>
              <a:spcBef>
                <a:spcPts val="368"/>
              </a:spcBef>
            </a:pPr>
            <a:r>
              <a:rPr sz="1200" spc="-30">
                <a:solidFill>
                  <a:srgbClr val="000000">
                    <a:alpha val="100000"/>
                  </a:srgbClr>
                </a:solidFill>
                <a:latin typeface="SimSun"/>
                <a:ea typeface="SimSun"/>
                <a:cs typeface="SimSun"/>
              </a:rPr>
              <a:t>从过程功能的角度，组织可以将其 </a:t>
            </a:r>
            <a:r>
              <a:rPr sz="1200" spc="0">
                <a:solidFill>
                  <a:srgbClr val="000000">
                    <a:alpha val="100000"/>
                  </a:srgbClr>
                </a:solidFill>
                <a:latin typeface="SimSun"/>
                <a:ea typeface="SimSun"/>
                <a:cs typeface="SimSun"/>
              </a:rPr>
              <a:t>QMS</a:t>
            </a:r>
            <a:r>
              <a:rPr sz="1200" spc="-30">
                <a:solidFill>
                  <a:srgbClr val="000000">
                    <a:alpha val="100000"/>
                  </a:srgbClr>
                </a:solidFill>
                <a:latin typeface="SimSun"/>
                <a:ea typeface="SimSun"/>
                <a:cs typeface="SimSun"/>
              </a:rPr>
              <a:t> 过程分为以</a:t>
            </a:r>
            <a:r>
              <a:rPr sz="1200" spc="0">
                <a:solidFill>
                  <a:srgbClr val="000000">
                    <a:alpha val="100000"/>
                  </a:srgbClr>
                </a:solidFill>
                <a:latin typeface="SimSun"/>
                <a:ea typeface="SimSun"/>
                <a:cs typeface="SimSun"/>
              </a:rPr>
              <a:t>下几种形式：</a:t>
            </a:r>
            <a:endParaRPr lang="SimSun" altLang="SimSun" sz="1200"/>
          </a:p>
          <a:p>
            <a:pPr marL="545439" indent="-257488" algn="l" rtl="0" eaLnBrk="0">
              <a:lnSpc>
                <a:spcPct val="140000"/>
              </a:lnSpc>
              <a:spcBef>
                <a:spcPts val="1349"/>
              </a:spcBef>
            </a:pPr>
            <a:r>
              <a:rPr sz="1000" spc="-10">
                <a:solidFill>
                  <a:srgbClr val="000000">
                    <a:alpha val="100000"/>
                  </a:srgbClr>
                </a:solidFill>
                <a:latin typeface="SimSun"/>
                <a:ea typeface="SimSun"/>
                <a:cs typeface="SimSun"/>
              </a:rPr>
              <a:t>1)</a:t>
            </a:r>
            <a:r>
              <a:rPr sz="1000" spc="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用于组织管理的过程：包括战略策划、制定方针和策略、设定目标、确保沟 </a:t>
            </a:r>
            <a:r>
              <a:rPr sz="1200" spc="-20">
                <a:solidFill>
                  <a:srgbClr val="000000">
                    <a:alpha val="100000"/>
                  </a:srgbClr>
                </a:solidFill>
                <a:latin typeface="SimSun"/>
                <a:ea typeface="SimSun"/>
                <a:cs typeface="SimSun"/>
              </a:rPr>
              <a:t>通、确保为了组织质量目标和产品的预期结果可获得必要资源， 以及管</a:t>
            </a:r>
            <a:r>
              <a:rPr sz="1200" spc="0">
                <a:solidFill>
                  <a:srgbClr val="000000">
                    <a:alpha val="100000"/>
                  </a:srgbClr>
                </a:solidFill>
                <a:latin typeface="SimSun"/>
                <a:ea typeface="SimSun"/>
                <a:cs typeface="SimSun"/>
              </a:rPr>
              <a:t>理评 </a:t>
            </a:r>
            <a:r>
              <a:rPr sz="1200" spc="-40">
                <a:solidFill>
                  <a:srgbClr val="000000">
                    <a:alpha val="100000"/>
                  </a:srgbClr>
                </a:solidFill>
                <a:latin typeface="SimSun"/>
                <a:ea typeface="SimSun"/>
                <a:cs typeface="SimSun"/>
              </a:rPr>
              <a:t>审等相关过程；</a:t>
            </a:r>
            <a:endParaRPr lang="SimSun" altLang="SimSun" sz="1200"/>
          </a:p>
          <a:p>
            <a:pPr marL="546049" indent="-266413" algn="l" rtl="0" eaLnBrk="0">
              <a:lnSpc>
                <a:spcPct val="129000"/>
              </a:lnSpc>
              <a:spcBef>
                <a:spcPts val="955"/>
              </a:spcBef>
            </a:pPr>
            <a:r>
              <a:rPr sz="1000" spc="10">
                <a:solidFill>
                  <a:srgbClr val="000000">
                    <a:alpha val="100000"/>
                  </a:srgbClr>
                </a:solidFill>
                <a:latin typeface="SimSun"/>
                <a:ea typeface="SimSun"/>
                <a:cs typeface="SimSun"/>
              </a:rPr>
              <a:t>2)  </a:t>
            </a:r>
            <a:r>
              <a:rPr sz="1200" spc="0">
                <a:solidFill>
                  <a:srgbClr val="000000">
                    <a:alpha val="100000"/>
                  </a:srgbClr>
                </a:solidFill>
                <a:latin typeface="SimSun"/>
                <a:ea typeface="SimSun"/>
                <a:cs typeface="SimSun"/>
              </a:rPr>
              <a:t>用于资源管理的过程：包括一切提供资源的过程，而这些资源是实现组织的 </a:t>
            </a:r>
            <a:r>
              <a:rPr sz="1200" spc="-20">
                <a:solidFill>
                  <a:srgbClr val="000000">
                    <a:alpha val="100000"/>
                  </a:srgbClr>
                </a:solidFill>
                <a:latin typeface="SimSun"/>
                <a:ea typeface="SimSun"/>
                <a:cs typeface="SimSun"/>
              </a:rPr>
              <a:t>质量目标及产品的预期结果所必需</a:t>
            </a:r>
            <a:r>
              <a:rPr sz="1200" spc="-10">
                <a:solidFill>
                  <a:srgbClr val="000000">
                    <a:alpha val="100000"/>
                  </a:srgbClr>
                </a:solidFill>
                <a:latin typeface="SimSun"/>
                <a:ea typeface="SimSun"/>
                <a:cs typeface="SimSun"/>
              </a:rPr>
              <a:t>的</a:t>
            </a:r>
            <a:r>
              <a:rPr sz="1200" spc="0">
                <a:solidFill>
                  <a:srgbClr val="000000">
                    <a:alpha val="100000"/>
                  </a:srgbClr>
                </a:solidFill>
                <a:latin typeface="SimSun"/>
                <a:ea typeface="SimSun"/>
                <a:cs typeface="SimSun"/>
              </a:rPr>
              <a:t>；</a:t>
            </a:r>
            <a:endParaRPr lang="SimSun" altLang="SimSun" sz="1200"/>
          </a:p>
          <a:p>
            <a:pPr marL="548487" indent="-267779" algn="l" rtl="0" eaLnBrk="0">
              <a:lnSpc>
                <a:spcPct val="129000"/>
              </a:lnSpc>
              <a:spcBef>
                <a:spcPts val="958"/>
              </a:spcBef>
            </a:pPr>
            <a:r>
              <a:rPr sz="1000" spc="20">
                <a:solidFill>
                  <a:srgbClr val="000000">
                    <a:alpha val="100000"/>
                  </a:srgbClr>
                </a:solidFill>
                <a:latin typeface="SimSun"/>
                <a:ea typeface="SimSun"/>
                <a:cs typeface="SimSun"/>
              </a:rPr>
              <a:t>3)  </a:t>
            </a:r>
            <a:r>
              <a:rPr sz="1200" spc="20">
                <a:solidFill>
                  <a:srgbClr val="000000">
                    <a:alpha val="100000"/>
                  </a:srgbClr>
                </a:solidFill>
                <a:latin typeface="SimSun"/>
                <a:ea typeface="SimSun"/>
                <a:cs typeface="SimSun"/>
              </a:rPr>
              <a:t>用于产品实现的过程：这包括能实现组织产品的预期结果的一</a:t>
            </a:r>
            <a:r>
              <a:rPr sz="1200" spc="10">
                <a:solidFill>
                  <a:srgbClr val="000000">
                    <a:alpha val="100000"/>
                  </a:srgbClr>
                </a:solidFill>
                <a:latin typeface="SimSun"/>
                <a:ea typeface="SimSun"/>
                <a:cs typeface="SimSun"/>
              </a:rPr>
              <a:t>切</a:t>
            </a:r>
            <a:r>
              <a:rPr sz="1200" spc="0">
                <a:solidFill>
                  <a:srgbClr val="000000">
                    <a:alpha val="100000"/>
                  </a:srgbClr>
                </a:solidFill>
                <a:latin typeface="SimSun"/>
                <a:ea typeface="SimSun"/>
                <a:cs typeface="SimSun"/>
              </a:rPr>
              <a:t>过程(包括 </a:t>
            </a:r>
            <a:r>
              <a:rPr sz="1200" spc="-30">
                <a:solidFill>
                  <a:srgbClr val="000000">
                    <a:alpha val="100000"/>
                  </a:srgbClr>
                </a:solidFill>
                <a:latin typeface="SimSun"/>
                <a:ea typeface="SimSun"/>
                <a:cs typeface="SimSun"/>
              </a:rPr>
              <a:t>外包过程)</a:t>
            </a:r>
            <a:r>
              <a:rPr sz="1200" spc="0">
                <a:solidFill>
                  <a:srgbClr val="000000">
                    <a:alpha val="100000"/>
                  </a:srgbClr>
                </a:solidFill>
                <a:latin typeface="SimSun"/>
                <a:ea typeface="SimSun"/>
                <a:cs typeface="SimSun"/>
              </a:rPr>
              <a:t>；</a:t>
            </a:r>
            <a:endParaRPr lang="SimSun" altLang="SimSun" sz="1200"/>
          </a:p>
          <a:p>
            <a:pPr algn="l" rtl="0" eaLnBrk="0">
              <a:lnSpc>
                <a:spcPct val="113000"/>
              </a:lnSpc>
            </a:pPr>
            <a:endParaRPr lang="Arial" altLang="Arial" sz="700"/>
          </a:p>
          <a:p>
            <a:pPr marL="277490" algn="l" rtl="0" eaLnBrk="0">
              <a:lnSpc>
                <a:spcPct val="95000"/>
              </a:lnSpc>
              <a:spcBef>
                <a:spcPts val="6"/>
              </a:spcBef>
            </a:pPr>
            <a:r>
              <a:rPr sz="1000" spc="10">
                <a:solidFill>
                  <a:srgbClr val="000000">
                    <a:alpha val="100000"/>
                  </a:srgbClr>
                </a:solidFill>
                <a:latin typeface="SimSun"/>
                <a:ea typeface="SimSun"/>
                <a:cs typeface="SimSun"/>
              </a:rPr>
              <a:t>4)  </a:t>
            </a:r>
            <a:r>
              <a:rPr sz="1200" spc="10">
                <a:solidFill>
                  <a:srgbClr val="000000">
                    <a:alpha val="100000"/>
                  </a:srgbClr>
                </a:solidFill>
                <a:latin typeface="SimSun"/>
                <a:ea typeface="SimSun"/>
                <a:cs typeface="SimSun"/>
              </a:rPr>
              <a:t>用于</a:t>
            </a:r>
            <a:r>
              <a:rPr sz="1200" spc="0">
                <a:solidFill>
                  <a:srgbClr val="000000">
                    <a:alpha val="100000"/>
                  </a:srgbClr>
                </a:solidFill>
                <a:latin typeface="SimSun"/>
                <a:ea typeface="SimSun"/>
                <a:cs typeface="SimSun"/>
              </a:rPr>
              <a:t>测量、分析与改进的过程：包括为绩效分析和改进有效性与效率所进行</a:t>
            </a:r>
            <a:endParaRPr lang="SimSun" altLang="SimSun" sz="1200"/>
          </a:p>
        </p:txBody>
      </p:sp>
      <p:sp>
        <p:nvSpPr>
          <p:cNvPr id="97" name="textbox 97"/>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98" name="textbox 98"/>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99" name="textbox 99"/>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100" name="textbox 100"/>
          <p:cNvSpPr/>
          <p:nvPr/>
        </p:nvSpPr>
        <p:spPr>
          <a:xfrm>
            <a:off x="7187069" y="544436"/>
            <a:ext cx="99504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14</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101"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2"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3" name="textbox 103"/>
          <p:cNvSpPr/>
          <p:nvPr/>
        </p:nvSpPr>
        <p:spPr>
          <a:xfrm>
            <a:off x="2635250" y="909726"/>
            <a:ext cx="5649595" cy="87674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436"/>
              </a:lnSpc>
            </a:pPr>
            <a:endParaRPr lang="Arial" altLang="Arial" sz="100"/>
          </a:p>
          <a:p>
            <a:pPr marL="563270" algn="l" rtl="0" eaLnBrk="0">
              <a:lnSpc>
                <a:spcPct val="83000"/>
              </a:lnSpc>
            </a:pPr>
            <a:r>
              <a:rPr sz="1200" spc="-10">
                <a:solidFill>
                  <a:srgbClr val="000000">
                    <a:alpha val="100000"/>
                  </a:srgbClr>
                </a:solidFill>
                <a:latin typeface="SimSun"/>
                <a:ea typeface="SimSun"/>
                <a:cs typeface="SimSun"/>
              </a:rPr>
              <a:t>的测量和收集数据的过程。这可以</a:t>
            </a:r>
            <a:r>
              <a:rPr sz="1200" spc="0">
                <a:solidFill>
                  <a:srgbClr val="000000">
                    <a:alpha val="100000"/>
                  </a:srgbClr>
                </a:solidFill>
                <a:latin typeface="SimSun"/>
                <a:ea typeface="SimSun"/>
                <a:cs typeface="SimSun"/>
              </a:rPr>
              <a:t>是测量、监视、审核、绩效分析与改进等</a:t>
            </a:r>
            <a:endParaRPr lang="SimSun" altLang="SimSun" sz="1200"/>
          </a:p>
          <a:p>
            <a:pPr marL="550773" indent="609" algn="l" rtl="0" eaLnBrk="0">
              <a:lnSpc>
                <a:spcPct val="165000"/>
              </a:lnSpc>
              <a:spcBef>
                <a:spcPts val="30"/>
              </a:spcBef>
            </a:pPr>
            <a:r>
              <a:rPr sz="1200" spc="-10">
                <a:solidFill>
                  <a:srgbClr val="000000">
                    <a:alpha val="100000"/>
                  </a:srgbClr>
                </a:solidFill>
                <a:latin typeface="SimSun"/>
                <a:ea typeface="SimSun"/>
                <a:cs typeface="SimSun"/>
              </a:rPr>
              <a:t>过程。测量过</a:t>
            </a:r>
            <a:r>
              <a:rPr sz="1200" spc="0">
                <a:solidFill>
                  <a:srgbClr val="000000">
                    <a:alpha val="100000"/>
                  </a:srgbClr>
                </a:solidFill>
                <a:latin typeface="SimSun"/>
                <a:ea typeface="SimSun"/>
                <a:cs typeface="SimSun"/>
              </a:rPr>
              <a:t>程通常作为组织管理、资源和产品实现过程的一部分，分析与 </a:t>
            </a:r>
            <a:r>
              <a:rPr sz="1200" spc="-10">
                <a:solidFill>
                  <a:srgbClr val="000000">
                    <a:alpha val="100000"/>
                  </a:srgbClr>
                </a:solidFill>
                <a:latin typeface="SimSun"/>
                <a:ea typeface="SimSun"/>
                <a:cs typeface="SimSun"/>
              </a:rPr>
              <a:t>改进过程一</a:t>
            </a:r>
            <a:r>
              <a:rPr sz="1200" spc="0">
                <a:solidFill>
                  <a:srgbClr val="000000">
                    <a:alpha val="100000"/>
                  </a:srgbClr>
                </a:solidFill>
                <a:latin typeface="SimSun"/>
                <a:ea typeface="SimSun"/>
                <a:cs typeface="SimSun"/>
              </a:rPr>
              <a:t>般作为独立过程，并与其他过程相互作用。分析与改进过程从其 </a:t>
            </a:r>
            <a:r>
              <a:rPr sz="1200" spc="-10">
                <a:solidFill>
                  <a:srgbClr val="000000">
                    <a:alpha val="100000"/>
                  </a:srgbClr>
                </a:solidFill>
                <a:latin typeface="SimSun"/>
                <a:ea typeface="SimSun"/>
                <a:cs typeface="SimSun"/>
              </a:rPr>
              <a:t>他过程的测量结果得到输入，并为其他过程</a:t>
            </a:r>
            <a:r>
              <a:rPr sz="1200" spc="0">
                <a:solidFill>
                  <a:srgbClr val="000000">
                    <a:alpha val="100000"/>
                  </a:srgbClr>
                </a:solidFill>
                <a:latin typeface="SimSun"/>
                <a:ea typeface="SimSun"/>
                <a:cs typeface="SimSun"/>
              </a:rPr>
              <a:t>的改进提供输出。</a:t>
            </a:r>
            <a:endParaRPr lang="SimSun" altLang="SimSun" sz="1200"/>
          </a:p>
          <a:p>
            <a:pPr marL="18033" indent="302920" algn="l" rtl="0" eaLnBrk="0">
              <a:lnSpc>
                <a:spcPct val="164000"/>
              </a:lnSpc>
              <a:spcBef>
                <a:spcPts val="337"/>
              </a:spcBef>
            </a:pPr>
            <a:r>
              <a:rPr sz="1200" spc="-50">
                <a:solidFill>
                  <a:srgbClr val="000000">
                    <a:alpha val="100000"/>
                  </a:srgbClr>
                </a:solidFill>
                <a:latin typeface="SimSun"/>
                <a:ea typeface="SimSun"/>
                <a:cs typeface="SimSun"/>
              </a:rPr>
              <a:t>仅仅划分过程， 不是组织确定过程的真正目的。而搞清楚过程的输入/输出</a:t>
            </a:r>
            <a:r>
              <a:rPr sz="1200" spc="0">
                <a:solidFill>
                  <a:srgbClr val="000000">
                    <a:alpha val="100000"/>
                  </a:srgbClr>
                </a:solidFill>
                <a:latin typeface="SimSun"/>
                <a:ea typeface="SimSun"/>
                <a:cs typeface="SimSun"/>
              </a:rPr>
              <a:t>关系， </a:t>
            </a:r>
            <a:r>
              <a:rPr sz="1200" spc="-50">
                <a:solidFill>
                  <a:srgbClr val="000000">
                    <a:alpha val="100000"/>
                  </a:srgbClr>
                </a:solidFill>
                <a:latin typeface="SimSun"/>
                <a:ea typeface="SimSun"/>
                <a:cs typeface="SimSun"/>
              </a:rPr>
              <a:t>并对过程的接口进行有效地管理， 从而使过程的预期目标最大化， 才是组</a:t>
            </a:r>
            <a:r>
              <a:rPr sz="1200" spc="-10">
                <a:solidFill>
                  <a:srgbClr val="000000">
                    <a:alpha val="100000"/>
                  </a:srgbClr>
                </a:solidFill>
                <a:latin typeface="SimSun"/>
                <a:ea typeface="SimSun"/>
                <a:cs typeface="SimSun"/>
              </a:rPr>
              <a:t>织</a:t>
            </a:r>
            <a:r>
              <a:rPr sz="1200" spc="0">
                <a:solidFill>
                  <a:srgbClr val="000000">
                    <a:alpha val="100000"/>
                  </a:srgbClr>
                </a:solidFill>
                <a:latin typeface="SimSun"/>
                <a:ea typeface="SimSun"/>
                <a:cs typeface="SimSun"/>
              </a:rPr>
              <a:t>识别过程 </a:t>
            </a:r>
            <a:r>
              <a:rPr sz="1200" spc="-20">
                <a:solidFill>
                  <a:srgbClr val="000000">
                    <a:alpha val="100000"/>
                  </a:srgbClr>
                </a:solidFill>
                <a:latin typeface="SimSun"/>
                <a:ea typeface="SimSun"/>
                <a:cs typeface="SimSun"/>
              </a:rPr>
              <a:t>和管理过程的真正目的</a:t>
            </a:r>
            <a:r>
              <a:rPr sz="1200" spc="-10">
                <a:solidFill>
                  <a:srgbClr val="000000">
                    <a:alpha val="100000"/>
                  </a:srgbClr>
                </a:solidFill>
                <a:latin typeface="SimSun"/>
                <a:ea typeface="SimSun"/>
                <a:cs typeface="SimSun"/>
              </a:rPr>
              <a:t>。</a:t>
            </a:r>
            <a:endParaRPr lang="SimSun" altLang="SimSun" sz="1200"/>
          </a:p>
          <a:p>
            <a:pPr algn="l" rtl="0" eaLnBrk="0">
              <a:lnSpc>
                <a:spcPct val="116000"/>
              </a:lnSpc>
            </a:pPr>
            <a:endParaRPr lang="Arial" altLang="Arial" sz="1000"/>
          </a:p>
          <a:p>
            <a:pPr marL="41656" algn="l" rtl="0" eaLnBrk="0">
              <a:lnSpc>
                <a:spcPct val="95000"/>
              </a:lnSpc>
              <a:spcBef>
                <a:spcPts val="368"/>
              </a:spcBef>
            </a:pPr>
            <a:r>
              <a:rPr sz="1200" spc="0">
                <a:ln w="4354" cap="flat" cmpd="sng">
                  <a:solidFill>
                    <a:srgbClr val="000000">
                      <a:alpha val="100000"/>
                    </a:srgbClr>
                  </a:solidFill>
                  <a:miter lim="10"/>
                </a:ln>
                <a:solidFill>
                  <a:srgbClr val="000000">
                    <a:alpha val="100000"/>
                  </a:srgbClr>
                </a:solidFill>
                <a:latin typeface="SimSun"/>
                <a:ea typeface="SimSun"/>
                <a:cs typeface="SimSun"/>
              </a:rPr>
              <a:t>A</a:t>
            </a:r>
            <a:r>
              <a:rPr sz="1200" spc="20">
                <a:ln w="4354" cap="flat" cmpd="sng">
                  <a:solidFill>
                    <a:srgbClr val="000000">
                      <a:alpha val="100000"/>
                    </a:srgbClr>
                  </a:solidFill>
                  <a:miter lim="10"/>
                </a:ln>
                <a:solidFill>
                  <a:srgbClr val="000000">
                    <a:alpha val="100000"/>
                  </a:srgbClr>
                </a:solidFill>
                <a:latin typeface="SimSun"/>
                <a:ea typeface="SimSun"/>
                <a:cs typeface="SimSun"/>
              </a:rPr>
              <a:t>.3</a:t>
            </a:r>
            <a:r>
              <a:rPr sz="1200" spc="20">
                <a:solidFill>
                  <a:srgbClr val="000000">
                    <a:alpha val="100000"/>
                  </a:srgbClr>
                </a:solidFill>
                <a:latin typeface="SimSun"/>
                <a:ea typeface="SimSun"/>
                <a:cs typeface="SimSun"/>
              </a:rPr>
              <a:t> </a:t>
            </a:r>
            <a:r>
              <a:rPr sz="1200" spc="20">
                <a:ln w="4354" cap="flat" cmpd="sng">
                  <a:solidFill>
                    <a:srgbClr val="000000">
                      <a:alpha val="100000"/>
                    </a:srgbClr>
                  </a:solidFill>
                  <a:miter lim="10"/>
                </a:ln>
                <a:solidFill>
                  <a:srgbClr val="000000">
                    <a:alpha val="100000"/>
                  </a:srgbClr>
                </a:solidFill>
                <a:latin typeface="SimSun"/>
                <a:ea typeface="SimSun"/>
                <a:cs typeface="SimSun"/>
              </a:rPr>
              <a:t>过</a:t>
            </a:r>
            <a:r>
              <a:rPr sz="1200" spc="0">
                <a:ln w="4354" cap="flat" cmpd="sng">
                  <a:solidFill>
                    <a:srgbClr val="000000">
                      <a:alpha val="100000"/>
                    </a:srgbClr>
                  </a:solidFill>
                  <a:miter lim="10"/>
                </a:ln>
                <a:solidFill>
                  <a:srgbClr val="000000">
                    <a:alpha val="100000"/>
                  </a:srgbClr>
                </a:solidFill>
                <a:latin typeface="SimSun"/>
                <a:ea typeface="SimSun"/>
                <a:cs typeface="SimSun"/>
              </a:rPr>
              <a:t>程的确定</a:t>
            </a:r>
            <a:endParaRPr lang="SimSun" altLang="SimSun" sz="1200"/>
          </a:p>
          <a:p>
            <a:pPr algn="l" rtl="0" eaLnBrk="0">
              <a:lnSpc>
                <a:spcPct val="115000"/>
              </a:lnSpc>
            </a:pPr>
            <a:endParaRPr lang="Arial" altLang="Arial" sz="1000"/>
          </a:p>
          <a:p>
            <a:pPr marL="322173" algn="l" rtl="0" eaLnBrk="0">
              <a:lnSpc>
                <a:spcPct val="95000"/>
              </a:lnSpc>
              <a:spcBef>
                <a:spcPts val="368"/>
              </a:spcBef>
            </a:pPr>
            <a:r>
              <a:rPr sz="1200" spc="-70">
                <a:solidFill>
                  <a:srgbClr val="000000">
                    <a:alpha val="100000"/>
                  </a:srgbClr>
                </a:solidFill>
                <a:latin typeface="SimSun"/>
                <a:ea typeface="SimSun"/>
                <a:cs typeface="SimSun"/>
              </a:rPr>
              <a:t>确定过程是组织的责任</a:t>
            </a:r>
            <a:r>
              <a:rPr sz="1200" spc="-50">
                <a:solidFill>
                  <a:srgbClr val="000000">
                    <a:alpha val="100000"/>
                  </a:srgbClr>
                </a:solidFill>
                <a:latin typeface="SimSun"/>
                <a:ea typeface="SimSun"/>
                <a:cs typeface="SimSun"/>
              </a:rPr>
              <a:t>。</a:t>
            </a:r>
            <a:endParaRPr lang="SimSun" altLang="SimSun" sz="1200"/>
          </a:p>
          <a:p>
            <a:pPr marL="322173" algn="l" rtl="0" eaLnBrk="0">
              <a:lnSpc>
                <a:spcPct val="83000"/>
              </a:lnSpc>
              <a:spcBef>
                <a:spcPts val="979"/>
              </a:spcBef>
            </a:pPr>
            <a:r>
              <a:rPr sz="1200" spc="-30">
                <a:solidFill>
                  <a:srgbClr val="000000">
                    <a:alpha val="100000"/>
                  </a:srgbClr>
                </a:solidFill>
                <a:latin typeface="SimSun"/>
                <a:ea typeface="SimSun"/>
                <a:cs typeface="SimSun"/>
              </a:rPr>
              <a:t>所谓过程的确定，就是确定与组织 </a:t>
            </a:r>
            <a:r>
              <a:rPr sz="1200" spc="0">
                <a:solidFill>
                  <a:srgbClr val="000000">
                    <a:alpha val="100000"/>
                  </a:srgbClr>
                </a:solidFill>
                <a:latin typeface="SimSun"/>
                <a:ea typeface="SimSun"/>
                <a:cs typeface="SimSun"/>
              </a:rPr>
              <a:t>QMS</a:t>
            </a:r>
            <a:r>
              <a:rPr sz="1200" spc="-30">
                <a:solidFill>
                  <a:srgbClr val="000000">
                    <a:alpha val="100000"/>
                  </a:srgbClr>
                </a:solidFill>
                <a:latin typeface="SimSun"/>
                <a:ea typeface="SimSun"/>
                <a:cs typeface="SimSun"/>
              </a:rPr>
              <a:t> 有关的过程。它包括： 1).定义过程的</a:t>
            </a:r>
            <a:r>
              <a:rPr sz="1200" spc="-20">
                <a:solidFill>
                  <a:srgbClr val="000000">
                    <a:alpha val="100000"/>
                  </a:srgbClr>
                </a:solidFill>
                <a:latin typeface="SimSun"/>
                <a:ea typeface="SimSun"/>
                <a:cs typeface="SimSun"/>
              </a:rPr>
              <a:t>两</a:t>
            </a:r>
            <a:endParaRPr lang="SimSun" altLang="SimSun" sz="1200"/>
          </a:p>
          <a:p>
            <a:pPr marL="18643" indent="-609" algn="l" rtl="0" eaLnBrk="0">
              <a:lnSpc>
                <a:spcPct val="168000"/>
              </a:lnSpc>
              <a:spcBef>
                <a:spcPts val="8"/>
              </a:spcBef>
            </a:pPr>
            <a:r>
              <a:rPr sz="1200" spc="-60">
                <a:solidFill>
                  <a:srgbClr val="000000">
                    <a:alpha val="100000"/>
                  </a:srgbClr>
                </a:solidFill>
                <a:latin typeface="SimSun"/>
                <a:ea typeface="SimSun"/>
                <a:cs typeface="SimSun"/>
              </a:rPr>
              <a:t>端点； 2).明确过程的责任者， 以及过程内活动与相关资源的连接和功能； 3</a:t>
            </a:r>
            <a:r>
              <a:rPr sz="1200" spc="-3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.按照顾 </a:t>
            </a:r>
            <a:r>
              <a:rPr sz="1200" spc="50">
                <a:solidFill>
                  <a:srgbClr val="000000">
                    <a:alpha val="100000"/>
                  </a:srgbClr>
                </a:solidFill>
                <a:latin typeface="SimSun"/>
                <a:ea typeface="SimSun"/>
                <a:cs typeface="SimSun"/>
              </a:rPr>
              <a:t>客(包括内、外顾客)为导向的思路明确过程的目标和绩效指标(适用时)</a:t>
            </a:r>
            <a:r>
              <a:rPr sz="1200" spc="20">
                <a:solidFill>
                  <a:srgbClr val="000000">
                    <a:alpha val="100000"/>
                  </a:srgbClr>
                </a:solidFill>
                <a:latin typeface="SimSun"/>
                <a:ea typeface="SimSun"/>
                <a:cs typeface="SimSun"/>
              </a:rPr>
              <a:t>。</a:t>
            </a:r>
            <a:endParaRPr lang="SimSun" altLang="SimSun" sz="1200"/>
          </a:p>
          <a:p>
            <a:pPr marL="322783" algn="l" rtl="0" eaLnBrk="0">
              <a:lnSpc>
                <a:spcPct val="95000"/>
              </a:lnSpc>
              <a:spcBef>
                <a:spcPts val="974"/>
              </a:spcBef>
            </a:pPr>
            <a:r>
              <a:rPr sz="1200" spc="-50">
                <a:solidFill>
                  <a:srgbClr val="000000">
                    <a:alpha val="100000"/>
                  </a:srgbClr>
                </a:solidFill>
                <a:latin typeface="SimSun"/>
                <a:ea typeface="SimSun"/>
                <a:cs typeface="SimSun"/>
              </a:rPr>
              <a:t>过程的确定应有利于对过程实施管</a:t>
            </a:r>
            <a:r>
              <a:rPr sz="1200" spc="-30">
                <a:solidFill>
                  <a:srgbClr val="000000">
                    <a:alpha val="100000"/>
                  </a:srgbClr>
                </a:solidFill>
                <a:latin typeface="SimSun"/>
                <a:ea typeface="SimSun"/>
                <a:cs typeface="SimSun"/>
              </a:rPr>
              <a:t>理</a:t>
            </a:r>
            <a:r>
              <a:rPr sz="1200" spc="0">
                <a:solidFill>
                  <a:srgbClr val="000000">
                    <a:alpha val="100000"/>
                  </a:srgbClr>
                </a:solidFill>
                <a:latin typeface="SimSun"/>
                <a:ea typeface="SimSun"/>
                <a:cs typeface="SimSun"/>
              </a:rPr>
              <a:t>。</a:t>
            </a:r>
            <a:endParaRPr lang="SimSun" altLang="SimSun" sz="1200"/>
          </a:p>
          <a:p>
            <a:pPr algn="l" rtl="0" eaLnBrk="0">
              <a:lnSpc>
                <a:spcPct val="116000"/>
              </a:lnSpc>
            </a:pPr>
            <a:endParaRPr lang="Arial" altLang="Arial" sz="1000"/>
          </a:p>
          <a:p>
            <a:pPr marL="12700" algn="l" rtl="0" eaLnBrk="0">
              <a:lnSpc>
                <a:spcPct val="95000"/>
              </a:lnSpc>
              <a:spcBef>
                <a:spcPts val="360"/>
              </a:spcBef>
            </a:pPr>
            <a:r>
              <a:rPr sz="1200" spc="0">
                <a:solidFill>
                  <a:srgbClr val="000000">
                    <a:alpha val="100000"/>
                  </a:srgbClr>
                </a:solidFill>
                <a:latin typeface="SimSun"/>
                <a:ea typeface="SimSun"/>
                <a:cs typeface="SimSun"/>
              </a:rPr>
              <a:t>A</a:t>
            </a:r>
            <a:r>
              <a:rPr sz="1200" spc="-60">
                <a:solidFill>
                  <a:srgbClr val="000000">
                    <a:alpha val="100000"/>
                  </a:srgbClr>
                </a:solidFill>
                <a:latin typeface="SimSun"/>
                <a:ea typeface="SimSun"/>
                <a:cs typeface="SimSun"/>
              </a:rPr>
              <a:t>.3.1 确定过程的步骤：</a:t>
            </a:r>
            <a:endParaRPr lang="SimSun" altLang="SimSun" sz="1200"/>
          </a:p>
          <a:p>
            <a:pPr marL="601370" indent="-267919" algn="l" rtl="0" eaLnBrk="0">
              <a:lnSpc>
                <a:spcPct val="134000"/>
              </a:lnSpc>
              <a:spcBef>
                <a:spcPts val="985"/>
              </a:spcBef>
            </a:pPr>
            <a:r>
              <a:rPr sz="1200" spc="10">
                <a:solidFill>
                  <a:srgbClr val="000000">
                    <a:alpha val="100000"/>
                  </a:srgbClr>
                </a:solidFill>
                <a:latin typeface="SimSun"/>
                <a:ea typeface="SimSun"/>
                <a:cs typeface="SimSun"/>
              </a:rPr>
              <a:t>1) 识别并明确组织的顾客要求和</a:t>
            </a:r>
            <a:r>
              <a:rPr sz="1200" spc="0">
                <a:solidFill>
                  <a:srgbClr val="000000">
                    <a:alpha val="100000"/>
                  </a:srgbClr>
                </a:solidFill>
                <a:latin typeface="SimSun"/>
                <a:ea typeface="SimSun"/>
                <a:cs typeface="SimSun"/>
              </a:rPr>
              <a:t>适用法规的要求，确定上述要求是如何实现  </a:t>
            </a:r>
            <a:r>
              <a:rPr sz="1100" spc="-100">
                <a:solidFill>
                  <a:srgbClr val="000000">
                    <a:alpha val="100000"/>
                  </a:srgbClr>
                </a:solidFill>
                <a:latin typeface="SimSun"/>
                <a:ea typeface="SimSun"/>
                <a:cs typeface="SimSun"/>
              </a:rPr>
              <a:t>的</a:t>
            </a:r>
            <a:r>
              <a:rPr sz="1100" spc="-90">
                <a:solidFill>
                  <a:srgbClr val="000000">
                    <a:alpha val="100000"/>
                  </a:srgbClr>
                </a:solidFill>
                <a:latin typeface="SimSun"/>
                <a:ea typeface="SimSun"/>
                <a:cs typeface="SimSun"/>
              </a:rPr>
              <a:t>？</a:t>
            </a:r>
            <a:endParaRPr lang="SimSun" altLang="SimSun" sz="1100"/>
          </a:p>
          <a:p>
            <a:pPr marL="324002" algn="l" rtl="0" eaLnBrk="0">
              <a:lnSpc>
                <a:spcPct val="95000"/>
              </a:lnSpc>
              <a:spcBef>
                <a:spcPts val="969"/>
              </a:spcBef>
            </a:pPr>
            <a:r>
              <a:rPr sz="1200" spc="-20">
                <a:solidFill>
                  <a:srgbClr val="000000">
                    <a:alpha val="100000"/>
                  </a:srgbClr>
                </a:solidFill>
                <a:latin typeface="SimSun"/>
                <a:ea typeface="SimSun"/>
                <a:cs typeface="SimSun"/>
              </a:rPr>
              <a:t>2) 组织的方针和目标是什么</a:t>
            </a:r>
            <a:r>
              <a:rPr sz="1200" spc="0">
                <a:solidFill>
                  <a:srgbClr val="000000">
                    <a:alpha val="100000"/>
                  </a:srgbClr>
                </a:solidFill>
                <a:latin typeface="SimSun"/>
                <a:ea typeface="SimSun"/>
                <a:cs typeface="SimSun"/>
              </a:rPr>
              <a:t>？</a:t>
            </a:r>
            <a:endParaRPr lang="SimSun" altLang="SimSun" sz="1200"/>
          </a:p>
          <a:p>
            <a:pPr marL="325221" algn="l" rtl="0" eaLnBrk="0">
              <a:lnSpc>
                <a:spcPct val="95000"/>
              </a:lnSpc>
              <a:spcBef>
                <a:spcPts val="972"/>
              </a:spcBef>
            </a:pPr>
            <a:r>
              <a:rPr sz="1200" spc="-20">
                <a:solidFill>
                  <a:srgbClr val="000000">
                    <a:alpha val="100000"/>
                  </a:srgbClr>
                </a:solidFill>
                <a:latin typeface="SimSun"/>
                <a:ea typeface="SimSun"/>
                <a:cs typeface="SimSun"/>
              </a:rPr>
              <a:t>3) 根据顾客和法规的要求及组织的目标确定必需的过程类型和数量</a:t>
            </a:r>
            <a:r>
              <a:rPr sz="1200" spc="0">
                <a:solidFill>
                  <a:srgbClr val="000000">
                    <a:alpha val="100000"/>
                  </a:srgbClr>
                </a:solidFill>
                <a:latin typeface="SimSun"/>
                <a:ea typeface="SimSun"/>
                <a:cs typeface="SimSun"/>
              </a:rPr>
              <a:t>；</a:t>
            </a:r>
            <a:endParaRPr lang="SimSun" altLang="SimSun" sz="1200"/>
          </a:p>
          <a:p>
            <a:pPr marL="321563" algn="l" rtl="0" eaLnBrk="0">
              <a:lnSpc>
                <a:spcPct val="95000"/>
              </a:lnSpc>
              <a:spcBef>
                <a:spcPts val="972"/>
              </a:spcBef>
            </a:pPr>
            <a:r>
              <a:rPr sz="1200" spc="-30">
                <a:solidFill>
                  <a:srgbClr val="000000">
                    <a:alpha val="100000"/>
                  </a:srgbClr>
                </a:solidFill>
                <a:latin typeface="SimSun"/>
                <a:ea typeface="SimSun"/>
                <a:cs typeface="SimSun"/>
              </a:rPr>
              <a:t>4) 实际的产品或服务流程是怎样运行的？哪些外包了？ 其相</a:t>
            </a:r>
            <a:r>
              <a:rPr sz="1200" spc="-20">
                <a:solidFill>
                  <a:srgbClr val="000000">
                    <a:alpha val="100000"/>
                  </a:srgbClr>
                </a:solidFill>
                <a:latin typeface="SimSun"/>
                <a:ea typeface="SimSun"/>
                <a:cs typeface="SimSun"/>
              </a:rPr>
              <a:t>互</a:t>
            </a:r>
            <a:r>
              <a:rPr sz="1200" spc="0">
                <a:solidFill>
                  <a:srgbClr val="000000">
                    <a:alpha val="100000"/>
                  </a:srgbClr>
                </a:solidFill>
                <a:latin typeface="SimSun"/>
                <a:ea typeface="SimSun"/>
                <a:cs typeface="SimSun"/>
              </a:rPr>
              <a:t>关系是什么？</a:t>
            </a:r>
            <a:endParaRPr lang="SimSun" altLang="SimSun" sz="1200"/>
          </a:p>
          <a:p>
            <a:pPr marL="588264" indent="-263042" algn="l" rtl="0" eaLnBrk="0">
              <a:lnSpc>
                <a:spcPct val="146000"/>
              </a:lnSpc>
              <a:spcBef>
                <a:spcPts val="959"/>
              </a:spcBef>
            </a:pPr>
            <a:r>
              <a:rPr sz="1200" spc="-50">
                <a:solidFill>
                  <a:srgbClr val="000000">
                    <a:alpha val="100000"/>
                  </a:srgbClr>
                </a:solidFill>
                <a:latin typeface="SimSun"/>
                <a:ea typeface="SimSun"/>
                <a:cs typeface="SimSun"/>
              </a:rPr>
              <a:t>5) 首先， 定义产品实现类的过程， 根据其过程的功能定义过程的名称，</a:t>
            </a:r>
            <a:r>
              <a:rPr sz="1200" spc="0">
                <a:solidFill>
                  <a:srgbClr val="000000">
                    <a:alpha val="100000"/>
                  </a:srgbClr>
                </a:solidFill>
                <a:latin typeface="SimSun"/>
                <a:ea typeface="SimSun"/>
                <a:cs typeface="SimSun"/>
              </a:rPr>
              <a:t> 确定过 </a:t>
            </a:r>
            <a:r>
              <a:rPr sz="1200" spc="-50">
                <a:solidFill>
                  <a:srgbClr val="000000">
                    <a:alpha val="100000"/>
                  </a:srgbClr>
                </a:solidFill>
                <a:latin typeface="SimSun"/>
                <a:ea typeface="SimSun"/>
                <a:cs typeface="SimSun"/>
              </a:rPr>
              <a:t>程的两端点； 然后， 确定在产品实现类的过程中与实现顾客</a:t>
            </a:r>
            <a:r>
              <a:rPr sz="1200" spc="-10">
                <a:solidFill>
                  <a:srgbClr val="000000">
                    <a:alpha val="100000"/>
                  </a:srgbClr>
                </a:solidFill>
                <a:latin typeface="SimSun"/>
                <a:ea typeface="SimSun"/>
                <a:cs typeface="SimSun"/>
              </a:rPr>
              <a:t>的</a:t>
            </a:r>
            <a:r>
              <a:rPr sz="1200" spc="0">
                <a:solidFill>
                  <a:srgbClr val="000000">
                    <a:alpha val="100000"/>
                  </a:srgbClr>
                </a:solidFill>
                <a:latin typeface="SimSun"/>
                <a:ea typeface="SimSun"/>
                <a:cs typeface="SimSun"/>
              </a:rPr>
              <a:t>要求相关的资 </a:t>
            </a:r>
            <a:r>
              <a:rPr sz="1200" spc="-30">
                <a:solidFill>
                  <a:srgbClr val="000000">
                    <a:alpha val="100000"/>
                  </a:srgbClr>
                </a:solidFill>
                <a:latin typeface="SimSun"/>
                <a:ea typeface="SimSun"/>
                <a:cs typeface="SimSun"/>
              </a:rPr>
              <a:t>源管理和组织管理类的过程， 以及这些过程的功能是什么？</a:t>
            </a:r>
            <a:r>
              <a:rPr sz="1200" spc="0">
                <a:solidFill>
                  <a:srgbClr val="000000">
                    <a:alpha val="100000"/>
                  </a:srgbClr>
                </a:solidFill>
                <a:latin typeface="SimSun"/>
                <a:ea typeface="SimSun"/>
                <a:cs typeface="SimSun"/>
              </a:rPr>
              <a:t>是否实现了独立 </a:t>
            </a:r>
            <a:r>
              <a:rPr sz="1200" spc="-40">
                <a:solidFill>
                  <a:srgbClr val="000000">
                    <a:alpha val="100000"/>
                  </a:srgbClr>
                </a:solidFill>
                <a:latin typeface="SimSun"/>
                <a:ea typeface="SimSun"/>
                <a:cs typeface="SimSun"/>
              </a:rPr>
              <a:t>的运作过程？有必要定义为独立的过</a:t>
            </a:r>
            <a:r>
              <a:rPr sz="1200" spc="0">
                <a:solidFill>
                  <a:srgbClr val="000000">
                    <a:alpha val="100000"/>
                  </a:srgbClr>
                </a:solidFill>
                <a:latin typeface="SimSun"/>
                <a:ea typeface="SimSun"/>
                <a:cs typeface="SimSun"/>
              </a:rPr>
              <a:t>程吗？</a:t>
            </a:r>
            <a:endParaRPr lang="SimSun" altLang="SimSun" sz="1200"/>
          </a:p>
          <a:p>
            <a:pPr marL="601370" indent="-277977" algn="l" rtl="0" eaLnBrk="0">
              <a:lnSpc>
                <a:spcPct val="129000"/>
              </a:lnSpc>
              <a:spcBef>
                <a:spcPts val="965"/>
              </a:spcBef>
            </a:pPr>
            <a:r>
              <a:rPr sz="1200" spc="-50">
                <a:solidFill>
                  <a:srgbClr val="000000">
                    <a:alpha val="100000"/>
                  </a:srgbClr>
                </a:solidFill>
                <a:latin typeface="SimSun"/>
                <a:ea typeface="SimSun"/>
                <a:cs typeface="SimSun"/>
              </a:rPr>
              <a:t>6) 基于组织的总体利益， 从有利于管理的角度， 确定过程的责任者，</a:t>
            </a:r>
            <a:r>
              <a:rPr sz="1200" spc="-3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定义过程 </a:t>
            </a:r>
            <a:r>
              <a:rPr sz="1200" spc="-40">
                <a:solidFill>
                  <a:srgbClr val="000000">
                    <a:alpha val="100000"/>
                  </a:srgbClr>
                </a:solidFill>
                <a:latin typeface="SimSun"/>
                <a:ea typeface="SimSun"/>
                <a:cs typeface="SimSun"/>
              </a:rPr>
              <a:t>的目标和绩效指标</a:t>
            </a:r>
            <a:r>
              <a:rPr sz="1200" spc="-10">
                <a:solidFill>
                  <a:srgbClr val="000000">
                    <a:alpha val="100000"/>
                  </a:srgbClr>
                </a:solidFill>
                <a:latin typeface="SimSun"/>
                <a:ea typeface="SimSun"/>
                <a:cs typeface="SimSun"/>
              </a:rPr>
              <a:t>；</a:t>
            </a:r>
            <a:endParaRPr lang="SimSun" altLang="SimSun" sz="1200"/>
          </a:p>
          <a:p>
            <a:pPr marL="325831" algn="l" rtl="0" eaLnBrk="0">
              <a:lnSpc>
                <a:spcPct val="95000"/>
              </a:lnSpc>
              <a:spcBef>
                <a:spcPts val="969"/>
              </a:spcBef>
            </a:pPr>
            <a:r>
              <a:rPr sz="1200" spc="-20">
                <a:solidFill>
                  <a:srgbClr val="000000">
                    <a:alpha val="100000"/>
                  </a:srgbClr>
                </a:solidFill>
                <a:latin typeface="SimSun"/>
                <a:ea typeface="SimSun"/>
                <a:cs typeface="SimSun"/>
              </a:rPr>
              <a:t>7) 按照输入与输出的关系将过程连接起来，明确相互</a:t>
            </a:r>
            <a:r>
              <a:rPr sz="1200" spc="-10">
                <a:solidFill>
                  <a:srgbClr val="000000">
                    <a:alpha val="100000"/>
                  </a:srgbClr>
                </a:solidFill>
                <a:latin typeface="SimSun"/>
                <a:ea typeface="SimSun"/>
                <a:cs typeface="SimSun"/>
              </a:rPr>
              <a:t>之</a:t>
            </a:r>
            <a:r>
              <a:rPr sz="1200" spc="0">
                <a:solidFill>
                  <a:srgbClr val="000000">
                    <a:alpha val="100000"/>
                  </a:srgbClr>
                </a:solidFill>
                <a:latin typeface="SimSun"/>
                <a:ea typeface="SimSun"/>
                <a:cs typeface="SimSun"/>
              </a:rPr>
              <a:t>间的关系。</a:t>
            </a:r>
            <a:endParaRPr lang="SimSun" altLang="SimSun" sz="1200"/>
          </a:p>
          <a:p>
            <a:pPr algn="l" rtl="0" eaLnBrk="0">
              <a:lnSpc>
                <a:spcPct val="116000"/>
              </a:lnSpc>
            </a:pPr>
            <a:endParaRPr lang="Arial" altLang="Arial" sz="1000"/>
          </a:p>
          <a:p>
            <a:pPr marL="12700" algn="l" rtl="0" eaLnBrk="0">
              <a:lnSpc>
                <a:spcPct val="95000"/>
              </a:lnSpc>
              <a:spcBef>
                <a:spcPts val="365"/>
              </a:spcBef>
            </a:pPr>
            <a:r>
              <a:rPr sz="1200" spc="0">
                <a:solidFill>
                  <a:srgbClr val="000000">
                    <a:alpha val="100000"/>
                  </a:srgbClr>
                </a:solidFill>
                <a:latin typeface="SimSun"/>
                <a:ea typeface="SimSun"/>
                <a:cs typeface="SimSun"/>
              </a:rPr>
              <a:t>A</a:t>
            </a:r>
            <a:r>
              <a:rPr sz="1200" spc="-40">
                <a:solidFill>
                  <a:srgbClr val="000000">
                    <a:alpha val="100000"/>
                  </a:srgbClr>
                </a:solidFill>
                <a:latin typeface="SimSun"/>
                <a:ea typeface="SimSun"/>
                <a:cs typeface="SimSun"/>
              </a:rPr>
              <a:t>.3.2 过程的绩效、 目标和</a:t>
            </a:r>
            <a:r>
              <a:rPr sz="1200" spc="-10">
                <a:solidFill>
                  <a:srgbClr val="000000">
                    <a:alpha val="100000"/>
                  </a:srgbClr>
                </a:solidFill>
                <a:latin typeface="SimSun"/>
                <a:ea typeface="SimSun"/>
                <a:cs typeface="SimSun"/>
              </a:rPr>
              <a:t>绩</a:t>
            </a:r>
            <a:r>
              <a:rPr sz="1200" spc="0">
                <a:solidFill>
                  <a:srgbClr val="000000">
                    <a:alpha val="100000"/>
                  </a:srgbClr>
                </a:solidFill>
                <a:latin typeface="SimSun"/>
                <a:ea typeface="SimSun"/>
                <a:cs typeface="SimSun"/>
              </a:rPr>
              <a:t>效指标</a:t>
            </a:r>
            <a:endParaRPr lang="SimSun" altLang="SimSun" sz="1200"/>
          </a:p>
          <a:p>
            <a:pPr algn="l" rtl="0" eaLnBrk="0">
              <a:lnSpc>
                <a:spcPct val="116000"/>
              </a:lnSpc>
            </a:pPr>
            <a:endParaRPr lang="Arial" altLang="Arial" sz="1000"/>
          </a:p>
          <a:p>
            <a:pPr algn="l" rtl="0" eaLnBrk="0">
              <a:lnSpc>
                <a:spcPct val="100000"/>
              </a:lnSpc>
            </a:pPr>
            <a:endParaRPr lang="Arial" altLang="Arial" sz="300"/>
          </a:p>
          <a:p>
            <a:pPr marL="333451" algn="l" rtl="0" eaLnBrk="0">
              <a:lnSpc>
                <a:spcPct val="95000"/>
              </a:lnSpc>
            </a:pPr>
            <a:r>
              <a:rPr sz="1200" spc="60">
                <a:solidFill>
                  <a:srgbClr val="000000">
                    <a:alpha val="100000"/>
                  </a:srgbClr>
                </a:solidFill>
                <a:latin typeface="SimSun"/>
                <a:ea typeface="SimSun"/>
                <a:cs typeface="SimSun"/>
              </a:rPr>
              <a:t>1)过程的目</a:t>
            </a:r>
            <a:r>
              <a:rPr sz="1200" spc="50">
                <a:solidFill>
                  <a:srgbClr val="000000">
                    <a:alpha val="100000"/>
                  </a:srgbClr>
                </a:solidFill>
                <a:latin typeface="SimSun"/>
                <a:ea typeface="SimSun"/>
                <a:cs typeface="SimSun"/>
              </a:rPr>
              <a:t>标</a:t>
            </a:r>
            <a:endParaRPr lang="SimSun" altLang="SimSun" sz="1200"/>
          </a:p>
        </p:txBody>
      </p:sp>
      <p:sp>
        <p:nvSpPr>
          <p:cNvPr id="104" name="textbox 104"/>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105" name="textbox 105"/>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106" name="textbox 106"/>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107" name="textbox 107"/>
          <p:cNvSpPr/>
          <p:nvPr/>
        </p:nvSpPr>
        <p:spPr>
          <a:xfrm>
            <a:off x="7187069" y="544436"/>
            <a:ext cx="99504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15</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108"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9"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0" name="textbox 110"/>
          <p:cNvSpPr/>
          <p:nvPr/>
        </p:nvSpPr>
        <p:spPr>
          <a:xfrm>
            <a:off x="2639364" y="960018"/>
            <a:ext cx="5644515" cy="88080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436"/>
              </a:lnSpc>
            </a:pPr>
            <a:endParaRPr lang="Arial" altLang="Arial" sz="100"/>
          </a:p>
          <a:p>
            <a:pPr marL="318668" algn="l" rtl="0" eaLnBrk="0">
              <a:lnSpc>
                <a:spcPct val="83000"/>
              </a:lnSpc>
            </a:pPr>
            <a:r>
              <a:rPr sz="1200" spc="10">
                <a:solidFill>
                  <a:srgbClr val="000000">
                    <a:alpha val="100000"/>
                  </a:srgbClr>
                </a:solidFill>
                <a:latin typeface="SimSun"/>
                <a:ea typeface="SimSun"/>
                <a:cs typeface="SimSun"/>
              </a:rPr>
              <a:t>过程的目标(</a:t>
            </a:r>
            <a:r>
              <a:rPr sz="1200" spc="0">
                <a:solidFill>
                  <a:srgbClr val="000000">
                    <a:alpha val="100000"/>
                  </a:srgbClr>
                </a:solidFill>
                <a:latin typeface="SimSun"/>
                <a:ea typeface="SimSun"/>
                <a:cs typeface="SimSun"/>
              </a:rPr>
              <a:t>goals</a:t>
            </a:r>
            <a:r>
              <a:rPr sz="1200" spc="1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或 objectives)是指建立和运行该过程所期望达到的目的。</a:t>
            </a:r>
            <a:endParaRPr lang="SimSun" altLang="SimSun" sz="1200"/>
          </a:p>
          <a:p>
            <a:pPr marL="13919" indent="28498" algn="l" rtl="0" eaLnBrk="0">
              <a:lnSpc>
                <a:spcPct val="168000"/>
              </a:lnSpc>
              <a:spcBef>
                <a:spcPts val="3"/>
              </a:spcBef>
            </a:pPr>
            <a:r>
              <a:rPr sz="1200" spc="-80">
                <a:solidFill>
                  <a:srgbClr val="000000">
                    <a:alpha val="100000"/>
                  </a:srgbClr>
                </a:solidFill>
                <a:latin typeface="SimSun"/>
                <a:ea typeface="SimSun"/>
                <a:cs typeface="SimSun"/>
              </a:rPr>
              <a:t>目标既可以被定量地描述， 也可以被定性地描述， 并应可测量。如： 采购过程， </a:t>
            </a:r>
            <a:r>
              <a:rPr sz="1200" spc="-20">
                <a:solidFill>
                  <a:srgbClr val="000000">
                    <a:alpha val="100000"/>
                  </a:srgbClr>
                </a:solidFill>
                <a:latin typeface="SimSun"/>
                <a:ea typeface="SimSun"/>
                <a:cs typeface="SimSun"/>
              </a:rPr>
              <a:t>其</a:t>
            </a:r>
            <a:r>
              <a:rPr sz="1200" spc="0">
                <a:solidFill>
                  <a:srgbClr val="000000">
                    <a:alpha val="100000"/>
                  </a:srgbClr>
                </a:solidFill>
                <a:latin typeface="SimSun"/>
                <a:ea typeface="SimSun"/>
                <a:cs typeface="SimSun"/>
              </a:rPr>
              <a:t>目 </a:t>
            </a:r>
            <a:r>
              <a:rPr sz="1200" spc="-10">
                <a:solidFill>
                  <a:srgbClr val="000000">
                    <a:alpha val="100000"/>
                  </a:srgbClr>
                </a:solidFill>
                <a:latin typeface="SimSun"/>
                <a:ea typeface="SimSun"/>
                <a:cs typeface="SimSun"/>
              </a:rPr>
              <a:t>标就是及时</a:t>
            </a:r>
            <a:r>
              <a:rPr sz="1200" spc="0">
                <a:solidFill>
                  <a:srgbClr val="000000">
                    <a:alpha val="100000"/>
                  </a:srgbClr>
                </a:solidFill>
                <a:latin typeface="SimSun"/>
                <a:ea typeface="SimSun"/>
                <a:cs typeface="SimSun"/>
              </a:rPr>
              <a:t>采购到符合要求的产品。</a:t>
            </a:r>
            <a:endParaRPr lang="SimSun" altLang="SimSun" sz="1200"/>
          </a:p>
          <a:p>
            <a:pPr algn="l" rtl="0" eaLnBrk="0">
              <a:lnSpc>
                <a:spcPct val="116000"/>
              </a:lnSpc>
            </a:pPr>
            <a:endParaRPr lang="Arial" altLang="Arial" sz="1000"/>
          </a:p>
          <a:p>
            <a:pPr marL="319887" algn="l" rtl="0" eaLnBrk="0">
              <a:lnSpc>
                <a:spcPct val="95000"/>
              </a:lnSpc>
              <a:spcBef>
                <a:spcPts val="370"/>
              </a:spcBef>
            </a:pPr>
            <a:r>
              <a:rPr sz="1200" spc="-10">
                <a:solidFill>
                  <a:srgbClr val="000000">
                    <a:alpha val="100000"/>
                  </a:srgbClr>
                </a:solidFill>
                <a:latin typeface="SimSun"/>
                <a:ea typeface="SimSun"/>
                <a:cs typeface="SimSun"/>
              </a:rPr>
              <a:t>2) 过程的</a:t>
            </a:r>
            <a:r>
              <a:rPr sz="1200" spc="0">
                <a:solidFill>
                  <a:srgbClr val="000000">
                    <a:alpha val="100000"/>
                  </a:srgbClr>
                </a:solidFill>
                <a:latin typeface="SimSun"/>
                <a:ea typeface="SimSun"/>
                <a:cs typeface="SimSun"/>
              </a:rPr>
              <a:t>绩效</a:t>
            </a:r>
            <a:endParaRPr lang="SimSun" altLang="SimSun" sz="1200"/>
          </a:p>
          <a:p>
            <a:pPr algn="l" rtl="0" eaLnBrk="0">
              <a:lnSpc>
                <a:spcPct val="115000"/>
              </a:lnSpc>
            </a:pPr>
            <a:endParaRPr lang="Arial" altLang="Arial" sz="1000"/>
          </a:p>
          <a:p>
            <a:pPr marL="318668" algn="l" rtl="0" eaLnBrk="0">
              <a:lnSpc>
                <a:spcPct val="93000"/>
              </a:lnSpc>
              <a:spcBef>
                <a:spcPts val="364"/>
              </a:spcBef>
            </a:pPr>
            <a:r>
              <a:rPr sz="1200" spc="-30">
                <a:solidFill>
                  <a:srgbClr val="000000">
                    <a:alpha val="100000"/>
                  </a:srgbClr>
                </a:solidFill>
                <a:latin typeface="SimSun"/>
                <a:ea typeface="SimSun"/>
                <a:cs typeface="SimSun"/>
              </a:rPr>
              <a:t>过程的绩效(p</a:t>
            </a:r>
            <a:r>
              <a:rPr sz="1200" spc="-20">
                <a:solidFill>
                  <a:srgbClr val="000000">
                    <a:alpha val="100000"/>
                  </a:srgbClr>
                </a:solidFill>
                <a:latin typeface="SimSun"/>
                <a:ea typeface="SimSun"/>
                <a:cs typeface="SimSun"/>
              </a:rPr>
              <a:t>e</a:t>
            </a:r>
            <a:r>
              <a:rPr sz="1200" spc="0">
                <a:solidFill>
                  <a:srgbClr val="000000">
                    <a:alpha val="100000"/>
                  </a:srgbClr>
                </a:solidFill>
                <a:latin typeface="SimSun"/>
                <a:ea typeface="SimSun"/>
                <a:cs typeface="SimSun"/>
              </a:rPr>
              <a:t>rformance</a:t>
            </a:r>
            <a:r>
              <a:rPr sz="1200" spc="-30">
                <a:solidFill>
                  <a:srgbClr val="000000">
                    <a:alpha val="100000"/>
                  </a:srgbClr>
                </a:solidFill>
                <a:latin typeface="SimSun"/>
                <a:ea typeface="SimSun"/>
                <a:cs typeface="SimSun"/>
              </a:rPr>
              <a:t>)是指该过程实现其目标的效果和效率。</a:t>
            </a:r>
            <a:endParaRPr lang="SimSun" altLang="SimSun" sz="1200"/>
          </a:p>
          <a:p>
            <a:pPr marL="16967" indent="302920" algn="l" rtl="0" eaLnBrk="0">
              <a:lnSpc>
                <a:spcPct val="142000"/>
              </a:lnSpc>
              <a:spcBef>
                <a:spcPts val="279"/>
              </a:spcBef>
            </a:pPr>
            <a:r>
              <a:rPr sz="1200" spc="-20">
                <a:solidFill>
                  <a:srgbClr val="000000">
                    <a:alpha val="100000"/>
                  </a:srgbClr>
                </a:solidFill>
                <a:latin typeface="SimSun"/>
                <a:ea typeface="SimSun"/>
                <a:cs typeface="SimSun"/>
              </a:rPr>
              <a:t>组织贯彻标准 </a:t>
            </a:r>
            <a:r>
              <a:rPr sz="1200" spc="0">
                <a:solidFill>
                  <a:srgbClr val="000000">
                    <a:alpha val="100000"/>
                  </a:srgbClr>
                </a:solidFill>
                <a:latin typeface="SimSun"/>
                <a:ea typeface="SimSun"/>
                <a:cs typeface="SimSun"/>
              </a:rPr>
              <a:t>GB</a:t>
            </a:r>
            <a:r>
              <a:rPr sz="1200" spc="-20">
                <a:solidFill>
                  <a:srgbClr val="000000">
                    <a:alpha val="100000"/>
                  </a:srgbClr>
                </a:solidFill>
                <a:latin typeface="SimSun"/>
                <a:ea typeface="SimSun"/>
                <a:cs typeface="SimSun"/>
              </a:rPr>
              <a:t>/</a:t>
            </a:r>
            <a:r>
              <a:rPr sz="1200" spc="0">
                <a:solidFill>
                  <a:srgbClr val="000000">
                    <a:alpha val="100000"/>
                  </a:srgbClr>
                </a:solidFill>
                <a:latin typeface="SimSun"/>
                <a:ea typeface="SimSun"/>
                <a:cs typeface="SimSun"/>
              </a:rPr>
              <a:t>T</a:t>
            </a:r>
            <a:r>
              <a:rPr sz="1200" spc="-20">
                <a:solidFill>
                  <a:srgbClr val="000000">
                    <a:alpha val="100000"/>
                  </a:srgbClr>
                </a:solidFill>
                <a:latin typeface="SimSun"/>
                <a:ea typeface="SimSun"/>
                <a:cs typeface="SimSun"/>
              </a:rPr>
              <a:t>19001-2008 要求，既要关</a:t>
            </a:r>
            <a:r>
              <a:rPr sz="1200" spc="-10">
                <a:solidFill>
                  <a:srgbClr val="000000">
                    <a:alpha val="100000"/>
                  </a:srgbClr>
                </a:solidFill>
                <a:latin typeface="SimSun"/>
                <a:ea typeface="SimSun"/>
                <a:cs typeface="SimSun"/>
              </a:rPr>
              <a:t>心</a:t>
            </a:r>
            <a:r>
              <a:rPr sz="1200" spc="0">
                <a:solidFill>
                  <a:srgbClr val="000000">
                    <a:alpha val="100000"/>
                  </a:srgbClr>
                </a:solidFill>
                <a:latin typeface="SimSun"/>
                <a:ea typeface="SimSun"/>
                <a:cs typeface="SimSun"/>
              </a:rPr>
              <a:t>过程的有效性，也要关心过程的 </a:t>
            </a:r>
            <a:r>
              <a:rPr sz="1200" spc="-60">
                <a:solidFill>
                  <a:srgbClr val="000000">
                    <a:alpha val="100000"/>
                  </a:srgbClr>
                </a:solidFill>
                <a:latin typeface="SimSun"/>
                <a:ea typeface="SimSun"/>
                <a:cs typeface="SimSun"/>
              </a:rPr>
              <a:t>效率</a:t>
            </a:r>
            <a:r>
              <a:rPr sz="1200" spc="-50">
                <a:solidFill>
                  <a:srgbClr val="000000">
                    <a:alpha val="100000"/>
                  </a:srgbClr>
                </a:solidFill>
                <a:latin typeface="SimSun"/>
                <a:ea typeface="SimSun"/>
                <a:cs typeface="SimSun"/>
              </a:rPr>
              <a:t>。</a:t>
            </a:r>
            <a:endParaRPr lang="SimSun" altLang="SimSun" sz="1200"/>
          </a:p>
          <a:p>
            <a:pPr marL="326440" algn="l" rtl="0" eaLnBrk="0">
              <a:lnSpc>
                <a:spcPct val="83000"/>
              </a:lnSpc>
              <a:spcBef>
                <a:spcPts val="847"/>
              </a:spcBef>
            </a:pPr>
            <a:r>
              <a:rPr sz="1200" spc="-20">
                <a:solidFill>
                  <a:srgbClr val="000000">
                    <a:alpha val="100000"/>
                  </a:srgbClr>
                </a:solidFill>
                <a:latin typeface="FangSong"/>
                <a:ea typeface="FangSong"/>
                <a:cs typeface="FangSong"/>
              </a:rPr>
              <a:t>注 1：有效性是指完成策划的活动并得到策</a:t>
            </a:r>
            <a:r>
              <a:rPr sz="1200" spc="-10">
                <a:solidFill>
                  <a:srgbClr val="000000">
                    <a:alpha val="100000"/>
                  </a:srgbClr>
                </a:solidFill>
                <a:latin typeface="FangSong"/>
                <a:ea typeface="FangSong"/>
                <a:cs typeface="FangSong"/>
              </a:rPr>
              <a:t>划</a:t>
            </a:r>
            <a:r>
              <a:rPr sz="1200" spc="0">
                <a:solidFill>
                  <a:srgbClr val="000000">
                    <a:alpha val="100000"/>
                  </a:srgbClr>
                </a:solidFill>
                <a:latin typeface="FangSong"/>
                <a:ea typeface="FangSong"/>
                <a:cs typeface="FangSong"/>
              </a:rPr>
              <a:t>结果的程度；</a:t>
            </a:r>
            <a:endParaRPr lang="FangSong" altLang="FangSong" sz="1200"/>
          </a:p>
          <a:p>
            <a:pPr marL="326440" algn="l" rtl="0" eaLnBrk="0">
              <a:lnSpc>
                <a:spcPts val="2339"/>
              </a:lnSpc>
            </a:pPr>
            <a:r>
              <a:rPr sz="1200" spc="-20">
                <a:solidFill>
                  <a:srgbClr val="000000">
                    <a:alpha val="100000"/>
                  </a:srgbClr>
                </a:solidFill>
                <a:latin typeface="FangSong"/>
                <a:ea typeface="FangSong"/>
                <a:cs typeface="FangSong"/>
              </a:rPr>
              <a:t>注 2：效率是指得到的结果与所使用的资源</a:t>
            </a:r>
            <a:r>
              <a:rPr sz="1200" spc="-10">
                <a:solidFill>
                  <a:srgbClr val="000000">
                    <a:alpha val="100000"/>
                  </a:srgbClr>
                </a:solidFill>
                <a:latin typeface="FangSong"/>
                <a:ea typeface="FangSong"/>
                <a:cs typeface="FangSong"/>
              </a:rPr>
              <a:t>之</a:t>
            </a:r>
            <a:r>
              <a:rPr sz="1200" spc="0">
                <a:solidFill>
                  <a:srgbClr val="000000">
                    <a:alpha val="100000"/>
                  </a:srgbClr>
                </a:solidFill>
                <a:latin typeface="FangSong"/>
                <a:ea typeface="FangSong"/>
                <a:cs typeface="FangSong"/>
              </a:rPr>
              <a:t>间的关系。</a:t>
            </a:r>
            <a:endParaRPr lang="FangSong" altLang="FangSong" sz="1200"/>
          </a:p>
          <a:p>
            <a:pPr marL="321106" algn="l" rtl="0" eaLnBrk="0">
              <a:lnSpc>
                <a:spcPct val="95000"/>
              </a:lnSpc>
              <a:spcBef>
                <a:spcPts val="1539"/>
              </a:spcBef>
            </a:pPr>
            <a:r>
              <a:rPr sz="1200" spc="-10">
                <a:solidFill>
                  <a:srgbClr val="000000">
                    <a:alpha val="100000"/>
                  </a:srgbClr>
                </a:solidFill>
                <a:latin typeface="SimSun"/>
                <a:ea typeface="SimSun"/>
                <a:cs typeface="SimSun"/>
              </a:rPr>
              <a:t>3) 过程的绩</a:t>
            </a:r>
            <a:r>
              <a:rPr sz="1200" spc="0">
                <a:solidFill>
                  <a:srgbClr val="000000">
                    <a:alpha val="100000"/>
                  </a:srgbClr>
                </a:solidFill>
                <a:latin typeface="SimSun"/>
                <a:ea typeface="SimSun"/>
                <a:cs typeface="SimSun"/>
              </a:rPr>
              <a:t>效指标</a:t>
            </a:r>
            <a:endParaRPr lang="SimSun" altLang="SimSun" sz="1200"/>
          </a:p>
          <a:p>
            <a:pPr marL="13919" indent="304749" algn="l" rtl="0" eaLnBrk="0">
              <a:lnSpc>
                <a:spcPct val="163000"/>
              </a:lnSpc>
              <a:spcBef>
                <a:spcPts val="735"/>
              </a:spcBef>
            </a:pPr>
            <a:r>
              <a:rPr sz="1200" spc="30">
                <a:solidFill>
                  <a:srgbClr val="000000">
                    <a:alpha val="100000"/>
                  </a:srgbClr>
                </a:solidFill>
                <a:latin typeface="SimSun"/>
                <a:ea typeface="SimSun"/>
                <a:cs typeface="SimSun"/>
              </a:rPr>
              <a:t>过程的绩效指标(</a:t>
            </a:r>
            <a:r>
              <a:rPr sz="1200" spc="0">
                <a:solidFill>
                  <a:srgbClr val="000000">
                    <a:alpha val="100000"/>
                  </a:srgbClr>
                </a:solidFill>
                <a:latin typeface="SimSun"/>
                <a:ea typeface="SimSun"/>
                <a:cs typeface="SimSun"/>
              </a:rPr>
              <a:t>performance</a:t>
            </a:r>
            <a:r>
              <a:rPr sz="1200" spc="3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indicators</a:t>
            </a:r>
            <a:r>
              <a:rPr sz="1200" spc="30">
                <a:solidFill>
                  <a:srgbClr val="000000">
                    <a:alpha val="100000"/>
                  </a:srgbClr>
                </a:solidFill>
                <a:latin typeface="SimSun"/>
                <a:ea typeface="SimSun"/>
                <a:cs typeface="SimSun"/>
              </a:rPr>
              <a:t>)是指为了有效地测量该过程实</a:t>
            </a:r>
            <a:r>
              <a:rPr sz="1200" spc="20">
                <a:solidFill>
                  <a:srgbClr val="000000">
                    <a:alpha val="100000"/>
                  </a:srgbClr>
                </a:solidFill>
                <a:latin typeface="SimSun"/>
                <a:ea typeface="SimSun"/>
                <a:cs typeface="SimSun"/>
              </a:rPr>
              <a:t>现</a:t>
            </a:r>
            <a:r>
              <a:rPr sz="1200" spc="0">
                <a:solidFill>
                  <a:srgbClr val="000000">
                    <a:alpha val="100000"/>
                  </a:srgbClr>
                </a:solidFill>
                <a:latin typeface="SimSun"/>
                <a:ea typeface="SimSun"/>
                <a:cs typeface="SimSun"/>
              </a:rPr>
              <a:t>其 </a:t>
            </a:r>
            <a:r>
              <a:rPr sz="1200" spc="-20">
                <a:solidFill>
                  <a:srgbClr val="000000">
                    <a:alpha val="100000"/>
                  </a:srgbClr>
                </a:solidFill>
                <a:latin typeface="SimSun"/>
                <a:ea typeface="SimSun"/>
                <a:cs typeface="SimSun"/>
              </a:rPr>
              <a:t>目标的进展和程度，而选择的被测量的特性。绩效指标的</a:t>
            </a:r>
            <a:r>
              <a:rPr sz="1200" spc="-10">
                <a:solidFill>
                  <a:srgbClr val="000000">
                    <a:alpha val="100000"/>
                  </a:srgbClr>
                </a:solidFill>
                <a:latin typeface="SimSun"/>
                <a:ea typeface="SimSun"/>
                <a:cs typeface="SimSun"/>
              </a:rPr>
              <a:t>选</a:t>
            </a:r>
            <a:r>
              <a:rPr sz="1200" spc="0">
                <a:solidFill>
                  <a:srgbClr val="000000">
                    <a:alpha val="100000"/>
                  </a:srgbClr>
                </a:solidFill>
                <a:latin typeface="SimSun"/>
                <a:ea typeface="SimSun"/>
                <a:cs typeface="SimSun"/>
              </a:rPr>
              <a:t>择必须是那些能够反映该 </a:t>
            </a:r>
            <a:r>
              <a:rPr sz="1200" spc="-20">
                <a:solidFill>
                  <a:srgbClr val="000000">
                    <a:alpha val="100000"/>
                  </a:srgbClr>
                </a:solidFill>
                <a:latin typeface="SimSun"/>
                <a:ea typeface="SimSun"/>
                <a:cs typeface="SimSun"/>
              </a:rPr>
              <a:t>过程的关键成功因素，即关键绩效指标，并应可测量。如：</a:t>
            </a:r>
            <a:r>
              <a:rPr sz="1200" spc="-10">
                <a:solidFill>
                  <a:srgbClr val="000000">
                    <a:alpha val="100000"/>
                  </a:srgbClr>
                </a:solidFill>
                <a:latin typeface="SimSun"/>
                <a:ea typeface="SimSun"/>
                <a:cs typeface="SimSun"/>
              </a:rPr>
              <a:t> </a:t>
            </a:r>
            <a:r>
              <a:rPr sz="1200" spc="0">
                <a:solidFill>
                  <a:srgbClr val="000000">
                    <a:alpha val="100000"/>
                  </a:srgbClr>
                </a:solidFill>
                <a:latin typeface="SimSun"/>
                <a:ea typeface="SimSun"/>
                <a:cs typeface="SimSun"/>
              </a:rPr>
              <a:t> 采购过程，评价其绩效 </a:t>
            </a:r>
            <a:r>
              <a:rPr sz="1200" spc="-70">
                <a:solidFill>
                  <a:srgbClr val="000000">
                    <a:alpha val="100000"/>
                  </a:srgbClr>
                </a:solidFill>
                <a:latin typeface="SimSun"/>
                <a:ea typeface="SimSun"/>
                <a:cs typeface="SimSun"/>
              </a:rPr>
              <a:t>的关键绩效指标可能包括 “采购产品的入厂检验合格率”与 “采购产品及时</a:t>
            </a:r>
            <a:r>
              <a:rPr sz="1200" spc="-20">
                <a:solidFill>
                  <a:srgbClr val="000000">
                    <a:alpha val="100000"/>
                  </a:srgbClr>
                </a:solidFill>
                <a:latin typeface="SimSun"/>
                <a:ea typeface="SimSun"/>
                <a:cs typeface="SimSun"/>
              </a:rPr>
              <a:t>到</a:t>
            </a:r>
            <a:r>
              <a:rPr sz="1200" spc="0">
                <a:solidFill>
                  <a:srgbClr val="000000">
                    <a:alpha val="100000"/>
                  </a:srgbClr>
                </a:solidFill>
                <a:latin typeface="SimSun"/>
                <a:ea typeface="SimSun"/>
                <a:cs typeface="SimSun"/>
              </a:rPr>
              <a:t>货率”， </a:t>
            </a:r>
            <a:r>
              <a:rPr sz="1200" spc="-30">
                <a:solidFill>
                  <a:srgbClr val="000000">
                    <a:alpha val="100000"/>
                  </a:srgbClr>
                </a:solidFill>
                <a:latin typeface="SimSun"/>
                <a:ea typeface="SimSun"/>
                <a:cs typeface="SimSun"/>
              </a:rPr>
              <a:t>或者 “采购产品安装过程失效率”和“采购产品早期故障率”，这些指标的选择和</a:t>
            </a:r>
            <a:r>
              <a:rPr sz="1200" spc="-20">
                <a:solidFill>
                  <a:srgbClr val="000000">
                    <a:alpha val="100000"/>
                  </a:srgbClr>
                </a:solidFill>
                <a:latin typeface="SimSun"/>
                <a:ea typeface="SimSun"/>
                <a:cs typeface="SimSun"/>
              </a:rPr>
              <a:t>确</a:t>
            </a:r>
            <a:r>
              <a:rPr sz="1200" spc="0">
                <a:solidFill>
                  <a:srgbClr val="000000">
                    <a:alpha val="100000"/>
                  </a:srgbClr>
                </a:solidFill>
                <a:latin typeface="SimSun"/>
                <a:ea typeface="SimSun"/>
                <a:cs typeface="SimSun"/>
              </a:rPr>
              <a:t> </a:t>
            </a:r>
            <a:r>
              <a:rPr sz="1200" spc="-10">
                <a:solidFill>
                  <a:srgbClr val="000000">
                    <a:alpha val="100000"/>
                  </a:srgbClr>
                </a:solidFill>
                <a:latin typeface="SimSun"/>
                <a:ea typeface="SimSun"/>
                <a:cs typeface="SimSun"/>
              </a:rPr>
              <a:t>定是根据组织的管理基础和组织所确定的</a:t>
            </a:r>
            <a:r>
              <a:rPr sz="1200" spc="0">
                <a:solidFill>
                  <a:srgbClr val="000000">
                    <a:alpha val="100000"/>
                  </a:srgbClr>
                </a:solidFill>
                <a:latin typeface="SimSun"/>
                <a:ea typeface="SimSun"/>
                <a:cs typeface="SimSun"/>
              </a:rPr>
              <a:t>过程目标来决定的。</a:t>
            </a:r>
            <a:endParaRPr lang="SimSun" altLang="SimSun" sz="1200"/>
          </a:p>
          <a:p>
            <a:pPr marL="12700" indent="307797" algn="l" rtl="0" eaLnBrk="0">
              <a:lnSpc>
                <a:spcPct val="164000"/>
              </a:lnSpc>
              <a:spcBef>
                <a:spcPts val="737"/>
              </a:spcBef>
            </a:pPr>
            <a:r>
              <a:rPr sz="1200" spc="-20">
                <a:solidFill>
                  <a:srgbClr val="000000">
                    <a:alpha val="100000"/>
                  </a:srgbClr>
                </a:solidFill>
                <a:latin typeface="SimSun"/>
                <a:ea typeface="SimSun"/>
                <a:cs typeface="SimSun"/>
              </a:rPr>
              <a:t>绩效指标有助于识别过程存在的必要性、过程的适宜性、对过</a:t>
            </a:r>
            <a:r>
              <a:rPr sz="1200" spc="0">
                <a:solidFill>
                  <a:srgbClr val="000000">
                    <a:alpha val="100000"/>
                  </a:srgbClr>
                </a:solidFill>
                <a:latin typeface="SimSun"/>
                <a:ea typeface="SimSun"/>
                <a:cs typeface="SimSun"/>
              </a:rPr>
              <a:t>程的测量措施、过 </a:t>
            </a:r>
            <a:r>
              <a:rPr sz="1200" spc="-40">
                <a:solidFill>
                  <a:srgbClr val="000000">
                    <a:alpha val="100000"/>
                  </a:srgbClr>
                </a:solidFill>
                <a:latin typeface="SimSun"/>
                <a:ea typeface="SimSun"/>
                <a:cs typeface="SimSun"/>
              </a:rPr>
              <a:t>程改进的方向以及其对 Q</a:t>
            </a:r>
            <a:r>
              <a:rPr sz="1200" spc="-30">
                <a:solidFill>
                  <a:srgbClr val="000000">
                    <a:alpha val="100000"/>
                  </a:srgbClr>
                </a:solidFill>
                <a:latin typeface="SimSun"/>
                <a:ea typeface="SimSun"/>
                <a:cs typeface="SimSun"/>
              </a:rPr>
              <a:t>M</a:t>
            </a:r>
            <a:r>
              <a:rPr sz="1200" spc="0">
                <a:solidFill>
                  <a:srgbClr val="000000">
                    <a:alpha val="100000"/>
                  </a:srgbClr>
                </a:solidFill>
                <a:latin typeface="SimSun"/>
                <a:ea typeface="SimSun"/>
                <a:cs typeface="SimSun"/>
              </a:rPr>
              <a:t>S</a:t>
            </a:r>
            <a:r>
              <a:rPr sz="1200" spc="-40">
                <a:solidFill>
                  <a:srgbClr val="000000">
                    <a:alpha val="100000"/>
                  </a:srgbClr>
                </a:solidFill>
                <a:latin typeface="SimSun"/>
                <a:ea typeface="SimSun"/>
                <a:cs typeface="SimSun"/>
              </a:rPr>
              <a:t> 的贡献等。</a:t>
            </a:r>
            <a:endParaRPr lang="SimSun" altLang="SimSun" sz="1200"/>
          </a:p>
          <a:p>
            <a:pPr marL="22301" indent="304139" algn="l" rtl="0" eaLnBrk="0">
              <a:lnSpc>
                <a:spcPct val="164000"/>
              </a:lnSpc>
              <a:spcBef>
                <a:spcPts val="717"/>
              </a:spcBef>
            </a:pPr>
            <a:r>
              <a:rPr sz="1200" spc="-50">
                <a:solidFill>
                  <a:srgbClr val="000000">
                    <a:alpha val="100000"/>
                  </a:srgbClr>
                </a:solidFill>
                <a:latin typeface="FangSong"/>
                <a:ea typeface="FangSong"/>
                <a:cs typeface="FangSong"/>
              </a:rPr>
              <a:t>注 1：对于 </a:t>
            </a:r>
            <a:r>
              <a:rPr sz="1200" spc="0">
                <a:solidFill>
                  <a:srgbClr val="000000">
                    <a:alpha val="100000"/>
                  </a:srgbClr>
                </a:solidFill>
                <a:latin typeface="FangSong"/>
                <a:ea typeface="FangSong"/>
                <a:cs typeface="FangSong"/>
              </a:rPr>
              <a:t>QMS</a:t>
            </a:r>
            <a:r>
              <a:rPr sz="1200" spc="-50">
                <a:solidFill>
                  <a:srgbClr val="000000">
                    <a:alpha val="100000"/>
                  </a:srgbClr>
                </a:solidFill>
                <a:latin typeface="FangSong"/>
                <a:ea typeface="FangSong"/>
                <a:cs typeface="FangSong"/>
              </a:rPr>
              <a:t> 而言， 绩效指标至少应能够反映组织一致地提供满足顾客要</a:t>
            </a:r>
            <a:r>
              <a:rPr sz="1200" spc="-30">
                <a:solidFill>
                  <a:srgbClr val="000000">
                    <a:alpha val="100000"/>
                  </a:srgbClr>
                </a:solidFill>
                <a:latin typeface="FangSong"/>
                <a:ea typeface="FangSong"/>
                <a:cs typeface="FangSong"/>
              </a:rPr>
              <a:t>求</a:t>
            </a:r>
            <a:r>
              <a:rPr sz="1200" spc="0">
                <a:solidFill>
                  <a:srgbClr val="000000">
                    <a:alpha val="100000"/>
                  </a:srgbClr>
                </a:solidFill>
                <a:latin typeface="FangSong"/>
                <a:ea typeface="FangSong"/>
                <a:cs typeface="FangSong"/>
              </a:rPr>
              <a:t>和 </a:t>
            </a:r>
            <a:r>
              <a:rPr sz="1200" spc="-30">
                <a:solidFill>
                  <a:srgbClr val="000000">
                    <a:alpha val="100000"/>
                  </a:srgbClr>
                </a:solidFill>
                <a:latin typeface="FangSong"/>
                <a:ea typeface="FangSong"/>
                <a:cs typeface="FangSong"/>
              </a:rPr>
              <a:t>法律法规要求的产品的可证实能力，体现了那些针对 Q</a:t>
            </a:r>
            <a:r>
              <a:rPr sz="1200" spc="0">
                <a:solidFill>
                  <a:srgbClr val="000000">
                    <a:alpha val="100000"/>
                  </a:srgbClr>
                </a:solidFill>
                <a:latin typeface="FangSong"/>
                <a:ea typeface="FangSong"/>
                <a:cs typeface="FangSong"/>
              </a:rPr>
              <a:t>MS</a:t>
            </a:r>
            <a:r>
              <a:rPr sz="1200" spc="-30">
                <a:solidFill>
                  <a:srgbClr val="000000">
                    <a:alpha val="100000"/>
                  </a:srgbClr>
                </a:solidFill>
                <a:latin typeface="FangSong"/>
                <a:ea typeface="FangSong"/>
                <a:cs typeface="FangSong"/>
              </a:rPr>
              <a:t> 有效性的持续改进的要求。</a:t>
            </a:r>
            <a:endParaRPr lang="FangSong" altLang="FangSong" sz="1200"/>
          </a:p>
          <a:p>
            <a:pPr marL="16967" indent="309473" algn="l" rtl="0" eaLnBrk="0">
              <a:lnSpc>
                <a:spcPct val="163000"/>
              </a:lnSpc>
              <a:spcBef>
                <a:spcPts val="759"/>
              </a:spcBef>
            </a:pPr>
            <a:r>
              <a:rPr sz="1200" spc="-30">
                <a:solidFill>
                  <a:srgbClr val="000000">
                    <a:alpha val="100000"/>
                  </a:srgbClr>
                </a:solidFill>
                <a:latin typeface="FangSong"/>
                <a:ea typeface="FangSong"/>
                <a:cs typeface="FangSong"/>
              </a:rPr>
              <a:t>注 2：对于 EM</a:t>
            </a:r>
            <a:r>
              <a:rPr sz="1200" spc="-10">
                <a:solidFill>
                  <a:srgbClr val="000000">
                    <a:alpha val="100000"/>
                  </a:srgbClr>
                </a:solidFill>
                <a:latin typeface="FangSong"/>
                <a:ea typeface="FangSong"/>
                <a:cs typeface="FangSong"/>
              </a:rPr>
              <a:t>S</a:t>
            </a:r>
            <a:r>
              <a:rPr sz="1200" spc="-30">
                <a:solidFill>
                  <a:srgbClr val="000000">
                    <a:alpha val="100000"/>
                  </a:srgbClr>
                </a:solidFill>
                <a:latin typeface="FangSong"/>
                <a:ea typeface="FangSong"/>
                <a:cs typeface="FangSong"/>
              </a:rPr>
              <a:t> 而言, 绩效指标至少应能够反映组织一致地达到其环境方针、目</a:t>
            </a:r>
            <a:r>
              <a:rPr sz="1200" spc="0">
                <a:solidFill>
                  <a:srgbClr val="000000">
                    <a:alpha val="100000"/>
                  </a:srgbClr>
                </a:solidFill>
                <a:latin typeface="FangSong"/>
                <a:ea typeface="FangSong"/>
                <a:cs typeface="FangSong"/>
              </a:rPr>
              <a:t> </a:t>
            </a:r>
            <a:r>
              <a:rPr sz="1200" spc="20">
                <a:solidFill>
                  <a:srgbClr val="000000">
                    <a:alpha val="100000"/>
                  </a:srgbClr>
                </a:solidFill>
                <a:latin typeface="FangSong"/>
                <a:ea typeface="FangSong"/>
                <a:cs typeface="FangSong"/>
              </a:rPr>
              <a:t>标和指标以及符合适用的、涉及其环境因素的法律法规要求与其他要求</a:t>
            </a:r>
            <a:r>
              <a:rPr sz="1200" spc="10">
                <a:solidFill>
                  <a:srgbClr val="000000">
                    <a:alpha val="100000"/>
                  </a:srgbClr>
                </a:solidFill>
                <a:latin typeface="FangSong"/>
                <a:ea typeface="FangSong"/>
                <a:cs typeface="FangSong"/>
              </a:rPr>
              <a:t>的</a:t>
            </a:r>
            <a:r>
              <a:rPr sz="1200" spc="0">
                <a:solidFill>
                  <a:srgbClr val="000000">
                    <a:alpha val="100000"/>
                  </a:srgbClr>
                </a:solidFill>
                <a:latin typeface="FangSong"/>
                <a:ea typeface="FangSong"/>
                <a:cs typeface="FangSong"/>
              </a:rPr>
              <a:t>可证实能 </a:t>
            </a:r>
            <a:r>
              <a:rPr sz="1200" spc="-30">
                <a:solidFill>
                  <a:srgbClr val="000000">
                    <a:alpha val="100000"/>
                  </a:srgbClr>
                </a:solidFill>
                <a:latin typeface="FangSong"/>
                <a:ea typeface="FangSong"/>
                <a:cs typeface="FangSong"/>
              </a:rPr>
              <a:t>力，体现了那些针对 </a:t>
            </a:r>
            <a:r>
              <a:rPr sz="1200" spc="0">
                <a:solidFill>
                  <a:srgbClr val="000000">
                    <a:alpha val="100000"/>
                  </a:srgbClr>
                </a:solidFill>
                <a:latin typeface="FangSong"/>
                <a:ea typeface="FangSong"/>
                <a:cs typeface="FangSong"/>
              </a:rPr>
              <a:t>EMS</a:t>
            </a:r>
            <a:r>
              <a:rPr sz="1200" spc="-30">
                <a:solidFill>
                  <a:srgbClr val="000000">
                    <a:alpha val="100000"/>
                  </a:srgbClr>
                </a:solidFill>
                <a:latin typeface="FangSong"/>
                <a:ea typeface="FangSong"/>
                <a:cs typeface="FangSong"/>
              </a:rPr>
              <a:t> 有效性的持续改进和污染防治的要求</a:t>
            </a:r>
            <a:r>
              <a:rPr sz="1200" spc="-20">
                <a:solidFill>
                  <a:srgbClr val="000000">
                    <a:alpha val="100000"/>
                  </a:srgbClr>
                </a:solidFill>
                <a:latin typeface="FangSong"/>
                <a:ea typeface="FangSong"/>
                <a:cs typeface="FangSong"/>
              </a:rPr>
              <a:t>。</a:t>
            </a:r>
            <a:endParaRPr lang="FangSong" altLang="FangSong" sz="1200"/>
          </a:p>
          <a:p>
            <a:pPr algn="l" rtl="0" eaLnBrk="0">
              <a:lnSpc>
                <a:spcPct val="117000"/>
              </a:lnSpc>
            </a:pPr>
            <a:endParaRPr lang="Arial" altLang="Arial" sz="1000"/>
          </a:p>
          <a:p>
            <a:pPr marL="317449" algn="l" rtl="0" eaLnBrk="0">
              <a:lnSpc>
                <a:spcPct val="95000"/>
              </a:lnSpc>
              <a:spcBef>
                <a:spcPts val="372"/>
              </a:spcBef>
            </a:pPr>
            <a:r>
              <a:rPr sz="1200" spc="-10">
                <a:solidFill>
                  <a:srgbClr val="000000">
                    <a:alpha val="100000"/>
                  </a:srgbClr>
                </a:solidFill>
                <a:latin typeface="SimSun"/>
                <a:ea typeface="SimSun"/>
                <a:cs typeface="SimSun"/>
              </a:rPr>
              <a:t>4) 绩</a:t>
            </a:r>
            <a:r>
              <a:rPr sz="1200" spc="0">
                <a:solidFill>
                  <a:srgbClr val="000000">
                    <a:alpha val="100000"/>
                  </a:srgbClr>
                </a:solidFill>
                <a:latin typeface="SimSun"/>
                <a:ea typeface="SimSun"/>
                <a:cs typeface="SimSun"/>
              </a:rPr>
              <a:t>效指标值</a:t>
            </a:r>
            <a:endParaRPr lang="SimSun" altLang="SimSun" sz="1200"/>
          </a:p>
          <a:p>
            <a:pPr marL="16967" indent="303530" algn="l" rtl="0" eaLnBrk="0">
              <a:lnSpc>
                <a:spcPct val="164000"/>
              </a:lnSpc>
              <a:spcBef>
                <a:spcPts val="744"/>
              </a:spcBef>
            </a:pPr>
            <a:r>
              <a:rPr sz="1200" spc="-20">
                <a:solidFill>
                  <a:srgbClr val="000000">
                    <a:alpha val="100000"/>
                  </a:srgbClr>
                </a:solidFill>
                <a:latin typeface="SimSun"/>
                <a:ea typeface="SimSun"/>
                <a:cs typeface="SimSun"/>
              </a:rPr>
              <a:t>绩效指标值 (</a:t>
            </a:r>
            <a:r>
              <a:rPr sz="1200" spc="0">
                <a:solidFill>
                  <a:srgbClr val="000000">
                    <a:alpha val="100000"/>
                  </a:srgbClr>
                </a:solidFill>
                <a:latin typeface="SimSun"/>
                <a:ea typeface="SimSun"/>
                <a:cs typeface="SimSun"/>
              </a:rPr>
              <a:t>target</a:t>
            </a:r>
            <a:r>
              <a:rPr sz="1200" spc="-20">
                <a:solidFill>
                  <a:srgbClr val="000000">
                    <a:alpha val="100000"/>
                  </a:srgbClr>
                </a:solidFill>
                <a:latin typeface="SimSun"/>
                <a:ea typeface="SimSun"/>
                <a:cs typeface="SimSun"/>
              </a:rPr>
              <a:t>，以下简称指标值) 是对选定的过程绩效</a:t>
            </a:r>
            <a:r>
              <a:rPr sz="1200" spc="-10">
                <a:solidFill>
                  <a:srgbClr val="000000">
                    <a:alpha val="100000"/>
                  </a:srgbClr>
                </a:solidFill>
                <a:latin typeface="SimSun"/>
                <a:ea typeface="SimSun"/>
                <a:cs typeface="SimSun"/>
              </a:rPr>
              <a:t>指</a:t>
            </a:r>
            <a:r>
              <a:rPr sz="1200" spc="0">
                <a:solidFill>
                  <a:srgbClr val="000000">
                    <a:alpha val="100000"/>
                  </a:srgbClr>
                </a:solidFill>
                <a:latin typeface="SimSun"/>
                <a:ea typeface="SimSun"/>
                <a:cs typeface="SimSun"/>
              </a:rPr>
              <a:t>标的定量描述或 </a:t>
            </a:r>
            <a:r>
              <a:rPr sz="1200" spc="-20">
                <a:solidFill>
                  <a:srgbClr val="000000">
                    <a:alpha val="100000"/>
                  </a:srgbClr>
                </a:solidFill>
                <a:latin typeface="SimSun"/>
                <a:ea typeface="SimSun"/>
                <a:cs typeface="SimSun"/>
              </a:rPr>
              <a:t>定性描述。它可能基于多</a:t>
            </a:r>
            <a:r>
              <a:rPr sz="1200" spc="-10">
                <a:solidFill>
                  <a:srgbClr val="000000">
                    <a:alpha val="100000"/>
                  </a:srgbClr>
                </a:solidFill>
                <a:latin typeface="SimSun"/>
                <a:ea typeface="SimSun"/>
                <a:cs typeface="SimSun"/>
              </a:rPr>
              <a:t>种</a:t>
            </a:r>
            <a:r>
              <a:rPr sz="1200" spc="0">
                <a:solidFill>
                  <a:srgbClr val="000000">
                    <a:alpha val="100000"/>
                  </a:srgbClr>
                </a:solidFill>
                <a:latin typeface="SimSun"/>
                <a:ea typeface="SimSun"/>
                <a:cs typeface="SimSun"/>
              </a:rPr>
              <a:t>因素而决定。</a:t>
            </a:r>
            <a:endParaRPr lang="SimSun" altLang="SimSun" sz="1200"/>
          </a:p>
          <a:p>
            <a:pPr algn="l" rtl="0" eaLnBrk="0">
              <a:lnSpc>
                <a:spcPct val="115000"/>
              </a:lnSpc>
            </a:pPr>
            <a:endParaRPr lang="Arial" altLang="Arial" sz="1000"/>
          </a:p>
          <a:p>
            <a:pPr algn="l" rtl="0" eaLnBrk="0">
              <a:lnSpc>
                <a:spcPct val="102000"/>
              </a:lnSpc>
            </a:pPr>
            <a:endParaRPr lang="Arial" altLang="Arial" sz="300"/>
          </a:p>
          <a:p>
            <a:pPr marL="320497" algn="l" rtl="0" eaLnBrk="0">
              <a:lnSpc>
                <a:spcPct val="95000"/>
              </a:lnSpc>
            </a:pPr>
            <a:r>
              <a:rPr sz="1200" spc="-40">
                <a:solidFill>
                  <a:srgbClr val="000000">
                    <a:alpha val="100000"/>
                  </a:srgbClr>
                </a:solidFill>
                <a:latin typeface="SimSun"/>
                <a:ea typeface="SimSun"/>
                <a:cs typeface="SimSun"/>
              </a:rPr>
              <a:t>不同的组织或组织的不同管理时期与不同管理程度， 可能选</a:t>
            </a:r>
            <a:r>
              <a:rPr sz="1200" spc="-30">
                <a:solidFill>
                  <a:srgbClr val="000000">
                    <a:alpha val="100000"/>
                  </a:srgbClr>
                </a:solidFill>
                <a:latin typeface="SimSun"/>
                <a:ea typeface="SimSun"/>
                <a:cs typeface="SimSun"/>
              </a:rPr>
              <a:t>择</a:t>
            </a:r>
            <a:r>
              <a:rPr sz="1200" spc="0">
                <a:solidFill>
                  <a:srgbClr val="000000">
                    <a:alpha val="100000"/>
                  </a:srgbClr>
                </a:solidFill>
                <a:latin typeface="SimSun"/>
                <a:ea typeface="SimSun"/>
                <a:cs typeface="SimSun"/>
              </a:rPr>
              <a:t>不同的、适合于组</a:t>
            </a:r>
            <a:endParaRPr lang="SimSun" altLang="SimSun" sz="1200"/>
          </a:p>
        </p:txBody>
      </p:sp>
      <p:sp>
        <p:nvSpPr>
          <p:cNvPr id="111" name="textbox 111"/>
          <p:cNvSpPr/>
          <p:nvPr/>
        </p:nvSpPr>
        <p:spPr>
          <a:xfrm>
            <a:off x="6659766" y="9918560"/>
            <a:ext cx="1581785"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30">
                <a:solidFill>
                  <a:srgbClr val="000000">
                    <a:alpha val="100000"/>
                  </a:srgbClr>
                </a:solidFill>
                <a:latin typeface="SimSun"/>
                <a:ea typeface="SimSun"/>
                <a:cs typeface="SimSun"/>
              </a:rPr>
              <a:t>修订日期：</a:t>
            </a:r>
            <a:r>
              <a:rPr sz="900" spc="-30">
                <a:solidFill>
                  <a:srgbClr val="000000">
                    <a:alpha val="100000"/>
                  </a:srgbClr>
                </a:solidFill>
                <a:latin typeface="Arial"/>
                <a:ea typeface="Arial"/>
                <a:cs typeface="Arial"/>
              </a:rPr>
              <a:t>2015 </a:t>
            </a:r>
            <a:r>
              <a:rPr sz="900" spc="-30">
                <a:solidFill>
                  <a:srgbClr val="000000">
                    <a:alpha val="100000"/>
                  </a:srgbClr>
                </a:solidFill>
                <a:latin typeface="SimSun"/>
                <a:ea typeface="SimSun"/>
                <a:cs typeface="SimSun"/>
              </a:rPr>
              <a:t>年 </a:t>
            </a:r>
            <a:r>
              <a:rPr sz="900" spc="-30">
                <a:solidFill>
                  <a:srgbClr val="000000">
                    <a:alpha val="100000"/>
                  </a:srgbClr>
                </a:solidFill>
                <a:latin typeface="Arial"/>
                <a:ea typeface="Arial"/>
                <a:cs typeface="Arial"/>
              </a:rPr>
              <a:t>06 </a:t>
            </a:r>
            <a:r>
              <a:rPr sz="900" spc="-30">
                <a:solidFill>
                  <a:srgbClr val="000000">
                    <a:alpha val="100000"/>
                  </a:srgbClr>
                </a:solidFill>
                <a:latin typeface="SimSun"/>
                <a:ea typeface="SimSun"/>
                <a:cs typeface="SimSun"/>
              </a:rPr>
              <a:t>月 </a:t>
            </a:r>
            <a:r>
              <a:rPr sz="900" spc="-30">
                <a:solidFill>
                  <a:srgbClr val="000000">
                    <a:alpha val="100000"/>
                  </a:srgbClr>
                </a:solidFill>
                <a:latin typeface="Arial"/>
                <a:ea typeface="Arial"/>
                <a:cs typeface="Arial"/>
              </a:rPr>
              <a:t>01 </a:t>
            </a:r>
            <a:r>
              <a:rPr sz="900" spc="0">
                <a:solidFill>
                  <a:srgbClr val="000000">
                    <a:alpha val="100000"/>
                  </a:srgbClr>
                </a:solidFill>
                <a:latin typeface="SimSun"/>
                <a:ea typeface="SimSun"/>
                <a:cs typeface="SimSun"/>
              </a:rPr>
              <a:t>日</a:t>
            </a:r>
            <a:endParaRPr lang="SimSun" altLang="SimSun" sz="900"/>
          </a:p>
        </p:txBody>
      </p:sp>
      <p:sp>
        <p:nvSpPr>
          <p:cNvPr id="112" name="textbox 112"/>
          <p:cNvSpPr/>
          <p:nvPr/>
        </p:nvSpPr>
        <p:spPr>
          <a:xfrm>
            <a:off x="2640317" y="9918560"/>
            <a:ext cx="15805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303"/>
              </a:lnSpc>
            </a:pPr>
            <a:endParaRPr lang="Arial" altLang="Arial" sz="100"/>
          </a:p>
          <a:p>
            <a:pPr marL="12700" algn="l" rtl="0" eaLnBrk="0">
              <a:lnSpc>
                <a:spcPct val="95000"/>
              </a:lnSpc>
            </a:pPr>
            <a:r>
              <a:rPr sz="900" spc="-50">
                <a:solidFill>
                  <a:srgbClr val="000000">
                    <a:alpha val="100000"/>
                  </a:srgbClr>
                </a:solidFill>
                <a:latin typeface="SimSun"/>
                <a:ea typeface="SimSun"/>
                <a:cs typeface="SimSun"/>
              </a:rPr>
              <a:t>发布日期： </a:t>
            </a:r>
            <a:r>
              <a:rPr sz="900" spc="-50">
                <a:solidFill>
                  <a:srgbClr val="000000">
                    <a:alpha val="100000"/>
                  </a:srgbClr>
                </a:solidFill>
                <a:latin typeface="Arial"/>
                <a:ea typeface="Arial"/>
                <a:cs typeface="Arial"/>
              </a:rPr>
              <a:t>2009 </a:t>
            </a:r>
            <a:r>
              <a:rPr sz="900" spc="-50">
                <a:solidFill>
                  <a:srgbClr val="000000">
                    <a:alpha val="100000"/>
                  </a:srgbClr>
                </a:solidFill>
                <a:latin typeface="SimSun"/>
                <a:ea typeface="SimSun"/>
                <a:cs typeface="SimSun"/>
              </a:rPr>
              <a:t>年 </a:t>
            </a:r>
            <a:r>
              <a:rPr sz="900" spc="-50">
                <a:solidFill>
                  <a:srgbClr val="000000">
                    <a:alpha val="100000"/>
                  </a:srgbClr>
                </a:solidFill>
                <a:latin typeface="Arial"/>
                <a:ea typeface="Arial"/>
                <a:cs typeface="Arial"/>
              </a:rPr>
              <a:t>12 </a:t>
            </a:r>
            <a:r>
              <a:rPr sz="900" spc="-50">
                <a:solidFill>
                  <a:srgbClr val="000000">
                    <a:alpha val="100000"/>
                  </a:srgbClr>
                </a:solidFill>
                <a:latin typeface="SimSun"/>
                <a:ea typeface="SimSun"/>
                <a:cs typeface="SimSun"/>
              </a:rPr>
              <a:t>月 </a:t>
            </a:r>
            <a:r>
              <a:rPr sz="900" spc="-50">
                <a:solidFill>
                  <a:srgbClr val="000000">
                    <a:alpha val="100000"/>
                  </a:srgbClr>
                </a:solidFill>
                <a:latin typeface="Arial"/>
                <a:ea typeface="Arial"/>
                <a:cs typeface="Arial"/>
              </a:rPr>
              <a:t>30 </a:t>
            </a:r>
            <a:r>
              <a:rPr sz="900" spc="-20">
                <a:solidFill>
                  <a:srgbClr val="000000">
                    <a:alpha val="100000"/>
                  </a:srgbClr>
                </a:solidFill>
                <a:latin typeface="SimSun"/>
                <a:ea typeface="SimSun"/>
                <a:cs typeface="SimSun"/>
              </a:rPr>
              <a:t>日</a:t>
            </a:r>
            <a:endParaRPr lang="SimSun" altLang="SimSun" sz="900"/>
          </a:p>
        </p:txBody>
      </p:sp>
      <p:sp>
        <p:nvSpPr>
          <p:cNvPr id="113" name="textbox 113"/>
          <p:cNvSpPr/>
          <p:nvPr/>
        </p:nvSpPr>
        <p:spPr>
          <a:xfrm>
            <a:off x="2638145" y="544436"/>
            <a:ext cx="1139189"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01"/>
              </a:lnSpc>
            </a:pPr>
            <a:r>
              <a:rPr sz="900" spc="-20">
                <a:solidFill>
                  <a:srgbClr val="000000">
                    <a:alpha val="100000"/>
                  </a:srgbClr>
                </a:solidFill>
                <a:latin typeface="Times New Roman"/>
                <a:ea typeface="Times New Roman"/>
                <a:cs typeface="Times New Roman"/>
              </a:rPr>
              <a:t>CN</a:t>
            </a:r>
            <a:r>
              <a:rPr sz="900" spc="0">
                <a:solidFill>
                  <a:srgbClr val="000000">
                    <a:alpha val="100000"/>
                  </a:srgbClr>
                </a:solidFill>
                <a:latin typeface="Times New Roman"/>
                <a:ea typeface="Times New Roman"/>
                <a:cs typeface="Times New Roman"/>
              </a:rPr>
              <a:t>AS</a:t>
            </a:r>
            <a:r>
              <a:rPr sz="900" spc="-20">
                <a:solidFill>
                  <a:srgbClr val="000000">
                    <a:alpha val="100000"/>
                  </a:srgbClr>
                </a:solidFill>
                <a:latin typeface="Times New Roman"/>
                <a:ea typeface="Times New Roman"/>
                <a:cs typeface="Times New Roman"/>
              </a:rPr>
              <a:t>-</a:t>
            </a:r>
            <a:r>
              <a:rPr sz="900" spc="0">
                <a:solidFill>
                  <a:srgbClr val="000000">
                    <a:alpha val="100000"/>
                  </a:srgbClr>
                </a:solidFill>
                <a:latin typeface="Times New Roman"/>
                <a:ea typeface="Times New Roman"/>
                <a:cs typeface="Times New Roman"/>
              </a:rPr>
              <a:t>TRC</a:t>
            </a:r>
            <a:r>
              <a:rPr sz="900" spc="-20">
                <a:solidFill>
                  <a:srgbClr val="000000">
                    <a:alpha val="100000"/>
                  </a:srgbClr>
                </a:solidFill>
                <a:latin typeface="Times New Roman"/>
                <a:ea typeface="Times New Roman"/>
                <a:cs typeface="Times New Roman"/>
              </a:rPr>
              <a:t>-006 </a:t>
            </a:r>
            <a:r>
              <a:rPr sz="900" spc="-20">
                <a:solidFill>
                  <a:srgbClr val="000000">
                    <a:alpha val="100000"/>
                  </a:srgbClr>
                </a:solidFill>
                <a:latin typeface="SimSun"/>
                <a:ea typeface="SimSun"/>
                <a:cs typeface="SimSun"/>
              </a:rPr>
              <a:t>：</a:t>
            </a:r>
            <a:r>
              <a:rPr sz="900" spc="-20">
                <a:solidFill>
                  <a:srgbClr val="000000">
                    <a:alpha val="100000"/>
                  </a:srgbClr>
                </a:solidFill>
                <a:latin typeface="Times New Roman"/>
                <a:ea typeface="Times New Roman"/>
                <a:cs typeface="Times New Roman"/>
              </a:rPr>
              <a:t>2009</a:t>
            </a:r>
            <a:endParaRPr lang="Times New Roman" altLang="Times New Roman" sz="900"/>
          </a:p>
        </p:txBody>
      </p:sp>
      <p:sp>
        <p:nvSpPr>
          <p:cNvPr id="114" name="textbox 114"/>
          <p:cNvSpPr/>
          <p:nvPr/>
        </p:nvSpPr>
        <p:spPr>
          <a:xfrm>
            <a:off x="7187069" y="544436"/>
            <a:ext cx="99504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33"/>
              </a:lnSpc>
            </a:pPr>
            <a:endParaRPr lang="Arial" altLang="Arial" sz="100"/>
          </a:p>
          <a:p>
            <a:pPr marL="12700" algn="l" rtl="0" eaLnBrk="0">
              <a:lnSpc>
                <a:spcPct val="95000"/>
              </a:lnSpc>
            </a:pPr>
            <a:r>
              <a:rPr sz="900" spc="10">
                <a:solidFill>
                  <a:srgbClr val="000000">
                    <a:alpha val="100000"/>
                  </a:srgbClr>
                </a:solidFill>
                <a:latin typeface="SimSun"/>
                <a:ea typeface="SimSun"/>
                <a:cs typeface="SimSun"/>
              </a:rPr>
              <a:t>第 </a:t>
            </a:r>
            <a:r>
              <a:rPr sz="900" spc="10">
                <a:solidFill>
                  <a:srgbClr val="000000">
                    <a:alpha val="100000"/>
                  </a:srgbClr>
                </a:solidFill>
                <a:latin typeface="Times New Roman"/>
                <a:ea typeface="Times New Roman"/>
                <a:cs typeface="Times New Roman"/>
              </a:rPr>
              <a:t>16</a:t>
            </a:r>
            <a:r>
              <a:rPr sz="900" spc="0">
                <a:solidFill>
                  <a:srgbClr val="000000">
                    <a:alpha val="100000"/>
                  </a:srgbClr>
                </a:solidFill>
                <a:latin typeface="Times New Roman"/>
                <a:ea typeface="Times New Roman"/>
                <a:cs typeface="Times New Roman"/>
              </a:rPr>
              <a:t>  </a:t>
            </a:r>
            <a:r>
              <a:rPr sz="900" spc="0">
                <a:solidFill>
                  <a:srgbClr val="000000">
                    <a:alpha val="100000"/>
                  </a:srgbClr>
                </a:solidFill>
                <a:latin typeface="SimSun"/>
                <a:ea typeface="SimSun"/>
                <a:cs typeface="SimSun"/>
              </a:rPr>
              <a:t>页 共 </a:t>
            </a:r>
            <a:r>
              <a:rPr sz="900" spc="0">
                <a:solidFill>
                  <a:srgbClr val="000000">
                    <a:alpha val="100000"/>
                  </a:srgbClr>
                </a:solidFill>
                <a:latin typeface="Times New Roman"/>
                <a:ea typeface="Times New Roman"/>
                <a:cs typeface="Times New Roman"/>
              </a:rPr>
              <a:t>33  </a:t>
            </a:r>
            <a:r>
              <a:rPr sz="900" spc="0">
                <a:solidFill>
                  <a:srgbClr val="000000">
                    <a:alpha val="100000"/>
                  </a:srgbClr>
                </a:solidFill>
                <a:latin typeface="SimSun"/>
                <a:ea typeface="SimSun"/>
                <a:cs typeface="SimSun"/>
              </a:rPr>
              <a:t>页</a:t>
            </a:r>
            <a:endParaRPr lang="SimSun" altLang="SimSun" sz="900"/>
          </a:p>
        </p:txBody>
      </p:sp>
      <p:sp>
        <p:nvSpPr>
          <p:cNvPr id="115" name="path"/>
          <p:cNvSpPr/>
          <p:nvPr/>
        </p:nvSpPr>
        <p:spPr>
          <a:xfrm>
            <a:off x="2628443" y="9893808"/>
            <a:ext cx="5617210" cy="9144"/>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6" name="path"/>
          <p:cNvSpPr/>
          <p:nvPr/>
        </p:nvSpPr>
        <p:spPr>
          <a:xfrm>
            <a:off x="2628443" y="701040"/>
            <a:ext cx="5617210" cy="9143"/>
          </a:xfrm>
          <a:custGeom>
            <a:rect l="0" t="0" r="0" b="0"/>
            <a:pathLst>
              <a:path w="8846" h="14">
                <a:moveTo>
                  <a:pt x="0" y="14"/>
                </a:moveTo>
                <a:lnTo>
                  <a:pt x="8846" y="14"/>
                </a:lnTo>
                <a:lnTo>
                  <a:pt x="8846" y="0"/>
                </a:lnTo>
                <a:lnTo>
                  <a:pt x="0" y="0"/>
                </a:lnTo>
                <a:lnTo>
                  <a:pt x="0" y="14"/>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9422384" cy="9422384"/>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https://d.book118.com/755214200324011120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334</Paragraphs>
  <Slides>17</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SimHei</vt:lpstr>
      <vt:lpstr>SimSun</vt:lpstr>
      <vt:lpstr>Times New Roman</vt:lpstr>
      <vt:lpstr>FangSong</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2024-09-23T15:41:15.724</cp:lastPrinted>
  <dcterms:created xsi:type="dcterms:W3CDTF">2024-09-23T07:41:15Z</dcterms:created>
  <dcterms:modified xsi:type="dcterms:W3CDTF">2024-09-23T07:41:17Z</dcterms:modified>
</cp:coreProperties>
</file>