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INVFKB+JIFQJR+ArialMT"/>
      <p:regular r:id="rId15"/>
    </p:embeddedFont>
    <p:embeddedFont>
      <p:font typeface="DPLKNO+MS-UIGothic"/>
      <p:regular r:id="rId16"/>
    </p:embeddedFont>
    <p:embeddedFont>
      <p:font typeface="WDRRCV+NGSTLA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E3145-12A8-4FBE-AABA-FF31724F4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36A49-600E-410F-90AC-7B7772859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2D01A-4D84-4114-85C4-FDC695144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21106-BAA0-498F-82C3-2CCBB5F00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BAC572-3BB4-4809-B2E7-291434F7B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DDD454-506C-43C6-9EC7-0CA282EFB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142144-67DC-4E47-95EA-E470CB48D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7BB45C-8D72-4971-B059-AEFEB154D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BF48D-CEB4-4F3F-BC38-EB4699C23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F51FF-68EF-4642-BCAB-E3C5C981C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3A91D-382E-471D-B748-BB414E64A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31000233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45664" y="2794825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INVFKB+JIFQJR+ArialMT"/>
                <a:cs typeface="INVFKB+JIFQJ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标记</a:t>
            </a:r>
            <a:r>
              <a:rPr sz="2400">
                <a:solidFill>
                  <a:srgbClr val="FFFFFF"/>
                </a:solidFill>
                <a:latin typeface="DPLKNO+MS-UIGothic"/>
                <a:cs typeface="DPLKNO+MS-UIGothic"/>
              </a:rPr>
              <a:t>抗体的基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FFFFFF"/>
                </a:solidFill>
                <a:latin typeface="DPLKNO+MS-UIGothic"/>
                <a:cs typeface="DPLKNO+MS-UIGothic"/>
              </a:rPr>
              <a:t>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45664" y="3354895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INVFKB+JIFQJR+ArialMT"/>
                <a:cs typeface="INVFKB+JIFQJ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标记</a:t>
            </a:r>
            <a:r>
              <a:rPr sz="2400">
                <a:solidFill>
                  <a:srgbClr val="FFFFFF"/>
                </a:solidFill>
                <a:latin typeface="DPLKNO+MS-UIGothic"/>
                <a:cs typeface="DPLKNO+MS-UIGothic"/>
              </a:rPr>
              <a:t>抗体的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DPLKNO+MS-UIGothic"/>
                <a:cs typeface="DPLKNO+MS-UIGothic"/>
              </a:rPr>
              <a:t>用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2400">
                <a:solidFill>
                  <a:srgbClr val="FFFFFF"/>
                </a:solidFill>
                <a:latin typeface="DPLKNO+MS-UIGothic"/>
                <a:cs typeface="DPLKNO+MS-UIGothic"/>
              </a:rPr>
              <a:t>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145664" y="3914965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INVFKB+JIFQJR+ArialMT"/>
                <a:cs typeface="INVFKB+JIFQJ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标记</a:t>
            </a:r>
            <a:r>
              <a:rPr sz="2400">
                <a:solidFill>
                  <a:srgbClr val="FFFFFF"/>
                </a:solidFill>
                <a:latin typeface="DPLKNO+MS-UIGothic"/>
                <a:cs typeface="DPLKNO+MS-UIGothic"/>
              </a:rPr>
              <a:t>抗体的使用方法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45664" y="4473765"/>
            <a:ext cx="4790381" cy="13434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INVFKB+JIFQJR+ArialMT"/>
                <a:cs typeface="INVFKB+JIFQJ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标记</a:t>
            </a:r>
            <a:r>
              <a:rPr sz="2400">
                <a:solidFill>
                  <a:srgbClr val="FFFFFF"/>
                </a:solidFill>
                <a:latin typeface="DPLKNO+MS-UIGothic"/>
                <a:cs typeface="DPLKNO+MS-UIGothic"/>
              </a:rPr>
              <a:t>抗体的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FFFFFF"/>
                </a:solidFill>
                <a:latin typeface="DPLKNO+MS-UIGothic"/>
                <a:cs typeface="DPLKNO+MS-UIGothic"/>
              </a:rPr>
              <a:t>缺点与注意事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INVFKB+JIFQJR+ArialMT"/>
                <a:cs typeface="INVFKB+JIFQJ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标记</a:t>
            </a:r>
            <a:r>
              <a:rPr sz="2400">
                <a:solidFill>
                  <a:srgbClr val="FFFFFF"/>
                </a:solidFill>
                <a:latin typeface="DPLKNO+MS-UIGothic"/>
                <a:cs typeface="DPLKNO+MS-UIGothic"/>
              </a:rPr>
              <a:t>抗体的未来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FFFF"/>
                </a:solidFill>
                <a:latin typeface="DPLKNO+MS-UIGothic"/>
                <a:cs typeface="DPLKNO+MS-UIGothic"/>
              </a:rPr>
              <a:t>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WDRRCV+NGSTLA+MicrosoftYaHei-Bold"/>
                <a:cs typeface="WDRRCV+NGSTLA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DPLKNO+MS-UIGothic"/>
                <a:cs typeface="DPLKNO+MS-UIGothic"/>
              </a:rPr>
              <a:t>抗体的基本概念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1889" y="170995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DPLKNO+MS-UIGothic"/>
                <a:cs typeface="DPLKNO+MS-UIGothic"/>
              </a:rPr>
              <a:t>抗体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PLKNO+MS-UIGothic"/>
                <a:cs typeface="DPLKNO+MS-UIGothic"/>
              </a:rPr>
              <a:t>免疫反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抗体是生物体（特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是免疫系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生的一种蛋白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与特定抗原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合，从而启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免疫反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免疫反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是指生物体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和清除外来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（抗原）的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程，通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过产</a:t>
            </a: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生抗体、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胞因子等物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抗外来物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817234" y="385371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DPLKNO+MS-UIGothic"/>
                <a:cs typeface="DPLKNO+MS-UIGothic"/>
              </a:rPr>
              <a:t>抗原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抗原是能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刺激机体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生特异性免疫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答的物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，如病原微生物、异体蛋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DPLKNO+MS-UIGothic"/>
                <a:cs typeface="DPLKNO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标记</a:t>
            </a:r>
            <a:r>
              <a:rPr sz="3000">
                <a:solidFill>
                  <a:srgbClr val="BA242F"/>
                </a:solidFill>
                <a:latin typeface="DPLKNO+MS-UIGothic"/>
                <a:cs typeface="DPLKNO+MS-UIGothic"/>
              </a:rPr>
              <a:t>抗体的制作原理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标记</a:t>
            </a:r>
            <a:r>
              <a:rPr sz="2300" spc="25">
                <a:solidFill>
                  <a:srgbClr val="BA242F"/>
                </a:solidFill>
                <a:latin typeface="DPLKNO+MS-UIGothic"/>
                <a:cs typeface="DPLKNO+MS-UIGothic"/>
              </a:rPr>
              <a:t>抗体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标记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抗体是将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荧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光染料、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等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标记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物与抗体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合，形成具有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和免疫反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双重功能的蛋白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标记</a:t>
            </a:r>
            <a:r>
              <a:rPr sz="2300" spc="25">
                <a:solidFill>
                  <a:srgbClr val="BA242F"/>
                </a:solidFill>
                <a:latin typeface="DPLKNO+MS-UIGothic"/>
                <a:cs typeface="DPLKNO+MS-UIGothic"/>
              </a:rPr>
              <a:t>技</a:t>
            </a:r>
            <a:r>
              <a:rPr sz="2300">
                <a:solidFill>
                  <a:srgbClr val="BA242F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59133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常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标记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技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包括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荧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光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标记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、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酶标记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、放射性同位素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标记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DPLKNO+MS-UIGothic"/>
                <a:cs typeface="DPLKNO+MS-UIGothic"/>
              </a:rPr>
              <a:t>抗体与</a:t>
            </a:r>
            <a:r>
              <a:rPr sz="2300" spc="23">
                <a:solidFill>
                  <a:srgbClr val="BA242F"/>
                </a:solidFill>
                <a:latin typeface="SimSun"/>
                <a:cs typeface="SimSun"/>
              </a:rPr>
              <a:t>标记</a:t>
            </a:r>
            <a:r>
              <a:rPr sz="2300" spc="25">
                <a:solidFill>
                  <a:srgbClr val="BA242F"/>
                </a:solidFill>
                <a:latin typeface="DPLKNO+MS-UIGothic"/>
                <a:cs typeface="DPLKNO+MS-UIGothic"/>
              </a:rPr>
              <a:t>物的</a:t>
            </a: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结</a:t>
            </a:r>
            <a:r>
              <a:rPr sz="2300" spc="25">
                <a:solidFill>
                  <a:srgbClr val="BA242F"/>
                </a:solidFill>
                <a:latin typeface="DPLKNO+MS-UIGothic"/>
                <a:cs typeface="DPLKNO+MS-UIGothic"/>
              </a:rPr>
              <a:t>合方式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795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抗体与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标记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物通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共价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或非共价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键结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合，保持抗体的免疫反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标记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物的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标记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功能。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标记</a:t>
            </a:r>
            <a:r>
              <a:rPr sz="3000">
                <a:solidFill>
                  <a:srgbClr val="BA242F"/>
                </a:solidFill>
                <a:latin typeface="DPLKNO+MS-UIGothic"/>
                <a:cs typeface="DPLKNO+MS-UIGothic"/>
              </a:rPr>
              <a:t>抗体的种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BA242F"/>
                </a:solidFill>
                <a:latin typeface="DPLKNO+MS-UIGothic"/>
                <a:cs typeface="DPLKNO+MS-UIGothic"/>
              </a:rPr>
              <a:t>与特性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BA242F"/>
                </a:solidFill>
                <a:latin typeface="SimSun"/>
                <a:cs typeface="SimSun"/>
              </a:rPr>
              <a:t>荧</a:t>
            </a:r>
            <a:r>
              <a:rPr sz="1600">
                <a:solidFill>
                  <a:srgbClr val="BA242F"/>
                </a:solidFill>
                <a:latin typeface="DPLKNO+MS-UIGothic"/>
                <a:cs typeface="DPLKNO+MS-UIGothic"/>
              </a:rPr>
              <a:t>光抗体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53525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WDRRCV+NGSTLA+MicrosoftYaHei-Bold"/>
                <a:cs typeface="WDRRCV+NGSTLA+MicrosoftYaHei-Bold"/>
              </a:rPr>
              <a:t>1</a:t>
            </a:r>
          </a:p>
          <a:p>
            <a:pPr marL="0" marR="0">
              <a:lnSpc>
                <a:spcPts val="5991"/>
              </a:lnSpc>
              <a:spcBef>
                <a:spcPts val="753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WDRRCV+NGSTLA+MicrosoftYaHei-Bold"/>
                <a:cs typeface="WDRRCV+NGSTLA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WDRRCV+NGSTLA+MicrosoftYaHei-Bold"/>
                <a:cs typeface="WDRRCV+NGSTLA+MicrosoftYaHei-Bold"/>
              </a:rPr>
              <a:t>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47460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荧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光抗体是将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荧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光染料与抗体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合形成的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标记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物，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2281928"/>
            <a:ext cx="46724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具有高灵敏度和高特异性，常用于生物医学研究、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262482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床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断等。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372360" y="316039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BA242F"/>
                </a:solidFill>
                <a:latin typeface="SimSun"/>
                <a:cs typeface="SimSun"/>
              </a:rPr>
              <a:t>酶标</a:t>
            </a:r>
            <a:r>
              <a:rPr sz="1600">
                <a:solidFill>
                  <a:srgbClr val="BA242F"/>
                </a:solidFill>
                <a:latin typeface="DPLKNO+MS-UIGothic"/>
                <a:cs typeface="DPLKNO+MS-UIGothic"/>
              </a:rPr>
              <a:t>抗体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72360" y="3592568"/>
            <a:ext cx="45269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酶标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抗体是将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与抗体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合形成的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标记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物，通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催化底物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色反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来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抗原，具有高特异性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和高灵敏度。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372360" y="492632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BA242F"/>
                </a:solidFill>
                <a:latin typeface="DPLKNO+MS-UIGothic"/>
                <a:cs typeface="DPLKNO+MS-UIGothic"/>
              </a:rPr>
              <a:t>放射免疫分析法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372360" y="5358503"/>
            <a:ext cx="460057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放射免疫分析法是将放射性同位素与抗体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合形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成的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标记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物，通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放射性信号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抗原，具有高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灵敏度和高特异性。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WDRRCV+NGSTLA+MicrosoftYaHei-Bold"/>
                <a:cs typeface="WDRRCV+NGSTLA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DPLKNO+MS-UIGothic"/>
                <a:cs typeface="DPLKNO+MS-UIGothic"/>
              </a:rPr>
              <a:t>生物学研究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DRRCV+NGSTLA+MicrosoftYaHei-Bold"/>
                <a:cs typeface="WDRRCV+NGSTL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DRRCV+NGSTLA+MicrosoftYaHei-Bold"/>
                <a:cs typeface="WDRRCV+NGSTL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DRRCV+NGSTLA+MicrosoftYaHei-Bold"/>
                <a:cs typeface="WDRRCV+NGSTL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BA242F"/>
                </a:solidFill>
                <a:latin typeface="SimSun"/>
                <a:cs typeface="SimSun"/>
              </a:rPr>
              <a:t>细</a:t>
            </a:r>
            <a:r>
              <a:rPr sz="2000" spc="25">
                <a:solidFill>
                  <a:srgbClr val="BA242F"/>
                </a:solidFill>
                <a:latin typeface="DPLKNO+MS-UIGothic"/>
                <a:cs typeface="DPLKNO+MS-UIGothic"/>
              </a:rPr>
              <a:t>胞生物学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BA242F"/>
                </a:solidFill>
                <a:latin typeface="DPLKNO+MS-UIGothic"/>
                <a:cs typeface="DPLKNO+MS-UIGothic"/>
              </a:rPr>
              <a:t>分子生物学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BA242F"/>
                </a:solidFill>
                <a:latin typeface="DPLKNO+MS-UIGothic"/>
                <a:cs typeface="DPLKNO+MS-UIGothic"/>
              </a:rPr>
              <a:t>生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态</a:t>
            </a:r>
            <a:r>
              <a:rPr sz="2000">
                <a:solidFill>
                  <a:srgbClr val="BA242F"/>
                </a:solidFill>
                <a:latin typeface="DPLKNO+MS-UIGothic"/>
                <a:cs typeface="DPLKNO+MS-UIGothic"/>
              </a:rPr>
              <a:t>学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用于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标记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特定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胞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型，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研究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胞生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、分化、迁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移等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程。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用于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特定基因或蛋白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的表达，研究基因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转录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和蛋白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合成等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程。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用于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标记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野生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物，研究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种群分布、行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为习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性、生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平衡等。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DPLKNO+MS-UIGothic"/>
                <a:cs typeface="DPLKNO+MS-UIGothic"/>
              </a:rPr>
              <a:t>医学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BA242F"/>
                </a:solidFill>
                <a:latin typeface="DPLKNO+MS-UIGothic"/>
                <a:cs typeface="DPLKNO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DPLKNO+MS-UIGothic"/>
                <a:cs typeface="DPLKNO+MS-UIGothic"/>
              </a:rPr>
              <a:t>免疫</a:t>
            </a:r>
            <a:r>
              <a:rPr sz="2300" spc="23">
                <a:solidFill>
                  <a:srgbClr val="BA242F"/>
                </a:solidFill>
                <a:latin typeface="SimSun"/>
                <a:cs typeface="SimSun"/>
              </a:rPr>
              <a:t>组织</a:t>
            </a:r>
            <a:r>
              <a:rPr sz="2300" spc="25">
                <a:solidFill>
                  <a:srgbClr val="BA242F"/>
                </a:solidFill>
                <a:latin typeface="DPLKNO+MS-UIGothic"/>
                <a:cs typeface="DPLKNO+MS-UIGothic"/>
              </a:rPr>
              <a:t>化学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DPLKNO+MS-UIGothic"/>
                <a:cs typeface="DPLKNO+MS-UIGothic"/>
              </a:rPr>
              <a:t>免疫</a:t>
            </a: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荧</a:t>
            </a:r>
            <a:r>
              <a:rPr sz="2300">
                <a:solidFill>
                  <a:srgbClr val="BA242F"/>
                </a:solidFill>
                <a:latin typeface="DPLKNO+MS-UIGothic"/>
                <a:cs typeface="DPLKNO+MS-UIGothic"/>
              </a:rPr>
              <a:t>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DPLKNO+MS-UIGothic"/>
                <a:cs typeface="DPLKNO+MS-UIGothic"/>
              </a:rPr>
              <a:t>流式</a:t>
            </a: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细</a:t>
            </a:r>
            <a:r>
              <a:rPr sz="2300" spc="23">
                <a:solidFill>
                  <a:srgbClr val="BA242F"/>
                </a:solidFill>
                <a:latin typeface="DPLKNO+MS-UIGothic"/>
                <a:cs typeface="DPLKNO+MS-UIGothic"/>
              </a:rPr>
              <a:t>胞</a:t>
            </a:r>
            <a:r>
              <a:rPr sz="2300">
                <a:solidFill>
                  <a:srgbClr val="BA242F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用于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检测组织样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本中的特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定抗原，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助病理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断。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817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用于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体液中或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胞内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的抗原，用于感染性疾病、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自身免疫病等的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断。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用于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检测细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胞表面的抗原，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用于血液病、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瘤等的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诊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DPLKNO+MS-UIGothic"/>
                <a:cs typeface="DPLKNO+MS-UIGothic"/>
              </a:rPr>
              <a:t>断和分型。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DPLKNO+MS-UIGothic"/>
                <a:cs typeface="DPLKNO+MS-UIGothic"/>
              </a:rPr>
              <a:t>免疫分析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12189" y="2080553"/>
            <a:ext cx="2533650" cy="666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酶联</a:t>
            </a:r>
            <a:r>
              <a:rPr sz="2100">
                <a:solidFill>
                  <a:srgbClr val="FFFFFF"/>
                </a:solidFill>
                <a:latin typeface="DPLKNO+MS-UIGothic"/>
                <a:cs typeface="DPLKNO+MS-UIGothic"/>
              </a:rPr>
              <a:t>免疫吸附</a:t>
            </a: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试验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210425" y="2095793"/>
            <a:ext cx="2000250" cy="666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DPLKNO+MS-UIGothic"/>
                <a:cs typeface="DPLKNO+MS-UIGothic"/>
              </a:rPr>
              <a:t>放射免疫分析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12189" y="2634353"/>
            <a:ext cx="43079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PLKNO+MS-UIGothic"/>
                <a:cs typeface="DPLKNO+MS-UIGothic"/>
              </a:rPr>
              <a:t>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FFF"/>
                </a:solidFill>
                <a:latin typeface="DPLKNO+MS-UIGothic"/>
                <a:cs typeface="DPLKNO+MS-UIGothic"/>
              </a:rPr>
              <a:t>体液中的微量抗原或抗体，用于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DPLKNO+MS-UIGothic"/>
                <a:cs typeface="DPLKNO+MS-UIGothic"/>
              </a:rPr>
              <a:t>染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PLKNO+MS-UIGothic"/>
                <a:cs typeface="DPLKNO+MS-UIGothic"/>
              </a:rPr>
              <a:t>病、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FFF"/>
                </a:solidFill>
                <a:latin typeface="DPLKNO+MS-UIGothic"/>
                <a:cs typeface="DPLKNO+MS-UIGothic"/>
              </a:rPr>
              <a:t>瘤等的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筛查</a:t>
            </a:r>
            <a:r>
              <a:rPr sz="1500">
                <a:solidFill>
                  <a:srgbClr val="FFFFFF"/>
                </a:solidFill>
                <a:latin typeface="DPLKNO+MS-UIGothic"/>
                <a:cs typeface="DPLKNO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FFF"/>
                </a:solidFill>
                <a:latin typeface="DPLKNO+MS-UIGothic"/>
                <a:cs typeface="DPLKNO+MS-UIGothic"/>
              </a:rPr>
              <a:t>断。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210425" y="2634353"/>
            <a:ext cx="46724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PLKNO+MS-UIGothic"/>
                <a:cs typeface="DPLKNO+MS-UIGothic"/>
              </a:rPr>
              <a:t>利用放射性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标记</a:t>
            </a:r>
            <a:r>
              <a:rPr sz="1500">
                <a:solidFill>
                  <a:srgbClr val="FFFFFF"/>
                </a:solidFill>
                <a:latin typeface="DPLKNO+MS-UIGothic"/>
                <a:cs typeface="DPLKNO+MS-UIGothic"/>
              </a:rPr>
              <a:t>的抗体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FFF"/>
                </a:solidFill>
                <a:latin typeface="DPLKNO+MS-UIGothic"/>
                <a:cs typeface="DPLKNO+MS-UIGothic"/>
              </a:rPr>
              <a:t>抗原，具有高灵敏度。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686050" y="4544988"/>
            <a:ext cx="2533650" cy="666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DPLKNO+MS-UIGothic"/>
                <a:cs typeface="DPLKNO+MS-UIGothic"/>
              </a:rPr>
              <a:t>化学</a:t>
            </a: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100">
                <a:solidFill>
                  <a:srgbClr val="FFFFFF"/>
                </a:solidFill>
                <a:latin typeface="DPLKNO+MS-UIGothic"/>
                <a:cs typeface="DPLKNO+MS-UIGothic"/>
              </a:rPr>
              <a:t>光免疫分析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686050" y="5074658"/>
            <a:ext cx="46724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PLKNO+MS-UIGothic"/>
                <a:cs typeface="DPLKNO+MS-UIGothic"/>
              </a:rPr>
              <a:t>利用化学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DPLKNO+MS-UIGothic"/>
                <a:cs typeface="DPLKNO+MS-UIGothic"/>
              </a:rPr>
              <a:t>光物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质标记</a:t>
            </a:r>
            <a:r>
              <a:rPr sz="1500">
                <a:solidFill>
                  <a:srgbClr val="FFFFFF"/>
                </a:solidFill>
                <a:latin typeface="DPLKNO+MS-UIGothic"/>
                <a:cs typeface="DPLKNO+MS-UIGothic"/>
              </a:rPr>
              <a:t>抗体，用于各种免疫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FFF"/>
                </a:solidFill>
                <a:latin typeface="DPLKNO+MS-UIGothic"/>
                <a:cs typeface="DPLKN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https://d.book118.com/755310002330011123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INVFKB+JIFQJR+ArialMT</vt:lpstr>
      <vt:lpstr>Times New Roman</vt:lpstr>
      <vt:lpstr>SimSun</vt:lpstr>
      <vt:lpstr>DPLKNO+MS-UIGothic</vt:lpstr>
      <vt:lpstr>WDRRCV+NGSTLA+MicrosoftYaHei-Bold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2024-09-27T21:52:18.628</cp:lastPrinted>
  <dcterms:created xsi:type="dcterms:W3CDTF">2024-09-27T13:52:18Z</dcterms:created>
  <dcterms:modified xsi:type="dcterms:W3CDTF">2024-09-27T13:52:19Z</dcterms:modified>
</cp:coreProperties>
</file>