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9144000" cy="51435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07F622-176D-487C-9D23-7F4B79C150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5A67EF-9341-480F-BF28-0506076945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6102C2-36D8-484B-A96A-CD6927EEBF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DD6D35-A9A3-4622-A9D1-B32D6ACCE6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CDD547-D44A-4BC9-83C9-5CE45BEBE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ED4E2F-95A8-4BCC-8B9C-3DD1DBF80A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08150E-A166-4DA0-8C0F-07A3D722DA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728194-1DAE-427E-BE07-BED9884C1C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E57DBE-388E-4DD1-9572-E6E016FEE6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C565EA-99A1-4588-A4E6-A841DE7F54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71CCD5-ED97-4AB7-855B-C31037D1B6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5311224331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" y="0"/>
            <a:ext cx="9142571" cy="51435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480543" y="249174"/>
            <a:ext cx="67322" cy="64822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802359" y="249174"/>
            <a:ext cx="67322" cy="64822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09782" y="249174"/>
            <a:ext cx="327149" cy="64822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80543" y="381413"/>
            <a:ext cx="67322" cy="64822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802359" y="381413"/>
            <a:ext cx="67322" cy="64822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509782" y="381413"/>
            <a:ext cx="327149" cy="64822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480543" y="513652"/>
            <a:ext cx="67322" cy="64822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802359" y="513652"/>
            <a:ext cx="67322" cy="64822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509782" y="513652"/>
            <a:ext cx="327149" cy="64822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288217" y="2853597"/>
            <a:ext cx="174005" cy="174005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541818" y="2859812"/>
            <a:ext cx="161576" cy="161576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36287" y="2866026"/>
            <a:ext cx="149147" cy="149147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002402" y="2872241"/>
            <a:ext cx="136718" cy="13671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18717" y="2878455"/>
            <a:ext cx="124289" cy="1242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957841" y="1134525"/>
            <a:ext cx="6521753" cy="592503"/>
          </a:xfrm>
          <a:prstGeom prst="rect">
            <a:avLst/>
          </a:prstGeom>
        </p:spPr>
        <p:txBody>
          <a:bodyPr lIns="91440" tIns="91440" rIns="47625" bIns="9144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廉政警示教育，警钟长鸣反腐倡廉</a:t>
            </a:r>
          </a:p>
        </p:txBody>
      </p:sp>
      <p:sp>
        <p:nvSpPr>
          <p:cNvPr id="19" name="AutoShape 19"/>
          <p:cNvSpPr/>
          <p:nvPr/>
        </p:nvSpPr>
        <p:spPr>
          <a:xfrm>
            <a:off x="291175" y="251768"/>
            <a:ext cx="74002" cy="74002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396784" y="249174"/>
            <a:ext cx="68717" cy="68717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97107" y="250684"/>
            <a:ext cx="65698" cy="65698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94410" y="258572"/>
            <a:ext cx="60890" cy="60890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6907" y="254937"/>
            <a:ext cx="57686" cy="57686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291175" y="355343"/>
            <a:ext cx="74002" cy="74002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396784" y="352749"/>
            <a:ext cx="68717" cy="68717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97107" y="354258"/>
            <a:ext cx="65698" cy="65698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94410" y="362147"/>
            <a:ext cx="60890" cy="60890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6907" y="358512"/>
            <a:ext cx="57686" cy="57686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291175" y="458918"/>
            <a:ext cx="74002" cy="74002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396784" y="456323"/>
            <a:ext cx="68717" cy="68717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97107" y="457833"/>
            <a:ext cx="65698" cy="65698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94410" y="465722"/>
            <a:ext cx="60890" cy="60890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6907" y="462087"/>
            <a:ext cx="57686" cy="57686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291175" y="562492"/>
            <a:ext cx="74002" cy="74002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396784" y="559898"/>
            <a:ext cx="68717" cy="68717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97107" y="561408"/>
            <a:ext cx="65698" cy="65698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94410" y="569296"/>
            <a:ext cx="60890" cy="60890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6907" y="565662"/>
            <a:ext cx="57686" cy="57686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1078364" y="2936394"/>
            <a:ext cx="2274362" cy="18288"/>
          </a:xfrm>
          <a:prstGeom prst="rect">
            <a:avLst/>
          </a:prstGeom>
          <a:gradFill>
            <a:gsLst>
              <a:gs pos="0">
                <a:schemeClr val="accent3"/>
              </a:gs>
              <a:gs pos="100000">
                <a:schemeClr val="accent2"/>
              </a:gs>
            </a:gsLst>
            <a:lin ang="0"/>
          </a:gra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53060" y="3225426"/>
            <a:ext cx="3380739" cy="3380739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274320" y="4525419"/>
            <a:ext cx="211797" cy="249173"/>
          </a:xfrm>
          <a:custGeom>
            <a:rect l="l" t="t" r="r" b="b"/>
            <a:pathLst>
              <a:path w="2540000" h="2540000">
                <a:moveTo>
                  <a:pt x="1016000" y="0"/>
                </a:moveTo>
                <a:lnTo>
                  <a:pt x="2540000" y="0"/>
                </a:lnTo>
                <a:lnTo>
                  <a:pt x="1524000" y="1270000"/>
                </a:lnTo>
                <a:lnTo>
                  <a:pt x="2540000" y="2540000"/>
                </a:lnTo>
                <a:lnTo>
                  <a:pt x="1016000" y="2540000"/>
                </a:lnTo>
                <a:lnTo>
                  <a:pt x="0" y="1270000"/>
                </a:lnTo>
                <a:lnTo>
                  <a:pt x="1016000" y="0"/>
                </a:lnTo>
                <a:close/>
              </a:path>
            </a:pathLst>
          </a:cu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77520" y="4525419"/>
            <a:ext cx="211797" cy="249173"/>
          </a:xfrm>
          <a:custGeom>
            <a:rect l="l" t="t" r="r" b="b"/>
            <a:pathLst>
              <a:path w="2540000" h="2540000">
                <a:moveTo>
                  <a:pt x="1016000" y="0"/>
                </a:moveTo>
                <a:lnTo>
                  <a:pt x="2540000" y="0"/>
                </a:lnTo>
                <a:lnTo>
                  <a:pt x="1524000" y="1270000"/>
                </a:lnTo>
                <a:lnTo>
                  <a:pt x="2540000" y="2540000"/>
                </a:lnTo>
                <a:lnTo>
                  <a:pt x="1016000" y="2540000"/>
                </a:lnTo>
                <a:lnTo>
                  <a:pt x="0" y="1270000"/>
                </a:lnTo>
                <a:lnTo>
                  <a:pt x="1016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89317" y="4525419"/>
            <a:ext cx="211797" cy="249173"/>
          </a:xfrm>
          <a:custGeom>
            <a:rect l="l" t="t" r="r" b="b"/>
            <a:pathLst>
              <a:path w="2540000" h="2540000">
                <a:moveTo>
                  <a:pt x="1016000" y="0"/>
                </a:moveTo>
                <a:lnTo>
                  <a:pt x="2540000" y="0"/>
                </a:lnTo>
                <a:lnTo>
                  <a:pt x="1524000" y="1270000"/>
                </a:lnTo>
                <a:lnTo>
                  <a:pt x="2540000" y="2540000"/>
                </a:lnTo>
                <a:lnTo>
                  <a:pt x="1016000" y="2540000"/>
                </a:lnTo>
                <a:lnTo>
                  <a:pt x="0" y="1270000"/>
                </a:lnTo>
                <a:lnTo>
                  <a:pt x="1016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" y="0"/>
            <a:ext cx="9142571" cy="51435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23118" y="607791"/>
            <a:ext cx="3973637" cy="3973637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03800" y="1088473"/>
            <a:ext cx="3012274" cy="301227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23426" y="2061999"/>
            <a:ext cx="2720242" cy="1554480"/>
          </a:xfrm>
          <a:prstGeom prst="rect">
            <a:avLst/>
          </a:prstGeom>
        </p:spPr>
        <p:txBody>
          <a:bodyPr lIns="91440" tIns="91440" rIns="47625" bIns="9144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6000" b="1">
                <a:solidFill>
                  <a:srgbClr val="FFFFFF"/>
                </a:solidFill>
                <a:latin typeface="PingFang SC"/>
                <a:ea typeface="PingFang SC"/>
                <a:cs typeface="PingFang SC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51442" y="1805967"/>
            <a:ext cx="2316990" cy="662940"/>
          </a:xfrm>
          <a:prstGeom prst="rect">
            <a:avLst/>
          </a:prstGeom>
        </p:spPr>
        <p:txBody>
          <a:bodyPr lIns="91440" tIns="91440" rIns="47625" bIns="9144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100">
                <a:solidFill>
                  <a:srgbClr val="FFFFFF"/>
                </a:solidFill>
                <a:latin typeface="PingFang SC"/>
                <a:ea typeface="PingFang SC"/>
                <a:cs typeface="PingFang SC"/>
              </a:rPr>
              <a:t>contents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72000" y="857250"/>
            <a:ext cx="4360432" cy="3474720"/>
          </a:xfrm>
          <a:prstGeom prst="rect">
            <a:avLst/>
          </a:prstGeom>
        </p:spPr>
        <p:txBody>
          <a:bodyPr lIns="91440" tIns="91440" rIns="47625" bIns="9144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廉政教育的内容</a:t>
            </a:r>
          </a:p>
          <a:p>
            <a:pPr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反腐倡廉的形势与政策</a:t>
            </a:r>
          </a:p>
          <a:p>
            <a:pPr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廉政建设和反腐倡廉的实践</a:t>
            </a:r>
          </a:p>
          <a:p>
            <a:pPr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  <p:sp>
        <p:nvSpPr>
          <p:cNvPr id="9" name="AutoShape 9"/>
          <p:cNvSpPr/>
          <p:nvPr/>
        </p:nvSpPr>
        <p:spPr>
          <a:xfrm>
            <a:off x="8480543" y="249174"/>
            <a:ext cx="67322" cy="64822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802359" y="249174"/>
            <a:ext cx="67322" cy="64822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09782" y="249174"/>
            <a:ext cx="327149" cy="64822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480543" y="381413"/>
            <a:ext cx="67322" cy="64822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8802359" y="381413"/>
            <a:ext cx="67322" cy="64822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509782" y="381413"/>
            <a:ext cx="327149" cy="64822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8480543" y="513652"/>
            <a:ext cx="67322" cy="64822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802359" y="513652"/>
            <a:ext cx="67322" cy="64822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8509782" y="513652"/>
            <a:ext cx="327149" cy="64822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" y="0"/>
            <a:ext cx="9142571" cy="51435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013333" y="1968246"/>
            <a:ext cx="6096578" cy="1280160"/>
          </a:xfrm>
          <a:prstGeom prst="rect">
            <a:avLst/>
          </a:prstGeom>
        </p:spPr>
        <p:txBody>
          <a:bodyPr lIns="91440" tIns="91440" rIns="47625" bIns="9144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967613" y="856200"/>
            <a:ext cx="6512490" cy="1280160"/>
          </a:xfrm>
          <a:prstGeom prst="rect">
            <a:avLst/>
          </a:prstGeom>
        </p:spPr>
        <p:txBody>
          <a:bodyPr lIns="91440" tIns="91440" rIns="47625" bIns="9144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6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480543" y="249174"/>
            <a:ext cx="67322" cy="64822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802359" y="249174"/>
            <a:ext cx="67322" cy="64822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509782" y="249174"/>
            <a:ext cx="327149" cy="64822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480543" y="381413"/>
            <a:ext cx="67322" cy="64822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802359" y="381413"/>
            <a:ext cx="67322" cy="64822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09782" y="381413"/>
            <a:ext cx="327149" cy="64822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480543" y="513652"/>
            <a:ext cx="67322" cy="64822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8802359" y="513652"/>
            <a:ext cx="67322" cy="64822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509782" y="513652"/>
            <a:ext cx="327149" cy="64822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91175" y="251768"/>
            <a:ext cx="74002" cy="74002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96784" y="249174"/>
            <a:ext cx="68717" cy="68717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97107" y="250684"/>
            <a:ext cx="65698" cy="65698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94410" y="258572"/>
            <a:ext cx="60890" cy="60890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6907" y="254937"/>
            <a:ext cx="57686" cy="57686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291175" y="355343"/>
            <a:ext cx="74002" cy="74002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396784" y="352749"/>
            <a:ext cx="68717" cy="68717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97107" y="354258"/>
            <a:ext cx="65698" cy="65698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94410" y="362147"/>
            <a:ext cx="60890" cy="60890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6907" y="358512"/>
            <a:ext cx="57686" cy="57686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291175" y="458918"/>
            <a:ext cx="74002" cy="74002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396784" y="456323"/>
            <a:ext cx="68717" cy="68717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97107" y="457833"/>
            <a:ext cx="65698" cy="65698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94410" y="465722"/>
            <a:ext cx="60890" cy="60890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6907" y="462087"/>
            <a:ext cx="57686" cy="57686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1175" y="562492"/>
            <a:ext cx="74002" cy="74002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96784" y="559898"/>
            <a:ext cx="68717" cy="68717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97107" y="561408"/>
            <a:ext cx="65698" cy="65698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94410" y="569296"/>
            <a:ext cx="60890" cy="60890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6907" y="565662"/>
            <a:ext cx="57686" cy="57686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274320" y="4525419"/>
            <a:ext cx="211797" cy="249173"/>
          </a:xfrm>
          <a:custGeom>
            <a:rect l="l" t="t" r="r" b="b"/>
            <a:pathLst>
              <a:path w="2540000" h="2540000">
                <a:moveTo>
                  <a:pt x="1016000" y="0"/>
                </a:moveTo>
                <a:lnTo>
                  <a:pt x="2540000" y="0"/>
                </a:lnTo>
                <a:lnTo>
                  <a:pt x="1524000" y="1270000"/>
                </a:lnTo>
                <a:lnTo>
                  <a:pt x="2540000" y="2540000"/>
                </a:lnTo>
                <a:lnTo>
                  <a:pt x="1016000" y="2540000"/>
                </a:lnTo>
                <a:lnTo>
                  <a:pt x="0" y="1270000"/>
                </a:lnTo>
                <a:lnTo>
                  <a:pt x="1016000" y="0"/>
                </a:lnTo>
                <a:close/>
              </a:path>
            </a:pathLst>
          </a:cu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77520" y="4525419"/>
            <a:ext cx="211797" cy="249173"/>
          </a:xfrm>
          <a:custGeom>
            <a:rect l="l" t="t" r="r" b="b"/>
            <a:pathLst>
              <a:path w="2540000" h="2540000">
                <a:moveTo>
                  <a:pt x="1016000" y="0"/>
                </a:moveTo>
                <a:lnTo>
                  <a:pt x="2540000" y="0"/>
                </a:lnTo>
                <a:lnTo>
                  <a:pt x="1524000" y="1270000"/>
                </a:lnTo>
                <a:lnTo>
                  <a:pt x="2540000" y="2540000"/>
                </a:lnTo>
                <a:lnTo>
                  <a:pt x="1016000" y="2540000"/>
                </a:lnTo>
                <a:lnTo>
                  <a:pt x="0" y="1270000"/>
                </a:lnTo>
                <a:lnTo>
                  <a:pt x="1016000" y="0"/>
                </a:lnTo>
                <a:close/>
              </a:path>
            </a:pathLst>
          </a:cu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689317" y="4525419"/>
            <a:ext cx="211797" cy="249173"/>
          </a:xfrm>
          <a:custGeom>
            <a:rect l="l" t="t" r="r" b="b"/>
            <a:pathLst>
              <a:path w="2540000" h="2540000">
                <a:moveTo>
                  <a:pt x="1016000" y="0"/>
                </a:moveTo>
                <a:lnTo>
                  <a:pt x="2540000" y="0"/>
                </a:lnTo>
                <a:lnTo>
                  <a:pt x="1524000" y="1270000"/>
                </a:lnTo>
                <a:lnTo>
                  <a:pt x="2540000" y="2540000"/>
                </a:lnTo>
                <a:lnTo>
                  <a:pt x="1016000" y="2540000"/>
                </a:lnTo>
                <a:lnTo>
                  <a:pt x="0" y="1270000"/>
                </a:lnTo>
                <a:lnTo>
                  <a:pt x="1016000" y="0"/>
                </a:lnTo>
                <a:close/>
              </a:path>
            </a:pathLst>
          </a:cu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8" name="Connector 38"/>
          <p:cNvCxnSpPr/>
          <p:nvPr/>
        </p:nvCxnSpPr>
        <p:spPr>
          <a:xfrm flipH="1">
            <a:off x="1493327" y="-2052357"/>
            <a:ext cx="949756" cy="3016873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9" name="Connector 39"/>
          <p:cNvCxnSpPr/>
          <p:nvPr/>
        </p:nvCxnSpPr>
        <p:spPr>
          <a:xfrm flipH="1">
            <a:off x="1117091" y="-143820"/>
            <a:ext cx="551727" cy="1696556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0" name="Connector 40"/>
          <p:cNvCxnSpPr/>
          <p:nvPr/>
        </p:nvCxnSpPr>
        <p:spPr>
          <a:xfrm flipH="1">
            <a:off x="7916980" y="4260488"/>
            <a:ext cx="375114" cy="1093417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1" name="Connector 41"/>
          <p:cNvCxnSpPr/>
          <p:nvPr/>
        </p:nvCxnSpPr>
        <p:spPr>
          <a:xfrm flipH="1">
            <a:off x="8125977" y="3731879"/>
            <a:ext cx="494831" cy="1444588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2" name="Connector 42"/>
          <p:cNvCxnSpPr/>
          <p:nvPr/>
        </p:nvCxnSpPr>
        <p:spPr>
          <a:xfrm flipH="1">
            <a:off x="7883899" y="-45155"/>
            <a:ext cx="255397" cy="718303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" y="0"/>
            <a:ext cx="9142571" cy="51435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726447" y="-2150643"/>
            <a:ext cx="3380739" cy="3380739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-1030001" y="4277129"/>
            <a:ext cx="3380739" cy="3380739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>
            <a:alphaModFix amt="70000"/>
          </a:blip>
          <a:srcRect t="13542" b="13542"/>
          <a:stretch>
            <a:fillRect/>
          </a:stretch>
        </p:blipFill>
        <p:spPr>
          <a:xfrm>
            <a:off x="6488843" y="360264"/>
            <a:ext cx="2576196" cy="2576196"/>
          </a:xfrm>
          <a:prstGeom prst="snip2Diag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>
            <a:alphaModFix amt="70000"/>
          </a:blip>
          <a:srcRect l="15708" r="15708"/>
          <a:stretch>
            <a:fillRect/>
          </a:stretch>
        </p:blipFill>
        <p:spPr>
          <a:xfrm>
            <a:off x="4390164" y="2470284"/>
            <a:ext cx="2559416" cy="2559416"/>
          </a:xfrm>
          <a:prstGeom prst="snip2Diag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397372" y="900725"/>
            <a:ext cx="3556673" cy="3200400"/>
          </a:xfrm>
          <a:prstGeom prst="rect">
            <a:avLst/>
          </a:prstGeom>
        </p:spPr>
        <p:txBody>
          <a:bodyPr lIns="91440" tIns="91440" rIns="47625" bIns="9144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-203200">
              <a:lnSpc>
                <a:spcPct val="150000"/>
              </a:lnSpc>
              <a:buFont typeface="Arial"/>
              <a:buChar char="•"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廉政警示教育旨在通过宣传和教育，提高公职人员的廉洁意识和法纪观念，预防和打击腐败行为。这一举措的背景是当前社会反腐斗争的严峻形势，以及廉政建设对于维护党和国家的形象、促进社会发展的重要性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341222" y="266483"/>
            <a:ext cx="63111" cy="6311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1287" y="264270"/>
            <a:ext cx="58603" cy="58603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16844" y="265558"/>
            <a:ext cx="56028" cy="56028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99826" y="272285"/>
            <a:ext cx="51928" cy="5192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78709" y="269186"/>
            <a:ext cx="49195" cy="4919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41222" y="354813"/>
            <a:ext cx="63111" cy="6311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31287" y="352601"/>
            <a:ext cx="58603" cy="58603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16844" y="353888"/>
            <a:ext cx="56028" cy="56028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99826" y="360616"/>
            <a:ext cx="51928" cy="5192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8709" y="357516"/>
            <a:ext cx="49195" cy="4919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41222" y="443143"/>
            <a:ext cx="63111" cy="6311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1287" y="440931"/>
            <a:ext cx="58603" cy="58603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16844" y="442218"/>
            <a:ext cx="56028" cy="56028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99826" y="448946"/>
            <a:ext cx="51928" cy="5192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78709" y="445846"/>
            <a:ext cx="49195" cy="4919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341222" y="531474"/>
            <a:ext cx="63111" cy="6311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31287" y="529261"/>
            <a:ext cx="58603" cy="58603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16844" y="530549"/>
            <a:ext cx="56028" cy="56028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99826" y="537276"/>
            <a:ext cx="51928" cy="5192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78709" y="534176"/>
            <a:ext cx="49195" cy="4919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820590" y="70452"/>
            <a:ext cx="7502661" cy="694944"/>
          </a:xfrm>
          <a:prstGeom prst="rect">
            <a:avLst/>
          </a:prstGeom>
        </p:spPr>
        <p:txBody>
          <a:bodyPr lIns="91440" tIns="91440" rIns="47625" bIns="9144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16816" y="4575162"/>
            <a:ext cx="63111" cy="6311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8506881" y="4572949"/>
            <a:ext cx="58603" cy="58603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8592438" y="4574237"/>
            <a:ext cx="56028" cy="56028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8675420" y="4580964"/>
            <a:ext cx="51928" cy="5192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8754303" y="4577865"/>
            <a:ext cx="49195" cy="4919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8416816" y="4663492"/>
            <a:ext cx="63111" cy="6311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506881" y="4661280"/>
            <a:ext cx="58603" cy="58603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8592438" y="4662567"/>
            <a:ext cx="56028" cy="56028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8675420" y="4669295"/>
            <a:ext cx="51928" cy="5192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54303" y="4666195"/>
            <a:ext cx="49195" cy="4919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8416816" y="4751822"/>
            <a:ext cx="63111" cy="6311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8506881" y="4749610"/>
            <a:ext cx="58603" cy="58603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8592438" y="4750897"/>
            <a:ext cx="56028" cy="56028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8675420" y="4757625"/>
            <a:ext cx="51928" cy="5192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754303" y="4754525"/>
            <a:ext cx="49195" cy="4919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8416816" y="4840152"/>
            <a:ext cx="63111" cy="6311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8506881" y="4837940"/>
            <a:ext cx="58603" cy="58603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8592438" y="4839228"/>
            <a:ext cx="56028" cy="56028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8675420" y="4845955"/>
            <a:ext cx="51928" cy="5192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8754303" y="4842855"/>
            <a:ext cx="49195" cy="4919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" y="0"/>
            <a:ext cx="9142571" cy="51435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967" y="1394417"/>
            <a:ext cx="2760646" cy="2760646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1394417"/>
            <a:ext cx="2253048" cy="2760646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61518" y="4398975"/>
            <a:ext cx="427500" cy="427500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-151115" y="4612724"/>
            <a:ext cx="3380739" cy="3380739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99433" y="1654883"/>
            <a:ext cx="2239714" cy="2239714"/>
          </a:xfrm>
          <a:prstGeom prst="ellipse">
            <a:avLst/>
          </a:prstGeom>
          <a:solidFill>
            <a:srgbClr val="FFFFFF">
              <a:alpha val="9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618673" y="-2559346"/>
            <a:ext cx="3380739" cy="3380739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3892331" y="1174540"/>
            <a:ext cx="4773615" cy="2926080"/>
          </a:xfrm>
          <a:prstGeom prst="rect">
            <a:avLst/>
          </a:prstGeom>
        </p:spPr>
        <p:txBody>
          <a:bodyPr lIns="91440" tIns="91440" rIns="47625" bIns="9144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-203200">
              <a:lnSpc>
                <a:spcPct val="150000"/>
              </a:lnSpc>
              <a:buFont typeface="Arial"/>
              <a:buChar char="•"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廉政警示教育具有深远的意义和重要性。首先，它有助于提高公职人员的道德观念和遵纪守法的自觉性，增强其抵御腐败风险的能力。其次，它有助于构建廉洁的政治生态，为社会的稳定和发展提供坚实的保障。最后，它有助于提高人民群众对党和政府的信任和支持，推动社会主义事业的健康发展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1222" y="266483"/>
            <a:ext cx="63111" cy="6311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31287" y="264270"/>
            <a:ext cx="58603" cy="58603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16844" y="265558"/>
            <a:ext cx="56028" cy="56028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99826" y="272285"/>
            <a:ext cx="51928" cy="5192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8709" y="269186"/>
            <a:ext cx="49195" cy="4919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41222" y="354813"/>
            <a:ext cx="63111" cy="6311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31287" y="352601"/>
            <a:ext cx="58603" cy="58603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16844" y="353888"/>
            <a:ext cx="56028" cy="56028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99826" y="360616"/>
            <a:ext cx="51928" cy="5192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78709" y="357516"/>
            <a:ext cx="49195" cy="4919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341222" y="443143"/>
            <a:ext cx="63111" cy="6311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31287" y="440931"/>
            <a:ext cx="58603" cy="58603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16844" y="442218"/>
            <a:ext cx="56028" cy="56028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99826" y="448946"/>
            <a:ext cx="51928" cy="5192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78709" y="445846"/>
            <a:ext cx="49195" cy="4919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341222" y="531474"/>
            <a:ext cx="63111" cy="6311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31287" y="529261"/>
            <a:ext cx="58603" cy="58603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16844" y="530549"/>
            <a:ext cx="56028" cy="56028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99826" y="537276"/>
            <a:ext cx="51928" cy="5192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78709" y="534176"/>
            <a:ext cx="49195" cy="4919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820590" y="70452"/>
            <a:ext cx="7502661" cy="694944"/>
          </a:xfrm>
          <a:prstGeom prst="rect">
            <a:avLst/>
          </a:prstGeom>
        </p:spPr>
        <p:txBody>
          <a:bodyPr lIns="91440" tIns="91440" rIns="47625" bIns="9144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教育的意义和重要性</a:t>
            </a:r>
          </a:p>
        </p:txBody>
      </p:sp>
      <p:pic>
        <p:nvPicPr>
          <p:cNvPr id="32" name="Picture 32"/>
          <p:cNvPicPr>
            <a:picLocks noChangeAspect="1"/>
          </p:cNvPicPr>
          <p:nvPr/>
        </p:nvPicPr>
        <p:blipFill>
          <a:blip r:embed="rId3">
            <a:alphaModFix amt="70000"/>
          </a:blip>
          <a:srcRect t="15792" b="15792"/>
          <a:stretch>
            <a:fillRect/>
          </a:stretch>
        </p:blipFill>
        <p:spPr>
          <a:xfrm>
            <a:off x="1233171" y="1688621"/>
            <a:ext cx="2172238" cy="2172238"/>
          </a:xfrm>
          <a:prstGeom prst="ellipse">
            <a:avLst/>
          </a:prstGeom>
        </p:spPr>
      </p:pic>
      <p:sp>
        <p:nvSpPr>
          <p:cNvPr id="33" name="AutoShape 33"/>
          <p:cNvSpPr/>
          <p:nvPr/>
        </p:nvSpPr>
        <p:spPr>
          <a:xfrm>
            <a:off x="1530692" y="1081093"/>
            <a:ext cx="2148840" cy="16836"/>
          </a:xfrm>
          <a:prstGeom prst="rect">
            <a:avLst/>
          </a:prstGeom>
          <a:gradFill>
            <a:gsLst>
              <a:gs pos="0">
                <a:schemeClr val="lt1"/>
              </a:gs>
              <a:gs pos="100000">
                <a:schemeClr val="accent1"/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210594" y="1170383"/>
            <a:ext cx="1916582" cy="14651"/>
          </a:xfrm>
          <a:prstGeom prst="rect">
            <a:avLst/>
          </a:prstGeom>
          <a:gradFill>
            <a:gsLst>
              <a:gs pos="0">
                <a:schemeClr val="lt1"/>
              </a:gs>
              <a:gs pos="100000">
                <a:schemeClr val="accent1"/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99774" y="1003218"/>
            <a:ext cx="1596229" cy="16836"/>
          </a:xfrm>
          <a:prstGeom prst="rect">
            <a:avLst/>
          </a:prstGeom>
          <a:gradFill>
            <a:gsLst>
              <a:gs pos="0">
                <a:schemeClr val="lt1"/>
              </a:gs>
              <a:gs pos="100000">
                <a:schemeClr val="accent1"/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" y="0"/>
            <a:ext cx="9142571" cy="51435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401790" y="1181984"/>
            <a:ext cx="2779532" cy="2779532"/>
          </a:xfrm>
          <a:prstGeom prst="diamond">
            <a:avLst/>
          </a:prstGeom>
          <a:solidFill>
            <a:schemeClr val="accent2"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26500" y="955568"/>
            <a:ext cx="3232364" cy="3232364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536012" y="4162733"/>
            <a:ext cx="1961534" cy="1961534"/>
          </a:xfrm>
          <a:prstGeom prst="diamond">
            <a:avLst/>
          </a:prstGeom>
          <a:solidFill>
            <a:schemeClr val="accent2">
              <a:alpha val="18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218758" y="4628541"/>
            <a:ext cx="1029918" cy="1029918"/>
          </a:xfrm>
          <a:prstGeom prst="diamond">
            <a:avLst/>
          </a:prstGeom>
          <a:solidFill>
            <a:schemeClr val="accent2">
              <a:alpha val="15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323793" y="1383611"/>
            <a:ext cx="4025468" cy="2377440"/>
          </a:xfrm>
          <a:prstGeom prst="rect">
            <a:avLst/>
          </a:prstGeom>
        </p:spPr>
        <p:txBody>
          <a:bodyPr lIns="91440" tIns="91440" rIns="47625" bIns="9144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-203200">
              <a:lnSpc>
                <a:spcPct val="150000"/>
              </a:lnSpc>
              <a:buFont typeface="Arial"/>
              <a:buChar char="•"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反腐倡廉是指反对腐败，倡导廉洁的政治理念和行为。具体来说，它包括以下几个方面：反对贪污受贿、权钱交易、挪用公款等腐败行为；倡导廉洁的政治生态，建立公正、透明、问责的制度；加强监督和制约机制，防止权力滥用和腐败现象的发生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341222" y="266483"/>
            <a:ext cx="63111" cy="6311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1287" y="264270"/>
            <a:ext cx="58603" cy="58603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16844" y="265558"/>
            <a:ext cx="56028" cy="56028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99826" y="272285"/>
            <a:ext cx="51928" cy="5192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78709" y="269186"/>
            <a:ext cx="49195" cy="4919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41222" y="354813"/>
            <a:ext cx="63111" cy="6311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31287" y="352601"/>
            <a:ext cx="58603" cy="58603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16844" y="353888"/>
            <a:ext cx="56028" cy="56028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99826" y="360616"/>
            <a:ext cx="51928" cy="5192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8709" y="357516"/>
            <a:ext cx="49195" cy="4919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41222" y="443143"/>
            <a:ext cx="63111" cy="6311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1287" y="440931"/>
            <a:ext cx="58603" cy="58603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16844" y="442218"/>
            <a:ext cx="56028" cy="56028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99826" y="448946"/>
            <a:ext cx="51928" cy="5192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78709" y="445846"/>
            <a:ext cx="49195" cy="4919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341222" y="531474"/>
            <a:ext cx="63111" cy="6311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31287" y="529261"/>
            <a:ext cx="58603" cy="58603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16844" y="530549"/>
            <a:ext cx="56028" cy="56028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99826" y="537276"/>
            <a:ext cx="51928" cy="5192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78709" y="534176"/>
            <a:ext cx="49195" cy="4919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820590" y="70452"/>
            <a:ext cx="7502661" cy="694944"/>
          </a:xfrm>
          <a:prstGeom prst="rect">
            <a:avLst/>
          </a:prstGeom>
        </p:spPr>
        <p:txBody>
          <a:bodyPr lIns="91440" tIns="91440" rIns="47625" bIns="9144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反腐倡廉的含义</a:t>
            </a:r>
          </a:p>
        </p:txBody>
      </p:sp>
      <p:sp>
        <p:nvSpPr>
          <p:cNvPr id="30" name="AutoShape 30"/>
          <p:cNvSpPr/>
          <p:nvPr/>
        </p:nvSpPr>
        <p:spPr>
          <a:xfrm>
            <a:off x="5020652" y="1078044"/>
            <a:ext cx="2148840" cy="16836"/>
          </a:xfrm>
          <a:prstGeom prst="rect">
            <a:avLst/>
          </a:prstGeom>
          <a:gradFill>
            <a:gsLst>
              <a:gs pos="0">
                <a:schemeClr val="lt1"/>
              </a:gs>
              <a:gs pos="100000">
                <a:schemeClr val="accent1"/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700554" y="1167333"/>
            <a:ext cx="1916582" cy="14651"/>
          </a:xfrm>
          <a:prstGeom prst="rect">
            <a:avLst/>
          </a:prstGeom>
          <a:gradFill>
            <a:gsLst>
              <a:gs pos="0">
                <a:schemeClr val="lt1"/>
              </a:gs>
              <a:gs pos="100000">
                <a:schemeClr val="accent1"/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489734" y="1000168"/>
            <a:ext cx="1596229" cy="16836"/>
          </a:xfrm>
          <a:prstGeom prst="rect">
            <a:avLst/>
          </a:prstGeom>
          <a:gradFill>
            <a:gsLst>
              <a:gs pos="0">
                <a:schemeClr val="lt1"/>
              </a:gs>
              <a:gs pos="100000">
                <a:schemeClr val="accent1"/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3" name="Picture 33"/>
          <p:cNvPicPr>
            <a:picLocks noChangeAspect="1"/>
          </p:cNvPicPr>
          <p:nvPr/>
        </p:nvPicPr>
        <p:blipFill>
          <a:blip r:embed="rId3">
            <a:alphaModFix amt="70000"/>
          </a:blip>
          <a:srcRect l="15417" r="15417"/>
          <a:stretch>
            <a:fillRect/>
          </a:stretch>
        </p:blipFill>
        <p:spPr>
          <a:xfrm>
            <a:off x="457912" y="750228"/>
            <a:ext cx="3643045" cy="3643044"/>
          </a:xfrm>
          <a:prstGeom prst="diamond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" y="0"/>
            <a:ext cx="9142571" cy="51435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013333" y="1968246"/>
            <a:ext cx="6096578" cy="1280160"/>
          </a:xfrm>
          <a:prstGeom prst="rect">
            <a:avLst/>
          </a:prstGeom>
        </p:spPr>
        <p:txBody>
          <a:bodyPr lIns="91440" tIns="91440" rIns="47625" bIns="9144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廉政教育的内容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967613" y="856200"/>
            <a:ext cx="6512490" cy="1280160"/>
          </a:xfrm>
          <a:prstGeom prst="rect">
            <a:avLst/>
          </a:prstGeom>
        </p:spPr>
        <p:txBody>
          <a:bodyPr lIns="91440" tIns="91440" rIns="47625" bIns="9144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6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6" name="AutoShape 6"/>
          <p:cNvSpPr/>
          <p:nvPr/>
        </p:nvSpPr>
        <p:spPr>
          <a:xfrm>
            <a:off x="8480543" y="249174"/>
            <a:ext cx="67322" cy="64822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802359" y="249174"/>
            <a:ext cx="67322" cy="64822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509782" y="249174"/>
            <a:ext cx="327149" cy="64822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480543" y="381413"/>
            <a:ext cx="67322" cy="64822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802359" y="381413"/>
            <a:ext cx="67322" cy="64822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09782" y="381413"/>
            <a:ext cx="327149" cy="64822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480543" y="513652"/>
            <a:ext cx="67322" cy="64822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8802359" y="513652"/>
            <a:ext cx="67322" cy="64822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509782" y="513652"/>
            <a:ext cx="327149" cy="64822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91175" y="251768"/>
            <a:ext cx="74002" cy="74002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96784" y="249174"/>
            <a:ext cx="68717" cy="68717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97107" y="250684"/>
            <a:ext cx="65698" cy="65698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94410" y="258572"/>
            <a:ext cx="60890" cy="60890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6907" y="254937"/>
            <a:ext cx="57686" cy="57686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291175" y="355343"/>
            <a:ext cx="74002" cy="74002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396784" y="352749"/>
            <a:ext cx="68717" cy="68717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97107" y="354258"/>
            <a:ext cx="65698" cy="65698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94410" y="362147"/>
            <a:ext cx="60890" cy="60890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6907" y="358512"/>
            <a:ext cx="57686" cy="57686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291175" y="458918"/>
            <a:ext cx="74002" cy="74002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396784" y="456323"/>
            <a:ext cx="68717" cy="68717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97107" y="457833"/>
            <a:ext cx="65698" cy="65698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94410" y="465722"/>
            <a:ext cx="60890" cy="60890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6907" y="462087"/>
            <a:ext cx="57686" cy="57686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1175" y="562492"/>
            <a:ext cx="74002" cy="74002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96784" y="559898"/>
            <a:ext cx="68717" cy="68717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97107" y="561408"/>
            <a:ext cx="65698" cy="65698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94410" y="569296"/>
            <a:ext cx="60890" cy="60890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6907" y="565662"/>
            <a:ext cx="57686" cy="57686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274320" y="4525419"/>
            <a:ext cx="211797" cy="249173"/>
          </a:xfrm>
          <a:custGeom>
            <a:rect l="l" t="t" r="r" b="b"/>
            <a:pathLst>
              <a:path w="2540000" h="2540000">
                <a:moveTo>
                  <a:pt x="1016000" y="0"/>
                </a:moveTo>
                <a:lnTo>
                  <a:pt x="2540000" y="0"/>
                </a:lnTo>
                <a:lnTo>
                  <a:pt x="1524000" y="1270000"/>
                </a:lnTo>
                <a:lnTo>
                  <a:pt x="2540000" y="2540000"/>
                </a:lnTo>
                <a:lnTo>
                  <a:pt x="1016000" y="2540000"/>
                </a:lnTo>
                <a:lnTo>
                  <a:pt x="0" y="1270000"/>
                </a:lnTo>
                <a:lnTo>
                  <a:pt x="1016000" y="0"/>
                </a:lnTo>
                <a:close/>
              </a:path>
            </a:pathLst>
          </a:cu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77520" y="4525419"/>
            <a:ext cx="211797" cy="249173"/>
          </a:xfrm>
          <a:custGeom>
            <a:rect l="l" t="t" r="r" b="b"/>
            <a:pathLst>
              <a:path w="2540000" h="2540000">
                <a:moveTo>
                  <a:pt x="1016000" y="0"/>
                </a:moveTo>
                <a:lnTo>
                  <a:pt x="2540000" y="0"/>
                </a:lnTo>
                <a:lnTo>
                  <a:pt x="1524000" y="1270000"/>
                </a:lnTo>
                <a:lnTo>
                  <a:pt x="2540000" y="2540000"/>
                </a:lnTo>
                <a:lnTo>
                  <a:pt x="1016000" y="2540000"/>
                </a:lnTo>
                <a:lnTo>
                  <a:pt x="0" y="1270000"/>
                </a:lnTo>
                <a:lnTo>
                  <a:pt x="1016000" y="0"/>
                </a:lnTo>
                <a:close/>
              </a:path>
            </a:pathLst>
          </a:cu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689317" y="4525419"/>
            <a:ext cx="211797" cy="249173"/>
          </a:xfrm>
          <a:custGeom>
            <a:rect l="l" t="t" r="r" b="b"/>
            <a:pathLst>
              <a:path w="2540000" h="2540000">
                <a:moveTo>
                  <a:pt x="1016000" y="0"/>
                </a:moveTo>
                <a:lnTo>
                  <a:pt x="2540000" y="0"/>
                </a:lnTo>
                <a:lnTo>
                  <a:pt x="1524000" y="1270000"/>
                </a:lnTo>
                <a:lnTo>
                  <a:pt x="2540000" y="2540000"/>
                </a:lnTo>
                <a:lnTo>
                  <a:pt x="1016000" y="2540000"/>
                </a:lnTo>
                <a:lnTo>
                  <a:pt x="0" y="1270000"/>
                </a:lnTo>
                <a:lnTo>
                  <a:pt x="1016000" y="0"/>
                </a:lnTo>
                <a:close/>
              </a:path>
            </a:pathLst>
          </a:cu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8" name="Connector 38"/>
          <p:cNvCxnSpPr/>
          <p:nvPr/>
        </p:nvCxnSpPr>
        <p:spPr>
          <a:xfrm flipH="1">
            <a:off x="1493327" y="-2052357"/>
            <a:ext cx="949756" cy="3016873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9" name="Connector 39"/>
          <p:cNvCxnSpPr/>
          <p:nvPr/>
        </p:nvCxnSpPr>
        <p:spPr>
          <a:xfrm flipH="1">
            <a:off x="1117091" y="-143820"/>
            <a:ext cx="551727" cy="1696556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0" name="Connector 40"/>
          <p:cNvCxnSpPr/>
          <p:nvPr/>
        </p:nvCxnSpPr>
        <p:spPr>
          <a:xfrm flipH="1">
            <a:off x="7916980" y="4260488"/>
            <a:ext cx="375114" cy="1093417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1" name="Connector 41"/>
          <p:cNvCxnSpPr/>
          <p:nvPr/>
        </p:nvCxnSpPr>
        <p:spPr>
          <a:xfrm flipH="1">
            <a:off x="8125977" y="3731879"/>
            <a:ext cx="494831" cy="1444588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2" name="Connector 42"/>
          <p:cNvCxnSpPr/>
          <p:nvPr/>
        </p:nvCxnSpPr>
        <p:spPr>
          <a:xfrm flipH="1">
            <a:off x="7883899" y="-45155"/>
            <a:ext cx="255397" cy="718303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" y="0"/>
            <a:ext cx="9142571" cy="51435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16625" r="16625"/>
          <a:stretch>
            <a:fillRect/>
          </a:stretch>
        </p:blipFill>
        <p:spPr>
          <a:xfrm>
            <a:off x="704612" y="1061495"/>
            <a:ext cx="3632472" cy="3632472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696311" y="1504416"/>
            <a:ext cx="3570171" cy="1143000"/>
          </a:xfrm>
          <a:prstGeom prst="rect">
            <a:avLst/>
          </a:prstGeom>
        </p:spPr>
        <p:txBody>
          <a:bodyPr lIns="91440" tIns="91440" rIns="47625" bIns="9144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-203200">
              <a:lnSpc>
                <a:spcPct val="150000"/>
              </a:lnSpc>
              <a:buFont typeface="Arial"/>
              <a:buChar char="•"/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指规范权力运行和反腐倡廉的法律法规、组织体系、制度安排和公民道德建设的综合性制度体系。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96311" y="1014542"/>
            <a:ext cx="3481570" cy="639937"/>
          </a:xfrm>
          <a:prstGeom prst="rect">
            <a:avLst/>
          </a:prstGeom>
        </p:spPr>
        <p:txBody>
          <a:bodyPr lIns="91440" tIns="91440" rIns="47625" bIns="9144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00" b="1">
                <a:solidFill>
                  <a:schemeClr val="accent2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廉政制度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96311" y="3374531"/>
            <a:ext cx="3570171" cy="1143000"/>
          </a:xfrm>
          <a:prstGeom prst="rect">
            <a:avLst/>
          </a:prstGeom>
        </p:spPr>
        <p:txBody>
          <a:bodyPr lIns="91440" tIns="91440" rIns="47625" bIns="9144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-203200">
              <a:lnSpc>
                <a:spcPct val="150000"/>
              </a:lnSpc>
              <a:buFont typeface="Arial"/>
              <a:buChar char="•"/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我国古代廉政制度自秦汉时期开始建立，经历了漫长的历史发展过程，逐渐形成了较为完备的廉政制度体系。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696311" y="2902945"/>
            <a:ext cx="3843170" cy="639937"/>
          </a:xfrm>
          <a:prstGeom prst="rect">
            <a:avLst/>
          </a:prstGeom>
        </p:spPr>
        <p:txBody>
          <a:bodyPr lIns="91440" tIns="91440" rIns="47625" bIns="9144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9" name="AutoShape 9"/>
          <p:cNvSpPr/>
          <p:nvPr/>
        </p:nvSpPr>
        <p:spPr>
          <a:xfrm>
            <a:off x="341222" y="266483"/>
            <a:ext cx="63111" cy="6311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1287" y="264270"/>
            <a:ext cx="58603" cy="58603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16844" y="265558"/>
            <a:ext cx="56028" cy="56028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99826" y="272285"/>
            <a:ext cx="51928" cy="5192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78709" y="269186"/>
            <a:ext cx="49195" cy="4919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41222" y="354813"/>
            <a:ext cx="63111" cy="6311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31287" y="352601"/>
            <a:ext cx="58603" cy="58603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16844" y="353888"/>
            <a:ext cx="56028" cy="56028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99826" y="360616"/>
            <a:ext cx="51928" cy="5192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8709" y="357516"/>
            <a:ext cx="49195" cy="4919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41222" y="443143"/>
            <a:ext cx="63111" cy="6311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1287" y="440931"/>
            <a:ext cx="58603" cy="58603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16844" y="442218"/>
            <a:ext cx="56028" cy="56028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99826" y="448946"/>
            <a:ext cx="51928" cy="5192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78709" y="445846"/>
            <a:ext cx="49195" cy="4919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341222" y="531474"/>
            <a:ext cx="63111" cy="6311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31287" y="529261"/>
            <a:ext cx="58603" cy="58603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16844" y="530549"/>
            <a:ext cx="56028" cy="56028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99826" y="537276"/>
            <a:ext cx="51928" cy="5192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78709" y="534176"/>
            <a:ext cx="49195" cy="4919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820590" y="70452"/>
            <a:ext cx="7502661" cy="694944"/>
          </a:xfrm>
          <a:prstGeom prst="rect">
            <a:avLst/>
          </a:prstGeom>
        </p:spPr>
        <p:txBody>
          <a:bodyPr lIns="91440" tIns="91440" rIns="47625" bIns="9144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廉政制度的含义及发展历程</a:t>
            </a:r>
          </a:p>
        </p:txBody>
      </p:sp>
      <p:sp>
        <p:nvSpPr>
          <p:cNvPr id="30" name="AutoShape 30"/>
          <p:cNvSpPr/>
          <p:nvPr/>
        </p:nvSpPr>
        <p:spPr>
          <a:xfrm>
            <a:off x="7624290" y="-700060"/>
            <a:ext cx="1294645" cy="1294645"/>
          </a:xfrm>
          <a:prstGeom prst="ellipse">
            <a:avLst/>
          </a:prstGeom>
          <a:gradFill>
            <a:gsLst>
              <a:gs pos="0">
                <a:schemeClr val="accent2">
                  <a:alpha val="19000"/>
                </a:schemeClr>
              </a:gs>
              <a:gs pos="100000">
                <a:schemeClr val="accent1">
                  <a:alpha val="19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-264277" y="3570200"/>
            <a:ext cx="528553" cy="528553"/>
          </a:xfrm>
          <a:prstGeom prst="ellipse">
            <a:avLst/>
          </a:prstGeom>
          <a:gradFill>
            <a:gsLst>
              <a:gs pos="0">
                <a:schemeClr val="accent4">
                  <a:lumMod val="40000"/>
                  <a:lumOff val="60000"/>
                  <a:alpha val="20000"/>
                  <a:lumMod val="75000"/>
                </a:schemeClr>
              </a:gs>
              <a:gs pos="100000">
                <a:schemeClr val="accent4">
                  <a:alpha val="2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" y="0"/>
            <a:ext cx="9142571" cy="51435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086661" y="1067324"/>
            <a:ext cx="3212668" cy="566928"/>
          </a:xfrm>
          <a:prstGeom prst="rect">
            <a:avLst/>
          </a:prstGeom>
        </p:spPr>
        <p:txBody>
          <a:bodyPr lIns="91440" tIns="91440" rIns="47625" bIns="9144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廉政文化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086661" y="1434968"/>
            <a:ext cx="3433107" cy="1078992"/>
          </a:xfrm>
          <a:prstGeom prst="rect">
            <a:avLst/>
          </a:prstGeom>
        </p:spPr>
        <p:txBody>
          <a:bodyPr lIns="91440" tIns="91440" rIns="47625" bIns="9144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-203200">
              <a:lnSpc>
                <a:spcPct val="140000"/>
              </a:lnSpc>
              <a:buFont typeface="Arial"/>
              <a:buChar char="•"/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指在反腐倡廉实践中形成的，以廉洁从政为思想内涵，以政治、法律、道德、文学艺术为主要表现形式的一种文化形态。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17195" y="2961854"/>
            <a:ext cx="3316121" cy="566928"/>
          </a:xfrm>
          <a:prstGeom prst="rect">
            <a:avLst/>
          </a:prstGeom>
        </p:spPr>
        <p:txBody>
          <a:bodyPr lIns="91440" tIns="91440" rIns="47625" bIns="9144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历史发展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17195" y="3329498"/>
            <a:ext cx="3389273" cy="1078992"/>
          </a:xfrm>
          <a:prstGeom prst="rect">
            <a:avLst/>
          </a:prstGeom>
        </p:spPr>
        <p:txBody>
          <a:bodyPr lIns="91440" tIns="91440" rIns="47625" bIns="9144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-203200">
              <a:lnSpc>
                <a:spcPct val="140000"/>
              </a:lnSpc>
              <a:buFont typeface="Arial"/>
              <a:buChar char="•"/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自古代开始，廉政文化就在中国传统文化中占据重要地位，如儒家思想中的“仁政、廉洁”等理念。在现代社会，廉政文化更成为社会主义先进文化的重要组成部分。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341222" y="266483"/>
            <a:ext cx="63111" cy="6311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31287" y="264270"/>
            <a:ext cx="58603" cy="58603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16844" y="265558"/>
            <a:ext cx="56028" cy="56028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99826" y="272285"/>
            <a:ext cx="51928" cy="5192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78709" y="269186"/>
            <a:ext cx="49195" cy="4919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41222" y="354813"/>
            <a:ext cx="63111" cy="6311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31287" y="352601"/>
            <a:ext cx="58603" cy="58603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16844" y="353888"/>
            <a:ext cx="56028" cy="56028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99826" y="360616"/>
            <a:ext cx="51928" cy="5192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78709" y="357516"/>
            <a:ext cx="49195" cy="4919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41222" y="443143"/>
            <a:ext cx="63111" cy="6311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1287" y="440931"/>
            <a:ext cx="58603" cy="58603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16844" y="442218"/>
            <a:ext cx="56028" cy="56028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99826" y="448946"/>
            <a:ext cx="51928" cy="5192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78709" y="445846"/>
            <a:ext cx="49195" cy="4919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341222" y="531474"/>
            <a:ext cx="63111" cy="6311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1287" y="529261"/>
            <a:ext cx="58603" cy="58603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16844" y="530549"/>
            <a:ext cx="56028" cy="56028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99826" y="537276"/>
            <a:ext cx="51928" cy="5192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78709" y="534176"/>
            <a:ext cx="49195" cy="4919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820590" y="70452"/>
            <a:ext cx="7502661" cy="694944"/>
          </a:xfrm>
          <a:prstGeom prst="rect">
            <a:avLst/>
          </a:prstGeom>
        </p:spPr>
        <p:txBody>
          <a:bodyPr lIns="91440" tIns="91440" rIns="47625" bIns="9144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廉政文化及其历史发展</a:t>
            </a:r>
          </a:p>
        </p:txBody>
      </p:sp>
      <p:cxnSp>
        <p:nvCxnSpPr>
          <p:cNvPr id="29" name="Connector 29"/>
          <p:cNvCxnSpPr/>
          <p:nvPr/>
        </p:nvCxnSpPr>
        <p:spPr>
          <a:xfrm>
            <a:off x="2734742" y="2560085"/>
            <a:ext cx="3078603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0" name="AutoShape 30"/>
          <p:cNvSpPr/>
          <p:nvPr/>
        </p:nvSpPr>
        <p:spPr>
          <a:xfrm>
            <a:off x="663305" y="4466337"/>
            <a:ext cx="526101" cy="92248"/>
          </a:xfrm>
          <a:prstGeom prst="rect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23621" y="4466337"/>
            <a:ext cx="92248" cy="92248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1135685" y="4466337"/>
            <a:ext cx="92248" cy="92248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>
            <a:off x="1189406" y="4522009"/>
            <a:ext cx="4636482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34" name="Picture 34"/>
          <p:cNvPicPr>
            <a:picLocks noChangeAspect="1"/>
          </p:cNvPicPr>
          <p:nvPr/>
        </p:nvPicPr>
        <p:blipFill>
          <a:blip r:embed="rId3">
            <a:alphaModFix amt="70000"/>
          </a:blip>
          <a:srcRect l="25000" r="25000"/>
          <a:stretch>
            <a:fillRect/>
          </a:stretch>
        </p:blipFill>
        <p:spPr>
          <a:xfrm>
            <a:off x="5852467" y="974431"/>
            <a:ext cx="2759868" cy="3679824"/>
          </a:xfrm>
          <a:prstGeom prst="rect">
            <a:avLst/>
          </a:prstGeom>
        </p:spPr>
      </p:pic>
      <p:sp>
        <p:nvSpPr>
          <p:cNvPr id="35" name="AutoShape 35"/>
          <p:cNvSpPr/>
          <p:nvPr/>
        </p:nvSpPr>
        <p:spPr>
          <a:xfrm>
            <a:off x="517195" y="2110788"/>
            <a:ext cx="387272" cy="387272"/>
          </a:xfrm>
          <a:prstGeom prst="ellipse">
            <a:avLst/>
          </a:prstGeom>
          <a:gradFill>
            <a:gsLst>
              <a:gs pos="0">
                <a:schemeClr val="accent2">
                  <a:alpha val="21000"/>
                </a:schemeClr>
              </a:gs>
              <a:gs pos="100000">
                <a:schemeClr val="accent1">
                  <a:alpha val="21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659472" y="-966565"/>
            <a:ext cx="1627487" cy="1627487"/>
          </a:xfrm>
          <a:prstGeom prst="ellipse">
            <a:avLst/>
          </a:prstGeom>
          <a:solidFill>
            <a:schemeClr val="accent1">
              <a:alpha val="22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2214939" y="2513960"/>
            <a:ext cx="526101" cy="92248"/>
          </a:xfrm>
          <a:prstGeom prst="rect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2175255" y="2513960"/>
            <a:ext cx="92248" cy="92248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2687319" y="2513960"/>
            <a:ext cx="92248" cy="92248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" y="0"/>
            <a:ext cx="9142571" cy="51435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3054920" y="876359"/>
            <a:ext cx="341557" cy="155191"/>
          </a:xfrm>
          <a:custGeom>
            <a:rect l="l" t="t" r="r" b="b"/>
            <a:pathLst>
              <a:path w="2540000" h="2540000">
                <a:moveTo>
                  <a:pt x="0" y="0"/>
                </a:moveTo>
                <a:lnTo>
                  <a:pt x="1905000" y="0"/>
                </a:lnTo>
                <a:lnTo>
                  <a:pt x="2540000" y="2540000"/>
                </a:lnTo>
                <a:lnTo>
                  <a:pt x="635000" y="2540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54303" y="1031550"/>
            <a:ext cx="8435394" cy="3524632"/>
          </a:xfrm>
          <a:prstGeom prst="rect">
            <a:avLst/>
          </a:prstGeom>
          <a:gradFill>
            <a:gsLst>
              <a:gs pos="0">
                <a:schemeClr val="accent2">
                  <a:lumMod val="75000"/>
                  <a:alpha val="80000"/>
                </a:schemeClr>
              </a:gs>
              <a:gs pos="100000">
                <a:schemeClr val="accent2">
                  <a:alpha val="80000"/>
                </a:schemeClr>
              </a:gs>
            </a:gsLst>
            <a:lin ang="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>
            <a:alphaModFix amt="70000"/>
          </a:blip>
          <a:srcRect l="25000" r="25000"/>
          <a:stretch>
            <a:fillRect/>
          </a:stretch>
        </p:blipFill>
        <p:spPr>
          <a:xfrm>
            <a:off x="555516" y="876359"/>
            <a:ext cx="2759868" cy="3679824"/>
          </a:xfrm>
          <a:prstGeom prst="parallelogram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874573" y="4677221"/>
            <a:ext cx="6915124" cy="50509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857" y="4677221"/>
            <a:ext cx="555044" cy="50509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31907" y="4650481"/>
            <a:ext cx="119040" cy="119040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205400" y="4655439"/>
            <a:ext cx="110537" cy="110537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370390" y="4660398"/>
            <a:ext cx="102034" cy="102034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520492" y="4665357"/>
            <a:ext cx="93531" cy="9353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668477" y="4661171"/>
            <a:ext cx="85028" cy="85028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566160" y="1295705"/>
            <a:ext cx="4850656" cy="566928"/>
          </a:xfrm>
          <a:prstGeom prst="rect">
            <a:avLst/>
          </a:prstGeom>
        </p:spPr>
        <p:txBody>
          <a:bodyPr lIns="91440" tIns="91440" rIns="47625" bIns="9144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566160" y="1728004"/>
            <a:ext cx="4680464" cy="902970"/>
          </a:xfrm>
          <a:prstGeom prst="rect">
            <a:avLst/>
          </a:prstGeom>
        </p:spPr>
        <p:txBody>
          <a:bodyPr lIns="91440" tIns="91440" rIns="47625" bIns="9144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-203200">
              <a:lnSpc>
                <a:spcPct val="150000"/>
              </a:lnSpc>
              <a:buFont typeface="Arial"/>
              <a:buChar char="•"/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廉政建设是党和国家事业顺利发展的重要保障，关乎党的生死存亡和国家的前途命运。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566160" y="2837554"/>
            <a:ext cx="3212668" cy="566928"/>
          </a:xfrm>
          <a:prstGeom prst="rect">
            <a:avLst/>
          </a:prstGeom>
        </p:spPr>
        <p:txBody>
          <a:bodyPr lIns="91440" tIns="91440" rIns="47625" bIns="9144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3566160" y="3327615"/>
            <a:ext cx="4680464" cy="902970"/>
          </a:xfrm>
          <a:prstGeom prst="rect">
            <a:avLst/>
          </a:prstGeom>
        </p:spPr>
        <p:txBody>
          <a:bodyPr lIns="91440" tIns="91440" rIns="47625" bIns="9144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-203200">
              <a:lnSpc>
                <a:spcPct val="150000"/>
              </a:lnSpc>
              <a:buFont typeface="Arial"/>
              <a:buChar char="•"/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加强廉政建设可以提升党和政府的形象，增强人民群众对党和政府的信任和支持，有利于维护社会公平正义，促进经济持续发展和国家长治久安。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341222" y="266483"/>
            <a:ext cx="63111" cy="6311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1287" y="264270"/>
            <a:ext cx="58603" cy="58603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16844" y="265558"/>
            <a:ext cx="56028" cy="56028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99826" y="272285"/>
            <a:ext cx="51928" cy="5192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78709" y="269186"/>
            <a:ext cx="49195" cy="4919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341222" y="354813"/>
            <a:ext cx="63111" cy="6311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1287" y="352601"/>
            <a:ext cx="58603" cy="58603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16844" y="353888"/>
            <a:ext cx="56028" cy="56028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99826" y="360616"/>
            <a:ext cx="51928" cy="5192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78709" y="357516"/>
            <a:ext cx="49195" cy="4919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341222" y="443143"/>
            <a:ext cx="63111" cy="6311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31287" y="440931"/>
            <a:ext cx="58603" cy="58603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16844" y="442218"/>
            <a:ext cx="56028" cy="56028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99826" y="448946"/>
            <a:ext cx="51928" cy="5192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78709" y="445846"/>
            <a:ext cx="49195" cy="4919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341222" y="531474"/>
            <a:ext cx="63111" cy="6311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31287" y="529261"/>
            <a:ext cx="58603" cy="58603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16844" y="530549"/>
            <a:ext cx="56028" cy="56028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99826" y="537276"/>
            <a:ext cx="51928" cy="5192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78709" y="534176"/>
            <a:ext cx="49195" cy="4919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820590" y="70452"/>
            <a:ext cx="7502661" cy="694944"/>
          </a:xfrm>
          <a:prstGeom prst="rect">
            <a:avLst/>
          </a:prstGeom>
        </p:spPr>
        <p:txBody>
          <a:bodyPr lIns="91440" tIns="91440" rIns="47625" bIns="9144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廉政建设的重要性及其意义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https://d.book118.com/755311224331011122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F1E21"/>
      </a:dk2>
      <a:lt2>
        <a:srgbClr val="F7F2DD"/>
      </a:lt2>
      <a:accent1>
        <a:srgbClr val="CB3F20"/>
      </a:accent1>
      <a:accent2>
        <a:srgbClr val="EB4F27"/>
      </a:accent2>
      <a:accent3>
        <a:srgbClr val="D55C26"/>
      </a:accent3>
      <a:accent4>
        <a:srgbClr val="ED782F"/>
      </a:accent4>
      <a:accent5>
        <a:srgbClr val="34776B"/>
      </a:accent5>
      <a:accent6>
        <a:srgbClr val="3F8FE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2024-09-26T14:05:00.606</cp:lastPrinted>
  <dcterms:created xsi:type="dcterms:W3CDTF">2024-09-26T06:05:00Z</dcterms:created>
  <dcterms:modified xsi:type="dcterms:W3CDTF">2024-09-26T06:05:02Z</dcterms:modified>
</cp:coreProperties>
</file>