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B0508-DEF8-4261-9425-303B8B53B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32C92-386B-4EE4-95B2-A6F1A57FE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28832-B1FF-4BBA-ADA3-10C17E82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F917A-4313-48BF-9122-0C005E57D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338AC-4EB0-4172-9566-2A89C6FEC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F6818-7B90-4387-B678-DFFC01CA0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B2190D-48A7-499D-9B32-6D1F2B3A2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62D03-0B3F-4F9A-ADA0-1B7E0CFC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7C425-ACCF-4876-8412-CDB6C8E9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88A39-B3C0-4CDC-8888-FD8255397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0998F-4F32-4669-9E80-F0C72C94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230320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61861" y="1313076"/>
            <a:ext cx="5929629" cy="161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23872" algn="l" rtl="0" eaLnBrk="0">
              <a:lnSpc>
                <a:spcPct val="83000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张家口建设项目可</a:t>
            </a:r>
            <a:r>
              <a:rPr sz="51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5100"/>
          </a:p>
          <a:p>
            <a:pPr marL="12700" algn="l" rtl="0" eaLnBrk="0">
              <a:lnSpc>
                <a:spcPts val="7415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性报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  <p:sp>
        <p:nvSpPr>
          <p:cNvPr id="3" name="path"/>
          <p:cNvSpPr/>
          <p:nvPr/>
        </p:nvSpPr>
        <p:spPr>
          <a:xfrm>
            <a:off x="958956" y="4948611"/>
            <a:ext cx="162576" cy="384069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path"/>
          <p:cNvSpPr/>
          <p:nvPr/>
        </p:nvSpPr>
        <p:spPr>
          <a:xfrm>
            <a:off x="958956" y="5502857"/>
            <a:ext cx="162576" cy="384068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6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FF960E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" name="textbox 8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9" name="textbox 9"/>
          <p:cNvSpPr/>
          <p:nvPr/>
        </p:nvSpPr>
        <p:spPr>
          <a:xfrm>
            <a:off x="6050183" y="1662538"/>
            <a:ext cx="2955925" cy="3647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1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目背景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1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6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术方案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23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织管理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78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6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和社会影响评估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61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和建议</a:t>
            </a:r>
            <a:endParaRPr lang="Microsoft YaHei" altLang="Microsoft YaHei" sz="2400"/>
          </a:p>
        </p:txBody>
      </p:sp>
      <p:sp>
        <p:nvSpPr>
          <p:cNvPr id="10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801535" y="-7132"/>
            <a:ext cx="4658995" cy="3742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6000"/>
              </a:lnSpc>
              <a:spcBef>
                <a:spcPts val="2775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491"/>
              </a:lnSpc>
            </a:pPr>
            <a:endParaRPr lang="Arial" altLang="Arial" sz="100"/>
          </a:p>
          <a:p>
            <a:pPr marL="957313" algn="l" rtl="0" eaLnBrk="0">
              <a:lnSpc>
                <a:spcPct val="91000"/>
              </a:lnSpc>
            </a:pPr>
            <a:r>
              <a:rPr sz="45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</a:t>
            </a: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491031" y="3030193"/>
            <a:ext cx="10251924" cy="1273075"/>
            <a:chExt cx="10251924" cy="1273075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17" name="textbox 17"/>
            <p:cNvSpPr/>
            <p:nvPr/>
          </p:nvSpPr>
          <p:spPr>
            <a:xfrm>
              <a:off x="-12700" y="-12700"/>
              <a:ext cx="10277475" cy="13182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8105"/>
                </a:lnSpc>
              </a:pPr>
              <a:endParaRPr lang="Arial" altLang="Arial" sz="100"/>
            </a:p>
            <a:p>
              <a:pPr marL="282498" algn="l" rtl="0" eaLnBrk="0">
                <a:lnSpc>
                  <a:spcPct val="91000"/>
                </a:lnSpc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该地区拥有得天独厚的地理优势，交通便利，是连接内陆与沿海的重要交通枢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纽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546100" y="4660900"/>
            <a:ext cx="10257348" cy="1271162"/>
            <a:chExt cx="10257348" cy="1271162"/>
          </a:xfrm>
        </p:grpSpPr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19" name="textbox 19"/>
            <p:cNvSpPr/>
            <p:nvPr/>
          </p:nvSpPr>
          <p:spPr>
            <a:xfrm>
              <a:off x="-12700" y="-12700"/>
              <a:ext cx="10283190" cy="13157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9120"/>
                </a:lnSpc>
              </a:pPr>
              <a:endParaRPr lang="Arial" altLang="Arial" sz="100"/>
            </a:p>
            <a:p>
              <a:pPr algn="r" rtl="0" eaLnBrk="0">
                <a:lnSpc>
                  <a:spcPct val="91000"/>
                </a:lnSpc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张家口地区拥有丰富的矿产资源，如煤炭、铁矿等，为当地经济发展提供了有力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撑。</a:t>
              </a:r>
              <a:endParaRPr lang="Microsoft YaHei" altLang="Microsoft YaHei" sz="1500"/>
            </a:p>
          </p:txBody>
        </p:sp>
      </p:grpSp>
      <p:sp>
        <p:nvSpPr>
          <p:cNvPr id="20" name="textbox 20"/>
          <p:cNvSpPr/>
          <p:nvPr/>
        </p:nvSpPr>
        <p:spPr>
          <a:xfrm>
            <a:off x="2789746" y="1388509"/>
            <a:ext cx="8008619" cy="1287780"/>
          </a:xfrm>
          <a:prstGeom prst="rect">
            <a:avLst/>
          </a:prstGeom>
          <a:solidFill>
            <a:srgbClr val="FF960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9878"/>
              </a:lnSpc>
            </a:pPr>
            <a:endParaRPr lang="Arial" altLang="Arial" sz="100"/>
          </a:p>
          <a:p>
            <a:pPr marL="802472" indent="-3238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张家口位于中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国河北省的北部，地处华北平原与内蒙古高原的过渡地带，具有丰富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的自然资源和人文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史。</a:t>
            </a:r>
            <a:endParaRPr lang="Microsoft YaHei" altLang="Microsoft YaHei" sz="1500"/>
          </a:p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400" y="1384300"/>
            <a:ext cx="2256056" cy="1267967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30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张家口的地理位置和特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1900927" y="1443017"/>
            <a:ext cx="9440841" cy="1219200"/>
            <a:chExt cx="9440841" cy="121920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9440841" cy="1219200"/>
            </a:xfrm>
            <a:custGeom>
              <a:rect l="0" t="0" r="0" b="0"/>
              <a:pathLst>
                <a:path w="14867" h="1920">
                  <a:moveTo>
                    <a:pt x="395" y="320"/>
                  </a:moveTo>
                  <a:cubicBezTo>
                    <a:pt x="395" y="143"/>
                    <a:pt x="538" y="0"/>
                    <a:pt x="715" y="0"/>
                  </a:cubicBezTo>
                  <a:lnTo>
                    <a:pt x="715" y="0"/>
                  </a:lnTo>
                  <a:lnTo>
                    <a:pt x="14547" y="0"/>
                  </a:lnTo>
                  <a:lnTo>
                    <a:pt x="14547" y="0"/>
                  </a:lnTo>
                  <a:lnTo>
                    <a:pt x="14547" y="0"/>
                  </a:lnTo>
                  <a:cubicBezTo>
                    <a:pt x="14724" y="0"/>
                    <a:pt x="14867" y="143"/>
                    <a:pt x="14867" y="320"/>
                  </a:cubicBezTo>
                  <a:lnTo>
                    <a:pt x="14867" y="320"/>
                  </a:lnTo>
                  <a:cubicBezTo>
                    <a:pt x="14867" y="320"/>
                    <a:pt x="14867" y="320"/>
                    <a:pt x="14867" y="320"/>
                  </a:cubicBezTo>
                  <a:lnTo>
                    <a:pt x="14867" y="320"/>
                  </a:lnTo>
                  <a:lnTo>
                    <a:pt x="14867" y="1599"/>
                  </a:lnTo>
                  <a:lnTo>
                    <a:pt x="14867" y="1599"/>
                  </a:lnTo>
                  <a:lnTo>
                    <a:pt x="14867" y="1599"/>
                  </a:lnTo>
                  <a:cubicBezTo>
                    <a:pt x="14867" y="1776"/>
                    <a:pt x="14724" y="1920"/>
                    <a:pt x="14547" y="1920"/>
                  </a:cubicBezTo>
                  <a:lnTo>
                    <a:pt x="14547" y="1920"/>
                  </a:lnTo>
                  <a:lnTo>
                    <a:pt x="715" y="1920"/>
                  </a:lnTo>
                  <a:lnTo>
                    <a:pt x="715" y="1920"/>
                  </a:lnTo>
                  <a:lnTo>
                    <a:pt x="715" y="1920"/>
                  </a:lnTo>
                  <a:cubicBezTo>
                    <a:pt x="538" y="1920"/>
                    <a:pt x="395" y="1776"/>
                    <a:pt x="395" y="1599"/>
                  </a:cubicBezTo>
                  <a:lnTo>
                    <a:pt x="395" y="320"/>
                  </a:lnTo>
                  <a:close/>
                </a:path>
                <a:path w="14867" h="1920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textbox 45"/>
            <p:cNvSpPr/>
            <p:nvPr/>
          </p:nvSpPr>
          <p:spPr>
            <a:xfrm>
              <a:off x="-12700" y="-12700"/>
              <a:ext cx="9466580" cy="12630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630732" indent="9143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随着中国经济的快速发展，张家口地区面临着重要的战略机遇期。为了促进当地经济持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续健康发展，         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提高人民生活水平，张家口市政府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提出了这一建设项目。</a:t>
              </a:r>
              <a:endParaRPr lang="Microsoft YaHei" altLang="Microsoft YaHei" sz="15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1900927" y="3201438"/>
            <a:ext cx="9440841" cy="1219200"/>
            <a:chExt cx="9440841" cy="121920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9440841" cy="1219200"/>
            </a:xfrm>
            <a:custGeom>
              <a:rect l="0" t="0" r="0" b="0"/>
              <a:pathLst>
                <a:path w="14867" h="1920">
                  <a:moveTo>
                    <a:pt x="395" y="320"/>
                  </a:moveTo>
                  <a:cubicBezTo>
                    <a:pt x="395" y="143"/>
                    <a:pt x="538" y="0"/>
                    <a:pt x="715" y="0"/>
                  </a:cubicBezTo>
                  <a:lnTo>
                    <a:pt x="715" y="0"/>
                  </a:lnTo>
                  <a:lnTo>
                    <a:pt x="14547" y="0"/>
                  </a:lnTo>
                  <a:lnTo>
                    <a:pt x="14547" y="0"/>
                  </a:lnTo>
                  <a:lnTo>
                    <a:pt x="14547" y="0"/>
                  </a:lnTo>
                  <a:cubicBezTo>
                    <a:pt x="14724" y="0"/>
                    <a:pt x="14867" y="143"/>
                    <a:pt x="14867" y="320"/>
                  </a:cubicBezTo>
                  <a:lnTo>
                    <a:pt x="14867" y="320"/>
                  </a:lnTo>
                  <a:cubicBezTo>
                    <a:pt x="14867" y="320"/>
                    <a:pt x="14867" y="320"/>
                    <a:pt x="14867" y="320"/>
                  </a:cubicBezTo>
                  <a:lnTo>
                    <a:pt x="14867" y="320"/>
                  </a:lnTo>
                  <a:lnTo>
                    <a:pt x="14867" y="1599"/>
                  </a:lnTo>
                  <a:lnTo>
                    <a:pt x="14867" y="1599"/>
                  </a:lnTo>
                  <a:lnTo>
                    <a:pt x="14867" y="1599"/>
                  </a:lnTo>
                  <a:cubicBezTo>
                    <a:pt x="14867" y="1776"/>
                    <a:pt x="14724" y="1920"/>
                    <a:pt x="14547" y="1920"/>
                  </a:cubicBezTo>
                  <a:lnTo>
                    <a:pt x="14547" y="1920"/>
                  </a:lnTo>
                  <a:lnTo>
                    <a:pt x="715" y="1920"/>
                  </a:lnTo>
                  <a:lnTo>
                    <a:pt x="715" y="1920"/>
                  </a:lnTo>
                  <a:lnTo>
                    <a:pt x="715" y="1920"/>
                  </a:lnTo>
                  <a:cubicBezTo>
                    <a:pt x="538" y="1920"/>
                    <a:pt x="395" y="1776"/>
                    <a:pt x="395" y="1599"/>
                  </a:cubicBezTo>
                  <a:lnTo>
                    <a:pt x="395" y="320"/>
                  </a:lnTo>
                  <a:close/>
                </a:path>
                <a:path w="14867" h="1920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textbox 47"/>
            <p:cNvSpPr/>
            <p:nvPr/>
          </p:nvSpPr>
          <p:spPr>
            <a:xfrm>
              <a:off x="-12700" y="-12700"/>
              <a:ext cx="9466580" cy="12642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570096" indent="-1143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的目标是促进张家口地区的经济转型和升级，提高城市基础设施水平，优化产业结构，增强城市综     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合竞争力。</a:t>
              </a:r>
              <a:endParaRPr lang="Microsoft YaHei" altLang="Microsoft YaHei" sz="15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1900927" y="4959858"/>
            <a:ext cx="9440841" cy="1219200"/>
            <a:chExt cx="9440841" cy="121920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9440841" cy="1219200"/>
            </a:xfrm>
            <a:custGeom>
              <a:rect l="0" t="0" r="0" b="0"/>
              <a:pathLst>
                <a:path w="14867" h="1920">
                  <a:moveTo>
                    <a:pt x="395" y="320"/>
                  </a:moveTo>
                  <a:cubicBezTo>
                    <a:pt x="395" y="143"/>
                    <a:pt x="538" y="0"/>
                    <a:pt x="715" y="0"/>
                  </a:cubicBezTo>
                  <a:lnTo>
                    <a:pt x="715" y="0"/>
                  </a:lnTo>
                  <a:lnTo>
                    <a:pt x="14547" y="0"/>
                  </a:lnTo>
                  <a:lnTo>
                    <a:pt x="14547" y="0"/>
                  </a:lnTo>
                  <a:lnTo>
                    <a:pt x="14547" y="0"/>
                  </a:lnTo>
                  <a:cubicBezTo>
                    <a:pt x="14724" y="0"/>
                    <a:pt x="14867" y="143"/>
                    <a:pt x="14867" y="320"/>
                  </a:cubicBezTo>
                  <a:lnTo>
                    <a:pt x="14867" y="320"/>
                  </a:lnTo>
                  <a:cubicBezTo>
                    <a:pt x="14867" y="320"/>
                    <a:pt x="14867" y="320"/>
                    <a:pt x="14867" y="320"/>
                  </a:cubicBezTo>
                  <a:lnTo>
                    <a:pt x="14867" y="320"/>
                  </a:lnTo>
                  <a:lnTo>
                    <a:pt x="14867" y="1599"/>
                  </a:lnTo>
                  <a:lnTo>
                    <a:pt x="14867" y="1599"/>
                  </a:lnTo>
                  <a:lnTo>
                    <a:pt x="14867" y="1599"/>
                  </a:lnTo>
                  <a:cubicBezTo>
                    <a:pt x="14867" y="1776"/>
                    <a:pt x="14724" y="1919"/>
                    <a:pt x="14547" y="1919"/>
                  </a:cubicBezTo>
                  <a:lnTo>
                    <a:pt x="14547" y="1919"/>
                  </a:lnTo>
                  <a:lnTo>
                    <a:pt x="715" y="1920"/>
                  </a:lnTo>
                  <a:lnTo>
                    <a:pt x="715" y="1919"/>
                  </a:lnTo>
                  <a:lnTo>
                    <a:pt x="715" y="1919"/>
                  </a:lnTo>
                  <a:cubicBezTo>
                    <a:pt x="538" y="1919"/>
                    <a:pt x="395" y="1776"/>
                    <a:pt x="395" y="1599"/>
                  </a:cubicBezTo>
                  <a:lnTo>
                    <a:pt x="395" y="320"/>
                  </a:lnTo>
                  <a:close/>
                </a:path>
                <a:path w="14867" h="1920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textbox 49"/>
            <p:cNvSpPr/>
            <p:nvPr/>
          </p:nvSpPr>
          <p:spPr>
            <a:xfrm>
              <a:off x="-12700" y="-12700"/>
              <a:ext cx="9466580" cy="1263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marL="559406" indent="761" algn="l" rtl="0" eaLnBrk="0">
                <a:lnSpc>
                  <a:spcPct val="123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这一项目的实施，希望能够吸引更多的投资，促进当地产业的集聚和发展，推动张家口地区经济社    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会的全面发展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50" name="textbox 50"/>
          <p:cNvSpPr/>
          <p:nvPr/>
        </p:nvSpPr>
        <p:spPr>
          <a:xfrm>
            <a:off x="892244" y="331596"/>
            <a:ext cx="3387725" cy="485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300"/>
          </a:p>
          <a:p>
            <a:pPr marL="78294" algn="l" rtl="0" eaLnBrk="0">
              <a:lnSpc>
                <a:spcPct val="90000"/>
              </a:lnSpc>
              <a:spcBef>
                <a:spcPts val="1"/>
              </a:spcBef>
              <a:tabLst>
                <a:tab pos="33147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出和目标</a:t>
            </a:r>
            <a:endParaRPr lang="Microsoft YaHei" altLang="Microsoft YaHei" sz="3000"/>
          </a:p>
        </p:txBody>
      </p:sp>
      <p:sp>
        <p:nvSpPr>
          <p:cNvPr id="51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FF960E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71088" y="1178477"/>
            <a:ext cx="76200" cy="5679522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873195" y="1466457"/>
            <a:ext cx="669477" cy="669478"/>
            <a:chExt cx="669477" cy="669478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15086" y="115085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873195" y="4959858"/>
            <a:ext cx="669477" cy="669478"/>
            <a:chExt cx="669477" cy="669478"/>
          </a:xfrm>
        </p:grpSpPr>
        <p:sp>
          <p:nvSpPr>
            <p:cNvPr id="55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873195" y="3201437"/>
            <a:ext cx="669477" cy="669477"/>
            <a:chExt cx="669477" cy="669477"/>
          </a:xfrm>
        </p:grpSpPr>
        <p:sp>
          <p:nvSpPr>
            <p:cNvPr id="57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9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5" name="picture 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801535" y="-7132"/>
            <a:ext cx="4658995" cy="3745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10503"/>
              </a:lnSpc>
            </a:pPr>
            <a:endParaRPr lang="Arial" altLang="Arial" sz="100"/>
          </a:p>
          <a:p>
            <a:pPr marL="970096" algn="l" rtl="0" eaLnBrk="0">
              <a:lnSpc>
                <a:spcPct val="92000"/>
              </a:lnSpc>
            </a:pPr>
            <a:r>
              <a:rPr sz="45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</a:t>
            </a:r>
            <a:r>
              <a:rPr sz="45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" name="picture 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466495" y="3766753"/>
            <a:ext cx="3974465" cy="2489835"/>
          </a:xfrm>
          <a:prstGeom prst="rect">
            <a:avLst/>
          </a:prstGeom>
          <a:solidFill>
            <a:srgbClr val="D6923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29068" algn="l" rtl="0" eaLnBrk="0">
              <a:lnSpc>
                <a:spcPct val="95000"/>
              </a:lnSpc>
              <a:spcBef>
                <a:spcPts val="7"/>
              </a:spcBef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趋势预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228725" indent="342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根据市场发展动态、政策环境、科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进步等因素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，预测市场需求的变化趋势。</a:t>
            </a:r>
            <a:endParaRPr lang="Microsoft YaHei" altLang="Microsoft YaHei" sz="1300"/>
          </a:p>
        </p:txBody>
      </p:sp>
      <p:sp>
        <p:nvSpPr>
          <p:cNvPr id="79" name="textbox 79"/>
          <p:cNvSpPr/>
          <p:nvPr/>
        </p:nvSpPr>
        <p:spPr>
          <a:xfrm>
            <a:off x="643735" y="1460739"/>
            <a:ext cx="2767329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99"/>
              </a:lnSpc>
            </a:pPr>
            <a:endParaRPr lang="Arial" altLang="Arial" sz="100"/>
          </a:p>
          <a:p>
            <a:pPr marL="18529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分析目标市场的总体需求和各细分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endParaRPr lang="Microsoft YaHei" altLang="Microsoft YaHei" sz="1300"/>
          </a:p>
          <a:p>
            <a:pPr marL="139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场的需求，包括消费者数量、消费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5786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平、消费习惯等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80" name="textbox 80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994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02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8" name="textbox 108"/>
          <p:cNvSpPr/>
          <p:nvPr/>
        </p:nvSpPr>
        <p:spPr>
          <a:xfrm>
            <a:off x="7823483" y="2483449"/>
            <a:ext cx="3223895" cy="3086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202247" algn="l" rtl="0" eaLnBrk="0">
              <a:lnSpc>
                <a:spcPct val="83000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分析行业内竞争对手的数量、规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206247" algn="l" rtl="0" eaLnBrk="0">
              <a:lnSpc>
                <a:spcPts val="3363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市场份额、竞争优势等。</a:t>
            </a:r>
            <a:endParaRPr lang="Microsoft YaHei" altLang="Microsoft YaHei" sz="15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55631" algn="l" rtl="0" eaLnBrk="0">
              <a:lnSpc>
                <a:spcPct val="93000"/>
              </a:lnSpc>
              <a:spcBef>
                <a:spcPts val="513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17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190" algn="l" rtl="0" eaLnBrk="0">
              <a:lnSpc>
                <a:spcPct val="186000"/>
              </a:lnSpc>
              <a:spcBef>
                <a:spcPts val="2"/>
              </a:spcBef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根据竞争格局，制定相应的竞争策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如差异化定位、成本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先等。</a:t>
            </a:r>
            <a:endParaRPr lang="Microsoft YaHei" altLang="Microsoft YaHei" sz="1500"/>
          </a:p>
        </p:txBody>
      </p:sp>
      <p:sp>
        <p:nvSpPr>
          <p:cNvPr id="109" name="textbox 109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和策略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0" name="textbox 130"/>
          <p:cNvSpPr/>
          <p:nvPr/>
        </p:nvSpPr>
        <p:spPr>
          <a:xfrm>
            <a:off x="7866415" y="1527447"/>
            <a:ext cx="898525" cy="264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5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17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133" name="textbox 133"/>
          <p:cNvSpPr/>
          <p:nvPr/>
        </p:nvSpPr>
        <p:spPr>
          <a:xfrm>
            <a:off x="6375273" y="4198038"/>
            <a:ext cx="4618354" cy="1151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42"/>
              </a:lnSpc>
            </a:pPr>
            <a:endParaRPr lang="Arial" altLang="Arial" sz="100"/>
          </a:p>
          <a:p>
            <a:pPr marL="13113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2000"/>
          </a:p>
          <a:p>
            <a:pPr algn="l" rtl="0" eaLnBrk="0">
              <a:lnSpc>
                <a:spcPct val="113000"/>
              </a:lnSpc>
            </a:pPr>
            <a:endParaRPr lang="Arial" altLang="Arial" sz="500"/>
          </a:p>
          <a:p>
            <a:pPr marL="21787" indent="-9087" algn="l" rtl="0" eaLnBrk="0">
              <a:lnSpc>
                <a:spcPct val="192000"/>
              </a:lnSpc>
              <a:spcBef>
                <a:spcPts val="6"/>
              </a:spcBef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根据目标客户的需求和竞争情况，确定项目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产品的独特卖点、 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品质、价格等定位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素。</a:t>
            </a:r>
            <a:endParaRPr lang="Microsoft YaHei" altLang="Microsoft YaHei" sz="1300"/>
          </a:p>
        </p:txBody>
      </p:sp>
      <p:sp>
        <p:nvSpPr>
          <p:cNvPr id="134" name="textbox 134"/>
          <p:cNvSpPr/>
          <p:nvPr/>
        </p:nvSpPr>
        <p:spPr>
          <a:xfrm>
            <a:off x="6375616" y="1680679"/>
            <a:ext cx="4480559" cy="1176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90"/>
              </a:lnSpc>
            </a:pPr>
            <a:endParaRPr lang="Arial" altLang="Arial" sz="100"/>
          </a:p>
          <a:p>
            <a:pPr marL="39371" algn="l" rtl="0" eaLnBrk="0">
              <a:lnSpc>
                <a:spcPct val="91000"/>
              </a:lnSpc>
            </a:pPr>
            <a:r>
              <a:rPr sz="2000" spc="-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</a:t>
            </a: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algn="l" rtl="0" eaLnBrk="0">
              <a:lnSpc>
                <a:spcPct val="6211"/>
              </a:lnSpc>
            </a:pPr>
            <a:endParaRPr lang="Arial" altLang="Arial" sz="100"/>
          </a:p>
          <a:p>
            <a:pPr marL="12700" indent="9943" algn="l" rtl="0" eaLnBrk="0">
              <a:lnSpc>
                <a:spcPct val="192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明确项目产品的目标客户群体，包括客户的需求、偏好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、消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费能力等。</a:t>
            </a:r>
            <a:endParaRPr lang="Microsoft YaHei" altLang="Microsoft YaHei" sz="1300"/>
          </a:p>
        </p:txBody>
      </p:sp>
      <p:sp>
        <p:nvSpPr>
          <p:cNvPr id="135" name="textbox 135"/>
          <p:cNvSpPr/>
          <p:nvPr/>
        </p:nvSpPr>
        <p:spPr>
          <a:xfrm>
            <a:off x="442263" y="318468"/>
            <a:ext cx="4218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项目产品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的市场定位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7" name="textbox 157"/>
          <p:cNvSpPr/>
          <p:nvPr/>
        </p:nvSpPr>
        <p:spPr>
          <a:xfrm>
            <a:off x="801535" y="-7132"/>
            <a:ext cx="4658995" cy="3744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991"/>
              </a:lnSpc>
            </a:pPr>
            <a:endParaRPr lang="Arial" altLang="Arial" sz="100"/>
          </a:p>
          <a:p>
            <a:pPr marL="958475" algn="l" rtl="0" eaLnBrk="0">
              <a:lnSpc>
                <a:spcPct val="92000"/>
              </a:lnSpc>
            </a:pPr>
            <a:r>
              <a:rPr sz="45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</a:t>
            </a:r>
            <a:r>
              <a:rPr sz="45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9" name="picture 1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803194" y="4280899"/>
            <a:ext cx="6500495" cy="1155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47"/>
              </a:lnSpc>
            </a:pPr>
            <a:endParaRPr lang="Arial" altLang="Arial" sz="100"/>
          </a:p>
          <a:p>
            <a:pPr marL="17605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indent="2857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计应根据项目特点和要求，结合国内外同类项目的经验和教训，制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定科学、合理、可行的工艺流程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1" name="textbox 161"/>
          <p:cNvSpPr/>
          <p:nvPr/>
        </p:nvSpPr>
        <p:spPr>
          <a:xfrm>
            <a:off x="877049" y="1745682"/>
            <a:ext cx="6500495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37"/>
              </a:lnSpc>
            </a:pPr>
            <a:endParaRPr lang="Arial" altLang="Arial" sz="100"/>
          </a:p>
          <a:p>
            <a:pPr marL="1532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700" indent="5333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张家口建设项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目的技术路线应基于市场需求、技术发展趋势和项目目标，综合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考虑资源、环境、经济和社会因素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，选择适合的技术路线。</a:t>
            </a:r>
            <a:endParaRPr lang="Microsoft YaHei" altLang="Microsoft YaHei" sz="1500"/>
          </a:p>
        </p:txBody>
      </p:sp>
      <p:sp>
        <p:nvSpPr>
          <p:cNvPr id="162" name="textbox 162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3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960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5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1418628" y="2388292"/>
            <a:ext cx="912558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8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张家口建设项目应注重技术创新，采用先进的工艺技术和设备，提高产品质量和降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低成本，增强市场竞争力。</a:t>
            </a:r>
            <a:endParaRPr lang="Microsoft YaHei" altLang="Microsoft YaHei" sz="1500"/>
          </a:p>
        </p:txBody>
      </p:sp>
      <p:sp>
        <p:nvSpPr>
          <p:cNvPr id="189" name="textbox 189"/>
          <p:cNvSpPr/>
          <p:nvPr/>
        </p:nvSpPr>
        <p:spPr>
          <a:xfrm>
            <a:off x="1401292" y="5082724"/>
            <a:ext cx="894080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8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通过技术创新，张家口建设项目应具备技术先进、稳定可靠、节能环保等优势</a:t>
            </a:r>
            <a:r>
              <a:rPr sz="1500" spc="-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满足市场需求和客户期望。</a:t>
            </a:r>
            <a:endParaRPr lang="Microsoft YaHei" altLang="Microsoft YaHei" sz="1500"/>
          </a:p>
        </p:txBody>
      </p:sp>
      <p:sp>
        <p:nvSpPr>
          <p:cNvPr id="190" name="textbox 190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和优势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11" name="picture 2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212" name="picture 2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213" name="textbox 213"/>
          <p:cNvSpPr/>
          <p:nvPr/>
        </p:nvSpPr>
        <p:spPr>
          <a:xfrm>
            <a:off x="1403099" y="4349188"/>
            <a:ext cx="1044575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3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Microsoft YaHei" altLang="Microsoft YaHei" sz="2000"/>
          </a:p>
        </p:txBody>
      </p:sp>
      <p:sp>
        <p:nvSpPr>
          <p:cNvPr id="214" name="textbox 214"/>
          <p:cNvSpPr/>
          <p:nvPr/>
        </p:nvSpPr>
        <p:spPr>
          <a:xfrm>
            <a:off x="1415291" y="1630116"/>
            <a:ext cx="104457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textbox 216"/>
          <p:cNvSpPr/>
          <p:nvPr/>
        </p:nvSpPr>
        <p:spPr>
          <a:xfrm>
            <a:off x="3687875" y="1669093"/>
            <a:ext cx="7567294" cy="951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36"/>
              </a:lnSpc>
            </a:pPr>
            <a:endParaRPr lang="Arial" altLang="Arial" sz="100"/>
          </a:p>
          <a:p>
            <a:pPr marL="1536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endParaRPr lang="Microsoft YaHei" altLang="Microsoft YaHei" sz="2300"/>
          </a:p>
          <a:p>
            <a:pPr marL="12700" algn="l" rtl="0" eaLnBrk="0">
              <a:lnSpc>
                <a:spcPct val="86000"/>
              </a:lnSpc>
              <a:spcBef>
                <a:spcPts val="98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在技术方案实施过程中，可能会遇到技术难题、设备故障、工艺不稳定等技术风险，需要采取相应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2871" algn="l" rtl="0" eaLnBrk="0">
              <a:lnSpc>
                <a:spcPts val="2423"/>
              </a:lnSpc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措施加以应对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7" name="textbox 217"/>
          <p:cNvSpPr/>
          <p:nvPr/>
        </p:nvSpPr>
        <p:spPr>
          <a:xfrm>
            <a:off x="1309064" y="4216926"/>
            <a:ext cx="7534909" cy="968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498"/>
              </a:lnSpc>
            </a:pPr>
            <a:endParaRPr lang="Arial" altLang="Arial" sz="100"/>
          </a:p>
          <a:p>
            <a:pPr marL="16148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endParaRPr lang="Microsoft YaHei" altLang="Microsoft YaHei" sz="2300"/>
          </a:p>
          <a:p>
            <a:pPr marL="12700" indent="1371" algn="l" rtl="0" eaLnBrk="0">
              <a:lnSpc>
                <a:spcPct val="156000"/>
              </a:lnSpc>
              <a:spcBef>
                <a:spcPts val="28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针对可能出现的各种技术风险，制定相应的预防和应对措施，包括加强技术研发、提高设备可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靠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性、 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加强工艺控制等，确保项目顺利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实施。</a:t>
            </a:r>
            <a:endParaRPr lang="Microsoft YaHei" altLang="Microsoft YaHei" sz="1300"/>
          </a:p>
        </p:txBody>
      </p:sp>
      <p:sp>
        <p:nvSpPr>
          <p:cNvPr id="218" name="textbox 218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和对策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9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1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44" name="textbox 244"/>
          <p:cNvSpPr/>
          <p:nvPr/>
        </p:nvSpPr>
        <p:spPr>
          <a:xfrm>
            <a:off x="801535" y="-7132"/>
            <a:ext cx="4658995" cy="3750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367"/>
              </a:lnSpc>
            </a:pPr>
            <a:endParaRPr lang="Arial" altLang="Arial" sz="100"/>
          </a:p>
          <a:p>
            <a:pPr marL="956151" algn="l" rtl="0" eaLnBrk="0">
              <a:lnSpc>
                <a:spcPct val="93000"/>
              </a:lnSpc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组织管</a:t>
            </a:r>
            <a:r>
              <a:rPr sz="45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https://d.book118.com/755323032034011122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2024-09-25T14:09:46.555</cp:lastPrinted>
  <dcterms:created xsi:type="dcterms:W3CDTF">2024-09-25T06:09:46Z</dcterms:created>
  <dcterms:modified xsi:type="dcterms:W3CDTF">2024-09-25T06:09:48Z</dcterms:modified>
</cp:coreProperties>
</file>