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902DD-0111-4379-997E-4026C5ADA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65FEE-DE9E-4130-B3DE-6B2E7BA1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983E8-A007-40E9-9D43-6776893A6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E1504-DAE3-4160-B988-6866AE6D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8AB5F-91EB-4679-9B03-65478D746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0704C-0C80-4A02-953A-ADC95EDC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B4D7C-05AD-42BD-8A70-0339BACF9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0CDFD-A344-42D8-B763-22D9493E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B8457-FDC8-4DE5-A9C4-93443085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6592D-F0A5-402F-A9E2-089AA08D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682F-32FA-4CCB-AEFB-18F30A2F7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4212421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735954" y="1947581"/>
            <a:ext cx="5274945" cy="161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汽车维修厂行业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100"/>
          </a:p>
          <a:p>
            <a:pPr marL="20586" algn="l" rtl="0" eaLnBrk="0">
              <a:lnSpc>
                <a:spcPts val="7415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502"/>
            <a:ext cx="2346325" cy="2553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场竞争格局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痛点与挑战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629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前景与展望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18010" y="465116"/>
            <a:ext cx="6188709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5"/>
              </a:lnSpc>
            </a:pPr>
            <a:endParaRPr lang="Arial" altLang="Arial" sz="100"/>
          </a:p>
          <a:p>
            <a:pPr marL="506117" algn="l" rtl="0" eaLnBrk="0">
              <a:lnSpc>
                <a:spcPct val="86000"/>
              </a:lnSpc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5118064" y="3551497"/>
            <a:ext cx="1962785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16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textbox 20"/>
          <p:cNvSpPr/>
          <p:nvPr/>
        </p:nvSpPr>
        <p:spPr>
          <a:xfrm>
            <a:off x="7865319" y="1527228"/>
            <a:ext cx="3181985" cy="425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3795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60982" indent="-189" algn="l" rtl="0" eaLnBrk="0">
              <a:lnSpc>
                <a:spcPct val="186000"/>
              </a:lnSpc>
              <a:spcBef>
                <a:spcPts val="460"/>
              </a:spcBef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汽车维修厂是指专门从事汽车维修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保养和相关服务的机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513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7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66113" indent="190" algn="l" rtl="0" eaLnBrk="0">
              <a:lnSpc>
                <a:spcPct val="186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务类型和服务范围，汽车维修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分为综合维修厂、专项维修厂和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快修店等。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与增长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textbox 64"/>
          <p:cNvSpPr/>
          <p:nvPr/>
        </p:nvSpPr>
        <p:spPr>
          <a:xfrm>
            <a:off x="1410627" y="5083106"/>
            <a:ext cx="721677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随着汽车保有量的增加和汽车技术的不断更新，汽车维修市场呈现出稳步增长的趋</a:t>
            </a:r>
            <a:r>
              <a:rPr sz="1500" spc="-2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5" name="textbox 65"/>
          <p:cNvSpPr/>
          <p:nvPr/>
        </p:nvSpPr>
        <p:spPr>
          <a:xfrm>
            <a:off x="1413675" y="2388673"/>
            <a:ext cx="513016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全球汽车维修市场规模庞大，涵盖了各种类型的汽车维修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67" name="picture 6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1403099" y="4348932"/>
            <a:ext cx="53340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2000"/>
          </a:p>
        </p:txBody>
      </p:sp>
      <p:sp>
        <p:nvSpPr>
          <p:cNvPr id="69" name="textbox 69"/>
          <p:cNvSpPr/>
          <p:nvPr/>
        </p:nvSpPr>
        <p:spPr>
          <a:xfrm>
            <a:off x="1414268" y="1632418"/>
            <a:ext cx="534034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71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textbox 72"/>
            <p:cNvSpPr/>
            <p:nvPr/>
          </p:nvSpPr>
          <p:spPr>
            <a:xfrm>
              <a:off x="371268" y="386119"/>
              <a:ext cx="3035300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2888"/>
                </a:lnSpc>
              </a:pPr>
              <a:endParaRPr lang="Arial" altLang="Arial" sz="100"/>
            </a:p>
            <a:p>
              <a:pPr marL="833625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环保要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9905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汽车维修 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将更加注重环保和节能，绿   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色维修将成为行业发展的必然趋势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73" name="picture 7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7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textbox 75"/>
            <p:cNvSpPr/>
            <p:nvPr/>
          </p:nvSpPr>
          <p:spPr>
            <a:xfrm>
              <a:off x="372028" y="386119"/>
              <a:ext cx="2842895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148"/>
                </a:lnSpc>
              </a:pPr>
              <a:endParaRPr lang="Arial" altLang="Arial" sz="100"/>
            </a:p>
            <a:p>
              <a:pPr marL="833749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9144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随着汽车技术的不断发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展，汽车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维修技术也在不断更新，智能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化和数字化将成为行业发展 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的重要趋势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77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405D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textbox 78"/>
            <p:cNvSpPr/>
            <p:nvPr/>
          </p:nvSpPr>
          <p:spPr>
            <a:xfrm>
              <a:off x="371267" y="386414"/>
              <a:ext cx="2691129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276"/>
                </a:lnSpc>
              </a:pPr>
              <a:endParaRPr lang="Arial" altLang="Arial" sz="100"/>
            </a:p>
            <a:p>
              <a:pPr marL="83392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服务升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级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952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对汽车维修服务的需求日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益多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样化，个性化、专业化和精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将成为行业服务升级的重要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方向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79" name="picture 7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80" name="textbox 80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03" name="picture 1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4632290" y="3551011"/>
            <a:ext cx="2934335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7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  <p:pic>
        <p:nvPicPr>
          <p:cNvPr id="105" name="picture 10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07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5B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0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" name="textbox 111"/>
          <p:cNvSpPr/>
          <p:nvPr/>
        </p:nvSpPr>
        <p:spPr>
          <a:xfrm>
            <a:off x="983216" y="2490444"/>
            <a:ext cx="3280409" cy="1148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286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endParaRPr lang="Microsoft YaHei" altLang="Microsoft YaHei" sz="2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近年来，政府出台了一系列政策，鼓励汽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</a:t>
            </a:r>
            <a:endParaRPr lang="Microsoft YaHei" altLang="Microsoft YaHei" sz="1300"/>
          </a:p>
        </p:txBody>
      </p:sp>
      <p:sp>
        <p:nvSpPr>
          <p:cNvPr id="112" name="textbox 112"/>
          <p:cNvSpPr/>
          <p:nvPr/>
        </p:nvSpPr>
        <p:spPr>
          <a:xfrm>
            <a:off x="7109848" y="2249588"/>
            <a:ext cx="379539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政府加强了对汽车维修行业的监管，提高了行业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入门槛，确保了行业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规范发展。</a:t>
            </a:r>
            <a:endParaRPr lang="Microsoft YaHei" altLang="Microsoft YaHei" sz="1300"/>
          </a:p>
        </p:txBody>
      </p:sp>
      <p:sp>
        <p:nvSpPr>
          <p:cNvPr id="113" name="textbox 113"/>
          <p:cNvSpPr/>
          <p:nvPr/>
        </p:nvSpPr>
        <p:spPr>
          <a:xfrm>
            <a:off x="8254879" y="4632788"/>
            <a:ext cx="3419475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2872" algn="l" rtl="0" eaLnBrk="0">
              <a:lnSpc>
                <a:spcPct val="94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对汽车维修行业的环保要求日益严格，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促使企业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加大环保投入，推动行业绿色发展。</a:t>
            </a:r>
            <a:endParaRPr lang="Microsoft YaHei" altLang="Microsoft YaHei" sz="1300"/>
          </a:p>
        </p:txBody>
      </p:sp>
      <p:sp>
        <p:nvSpPr>
          <p:cNvPr id="114" name="textbox 114"/>
          <p:cNvSpPr/>
          <p:nvPr/>
        </p:nvSpPr>
        <p:spPr>
          <a:xfrm>
            <a:off x="982188" y="3736136"/>
            <a:ext cx="3281045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维修行业的发展，包括减免税收、提供财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</a:t>
            </a:r>
            <a:endParaRPr lang="Microsoft YaHei" altLang="Microsoft YaHei" sz="1300"/>
          </a:p>
          <a:p>
            <a:pPr marL="12700" algn="l" rtl="0" eaLnBrk="0">
              <a:lnSpc>
                <a:spcPts val="2420"/>
              </a:lnSpc>
            </a:pP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补贴等</a:t>
            </a:r>
            <a:r>
              <a:rPr sz="12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15" name="textbox 115"/>
          <p:cNvSpPr/>
          <p:nvPr/>
        </p:nvSpPr>
        <p:spPr>
          <a:xfrm>
            <a:off x="892244" y="331596"/>
            <a:ext cx="1863725" cy="488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3020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endParaRPr lang="Microsoft YaHei" altLang="Microsoft YaHei" sz="3000"/>
          </a:p>
        </p:txBody>
      </p:sp>
      <p:sp>
        <p:nvSpPr>
          <p:cNvPr id="116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00B6FF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CCF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001D4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textbox 119"/>
          <p:cNvSpPr/>
          <p:nvPr/>
        </p:nvSpPr>
        <p:spPr>
          <a:xfrm>
            <a:off x="7111581" y="1403272"/>
            <a:ext cx="1202689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2300"/>
          </a:p>
        </p:txBody>
      </p:sp>
      <p:sp>
        <p:nvSpPr>
          <p:cNvPr id="120" name="textbox 120"/>
          <p:cNvSpPr/>
          <p:nvPr/>
        </p:nvSpPr>
        <p:spPr>
          <a:xfrm>
            <a:off x="8244296" y="3697401"/>
            <a:ext cx="1202689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</p:txBody>
      </p:sp>
      <p:sp>
        <p:nvSpPr>
          <p:cNvPr id="121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44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3" name="textbox 153"/>
          <p:cNvSpPr/>
          <p:nvPr/>
        </p:nvSpPr>
        <p:spPr>
          <a:xfrm>
            <a:off x="4821213" y="1754173"/>
            <a:ext cx="283845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4166" algn="l" rtl="0" eaLnBrk="0">
              <a:lnSpc>
                <a:spcPct val="92000"/>
              </a:lnSpc>
              <a:spcBef>
                <a:spcPts val="692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080" indent="-380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购买力的提升，使得更多   </a:t>
            </a:r>
            <a:r>
              <a:rPr sz="15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人愿意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在汽车维修和保养上投入   </a:t>
            </a:r>
            <a:r>
              <a:rPr sz="1500" spc="-5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更多资金。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8339875" y="1754173"/>
            <a:ext cx="2765425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21425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场竞争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651" indent="-951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维修市场竞争激烈，企业需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要不断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提升服务质量和效率，以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吸引和留住客户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5" name="textbox 155"/>
          <p:cNvSpPr/>
          <p:nvPr/>
        </p:nvSpPr>
        <p:spPr>
          <a:xfrm>
            <a:off x="1282298" y="1752420"/>
            <a:ext cx="2691764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3414" algn="l" rtl="0" eaLnBrk="0">
              <a:lnSpc>
                <a:spcPct val="93000"/>
              </a:lnSpc>
              <a:spcBef>
                <a:spcPts val="694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10858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随着经济的持续增长，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汽车保有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不断增加，为汽车维修行业提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供了广阔的市场空间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6" name="textbox 156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787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济环境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7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8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80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3" name="textbox 183"/>
          <p:cNvSpPr/>
          <p:nvPr/>
        </p:nvSpPr>
        <p:spPr>
          <a:xfrm>
            <a:off x="1174638" y="1651034"/>
            <a:ext cx="4405629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53"/>
              </a:lnSpc>
            </a:pPr>
            <a:endParaRPr lang="Arial" altLang="Arial" sz="100"/>
          </a:p>
          <a:p>
            <a:pPr marL="14376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消费观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念转变</a:t>
            </a:r>
            <a:endParaRPr lang="Microsoft YaHei" altLang="Microsoft YaHei" sz="1800"/>
          </a:p>
          <a:p>
            <a:pPr marL="16890" indent="5905" algn="l" rtl="0" eaLnBrk="0">
              <a:lnSpc>
                <a:spcPct val="122000"/>
              </a:lnSpc>
              <a:spcBef>
                <a:spcPts val="124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随着社会的发展，消费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者对汽车维修服务的需求日益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多样化，更加注重服务质量与品牌口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碑。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3919" algn="l" rtl="0" eaLnBrk="0">
              <a:lnSpc>
                <a:spcPct val="92000"/>
              </a:lnSpc>
              <a:spcBef>
                <a:spcPts val="546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化进程</a:t>
            </a:r>
            <a:endParaRPr lang="Microsoft YaHei" altLang="Microsoft YaHei" sz="1800"/>
          </a:p>
          <a:p>
            <a:pPr marL="17843" indent="-5143" algn="l" rtl="0" eaLnBrk="0">
              <a:lnSpc>
                <a:spcPct val="123000"/>
              </a:lnSpc>
              <a:spcBef>
                <a:spcPts val="1187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城市化进程的加快，使得城市汽车保有量不断增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为汽车维修行业提供了更多的商机。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376" algn="l" rtl="0" eaLnBrk="0">
              <a:lnSpc>
                <a:spcPct val="91000"/>
              </a:lnSpc>
              <a:spcBef>
                <a:spcPts val="541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人口结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构变化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6700" indent="-2476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龄化趋势加剧，对汽车维修服务的需求将进一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步增加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1211301" y="377885"/>
            <a:ext cx="1544319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9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5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" name="picture 20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2360422" y="3107147"/>
            <a:ext cx="4178300" cy="1051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6424" algn="l" rtl="0" eaLnBrk="0">
              <a:lnSpc>
                <a:spcPts val="2118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维修服务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12700" indent="6286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互联网技术的应用，使得汽车维修服务更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便捷，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客户可以通过网络预约维修、在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线咨询等。</a:t>
            </a:r>
            <a:endParaRPr lang="Microsoft YaHei" altLang="Microsoft YaHei" sz="1500"/>
          </a:p>
        </p:txBody>
      </p:sp>
      <p:sp>
        <p:nvSpPr>
          <p:cNvPr id="211" name="textbox 211"/>
          <p:cNvSpPr/>
          <p:nvPr/>
        </p:nvSpPr>
        <p:spPr>
          <a:xfrm>
            <a:off x="2360422" y="1927855"/>
            <a:ext cx="402526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23558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随着智能化技术的发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展，汽车维修行业开始广泛</a:t>
            </a:r>
            <a:endParaRPr lang="Microsoft YaHei" altLang="Microsoft YaHei" sz="1500"/>
          </a:p>
          <a:p>
            <a:pPr marL="12700" algn="l" rtl="0" eaLnBrk="0">
              <a:lnSpc>
                <a:spcPts val="2702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应用智能化设备，提高了维修效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500"/>
          </a:p>
        </p:txBody>
      </p:sp>
      <p:sp>
        <p:nvSpPr>
          <p:cNvPr id="212" name="textbox 212"/>
          <p:cNvSpPr/>
          <p:nvPr/>
        </p:nvSpPr>
        <p:spPr>
          <a:xfrm>
            <a:off x="2361945" y="5347092"/>
            <a:ext cx="402399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进步对汽车维修行业的人才培养提出了更高</a:t>
            </a:r>
            <a:endParaRPr lang="Microsoft YaHei" altLang="Microsoft YaHei" sz="1500"/>
          </a:p>
          <a:p>
            <a:pPr marL="21082" algn="l" rtl="0" eaLnBrk="0">
              <a:lnSpc>
                <a:spcPts val="270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的要求，需要加强专业人才的培养和引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3" name="textbox 213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214" name="textbox 214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215" name="textbox 215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216" name="textbox 216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7" name="textbox 237"/>
          <p:cNvSpPr/>
          <p:nvPr/>
        </p:nvSpPr>
        <p:spPr>
          <a:xfrm>
            <a:off x="2363942" y="1471815"/>
            <a:ext cx="1449069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1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  <a:endParaRPr lang="Microsoft YaHei" altLang="Microsoft YaHei" sz="1600"/>
          </a:p>
        </p:txBody>
      </p:sp>
      <p:sp>
        <p:nvSpPr>
          <p:cNvPr id="238" name="textbox 238"/>
          <p:cNvSpPr/>
          <p:nvPr/>
        </p:nvSpPr>
        <p:spPr>
          <a:xfrm>
            <a:off x="2364758" y="4914607"/>
            <a:ext cx="1244600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9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业人才培养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https://d.book118.com/755342124210011122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2024-09-26T01:43:32.719</cp:lastPrinted>
  <dcterms:created xsi:type="dcterms:W3CDTF">2024-09-25T17:43:32Z</dcterms:created>
  <dcterms:modified xsi:type="dcterms:W3CDTF">2024-09-25T17:43:34Z</dcterms:modified>
</cp:coreProperties>
</file>