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3004800" cy="97536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22.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3074" name="Shape 29"/>
          <p:cNvSpPr>
            <a:spLocks noGrp="1" noRot="1" noChangeAspect="1"/>
          </p:cNvSpPr>
          <p:nvPr>
            <p:ph type="sldImg"/>
          </p:nvPr>
        </p:nvSpPr>
        <p:spPr>
          <a:xfrm>
            <a:off x="1143000" y="685800"/>
            <a:ext cx="4572000" cy="3429000"/>
          </a:xfrm>
          <a:prstGeom prst="rect">
            <a:avLst/>
          </a:prstGeom>
          <a:noFill/>
          <a:ln w="9525">
            <a:noFill/>
          </a:ln>
        </p:spPr>
      </p:sp>
      <p:sp>
        <p:nvSpPr>
          <p:cNvPr id="3075" name="Shape 30"/>
          <p:cNvSpPr>
            <a:spLocks noGrp="1"/>
          </p:cNvSpPr>
          <p:nvPr>
            <p:ph type="body" sz="quarter" idx="1"/>
          </p:nvPr>
        </p:nvSpPr>
        <p:spPr>
          <a:xfrm>
            <a:off x="914400" y="4343400"/>
            <a:ext cx="5029200" cy="4114800"/>
          </a:xfrm>
          <a:prstGeom prst="rect">
            <a:avLst/>
          </a:prstGeom>
          <a:noFill/>
          <a:ln w="9525">
            <a:noFill/>
          </a:ln>
        </p:spPr>
        <p:txBody>
          <a:bodyPr/>
          <a:lstStyle/>
          <a:p>
            <a:pPr lvl="0"/>
            <a:endParaRPr lang="zh-CN" altLang="zh-CN"/>
          </a:p>
        </p:txBody>
      </p:sp>
    </p:spTree>
  </p:cSld>
  <p:clrMap bg1="lt1" tx1="dk1" bg2="lt2" tx2="dk2" accent1="accent1" accent2="accent2" accent3="accent3" accent4="accent4" accent5="accent5" accent6="accent6" hlink="hlink" folHlink="folHlink"/>
  <p:hf sldNum="0" hdr="0" ftr="0" dt="0"/>
  <p:notesStyle>
    <a:lvl1pPr algn="l" defTabSz="457200" rtl="0" eaLnBrk="0" fontAlgn="base" hangingPunct="0">
      <a:lnSpc>
        <a:spcPct val="125000"/>
      </a:lnSpc>
      <a:spcBef>
        <a:spcPct val="30000"/>
      </a:spcBef>
      <a:spcAft>
        <a:spcPct val="0"/>
      </a:spcAft>
      <a:defRPr sz="2400">
        <a:solidFill>
          <a:schemeClr val="tx1"/>
        </a:solidFill>
        <a:latin typeface="+mn-lt"/>
        <a:ea typeface="+mn-ea"/>
        <a:cs typeface="+mn-cs"/>
        <a:sym typeface="Avenir Roman"/>
      </a:defRPr>
    </a:lvl1pPr>
    <a:lvl2pPr marL="742950" indent="-285750" algn="l" defTabSz="457200" rtl="0" eaLnBrk="0" fontAlgn="base" hangingPunct="0">
      <a:lnSpc>
        <a:spcPct val="125000"/>
      </a:lnSpc>
      <a:spcBef>
        <a:spcPct val="30000"/>
      </a:spcBef>
      <a:spcAft>
        <a:spcPct val="0"/>
      </a:spcAft>
      <a:defRPr sz="2400">
        <a:solidFill>
          <a:schemeClr val="tx1"/>
        </a:solidFill>
        <a:latin typeface="+mn-lt"/>
        <a:ea typeface="+mn-ea"/>
        <a:cs typeface="+mn-cs"/>
        <a:sym typeface="Avenir Roman"/>
      </a:defRPr>
    </a:lvl2pPr>
    <a:lvl3pPr marL="1143000" indent="-228600" algn="l" defTabSz="457200" rtl="0" eaLnBrk="0" fontAlgn="base" hangingPunct="0">
      <a:lnSpc>
        <a:spcPct val="125000"/>
      </a:lnSpc>
      <a:spcBef>
        <a:spcPct val="30000"/>
      </a:spcBef>
      <a:spcAft>
        <a:spcPct val="0"/>
      </a:spcAft>
      <a:defRPr sz="2400">
        <a:solidFill>
          <a:schemeClr val="tx1"/>
        </a:solidFill>
        <a:latin typeface="+mn-lt"/>
        <a:ea typeface="+mn-ea"/>
        <a:cs typeface="+mn-cs"/>
        <a:sym typeface="Avenir Roman"/>
      </a:defRPr>
    </a:lvl3pPr>
    <a:lvl4pPr marL="1600200" indent="-228600" algn="l" defTabSz="457200" rtl="0" eaLnBrk="0" fontAlgn="base" hangingPunct="0">
      <a:lnSpc>
        <a:spcPct val="125000"/>
      </a:lnSpc>
      <a:spcBef>
        <a:spcPct val="30000"/>
      </a:spcBef>
      <a:spcAft>
        <a:spcPct val="0"/>
      </a:spcAft>
      <a:defRPr sz="2400">
        <a:solidFill>
          <a:schemeClr val="tx1"/>
        </a:solidFill>
        <a:latin typeface="+mn-lt"/>
        <a:ea typeface="+mn-ea"/>
        <a:cs typeface="+mn-cs"/>
        <a:sym typeface="Avenir Roman"/>
      </a:defRPr>
    </a:lvl4pPr>
    <a:lvl5pPr marL="2057400" indent="-228600" algn="l" defTabSz="457200" rtl="0" eaLnBrk="0" fontAlgn="base" hangingPunct="0">
      <a:lnSpc>
        <a:spcPct val="125000"/>
      </a:lnSpc>
      <a:spcBef>
        <a:spcPct val="30000"/>
      </a:spcBef>
      <a:spcAft>
        <a:spcPct val="0"/>
      </a:spcAft>
      <a:defRPr sz="2400">
        <a:solidFill>
          <a:schemeClr val="tx1"/>
        </a:solidFill>
        <a:latin typeface="+mn-lt"/>
        <a:ea typeface="+mn-ea"/>
        <a:cs typeface="+mn-cs"/>
        <a:sym typeface="Avenir Roman"/>
      </a:defRPr>
    </a:lvl5pPr>
    <a:lvl6pPr indent="1143000" defTabSz="457200">
      <a:lnSpc>
        <a:spcPct val="125000"/>
      </a:lnSpc>
      <a:defRPr sz="2400">
        <a:latin typeface="+mn-lt"/>
        <a:ea typeface="+mn-ea"/>
        <a:cs typeface="+mn-cs"/>
        <a:sym typeface="Avenir Roman"/>
      </a:defRPr>
    </a:lvl6pPr>
    <a:lvl7pPr indent="1371600" defTabSz="457200">
      <a:lnSpc>
        <a:spcPct val="125000"/>
      </a:lnSpc>
      <a:defRPr sz="2400">
        <a:latin typeface="+mn-lt"/>
        <a:ea typeface="+mn-ea"/>
        <a:cs typeface="+mn-cs"/>
        <a:sym typeface="Avenir Roman"/>
      </a:defRPr>
    </a:lvl7pPr>
    <a:lvl8pPr indent="1600200" defTabSz="457200">
      <a:lnSpc>
        <a:spcPct val="125000"/>
      </a:lnSpc>
      <a:defRPr sz="2400">
        <a:latin typeface="+mn-lt"/>
        <a:ea typeface="+mn-ea"/>
        <a:cs typeface="+mn-cs"/>
        <a:sym typeface="Avenir Roman"/>
      </a:defRPr>
    </a:lvl8pPr>
    <a:lvl9pPr indent="1828800" defTabSz="457200">
      <a:lnSpc>
        <a:spcPct val="125000"/>
      </a:lnSpc>
      <a:defRPr sz="2400">
        <a:latin typeface="+mn-lt"/>
        <a:ea typeface="+mn-ea"/>
        <a:cs typeface="+mn-cs"/>
        <a:sym typeface="Avenir Roman"/>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482" name="幻灯片图像占位符 1"/>
          <p:cNvSpPr>
            <a:spLocks noGrp="1" noRot="1" noChangeAspect="1" noTextEdit="1"/>
          </p:cNvSpPr>
          <p:nvPr>
            <p:ph type="sldImg"/>
          </p:nvPr>
        </p:nvSpPr>
        <p:spPr/>
      </p:sp>
      <p:sp>
        <p:nvSpPr>
          <p:cNvPr id="20483" name="文本占位符 2"/>
          <p:cNvSpPr>
            <a:spLocks noGrp="1"/>
          </p:cNvSpPr>
          <p:nvPr>
            <p:ph type="body" idx="1"/>
          </p:nvPr>
        </p:nvSpPr>
        <p:spPr/>
        <p:txBody>
          <a:bodyPr vert="horz" wrap="square" lIns="91440" tIns="45720" rIns="91440" bIns="45720" anchor="t" anchorCtr="0"/>
          <a:lstStyle/>
          <a:p>
            <a:pPr lvl="0" eaLnBrk="1" hangingPunct="1">
              <a:spcBef>
                <a:spcPct val="0"/>
              </a:spcBef>
            </a:pPr>
            <a:endParaRPr lang="zh-CN" altLang="en-US">
              <a:solidFill>
                <a:srgbClr val="000000"/>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544D8D-8375-4BEF-9691-EE3305408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3EC37-F4AD-4224-991E-A306DC9D8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371245-0382-46F2-A2BA-D57CB608E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C8F1B3-A2DC-4227-AD23-B83A9E356B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4AE84A-382E-45E6-BE7D-892BFA49BB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DB1826-7BF0-438B-903C-F90DE720BC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53A28D-920C-45FD-BD38-D44AE08D53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B40C69-9C84-41AD-9BA9-7945BB623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6F57C-F928-4F4A-8CB2-2B4ADBC636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5B209-2FFA-49F4-843D-22F00C02A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61328-376E-4FF1-A362-54619A06A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74725" y="3030538"/>
            <a:ext cx="11055350" cy="2090737"/>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951038" y="5527675"/>
            <a:ext cx="9102725" cy="2492375"/>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5" name="页脚占位符 4"/>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灯片编号占位符 5"/>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5" name="页脚占位符 4"/>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灯片编号占位符 5"/>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1027113" y="6267450"/>
            <a:ext cx="11053762" cy="1936750"/>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1027113" y="4133850"/>
            <a:ext cx="11053762" cy="213360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5" name="页脚占位符 4"/>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灯片编号占位符 5"/>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650875" y="2276475"/>
            <a:ext cx="5775325" cy="6435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578600" y="2276475"/>
            <a:ext cx="5775325" cy="6435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页脚占位符 5"/>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7" name="灯片编号占位符 6"/>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50875" y="2182813"/>
            <a:ext cx="5745163"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50875" y="3092450"/>
            <a:ext cx="5745163"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605588" y="2182813"/>
            <a:ext cx="5748337" cy="9096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605588" y="3092450"/>
            <a:ext cx="5748337" cy="561975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8" name="页脚占位符 7"/>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9" name="灯片编号占位符 8"/>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4" name="页脚占位符 3"/>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5" name="灯片编号占位符 4"/>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3" name="页脚占位符 2"/>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4" name="灯片编号占位符 3"/>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50875" y="388938"/>
            <a:ext cx="4278313" cy="1652587"/>
          </a:xfr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5084763" y="388938"/>
            <a:ext cx="7269162" cy="832326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50875" y="2041525"/>
            <a:ext cx="4278313" cy="66706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页脚占位符 5"/>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7" name="灯片编号占位符 6"/>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549525" y="6827838"/>
            <a:ext cx="7802563" cy="806450"/>
          </a:xfr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549525" y="871538"/>
            <a:ext cx="7802563" cy="58515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 typeface="Arial" pitchFamily="34" charset="0"/>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2549525" y="7634288"/>
            <a:ext cx="7802563" cy="11445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页脚占位符 5"/>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7" name="灯片编号占位符 6"/>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5" name="页脚占位符 4"/>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灯片编号占位符 5"/>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9428163" y="390525"/>
            <a:ext cx="2925762" cy="8321675"/>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50875" y="390525"/>
            <a:ext cx="8624888" cy="8321675"/>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5" name="页脚占位符 4"/>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6" name="灯片编号占位符 5"/>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标题与副标题">
    <p:bg>
      <p:bgPr>
        <a:solidFill>
          <a:schemeClr val="bg1"/>
        </a:solidFill>
        <a:effectLst/>
      </p:bgPr>
    </p:bg>
    <p:spTree>
      <p:nvGrpSpPr>
        <p:cNvPr id="1" name=""/>
        <p:cNvGrpSpPr/>
        <p:nvPr/>
      </p:nvGrpSpPr>
      <p:grpSpPr>
        <a:xfrm>
          <a:off x="0" y="0"/>
          <a:ext cx="0" cy="0"/>
        </a:xfrm>
      </p:grpSpPr>
      <p:sp>
        <p:nvSpPr>
          <p:cNvPr id="5" name="Shape 5"/>
          <p:cNvSpPr>
            <a:spLocks noGrp="1"/>
          </p:cNvSpPr>
          <p:nvPr>
            <p:ph type="title"/>
          </p:nvPr>
        </p:nvSpPr>
        <p:spPr>
          <a:xfrm>
            <a:off x="1270000" y="0"/>
            <a:ext cx="10464800" cy="4940300"/>
          </a:xfrm>
          <a:prstGeom prst="rect">
            <a:avLst/>
          </a:prstGeom>
        </p:spPr>
        <p:txBody>
          <a:bodyPr anchor="b"/>
          <a:lstStyle/>
          <a:p>
            <a:pPr lvl="0"/>
            <a:r>
              <a:rPr lang="zh-CN" altLang="en-US"/>
              <a:t>单击此处编辑母版标题样式</a:t>
            </a:r>
            <a:endParaRPr lang="zh-CN" altLang="en-US"/>
          </a:p>
        </p:txBody>
      </p:sp>
      <p:sp>
        <p:nvSpPr>
          <p:cNvPr id="6" name="Shape 6"/>
          <p:cNvSpPr>
            <a:spLocks noGrp="1"/>
          </p:cNvSpPr>
          <p:nvPr>
            <p:ph type="body" idx="1"/>
          </p:nvPr>
        </p:nvSpPr>
        <p:spPr>
          <a:xfrm>
            <a:off x="1270000" y="5029200"/>
            <a:ext cx="10464800" cy="3568700"/>
          </a:xfrm>
          <a:prstGeom prst="rect">
            <a:avLst/>
          </a:prstGeom>
        </p:spPr>
        <p:txBody>
          <a:bodyPr/>
          <a:lstStyle>
            <a:lvl1pPr marL="0" indent="0" algn="ctr">
              <a:spcBef>
                <a:spcPct val="0"/>
              </a:spcBef>
              <a:buSzTx/>
              <a:buNone/>
              <a:defRPr sz="3200"/>
            </a:lvl1pPr>
            <a:lvl2pPr marL="0" indent="0" algn="ctr">
              <a:spcBef>
                <a:spcPct val="0"/>
              </a:spcBef>
              <a:buSzTx/>
              <a:buNone/>
              <a:defRPr sz="3200"/>
            </a:lvl2pPr>
            <a:lvl3pPr marL="0" indent="0" algn="ctr">
              <a:spcBef>
                <a:spcPct val="0"/>
              </a:spcBef>
              <a:buSzTx/>
              <a:buNone/>
              <a:defRPr sz="3200"/>
            </a:lvl3pPr>
            <a:lvl4pPr marL="0" indent="0" algn="ctr">
              <a:spcBef>
                <a:spcPct val="0"/>
              </a:spcBef>
              <a:buSzTx/>
              <a:buNone/>
              <a:defRPr sz="3200"/>
            </a:lvl4pPr>
            <a:lvl5pPr marL="0" indent="0" algn="ctr">
              <a:spcBef>
                <a:spcPct val="0"/>
              </a:spcBef>
              <a:buSzTx/>
              <a:buNone/>
              <a:defRPr sz="32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2" name="日期占位符 1"/>
          <p:cNvSpPr>
            <a:spLocks noGrp="1"/>
          </p:cNvSpPr>
          <p:nvPr>
            <p:ph type="dt" sz="half" idx="10"/>
          </p:nvPr>
        </p:nvSpPr>
        <p:spPr/>
        <p:txBody>
          <a:body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3" name="页脚占位符 2"/>
          <p:cNvSpPr>
            <a:spLocks noGrp="1"/>
          </p:cNvSpPr>
          <p:nvPr>
            <p:ph type="ftr" sz="quarter" idx="11"/>
          </p:nvPr>
        </p:nvSpPr>
        <p:spPr/>
        <p:txBody>
          <a:body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4" name="灯片编号占位符 3"/>
          <p:cNvSpPr>
            <a:spLocks noGrp="1"/>
          </p:cNvSpPr>
          <p:nvPr>
            <p:ph type="sldNum" sz="quarter" idx="12"/>
          </p:nvPr>
        </p:nvSpPr>
        <p:spPr/>
        <p:txBody>
          <a:body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Ovr>
    <a:masterClrMapping/>
  </p:clrMapOvr>
  <p:transition spd="med"/>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p:sp>
        <p:nvSpPr>
          <p:cNvPr id="1026" name="标题占位符 1"/>
          <p:cNvSpPr>
            <a:spLocks noGrp="1"/>
          </p:cNvSpPr>
          <p:nvPr>
            <p:ph type="title"/>
          </p:nvPr>
        </p:nvSpPr>
        <p:spPr>
          <a:xfrm>
            <a:off x="650875" y="390525"/>
            <a:ext cx="11703050" cy="16256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2"/>
          <p:cNvSpPr>
            <a:spLocks noGrp="1"/>
          </p:cNvSpPr>
          <p:nvPr>
            <p:ph type="body" idx="1"/>
          </p:nvPr>
        </p:nvSpPr>
        <p:spPr>
          <a:xfrm>
            <a:off x="650875" y="2276475"/>
            <a:ext cx="11703050" cy="6435725"/>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3"/>
          <p:cNvSpPr>
            <a:spLocks noGrp="1"/>
          </p:cNvSpPr>
          <p:nvPr>
            <p:ph type="dt" sz="half" idx="2"/>
          </p:nvPr>
        </p:nvSpPr>
        <p:spPr bwMode="auto">
          <a:xfrm>
            <a:off x="650875" y="9040813"/>
            <a:ext cx="303371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lvl="0" indent="0" algn="l" defTabSz="584200" rtl="0" eaLnBrk="1" fontAlgn="base" latinLnBrk="0" hangingPunct="1">
              <a:lnSpc>
                <a:spcPct val="100000"/>
              </a:lnSpc>
              <a:spcBef>
                <a:spcPct val="0"/>
              </a:spcBef>
              <a:spcAft>
                <a:spcPct val="0"/>
              </a:spcAft>
              <a:buNone/>
              <a:defRPr sz="1200" b="0" i="0" u="none" kern="1200" baseline="0">
                <a:solidFill>
                  <a:srgbClr val="898989"/>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fld id="{6D2E0014-E64C-4E08-AF71-7B61B53FD3C1}" type="datetimeFigureOut">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1029" name="页脚占位符 4"/>
          <p:cNvSpPr>
            <a:spLocks noGrp="1"/>
          </p:cNvSpPr>
          <p:nvPr>
            <p:ph type="ftr" sz="quarter" idx="3"/>
          </p:nvPr>
        </p:nvSpPr>
        <p:spPr bwMode="auto">
          <a:xfrm>
            <a:off x="4443413" y="9040813"/>
            <a:ext cx="41179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lvl="0" indent="0" algn="ctr" defTabSz="584200" rtl="0" eaLnBrk="1" fontAlgn="base" latinLnBrk="0" hangingPunct="1">
              <a:lnSpc>
                <a:spcPct val="100000"/>
              </a:lnSpc>
              <a:spcBef>
                <a:spcPct val="0"/>
              </a:spcBef>
              <a:spcAft>
                <a:spcPct val="0"/>
              </a:spcAft>
              <a:buNone/>
              <a:defRPr sz="1200" b="0" i="0" u="none" kern="1200" baseline="0">
                <a:solidFill>
                  <a:srgbClr val="898989"/>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ctr" defTabSz="5842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
        <p:nvSpPr>
          <p:cNvPr id="1030" name="灯片编号占位符 5"/>
          <p:cNvSpPr>
            <a:spLocks noGrp="1"/>
          </p:cNvSpPr>
          <p:nvPr>
            <p:ph type="sldNum" sz="quarter" idx="4"/>
          </p:nvPr>
        </p:nvSpPr>
        <p:spPr bwMode="auto">
          <a:xfrm>
            <a:off x="9320213" y="9040813"/>
            <a:ext cx="303371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marL="0" lvl="0" indent="0" algn="r" defTabSz="584200" rtl="0" eaLnBrk="1" fontAlgn="base" latinLnBrk="0" hangingPunct="1">
              <a:lnSpc>
                <a:spcPct val="100000"/>
              </a:lnSpc>
              <a:spcBef>
                <a:spcPct val="0"/>
              </a:spcBef>
              <a:spcAft>
                <a:spcPct val="0"/>
              </a:spcAft>
              <a:buNone/>
              <a:defRPr sz="1200" b="0" i="0" u="none" kern="1200" baseline="0">
                <a:solidFill>
                  <a:srgbClr val="898989"/>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r" defTabSz="584200" rtl="0" eaLnBrk="1" fontAlgn="base" latinLnBrk="0" hangingPunct="1">
              <a:lnSpc>
                <a:spcPct val="100000"/>
              </a:lnSpc>
              <a:spcBef>
                <a:spcPct val="0"/>
              </a:spcBef>
              <a:spcAft>
                <a:spcPct val="0"/>
              </a:spcAft>
              <a:buClrTx/>
              <a:buSzTx/>
              <a:buFontTx/>
              <a:buNone/>
              <a:defRPr/>
            </a:pPr>
            <a:fld id="{CFBF9360-C5ED-4796-B75D-07D12A0787C6}" type="slidenum">
              <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rPr>
              <a:t/>
            </a:fld>
            <a:endParaRPr kumimoji="0" lang="zh-CN" altLang="en-US" sz="1200" b="0" i="0" u="none" strike="noStrike" kern="1200" cap="none" spc="0" normalizeH="0" baseline="0" noProof="0">
              <a:ln>
                <a:noFill/>
              </a:ln>
              <a:solidFill>
                <a:srgbClr val="898989"/>
              </a:solidFill>
              <a:effectLst/>
              <a:uLnTx/>
              <a:uFillTx/>
              <a:latin typeface="Helvetica Light"/>
              <a:ea typeface="Helvetica Light"/>
              <a:cs typeface="Helvetica Light"/>
              <a:sym typeface="Helvetica Light"/>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tags" Target="../tags/tag1.xml" /><Relationship Id="rId6" Type="http://schemas.openxmlformats.org/officeDocument/2006/relationships/image" Target="../media/image4.png" /><Relationship Id="rId7"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5.png" /><Relationship Id="rId3"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7.png" /><Relationship Id="rId3" Type="http://schemas.openxmlformats.org/officeDocument/2006/relationships/image" Target="../media/image6.png" /><Relationship Id="rId4"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9.jpeg" /><Relationship Id="rId3"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tags" Target="../tags/tag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tags" Target="../tags/tag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15.png" /><Relationship Id="rId7" Type="http://schemas.openxmlformats.org/officeDocument/2006/relationships/tags" Target="../tags/tag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 Id="rId3" Type="http://schemas.openxmlformats.org/officeDocument/2006/relationships/image" Target="../media/image10.png" /><Relationship Id="rId4" Type="http://schemas.openxmlformats.org/officeDocument/2006/relationships/tags" Target="../tags/tag1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image" Target="../media/image16.png" /><Relationship Id="rId4" Type="http://schemas.openxmlformats.org/officeDocument/2006/relationships/tags" Target="../tags/tag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1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 Id="rId3" Type="http://schemas.openxmlformats.org/officeDocument/2006/relationships/tags" Target="../tags/tag2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 Id="rId3" Type="http://schemas.openxmlformats.org/officeDocument/2006/relationships/tags" Target="../tags/tag2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0023515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2" name="图片 10" descr="04.jpg"/>
          <p:cNvPicPr>
            <a:picLocks noChangeAspect="1"/>
          </p:cNvPicPr>
          <p:nvPr/>
        </p:nvPicPr>
        <p:blipFill>
          <a:blip r:embed="rId2"/>
          <a:stretch>
            <a:fillRect/>
          </a:stretch>
        </p:blipFill>
        <p:spPr>
          <a:xfrm>
            <a:off x="0" y="-1460182"/>
            <a:ext cx="13003213" cy="8650287"/>
          </a:xfrm>
          <a:prstGeom prst="rect">
            <a:avLst/>
          </a:prstGeom>
          <a:noFill/>
          <a:ln w="9525">
            <a:noFill/>
          </a:ln>
        </p:spPr>
      </p:pic>
      <p:sp>
        <p:nvSpPr>
          <p:cNvPr id="5123" name="Shape 36"/>
          <p:cNvSpPr/>
          <p:nvPr/>
        </p:nvSpPr>
        <p:spPr>
          <a:xfrm>
            <a:off x="0" y="2495550"/>
            <a:ext cx="13004800" cy="3684588"/>
          </a:xfrm>
          <a:prstGeom prst="rect">
            <a:avLst/>
          </a:prstGeom>
          <a:solidFill>
            <a:srgbClr val="49ADDF">
              <a:alpha val="74901"/>
            </a:srgbClr>
          </a:solidFill>
          <a:ln w="12700">
            <a:noFill/>
          </a:ln>
        </p:spPr>
        <p:txBody>
          <a:bodyPr lIns="0" tIns="0" rIns="0" bIns="0"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endParaRPr lang="zh-CN" altLang="zh-CN" sz="2400">
              <a:solidFill>
                <a:srgbClr val="FFFFFF"/>
              </a:solidFill>
              <a:latin typeface="Helvetica Light"/>
              <a:ea typeface="Helvetica Light"/>
              <a:sym typeface="Helvetica Light"/>
            </a:endParaRPr>
          </a:p>
        </p:txBody>
      </p:sp>
      <p:sp>
        <p:nvSpPr>
          <p:cNvPr id="5124" name="Shape 38"/>
          <p:cNvSpPr>
            <a:spLocks noGrp="1"/>
          </p:cNvSpPr>
          <p:nvPr>
            <p:ph type="body" idx="1"/>
          </p:nvPr>
        </p:nvSpPr>
        <p:spPr>
          <a:xfrm>
            <a:off x="0" y="6297613"/>
            <a:ext cx="13003213" cy="585787"/>
          </a:xfrm>
        </p:spPr>
        <p:txBody>
          <a:bodyPr vert="horz" wrap="square" lIns="91440" tIns="45720" rIns="91440" bIns="45720" anchor="ctr" anchorCtr="0"/>
          <a:lstStyle/>
          <a:p>
            <a:pPr eaLnBrk="1" hangingPunct="1">
              <a:spcBef>
                <a:spcPct val="0"/>
              </a:spcBef>
            </a:pPr>
            <a:r>
              <a:rPr lang="zh-CN" altLang="en-US" sz="1800" b="1" kern="1200">
                <a:solidFill>
                  <a:srgbClr val="49ADDF"/>
                </a:solidFill>
                <a:latin typeface="微软雅黑" panose="020b0503020204020204" pitchFamily="34" charset="-122"/>
                <a:ea typeface="微软雅黑" panose="020b0503020204020204" pitchFamily="34" charset="-122"/>
                <a:cs typeface="+mn-cs"/>
                <a:sym typeface="微软雅黑" panose="020b0503020204020204" pitchFamily="34" charset="-122"/>
              </a:rPr>
              <a:t>     </a:t>
            </a:r>
            <a:r>
              <a:rPr lang="zh-CN" altLang="en-US" sz="4400" b="1" kern="1200">
                <a:solidFill>
                  <a:srgbClr val="49ADDF"/>
                </a:solidFill>
                <a:latin typeface="微软雅黑" panose="020b0503020204020204" pitchFamily="34" charset="-122"/>
                <a:ea typeface="微软雅黑" panose="020b0503020204020204" pitchFamily="34" charset="-122"/>
                <a:cs typeface="+mn-cs"/>
                <a:sym typeface="微软雅黑" panose="020b0503020204020204" pitchFamily="34" charset="-122"/>
              </a:rPr>
              <a:t>乌兰图雅</a:t>
            </a:r>
            <a:r>
              <a:rPr lang="zh-CN" altLang="zh-CN" sz="4400" b="1" kern="1200">
                <a:solidFill>
                  <a:srgbClr val="49ADDF"/>
                </a:solidFill>
                <a:latin typeface="微软雅黑" panose="020b0503020204020204" pitchFamily="34" charset="-122"/>
                <a:ea typeface="微软雅黑" panose="020b0503020204020204" pitchFamily="34" charset="-122"/>
                <a:cs typeface="+mn-cs"/>
                <a:sym typeface="微软雅黑" panose="020b0503020204020204" pitchFamily="34" charset="-122"/>
              </a:rPr>
              <a:t>     </a:t>
            </a:r>
            <a:r>
              <a:rPr lang="zh-CN" altLang="zh-CN" sz="2400" b="1" kern="1200">
                <a:solidFill>
                  <a:srgbClr val="49ADDF"/>
                </a:solidFill>
                <a:latin typeface="微软雅黑" panose="020b0503020204020204" pitchFamily="34" charset="-122"/>
                <a:ea typeface="微软雅黑" panose="020b0503020204020204" pitchFamily="34" charset="-122"/>
                <a:cs typeface="+mn-cs"/>
                <a:sym typeface="微软雅黑" panose="020b0503020204020204" pitchFamily="34" charset="-122"/>
              </a:rPr>
              <a:t>              </a:t>
            </a:r>
            <a:endParaRPr lang="zh-CN" altLang="zh-CN" sz="2400" b="1" kern="1200">
              <a:solidFill>
                <a:srgbClr val="49ADDF"/>
              </a:solidFill>
              <a:latin typeface="微软雅黑" panose="020b0503020204020204" pitchFamily="34" charset="-122"/>
              <a:ea typeface="微软雅黑" panose="020b0503020204020204" pitchFamily="34" charset="-122"/>
              <a:cs typeface="+mn-cs"/>
              <a:sym typeface="微软雅黑" panose="020b0503020204020204" pitchFamily="34" charset="-122"/>
            </a:endParaRPr>
          </a:p>
        </p:txBody>
      </p:sp>
      <p:sp>
        <p:nvSpPr>
          <p:cNvPr id="40" name="Shape 40"/>
          <p:cNvSpPr/>
          <p:nvPr/>
        </p:nvSpPr>
        <p:spPr>
          <a:xfrm flipV="1">
            <a:off x="0" y="1160463"/>
            <a:ext cx="13012738" cy="58738"/>
          </a:xfrm>
          <a:prstGeom prst="line">
            <a:avLst/>
          </a:prstGeom>
          <a:ln w="12700">
            <a:solidFill>
              <a:srgbClr val="49ADDF"/>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5127" name="Shape 41"/>
          <p:cNvSpPr/>
          <p:nvPr/>
        </p:nvSpPr>
        <p:spPr>
          <a:xfrm>
            <a:off x="-22225" y="3180081"/>
            <a:ext cx="13034962" cy="2317115"/>
          </a:xfrm>
          <a:prstGeom prst="rect">
            <a:avLst/>
          </a:prstGeom>
          <a:noFill/>
          <a:ln w="12700">
            <a:noFill/>
          </a:ln>
        </p:spPr>
        <p:txBody>
          <a:bodyPr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20000"/>
              </a:lnSpc>
              <a:spcBef>
                <a:spcPct val="0"/>
              </a:spcBef>
              <a:buFontTx/>
              <a:buNone/>
            </a:pPr>
            <a:r>
              <a:rPr lang="zh-CN" altLang="zh-CN" sz="6000" b="1">
                <a:solidFill>
                  <a:srgbClr val="FFFFFF"/>
                </a:solidFill>
                <a:latin typeface="微软雅黑" panose="020b0503020204020204" pitchFamily="34" charset="-122"/>
                <a:ea typeface="微软雅黑" panose="020b0503020204020204" pitchFamily="34" charset="-122"/>
                <a:sym typeface="微软雅黑" panose="020b0503020204020204" pitchFamily="34" charset="-122"/>
              </a:rPr>
              <a:t>项目一</a:t>
            </a:r>
            <a:endParaRPr lang="zh-CN" altLang="zh-CN" sz="6000" b="1">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a:p>
            <a:pPr marL="0" lvl="0" indent="0" algn="ctr" defTabSz="584200" eaLnBrk="1" hangingPunct="1">
              <a:lnSpc>
                <a:spcPct val="120000"/>
              </a:lnSpc>
              <a:spcBef>
                <a:spcPct val="0"/>
              </a:spcBef>
              <a:buFontTx/>
              <a:buNone/>
            </a:pPr>
            <a:r>
              <a:rPr lang="zh-CN" altLang="en-US" sz="6000" b="1">
                <a:solidFill>
                  <a:srgbClr val="FFFFFF"/>
                </a:solidFill>
                <a:latin typeface="微软雅黑" panose="020b0503020204020204" pitchFamily="34" charset="-122"/>
                <a:ea typeface="微软雅黑" panose="020b0503020204020204" pitchFamily="34" charset="-122"/>
                <a:sym typeface="微软雅黑" panose="020b0503020204020204" pitchFamily="34" charset="-122"/>
              </a:rPr>
              <a:t>处方调剂</a:t>
            </a:r>
            <a:endParaRPr lang="zh-CN" altLang="zh-CN" sz="6000" b="1">
              <a:solidFill>
                <a:srgbClr val="FFFFF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5129" name="图片 11" descr="药品专业.png"/>
          <p:cNvPicPr>
            <a:picLocks noChangeAspect="1"/>
          </p:cNvPicPr>
          <p:nvPr/>
        </p:nvPicPr>
        <p:blipFill>
          <a:blip r:embed="rId3"/>
          <a:stretch>
            <a:fillRect/>
          </a:stretch>
        </p:blipFill>
        <p:spPr>
          <a:xfrm>
            <a:off x="669925" y="268288"/>
            <a:ext cx="1368425" cy="700087"/>
          </a:xfrm>
          <a:prstGeom prst="rect">
            <a:avLst/>
          </a:prstGeom>
          <a:noFill/>
          <a:ln w="9525">
            <a:noFill/>
          </a:ln>
        </p:spPr>
      </p:pic>
      <p:pic>
        <p:nvPicPr>
          <p:cNvPr id="5130" name="图片 2"/>
          <p:cNvPicPr>
            <a:picLocks noChangeAspect="1"/>
          </p:cNvPicPr>
          <p:nvPr/>
        </p:nvPicPr>
        <p:blipFill>
          <a:blip r:embed="rId4"/>
          <a:stretch>
            <a:fillRect/>
          </a:stretch>
        </p:blipFill>
        <p:spPr>
          <a:xfrm>
            <a:off x="2430463" y="104775"/>
            <a:ext cx="922337" cy="920750"/>
          </a:xfrm>
          <a:prstGeom prst="rect">
            <a:avLst/>
          </a:prstGeom>
          <a:noFill/>
          <a:ln w="9525">
            <a:noFill/>
          </a:ln>
        </p:spPr>
      </p:pic>
      <p:sp>
        <p:nvSpPr>
          <p:cNvPr id="13" name="文本框 12"/>
          <p:cNvSpPr txBox="1"/>
          <p:nvPr>
            <p:custDataLst>
              <p:tags r:id="rId5"/>
            </p:custDataLst>
          </p:nvPr>
        </p:nvSpPr>
        <p:spPr>
          <a:xfrm>
            <a:off x="9276715" y="238760"/>
            <a:ext cx="3341370" cy="551180"/>
          </a:xfrm>
          <a:prstGeom prst="rect">
            <a:avLst/>
          </a:prstGeom>
          <a:noFill/>
        </p:spPr>
        <p:txBody>
          <a:bodyPr wrap="square" rtlCol="0" anchor="t">
            <a:no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indent="0" algn="l" defTabSz="584200" rtl="0" eaLnBrk="1" fontAlgn="base" latinLnBrk="0" hangingPunct="1">
              <a:lnSpc>
                <a:spcPct val="100000"/>
              </a:lnSpc>
              <a:spcBef>
                <a:spcPct val="0"/>
              </a:spcBef>
              <a:spcAft>
                <a:spcPct val="0"/>
              </a:spcAft>
              <a:buClrTx/>
              <a:buSzTx/>
              <a:buFont typeface="Arial" pitchFamily="34" charset="0"/>
              <a:buNone/>
            </a:pPr>
            <a:r>
              <a:rPr lang="zh-CN" altLang="zh-CN" sz="2400" b="1">
                <a:solidFill>
                  <a:srgbClr val="49ADDF"/>
                </a:solidFill>
                <a:latin typeface="微软雅黑" panose="020b0503020204020204" pitchFamily="34" charset="-122"/>
                <a:ea typeface="微软雅黑" panose="020b0503020204020204" pitchFamily="34" charset="-122"/>
                <a:sym typeface="+mn-ea"/>
              </a:rPr>
              <a:t>兴安职业技术学院</a:t>
            </a:r>
            <a:endParaRPr lang="zh-CN" altLang="en-US" sz="2800">
              <a:ea typeface="Helvetica Light"/>
              <a:cs typeface="Helvetica Light"/>
              <a:sym typeface="+mn-ea"/>
            </a:endParaRPr>
          </a:p>
        </p:txBody>
      </p:sp>
      <p:pic>
        <p:nvPicPr>
          <p:cNvPr id="11" name="图片 10"/>
          <p:cNvPicPr>
            <a:picLocks noChangeAspect="1"/>
          </p:cNvPicPr>
          <p:nvPr>
            <p:custDataLst>
              <p:tags r:id="rId7"/>
            </p:custDataLst>
          </p:nvPr>
        </p:nvPicPr>
        <p:blipFill>
          <a:blip r:embed="rId6"/>
          <a:stretch>
            <a:fillRect/>
          </a:stretch>
        </p:blipFill>
        <p:spPr>
          <a:xfrm>
            <a:off x="8374145" y="104777"/>
            <a:ext cx="760108" cy="764903"/>
          </a:xfrm>
          <a:prstGeom prst="rect">
            <a:avLst/>
          </a:prstGeom>
          <a:solidFill>
            <a:schemeClr val="bg1"/>
          </a:solidFill>
        </p:spPr>
      </p:pic>
    </p:spTree>
  </p:cSld>
  <p:clrMapOvr>
    <a:masterClrMapping/>
  </p:clrMapOvr>
  <p:transition spd="med"/>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 name="Shape 44"/>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45" name="Shape 45"/>
          <p:cNvSpPr/>
          <p:nvPr/>
        </p:nvSpPr>
        <p:spPr>
          <a:xfrm flipH="1" flipV="1">
            <a:off x="2181225" y="2789238"/>
            <a:ext cx="0" cy="4679950"/>
          </a:xfrm>
          <a:prstGeom prst="line">
            <a:avLst/>
          </a:prstGeom>
          <a:ln w="381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6148" name="Shape 50"/>
          <p:cNvSpPr/>
          <p:nvPr/>
        </p:nvSpPr>
        <p:spPr>
          <a:xfrm>
            <a:off x="2874963" y="3218656"/>
            <a:ext cx="3067685" cy="593725"/>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任务一认识处方 </a:t>
            </a:r>
            <a:endPar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149" name="Shape 51"/>
          <p:cNvSpPr/>
          <p:nvPr/>
        </p:nvSpPr>
        <p:spPr>
          <a:xfrm>
            <a:off x="2874963" y="4293394"/>
            <a:ext cx="3310255" cy="593725"/>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任务二   </a:t>
            </a:r>
            <a:r>
              <a:rPr lang="zh-CN" altLang="en-US"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处方审核</a:t>
            </a:r>
            <a:endPar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150" name="Shape 52"/>
          <p:cNvSpPr/>
          <p:nvPr/>
        </p:nvSpPr>
        <p:spPr>
          <a:xfrm>
            <a:off x="2874963" y="5368132"/>
            <a:ext cx="5748655" cy="593725"/>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任务三</a:t>
            </a:r>
            <a:r>
              <a:rPr lang="en-US"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处方调配、核对与发药</a:t>
            </a:r>
            <a:endPar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151" name="Shape 53"/>
          <p:cNvSpPr/>
          <p:nvPr/>
        </p:nvSpPr>
        <p:spPr>
          <a:xfrm>
            <a:off x="2874963" y="6442869"/>
            <a:ext cx="6561455" cy="593725"/>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任务四</a:t>
            </a:r>
            <a:r>
              <a:rPr lang="en-US"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处方调剂差错的防范与处</a:t>
            </a:r>
            <a:r>
              <a:rPr lang="zh-CN" altLang="en-US"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理</a:t>
            </a:r>
            <a:endParaRPr lang="zh-CN" altLang="zh-CN"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152" name="Shape 54"/>
          <p:cNvSpPr/>
          <p:nvPr/>
        </p:nvSpPr>
        <p:spPr>
          <a:xfrm>
            <a:off x="1685925" y="1622425"/>
            <a:ext cx="1641475" cy="1025525"/>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zh-CN" sz="6000"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rPr>
              <a:t>目录</a:t>
            </a:r>
            <a:endParaRPr lang="zh-CN" altLang="zh-CN" sz="6000"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55" name="Shape 55"/>
          <p:cNvSpPr/>
          <p:nvPr/>
        </p:nvSpPr>
        <p:spPr>
          <a:xfrm flipV="1">
            <a:off x="-4762" y="9010650"/>
            <a:ext cx="13014325" cy="0"/>
          </a:xfrm>
          <a:prstGeom prst="line">
            <a:avLst/>
          </a:prstGeom>
          <a:ln w="12700">
            <a:solidFill>
              <a:srgbClr val="49ADDF">
                <a:alpha val="60000"/>
              </a:srgbClr>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6154" name="Shape 61"/>
          <p:cNvSpPr/>
          <p:nvPr/>
        </p:nvSpPr>
        <p:spPr>
          <a:xfrm>
            <a:off x="1833563" y="287814"/>
            <a:ext cx="1736090" cy="276860"/>
          </a:xfrm>
          <a:prstGeom prst="rect">
            <a:avLst/>
          </a:prstGeom>
          <a:noFill/>
          <a:ln w="12700">
            <a:noFill/>
          </a:ln>
        </p:spPr>
        <p:txBody>
          <a:bodyPr wrap="none" lIns="0" tIns="0" rIns="0" bIns="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项目一</a:t>
            </a:r>
            <a:r>
              <a:rPr lang="en-US" altLang="zh-CN"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处方调剂</a:t>
            </a:r>
            <a:endParaRPr lang="zh-CN" altLang="zh-CN"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6156" name="图片 16" descr="00.png"/>
          <p:cNvPicPr>
            <a:picLocks noChangeAspect="1"/>
          </p:cNvPicPr>
          <p:nvPr/>
        </p:nvPicPr>
        <p:blipFill>
          <a:blip r:embed="rId2"/>
          <a:srcRect r="63635"/>
          <a:stretch>
            <a:fillRect/>
          </a:stretch>
        </p:blipFill>
        <p:spPr>
          <a:xfrm>
            <a:off x="1822450" y="3005138"/>
            <a:ext cx="863600" cy="1041400"/>
          </a:xfrm>
          <a:prstGeom prst="rect">
            <a:avLst/>
          </a:prstGeom>
          <a:noFill/>
          <a:ln w="9525">
            <a:noFill/>
          </a:ln>
        </p:spPr>
      </p:pic>
      <p:pic>
        <p:nvPicPr>
          <p:cNvPr id="6157" name="图片 17" descr="00.png"/>
          <p:cNvPicPr>
            <a:picLocks noChangeAspect="1"/>
          </p:cNvPicPr>
          <p:nvPr/>
        </p:nvPicPr>
        <p:blipFill>
          <a:blip r:embed="rId2"/>
          <a:srcRect r="63635"/>
          <a:stretch>
            <a:fillRect/>
          </a:stretch>
        </p:blipFill>
        <p:spPr>
          <a:xfrm>
            <a:off x="1822450" y="4051300"/>
            <a:ext cx="863600" cy="1041400"/>
          </a:xfrm>
          <a:prstGeom prst="rect">
            <a:avLst/>
          </a:prstGeom>
          <a:noFill/>
          <a:ln w="9525">
            <a:noFill/>
          </a:ln>
        </p:spPr>
      </p:pic>
      <p:pic>
        <p:nvPicPr>
          <p:cNvPr id="6158" name="图片 18" descr="00.png"/>
          <p:cNvPicPr>
            <a:picLocks noChangeAspect="1"/>
          </p:cNvPicPr>
          <p:nvPr/>
        </p:nvPicPr>
        <p:blipFill>
          <a:blip r:embed="rId2"/>
          <a:srcRect r="63635"/>
          <a:stretch>
            <a:fillRect/>
          </a:stretch>
        </p:blipFill>
        <p:spPr>
          <a:xfrm>
            <a:off x="1822450" y="5092700"/>
            <a:ext cx="863600" cy="1041400"/>
          </a:xfrm>
          <a:prstGeom prst="rect">
            <a:avLst/>
          </a:prstGeom>
          <a:noFill/>
          <a:ln w="9525">
            <a:noFill/>
          </a:ln>
        </p:spPr>
      </p:pic>
      <p:pic>
        <p:nvPicPr>
          <p:cNvPr id="6159" name="图片 20" descr="00.png"/>
          <p:cNvPicPr>
            <a:picLocks noChangeAspect="1"/>
          </p:cNvPicPr>
          <p:nvPr/>
        </p:nvPicPr>
        <p:blipFill>
          <a:blip r:embed="rId2"/>
          <a:srcRect r="63635"/>
          <a:stretch>
            <a:fillRect/>
          </a:stretch>
        </p:blipFill>
        <p:spPr>
          <a:xfrm>
            <a:off x="1822450" y="6172200"/>
            <a:ext cx="863600" cy="1041400"/>
          </a:xfrm>
          <a:prstGeom prst="rect">
            <a:avLst/>
          </a:prstGeom>
          <a:noFill/>
          <a:ln w="9525">
            <a:noFill/>
          </a:ln>
        </p:spPr>
      </p:pic>
      <p:pic>
        <p:nvPicPr>
          <p:cNvPr id="6160" name="图片 23" descr="章.png"/>
          <p:cNvPicPr>
            <a:picLocks noChangeAspect="1"/>
          </p:cNvPicPr>
          <p:nvPr/>
        </p:nvPicPr>
        <p:blipFill>
          <a:blip r:embed="rId3"/>
          <a:stretch>
            <a:fillRect/>
          </a:stretch>
        </p:blipFill>
        <p:spPr>
          <a:xfrm>
            <a:off x="571500" y="-19050"/>
            <a:ext cx="863600" cy="863600"/>
          </a:xfrm>
          <a:prstGeom prst="rect">
            <a:avLst/>
          </a:prstGeom>
          <a:noFill/>
          <a:ln w="9525">
            <a:noFill/>
          </a:ln>
        </p:spPr>
      </p:pic>
    </p:spTree>
  </p:cSld>
  <p:clrMapOvr>
    <a:masterClrMapping/>
  </p:clrMapOvr>
  <p:transition spd="med"/>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Shape 67"/>
          <p:cNvSpPr/>
          <p:nvPr/>
        </p:nvSpPr>
        <p:spPr>
          <a:xfrm>
            <a:off x="1389063" y="3040063"/>
            <a:ext cx="11615737" cy="4533900"/>
          </a:xfrm>
          <a:prstGeom prst="rect">
            <a:avLst/>
          </a:prstGeom>
          <a:noFill/>
          <a:ln w="12700">
            <a:noFill/>
          </a:ln>
        </p:spPr>
        <p:txBody>
          <a:bodyPr lIns="50800" tIns="50800" rIns="50800" bIns="5080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457200" lvl="0" indent="-457200" defTabSz="584200" eaLnBrk="1" hangingPunct="1">
              <a:lnSpc>
                <a:spcPct val="150000"/>
              </a:lnSpc>
              <a:spcBef>
                <a:spcPct val="0"/>
              </a:spcBef>
              <a:buFontTx/>
              <a:buNone/>
            </a:pPr>
            <a:r>
              <a:rPr lang="zh-CN" altLang="en-US"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rPr>
              <a:t>    掌握</a:t>
            </a:r>
            <a:r>
              <a:rPr lang="zh-CN" altLang="en-US">
                <a:solidFill>
                  <a:srgbClr val="F39019"/>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a:solidFill>
                  <a:srgbClr val="000000"/>
                </a:solidFill>
                <a:latin typeface="微软雅黑" panose="020b0503020204020204" pitchFamily="34" charset="-122"/>
                <a:ea typeface="微软雅黑" panose="020b0503020204020204" pitchFamily="34" charset="-122"/>
                <a:sym typeface="Helvetica Light"/>
              </a:rPr>
              <a:t>处方的管理制度</a:t>
            </a:r>
            <a:r>
              <a:rPr lang="en-US" altLang="zh-CN">
                <a:solidFill>
                  <a:srgbClr val="000000"/>
                </a:solidFill>
                <a:latin typeface="微软雅黑" panose="020b0503020204020204" pitchFamily="34" charset="-122"/>
                <a:ea typeface="微软雅黑" panose="020b0503020204020204" pitchFamily="34" charset="-122"/>
                <a:sym typeface="Helvetica Light"/>
              </a:rPr>
              <a:t>;</a:t>
            </a:r>
            <a:endParaRPr lang="en-US" altLang="zh-CN">
              <a:solidFill>
                <a:srgbClr val="000000"/>
              </a:solidFill>
              <a:latin typeface="微软雅黑" panose="020b0503020204020204" pitchFamily="34" charset="-122"/>
              <a:ea typeface="微软雅黑" panose="020b0503020204020204" pitchFamily="34" charset="-122"/>
              <a:sym typeface="Helvetica Light"/>
            </a:endParaRPr>
          </a:p>
          <a:p>
            <a:pPr marL="457200" lvl="0" indent="-457200" defTabSz="584200" eaLnBrk="1" hangingPunct="1">
              <a:lnSpc>
                <a:spcPct val="150000"/>
              </a:lnSpc>
              <a:spcBef>
                <a:spcPct val="0"/>
              </a:spcBef>
              <a:buFontTx/>
              <a:buNone/>
            </a:pPr>
            <a:r>
              <a:rPr lang="en-US" altLang="zh-CN">
                <a:solidFill>
                  <a:srgbClr val="000000"/>
                </a:solidFill>
                <a:latin typeface="微软雅黑" panose="020b0503020204020204" pitchFamily="34" charset="-122"/>
                <a:ea typeface="微软雅黑" panose="020b0503020204020204" pitchFamily="34" charset="-122"/>
                <a:sym typeface="Helvetica Light"/>
              </a:rPr>
              <a:t>               </a:t>
            </a:r>
            <a:r>
              <a:rPr lang="zh-CN" altLang="zh-CN">
                <a:solidFill>
                  <a:srgbClr val="000000"/>
                </a:solidFill>
                <a:latin typeface="微软雅黑" panose="020b0503020204020204" pitchFamily="34" charset="-122"/>
                <a:ea typeface="微软雅黑" panose="020b0503020204020204" pitchFamily="34" charset="-122"/>
                <a:sym typeface="Helvetica Light"/>
              </a:rPr>
              <a:t>处方调剂的工作程序及其注意事项。</a:t>
            </a:r>
            <a:endParaRPr lang="en-US" altLang="zh-CN">
              <a:solidFill>
                <a:srgbClr val="000000"/>
              </a:solidFill>
              <a:latin typeface="微软雅黑" panose="020b0503020204020204" pitchFamily="34" charset="-122"/>
              <a:ea typeface="微软雅黑" panose="020b0503020204020204" pitchFamily="34" charset="-122"/>
              <a:sym typeface="Helvetica Light"/>
            </a:endParaRPr>
          </a:p>
          <a:p>
            <a:pPr marL="457200" lvl="0" indent="-457200" defTabSz="584200" eaLnBrk="1" hangingPunct="1">
              <a:lnSpc>
                <a:spcPct val="150000"/>
              </a:lnSpc>
              <a:spcBef>
                <a:spcPct val="0"/>
              </a:spcBef>
              <a:buFontTx/>
              <a:buNone/>
            </a:pPr>
            <a:r>
              <a:rPr lang="en-US" altLang="zh-CN"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en-US"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rPr>
              <a:t>熟悉</a:t>
            </a:r>
            <a:r>
              <a:rPr lang="zh-CN" altLang="en-US">
                <a:solidFill>
                  <a:srgbClr val="F39019"/>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a:solidFill>
                  <a:srgbClr val="000000"/>
                </a:solidFill>
                <a:latin typeface="微软雅黑" panose="020b0503020204020204" pitchFamily="34" charset="-122"/>
                <a:ea typeface="微软雅黑" panose="020b0503020204020204" pitchFamily="34" charset="-122"/>
                <a:sym typeface="Helvetica Light"/>
              </a:rPr>
              <a:t>处方的含义</a:t>
            </a:r>
            <a:r>
              <a:rPr lang="en-US" altLang="zh-CN">
                <a:solidFill>
                  <a:srgbClr val="000000"/>
                </a:solidFill>
                <a:latin typeface="微软雅黑" panose="020b0503020204020204" pitchFamily="34" charset="-122"/>
                <a:ea typeface="微软雅黑" panose="020b0503020204020204" pitchFamily="34" charset="-122"/>
                <a:sym typeface="Helvetica Light"/>
              </a:rPr>
              <a:t>;</a:t>
            </a:r>
            <a:endParaRPr lang="en-US" altLang="zh-CN">
              <a:solidFill>
                <a:srgbClr val="000000"/>
              </a:solidFill>
              <a:latin typeface="微软雅黑" panose="020b0503020204020204" pitchFamily="34" charset="-122"/>
              <a:ea typeface="微软雅黑" panose="020b0503020204020204" pitchFamily="34" charset="-122"/>
              <a:sym typeface="Helvetica Light"/>
            </a:endParaRPr>
          </a:p>
          <a:p>
            <a:pPr marL="457200" lvl="0" indent="-457200" defTabSz="584200" eaLnBrk="1" hangingPunct="1">
              <a:lnSpc>
                <a:spcPct val="150000"/>
              </a:lnSpc>
              <a:spcBef>
                <a:spcPct val="0"/>
              </a:spcBef>
              <a:buFontTx/>
              <a:buNone/>
            </a:pPr>
            <a:r>
              <a:rPr lang="en-US" altLang="zh-CN">
                <a:solidFill>
                  <a:srgbClr val="000000"/>
                </a:solidFill>
                <a:latin typeface="微软雅黑" panose="020b0503020204020204" pitchFamily="34" charset="-122"/>
                <a:ea typeface="微软雅黑" panose="020b0503020204020204" pitchFamily="34" charset="-122"/>
                <a:sym typeface="Helvetica Light"/>
              </a:rPr>
              <a:t>               </a:t>
            </a:r>
            <a:r>
              <a:rPr lang="zh-CN" altLang="zh-CN">
                <a:solidFill>
                  <a:srgbClr val="000000"/>
                </a:solidFill>
                <a:latin typeface="微软雅黑" panose="020b0503020204020204" pitchFamily="34" charset="-122"/>
                <a:ea typeface="微软雅黑" panose="020b0503020204020204" pitchFamily="34" charset="-122"/>
                <a:sym typeface="Helvetica Light"/>
              </a:rPr>
              <a:t>处方的结构</a:t>
            </a:r>
            <a:r>
              <a:rPr lang="en-US" altLang="zh-CN">
                <a:solidFill>
                  <a:srgbClr val="000000"/>
                </a:solidFill>
                <a:latin typeface="微软雅黑" panose="020b0503020204020204" pitchFamily="34" charset="-122"/>
                <a:ea typeface="微软雅黑" panose="020b0503020204020204" pitchFamily="34" charset="-122"/>
                <a:sym typeface="Helvetica Light"/>
              </a:rPr>
              <a:t>;</a:t>
            </a:r>
            <a:endParaRPr lang="en-US" altLang="zh-CN">
              <a:solidFill>
                <a:srgbClr val="000000"/>
              </a:solidFill>
              <a:latin typeface="微软雅黑" panose="020b0503020204020204" pitchFamily="34" charset="-122"/>
              <a:ea typeface="微软雅黑" panose="020b0503020204020204" pitchFamily="34" charset="-122"/>
              <a:sym typeface="Helvetica Light"/>
            </a:endParaRPr>
          </a:p>
          <a:p>
            <a:pPr marL="457200" lvl="0" indent="-457200" defTabSz="584200" eaLnBrk="1" hangingPunct="1">
              <a:lnSpc>
                <a:spcPct val="150000"/>
              </a:lnSpc>
              <a:spcBef>
                <a:spcPct val="0"/>
              </a:spcBef>
              <a:buFontTx/>
              <a:buNone/>
            </a:pPr>
            <a:r>
              <a:rPr lang="en-US" altLang="zh-CN">
                <a:solidFill>
                  <a:srgbClr val="000000"/>
                </a:solidFill>
                <a:latin typeface="微软雅黑" panose="020b0503020204020204" pitchFamily="34" charset="-122"/>
                <a:ea typeface="微软雅黑" panose="020b0503020204020204" pitchFamily="34" charset="-122"/>
                <a:sym typeface="Helvetica Light"/>
              </a:rPr>
              <a:t>               </a:t>
            </a:r>
            <a:r>
              <a:rPr lang="zh-CN" altLang="zh-CN">
                <a:solidFill>
                  <a:srgbClr val="000000"/>
                </a:solidFill>
                <a:latin typeface="微软雅黑" panose="020b0503020204020204" pitchFamily="34" charset="-122"/>
                <a:ea typeface="微软雅黑" panose="020b0503020204020204" pitchFamily="34" charset="-122"/>
                <a:sym typeface="Helvetica Light"/>
              </a:rPr>
              <a:t>处方调剂差错的防范与处理。</a:t>
            </a:r>
            <a:endParaRPr lang="en-US" altLang="zh-CN">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a:p>
            <a:pPr marL="457200" lvl="0" indent="-457200" defTabSz="584200" eaLnBrk="1" hangingPunct="1">
              <a:lnSpc>
                <a:spcPct val="150000"/>
              </a:lnSpc>
              <a:spcBef>
                <a:spcPct val="0"/>
              </a:spcBef>
              <a:buFontTx/>
              <a:buNone/>
            </a:pPr>
            <a:r>
              <a:rPr lang="zh-CN" altLang="en-US"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rPr>
              <a:t>    了解</a:t>
            </a:r>
            <a:r>
              <a:rPr lang="zh-CN" altLang="en-US" b="1">
                <a:solidFill>
                  <a:srgbClr val="F39019"/>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a:solidFill>
                  <a:srgbClr val="000000"/>
                </a:solidFill>
                <a:latin typeface="微软雅黑" panose="020b0503020204020204" pitchFamily="34" charset="-122"/>
                <a:ea typeface="微软雅黑" panose="020b0503020204020204" pitchFamily="34" charset="-122"/>
                <a:sym typeface="Helvetica Light"/>
              </a:rPr>
              <a:t>处方的意义及处方的分类</a:t>
            </a:r>
            <a:r>
              <a:rPr lang="zh-CN" altLang="en-US">
                <a:solidFill>
                  <a:srgbClr val="000000"/>
                </a:solidFill>
                <a:latin typeface="微软雅黑" panose="020b0503020204020204" pitchFamily="34" charset="-122"/>
                <a:ea typeface="微软雅黑" panose="020b0503020204020204" pitchFamily="34" charset="-122"/>
                <a:sym typeface="Helvetica Light"/>
              </a:rPr>
              <a:t>。</a:t>
            </a:r>
            <a:endParaRPr lang="zh-CN" altLang="en-US">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8" name="Shape 68"/>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solidFill>
                  <a:srgbClr val="49ADDF"/>
                </a:solidFill>
              </a:ln>
              <a:solidFill>
                <a:sysClr val="windowText" lastClr="000000"/>
              </a:solidFill>
              <a:effectLst/>
              <a:uLnTx/>
              <a:uFillTx/>
              <a:latin typeface="+mj-lt"/>
              <a:ea typeface="+mj-ea"/>
              <a:cs typeface="+mj-cs"/>
              <a:sym typeface="Helvetica"/>
            </a:endParaRPr>
          </a:p>
        </p:txBody>
      </p:sp>
      <p:sp>
        <p:nvSpPr>
          <p:cNvPr id="7172" name="Shape 69"/>
          <p:cNvSpPr/>
          <p:nvPr/>
        </p:nvSpPr>
        <p:spPr>
          <a:xfrm>
            <a:off x="1703388" y="1627188"/>
            <a:ext cx="3149600" cy="1016000"/>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sz="6000"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rPr>
              <a:t>学习目标</a:t>
            </a:r>
            <a:endParaRPr lang="zh-CN" altLang="en-US" sz="6000" b="1">
              <a:solidFill>
                <a:srgbClr val="BE0C4C"/>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0" name="Shape 70"/>
          <p:cNvSpPr/>
          <p:nvPr/>
        </p:nvSpPr>
        <p:spPr>
          <a:xfrm flipV="1">
            <a:off x="-4762" y="9010650"/>
            <a:ext cx="13014325" cy="0"/>
          </a:xfrm>
          <a:prstGeom prst="line">
            <a:avLst/>
          </a:prstGeom>
          <a:ln w="12700">
            <a:solidFill>
              <a:srgbClr val="49ADDF">
                <a:alpha val="60000"/>
              </a:srgbClr>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7174" name="Shape 72"/>
          <p:cNvSpPr/>
          <p:nvPr/>
        </p:nvSpPr>
        <p:spPr>
          <a:xfrm>
            <a:off x="1976438" y="3014663"/>
            <a:ext cx="565150" cy="5762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457200" lvl="0" indent="-457200" defTabSz="584200" eaLnBrk="1" hangingPunct="1">
              <a:lnSpc>
                <a:spcPct val="120000"/>
              </a:lnSpc>
              <a:spcBef>
                <a:spcPct val="0"/>
              </a:spcBef>
              <a:buFontTx/>
              <a:buBlip>
                <a:blip r:embed="rId2"/>
              </a:buBlip>
            </a:pPr>
            <a:endPar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175" name="Shape 74"/>
          <p:cNvSpPr/>
          <p:nvPr/>
        </p:nvSpPr>
        <p:spPr>
          <a:xfrm>
            <a:off x="1976438" y="6954838"/>
            <a:ext cx="1587" cy="473075"/>
          </a:xfrm>
          <a:prstGeom prst="rect">
            <a:avLst/>
          </a:prstGeom>
          <a:noFill/>
          <a:ln w="12700">
            <a:noFill/>
          </a:ln>
        </p:spPr>
        <p:txBody>
          <a:bodyPr wrap="none" lIns="0" tIns="0" rIns="0" bIns="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20000"/>
              </a:lnSpc>
              <a:spcBef>
                <a:spcPct val="0"/>
              </a:spcBef>
              <a:buFontTx/>
              <a:buNone/>
            </a:pPr>
            <a:endPar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7176" name="Shape 61"/>
          <p:cNvSpPr/>
          <p:nvPr/>
        </p:nvSpPr>
        <p:spPr>
          <a:xfrm>
            <a:off x="1833563" y="287814"/>
            <a:ext cx="1736090" cy="276860"/>
          </a:xfrm>
          <a:prstGeom prst="rect">
            <a:avLst/>
          </a:prstGeom>
          <a:noFill/>
          <a:ln w="12700">
            <a:noFill/>
          </a:ln>
        </p:spPr>
        <p:txBody>
          <a:bodyPr wrap="none" lIns="0" tIns="0" rIns="0" bIns="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项目一  处方调剂</a:t>
            </a:r>
            <a:endPar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7178" name="图片 11" descr="章.png"/>
          <p:cNvPicPr>
            <a:picLocks noChangeAspect="1"/>
          </p:cNvPicPr>
          <p:nvPr/>
        </p:nvPicPr>
        <p:blipFill>
          <a:blip r:embed="rId3"/>
          <a:stretch>
            <a:fillRect/>
          </a:stretch>
        </p:blipFill>
        <p:spPr>
          <a:xfrm>
            <a:off x="571500" y="-19050"/>
            <a:ext cx="863600" cy="863600"/>
          </a:xfrm>
          <a:prstGeom prst="rect">
            <a:avLst/>
          </a:prstGeom>
          <a:noFill/>
          <a:ln w="9525">
            <a:noFill/>
          </a:ln>
        </p:spPr>
      </p:pic>
      <p:pic>
        <p:nvPicPr>
          <p:cNvPr id="7179" name="图片 12" descr="对勾.png"/>
          <p:cNvPicPr>
            <a:picLocks noChangeAspect="1"/>
          </p:cNvPicPr>
          <p:nvPr/>
        </p:nvPicPr>
        <p:blipFill>
          <a:blip r:embed="rId4"/>
          <a:stretch>
            <a:fillRect/>
          </a:stretch>
        </p:blipFill>
        <p:spPr>
          <a:xfrm>
            <a:off x="1311275" y="3436938"/>
            <a:ext cx="366713" cy="287337"/>
          </a:xfrm>
          <a:prstGeom prst="rect">
            <a:avLst/>
          </a:prstGeom>
          <a:noFill/>
          <a:ln w="9525">
            <a:noFill/>
          </a:ln>
        </p:spPr>
      </p:pic>
      <p:pic>
        <p:nvPicPr>
          <p:cNvPr id="7180" name="图片 16" descr="对勾.png"/>
          <p:cNvPicPr>
            <a:picLocks noChangeAspect="1"/>
          </p:cNvPicPr>
          <p:nvPr/>
        </p:nvPicPr>
        <p:blipFill>
          <a:blip r:embed="rId4"/>
          <a:stretch>
            <a:fillRect/>
          </a:stretch>
        </p:blipFill>
        <p:spPr>
          <a:xfrm>
            <a:off x="1311275" y="4805363"/>
            <a:ext cx="366713" cy="287337"/>
          </a:xfrm>
          <a:prstGeom prst="rect">
            <a:avLst/>
          </a:prstGeom>
          <a:noFill/>
          <a:ln w="9525">
            <a:noFill/>
          </a:ln>
        </p:spPr>
      </p:pic>
      <p:pic>
        <p:nvPicPr>
          <p:cNvPr id="7181" name="图片 17" descr="对勾.png"/>
          <p:cNvPicPr>
            <a:picLocks noChangeAspect="1"/>
          </p:cNvPicPr>
          <p:nvPr/>
        </p:nvPicPr>
        <p:blipFill>
          <a:blip r:embed="rId4"/>
          <a:stretch>
            <a:fillRect/>
          </a:stretch>
        </p:blipFill>
        <p:spPr>
          <a:xfrm>
            <a:off x="1311275" y="6964363"/>
            <a:ext cx="366713" cy="288925"/>
          </a:xfrm>
          <a:prstGeom prst="rect">
            <a:avLst/>
          </a:prstGeom>
          <a:noFill/>
          <a:ln w="9525">
            <a:noFill/>
          </a:ln>
        </p:spPr>
      </p:pic>
    </p:spTree>
  </p:cSld>
  <p:clrMapOvr>
    <a:masterClrMapping/>
  </p:clrMapOvr>
  <p:transition spd="med"/>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Shape 68"/>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solidFill>
                  <a:srgbClr val="49ADDF"/>
                </a:solidFill>
              </a:ln>
              <a:solidFill>
                <a:sysClr val="windowText" lastClr="000000"/>
              </a:solidFill>
              <a:effectLst/>
              <a:uLnTx/>
              <a:uFillTx/>
              <a:latin typeface="+mj-lt"/>
              <a:ea typeface="+mj-ea"/>
              <a:cs typeface="+mj-cs"/>
              <a:sym typeface="Helvetica"/>
            </a:endParaRPr>
          </a:p>
        </p:txBody>
      </p:sp>
      <p:sp>
        <p:nvSpPr>
          <p:cNvPr id="70" name="Shape 70"/>
          <p:cNvSpPr/>
          <p:nvPr/>
        </p:nvSpPr>
        <p:spPr>
          <a:xfrm flipV="1">
            <a:off x="-4762" y="9010650"/>
            <a:ext cx="13014325" cy="0"/>
          </a:xfrm>
          <a:prstGeom prst="line">
            <a:avLst/>
          </a:prstGeom>
          <a:ln w="12700">
            <a:solidFill>
              <a:srgbClr val="49ADDF">
                <a:alpha val="60000"/>
              </a:srgbClr>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8196" name="Shape 61"/>
          <p:cNvSpPr/>
          <p:nvPr/>
        </p:nvSpPr>
        <p:spPr>
          <a:xfrm>
            <a:off x="1833563" y="287814"/>
            <a:ext cx="1736090" cy="276860"/>
          </a:xfrm>
          <a:prstGeom prst="rect">
            <a:avLst/>
          </a:prstGeom>
          <a:noFill/>
          <a:ln w="12700">
            <a:noFill/>
          </a:ln>
        </p:spPr>
        <p:txBody>
          <a:bodyPr wrap="none" lIns="0" tIns="0" rIns="0" bIns="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项目一</a:t>
            </a:r>
            <a:r>
              <a:rPr lang="en-US" altLang="zh-CN"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 处方调剂</a:t>
            </a:r>
            <a:endPar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8198" name="图片 11" descr="章.png"/>
          <p:cNvPicPr>
            <a:picLocks noChangeAspect="1"/>
          </p:cNvPicPr>
          <p:nvPr/>
        </p:nvPicPr>
        <p:blipFill>
          <a:blip r:embed="rId2"/>
          <a:stretch>
            <a:fillRect/>
          </a:stretch>
        </p:blipFill>
        <p:spPr>
          <a:xfrm>
            <a:off x="571500" y="-19050"/>
            <a:ext cx="863600" cy="863600"/>
          </a:xfrm>
          <a:prstGeom prst="rect">
            <a:avLst/>
          </a:prstGeom>
          <a:noFill/>
          <a:ln w="9525">
            <a:noFill/>
          </a:ln>
        </p:spPr>
      </p:pic>
      <p:sp>
        <p:nvSpPr>
          <p:cNvPr id="14" name="AutoShape 13"/>
          <p:cNvSpPr>
            <a:spLocks noChangeArrowheads="1"/>
          </p:cNvSpPr>
          <p:nvPr/>
        </p:nvSpPr>
        <p:spPr bwMode="ltGray">
          <a:xfrm>
            <a:off x="1001713" y="2095500"/>
            <a:ext cx="11160125" cy="6526213"/>
          </a:xfrm>
          <a:prstGeom prst="roundRect">
            <a:avLst>
              <a:gd name="adj" fmla="val 16667"/>
            </a:avLst>
          </a:prstGeom>
          <a:noFill/>
          <a:ln w="38100" algn="ctr">
            <a:solidFill>
              <a:srgbClr val="0070C0">
                <a:alpha val="70000"/>
              </a:srgbClr>
            </a:solidFill>
            <a:prstDash val="sysDot"/>
            <a:round/>
          </a:ln>
          <a:effectLst/>
        </p:spPr>
        <p:txBody>
          <a:bodyPr anchor="ctr">
            <a:spAutoFit/>
          </a:bodyP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28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情景描述：</a:t>
            </a:r>
            <a:endParaRPr kumimoji="0" lang="zh-CN" altLang="zh-CN" sz="28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en-US"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    </a:t>
            </a:r>
            <a:r>
              <a:rPr kumimoji="0" lang="zh-CN" altLang="zh-CN"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某老年男性患者，因与家人争吵后，突发心前区压榨性疼痛，数分钟后缓解，遂来医院就诊。医师进行相关检查后开具处方，告知患者到医院门诊药</a:t>
            </a:r>
            <a:r>
              <a:rPr kumimoji="0" lang="zh-CN" altLang="en-US"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房</a:t>
            </a:r>
            <a:r>
              <a:rPr kumimoji="0" lang="zh-CN" altLang="zh-CN"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药师处获取相应药品。</a:t>
            </a:r>
            <a:endParaRPr kumimoji="0" lang="zh-CN" altLang="zh-CN"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28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学前导语：</a:t>
            </a:r>
            <a:endParaRPr kumimoji="0" lang="zh-CN" altLang="zh-CN" sz="2800" b="1"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en-US"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    </a:t>
            </a:r>
            <a:r>
              <a:rPr kumimoji="0" lang="zh-CN" altLang="zh-CN" sz="28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Helvetica Light"/>
                <a:sym typeface="Helvetica Light"/>
              </a:rPr>
              <a:t>医师开具处方后须由药师对处方进行调剂。处方调剂工作是药学服务的重要内容之一，包括药师收方、审核处方、调配、核对、发药及指导患者用药。药师在处方调剂过程中，应严格遵守处方调剂原则，重视处方审查，正确调配处方，严格防范差错。</a:t>
            </a:r>
            <a:endParaRPr kumimoji="0" lang="zh-CN" altLang="en-US" sz="2800" b="1" i="0" u="none" strike="noStrike" kern="1200" cap="none" spc="0" normalizeH="0" baseline="0" noProof="1">
              <a:ln>
                <a:noFill/>
              </a:ln>
              <a:solidFill>
                <a:srgbClr val="000000"/>
              </a:solidFill>
              <a:effectLst>
                <a:outerShdw blurRad="38100" dist="38100" dir="2700000" algn="tl">
                  <a:srgbClr val="C0C0C0"/>
                </a:outerShdw>
              </a:effectLst>
              <a:uLnTx/>
              <a:uFillTx/>
              <a:latin typeface="微软雅黑" panose="020b0503020204020204" pitchFamily="34" charset="-122"/>
              <a:ea typeface="微软雅黑" panose="020b0503020204020204" pitchFamily="34" charset="-122"/>
              <a:cs typeface="Helvetica Light"/>
              <a:sym typeface="Helvetica Light"/>
            </a:endParaRPr>
          </a:p>
        </p:txBody>
      </p:sp>
      <p:sp>
        <p:nvSpPr>
          <p:cNvPr id="8200" name="矩形 7"/>
          <p:cNvSpPr/>
          <p:nvPr/>
        </p:nvSpPr>
        <p:spPr>
          <a:xfrm>
            <a:off x="0" y="1090613"/>
            <a:ext cx="13004800" cy="646112"/>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en-US" sz="3600" b="1">
                <a:solidFill>
                  <a:srgbClr val="BE0C4C"/>
                </a:solidFill>
                <a:latin typeface="微软雅黑" panose="020b0503020204020204" pitchFamily="34" charset="-122"/>
                <a:ea typeface="微软雅黑" panose="020b0503020204020204" pitchFamily="34" charset="-122"/>
                <a:sym typeface="Helvetica Light"/>
              </a:rPr>
              <a:t>导学情景</a:t>
            </a:r>
            <a:endParaRPr lang="zh-CN" altLang="zh-CN" sz="3600" b="1">
              <a:solidFill>
                <a:srgbClr val="BE0C4C"/>
              </a:solidFill>
              <a:latin typeface="微软雅黑" panose="020b0503020204020204" pitchFamily="34" charset="-122"/>
              <a:ea typeface="微软雅黑" panose="020b0503020204020204" pitchFamily="34" charset="-122"/>
              <a:sym typeface="Helvetica Light"/>
            </a:endParaRPr>
          </a:p>
        </p:txBody>
      </p:sp>
    </p:spTree>
  </p:cSld>
  <p:clrMapOvr>
    <a:masterClrMapping/>
  </p:clrMapOvr>
  <p:transition spd="med"/>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8" name="图片 12" descr="03.jpg"/>
          <p:cNvPicPr>
            <a:picLocks noChangeAspect="1"/>
          </p:cNvPicPr>
          <p:nvPr/>
        </p:nvPicPr>
        <p:blipFill>
          <a:blip r:embed="rId2"/>
          <a:stretch>
            <a:fillRect/>
          </a:stretch>
        </p:blipFill>
        <p:spPr>
          <a:xfrm>
            <a:off x="0" y="555625"/>
            <a:ext cx="13001625" cy="8648700"/>
          </a:xfrm>
          <a:prstGeom prst="rect">
            <a:avLst/>
          </a:prstGeom>
          <a:noFill/>
          <a:ln w="9525">
            <a:noFill/>
          </a:ln>
        </p:spPr>
      </p:pic>
      <p:sp>
        <p:nvSpPr>
          <p:cNvPr id="82" name="Shape 82"/>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84" name="Shape 84"/>
          <p:cNvSpPr/>
          <p:nvPr/>
        </p:nvSpPr>
        <p:spPr>
          <a:xfrm flipV="1">
            <a:off x="-4762" y="9010650"/>
            <a:ext cx="13014325" cy="0"/>
          </a:xfrm>
          <a:prstGeom prst="line">
            <a:avLst/>
          </a:prstGeom>
          <a:ln w="12700">
            <a:solidFill>
              <a:srgbClr val="56A6AF">
                <a:alpha val="60000"/>
              </a:srgbClr>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9221" name="Shape 87"/>
          <p:cNvSpPr/>
          <p:nvPr/>
        </p:nvSpPr>
        <p:spPr>
          <a:xfrm>
            <a:off x="0" y="4278313"/>
            <a:ext cx="13004800" cy="1625600"/>
          </a:xfrm>
          <a:prstGeom prst="rect">
            <a:avLst/>
          </a:prstGeom>
          <a:solidFill>
            <a:srgbClr val="49ADDF">
              <a:alpha val="85097"/>
            </a:srgbClr>
          </a:solidFill>
          <a:ln w="12700">
            <a:noFill/>
          </a:ln>
        </p:spPr>
        <p:txBody>
          <a:bodyPr lIns="0" tIns="0" rIns="0" bIns="0"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endParaRPr lang="zh-CN" altLang="en-US" sz="2400">
              <a:solidFill>
                <a:srgbClr val="FFFFFF"/>
              </a:solidFill>
              <a:latin typeface="Helvetica Light"/>
              <a:ea typeface="Helvetica Light"/>
              <a:sym typeface="Helvetica Light"/>
            </a:endParaRPr>
          </a:p>
        </p:txBody>
      </p:sp>
      <p:sp>
        <p:nvSpPr>
          <p:cNvPr id="9222" name="Shape 88"/>
          <p:cNvSpPr/>
          <p:nvPr/>
        </p:nvSpPr>
        <p:spPr>
          <a:xfrm>
            <a:off x="1588" y="4523740"/>
            <a:ext cx="13011150" cy="1134745"/>
          </a:xfrm>
          <a:prstGeom prst="rect">
            <a:avLst/>
          </a:prstGeom>
          <a:noFill/>
          <a:ln w="12700">
            <a:noFill/>
          </a:ln>
        </p:spPr>
        <p:txBody>
          <a:bodyPr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20000"/>
              </a:lnSpc>
              <a:spcBef>
                <a:spcPct val="0"/>
              </a:spcBef>
              <a:buFontTx/>
              <a:buNone/>
            </a:pPr>
            <a:r>
              <a:rPr lang="zh-CN" altLang="en-US" sz="5600" b="1">
                <a:solidFill>
                  <a:srgbClr val="FFFFFF"/>
                </a:solidFill>
                <a:latin typeface="微软雅黑" panose="020b0503020204020204" pitchFamily="34" charset="-122"/>
                <a:ea typeface="微软雅黑" panose="020b0503020204020204" pitchFamily="34" charset="-122"/>
                <a:sym typeface="Lantinghei SC Demibold"/>
              </a:rPr>
              <a:t>认识处方调剂</a:t>
            </a:r>
            <a:endParaRPr lang="zh-CN" altLang="en-US" sz="5600" b="1">
              <a:solidFill>
                <a:srgbClr val="FFFFFF"/>
              </a:solidFill>
              <a:latin typeface="微软雅黑" panose="020b0503020204020204" pitchFamily="34" charset="-122"/>
              <a:ea typeface="微软雅黑" panose="020b0503020204020204" pitchFamily="34" charset="-122"/>
              <a:sym typeface="Lantinghei SC Demibold"/>
            </a:endParaRPr>
          </a:p>
        </p:txBody>
      </p:sp>
      <p:sp>
        <p:nvSpPr>
          <p:cNvPr id="9223" name="Shape 89"/>
          <p:cNvSpPr/>
          <p:nvPr/>
        </p:nvSpPr>
        <p:spPr>
          <a:xfrm>
            <a:off x="-4762" y="2742566"/>
            <a:ext cx="13007975" cy="1134745"/>
          </a:xfrm>
          <a:prstGeom prst="rect">
            <a:avLst/>
          </a:prstGeom>
          <a:noFill/>
          <a:ln w="12700">
            <a:noFill/>
          </a:ln>
        </p:spPr>
        <p:txBody>
          <a:bodyPr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20000"/>
              </a:lnSpc>
              <a:spcBef>
                <a:spcPct val="0"/>
              </a:spcBef>
              <a:buFontTx/>
              <a:buNone/>
            </a:pPr>
            <a:r>
              <a:rPr lang="zh-CN" altLang="en-US" sz="5600" b="1">
                <a:solidFill>
                  <a:srgbClr val="49ADDF"/>
                </a:solidFill>
                <a:latin typeface="微软雅黑" panose="020b0503020204020204" pitchFamily="34" charset="-122"/>
                <a:ea typeface="微软雅黑" panose="020b0503020204020204" pitchFamily="34" charset="-122"/>
                <a:sym typeface="Lantinghei SC Demibold"/>
              </a:rPr>
              <a:t>任务一</a:t>
            </a:r>
            <a:endParaRPr lang="zh-CN" altLang="en-US" sz="5600" b="1">
              <a:solidFill>
                <a:srgbClr val="49ADDF"/>
              </a:solidFill>
              <a:latin typeface="微软雅黑" panose="020b0503020204020204" pitchFamily="34" charset="-122"/>
              <a:ea typeface="微软雅黑" panose="020b0503020204020204" pitchFamily="34" charset="-122"/>
              <a:sym typeface="Lantinghei SC Demibold"/>
            </a:endParaRPr>
          </a:p>
        </p:txBody>
      </p:sp>
      <p:sp>
        <p:nvSpPr>
          <p:cNvPr id="9224" name="Shape 61"/>
          <p:cNvSpPr/>
          <p:nvPr/>
        </p:nvSpPr>
        <p:spPr>
          <a:xfrm>
            <a:off x="1833563" y="287814"/>
            <a:ext cx="1736090" cy="276860"/>
          </a:xfrm>
          <a:prstGeom prst="rect">
            <a:avLst/>
          </a:prstGeom>
          <a:noFill/>
          <a:ln w="12700">
            <a:noFill/>
          </a:ln>
        </p:spPr>
        <p:txBody>
          <a:bodyPr wrap="none" lIns="0" tIns="0" rIns="0" bIns="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项目一  处方调剂</a:t>
            </a:r>
            <a:endParaRPr lang="zh-CN" altLang="en-US" sz="18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9226" name="图片 11" descr="章.png"/>
          <p:cNvPicPr>
            <a:picLocks noChangeAspect="1"/>
          </p:cNvPicPr>
          <p:nvPr/>
        </p:nvPicPr>
        <p:blipFill>
          <a:blip r:embed="rId3"/>
          <a:stretch>
            <a:fillRect/>
          </a:stretch>
        </p:blipFill>
        <p:spPr>
          <a:xfrm>
            <a:off x="571500" y="-19050"/>
            <a:ext cx="863600" cy="863600"/>
          </a:xfrm>
          <a:prstGeom prst="rect">
            <a:avLst/>
          </a:prstGeom>
          <a:noFill/>
          <a:ln w="9525">
            <a:noFill/>
          </a:ln>
        </p:spPr>
      </p:pic>
      <p:sp>
        <p:nvSpPr>
          <p:cNvPr id="14" name="矩形 13"/>
          <p:cNvSpPr/>
          <p:nvPr/>
        </p:nvSpPr>
        <p:spPr>
          <a:xfrm>
            <a:off x="0" y="5884863"/>
            <a:ext cx="13004800" cy="431800"/>
          </a:xfrm>
          <a:prstGeom prst="rect">
            <a:avLst/>
          </a:prstGeom>
          <a:solidFill>
            <a:srgbClr val="49ADD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lt1"/>
              </a:solidFill>
              <a:effectLst/>
              <a:uLnTx/>
              <a:uFillTx/>
              <a:latin typeface="+mn-lt"/>
              <a:ea typeface="+mn-ea"/>
              <a:cs typeface="+mn-cs"/>
              <a:sym typeface="Helvetica Light"/>
            </a:endParaRPr>
          </a:p>
        </p:txBody>
      </p:sp>
    </p:spTree>
  </p:cSld>
  <p:clrMapOvr>
    <a:masterClrMapping/>
  </p:clrMapOvr>
  <p:transition spd="med"/>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 name="Shape 98"/>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99" name="Shape 99"/>
          <p:cNvSpPr/>
          <p:nvPr/>
        </p:nvSpPr>
        <p:spPr>
          <a:xfrm flipV="1">
            <a:off x="-4762" y="9010650"/>
            <a:ext cx="13014325" cy="0"/>
          </a:xfrm>
          <a:prstGeom prst="line">
            <a:avLst/>
          </a:prstGeom>
          <a:ln w="12700">
            <a:solidFill>
              <a:srgbClr val="49ADDF">
                <a:alpha val="60000"/>
              </a:srgbClr>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0245" name="Shape 103"/>
          <p:cNvSpPr/>
          <p:nvPr/>
        </p:nvSpPr>
        <p:spPr>
          <a:xfrm>
            <a:off x="1533525" y="2692400"/>
            <a:ext cx="10225088" cy="3308350"/>
          </a:xfrm>
          <a:prstGeom prst="rect">
            <a:avLst/>
          </a:prstGeom>
          <a:noFill/>
          <a:ln w="12700">
            <a:noFill/>
          </a:ln>
        </p:spPr>
        <p:txBody>
          <a:bodyPr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en-US" sz="2800" b="1">
                <a:solidFill>
                  <a:srgbClr val="000000"/>
                </a:solidFill>
                <a:latin typeface="微软雅黑" panose="020b0503020204020204" pitchFamily="34" charset="-122"/>
                <a:ea typeface="微软雅黑" panose="020b0503020204020204" pitchFamily="34" charset="-122"/>
                <a:sym typeface="Helvetica Light"/>
              </a:rPr>
              <a:t>    </a:t>
            </a:r>
            <a:r>
              <a:rPr lang="zh-CN" altLang="zh-CN" sz="2800" b="1">
                <a:solidFill>
                  <a:srgbClr val="000000"/>
                </a:solidFill>
                <a:latin typeface="微软雅黑" panose="020b0503020204020204" pitchFamily="34" charset="-122"/>
                <a:ea typeface="微软雅黑" panose="020b0503020204020204" pitchFamily="34" charset="-122"/>
                <a:sym typeface="Helvetica Light"/>
              </a:rPr>
              <a:t>处方是指由注册的执业医师和执业助理医师（以下简称医师）在诊疗活动中为患者开具的，由取得药学专业技术职务任职资格的药学专业技术人员（以下简称药师）审核、调配、核对，并作为患者用药凭证的医疗文书。</a:t>
            </a:r>
            <a:endParaRPr lang="en-US" altLang="zh-CN" sz="2800" b="1">
              <a:solidFill>
                <a:srgbClr val="000000"/>
              </a:solidFill>
              <a:latin typeface="微软雅黑" panose="020b0503020204020204" pitchFamily="34" charset="-122"/>
              <a:ea typeface="微软雅黑" panose="020b0503020204020204" pitchFamily="34" charset="-122"/>
              <a:sym typeface="Helvetica Light"/>
            </a:endParaRPr>
          </a:p>
          <a:p>
            <a:pPr marL="0" lvl="0" indent="0" defTabSz="584200" eaLnBrk="1" hangingPunct="1">
              <a:lnSpc>
                <a:spcPct val="150000"/>
              </a:lnSpc>
              <a:spcBef>
                <a:spcPct val="0"/>
              </a:spcBef>
              <a:buFontTx/>
              <a:buNone/>
            </a:pPr>
            <a:r>
              <a:rPr lang="en-US" altLang="zh-CN" sz="2800" b="1">
                <a:solidFill>
                  <a:srgbClr val="000000"/>
                </a:solidFill>
                <a:latin typeface="微软雅黑" panose="020b0503020204020204" pitchFamily="34" charset="-122"/>
                <a:ea typeface="微软雅黑" panose="020b0503020204020204" pitchFamily="34" charset="-122"/>
                <a:sym typeface="Helvetica Light"/>
              </a:rPr>
              <a:t>    </a:t>
            </a:r>
            <a:r>
              <a:rPr lang="zh-CN" altLang="zh-CN" sz="2800" b="1">
                <a:solidFill>
                  <a:srgbClr val="000000"/>
                </a:solidFill>
                <a:latin typeface="微软雅黑" panose="020b0503020204020204" pitchFamily="34" charset="-122"/>
                <a:ea typeface="微软雅黑" panose="020b0503020204020204" pitchFamily="34" charset="-122"/>
                <a:sym typeface="Helvetica Light"/>
              </a:rPr>
              <a:t>处方包括医疗机构病区用药医嘱单。</a:t>
            </a:r>
            <a:endParaRPr lang="zh-CN" altLang="zh-CN" sz="28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10246" name="Shape 105"/>
          <p:cNvSpPr/>
          <p:nvPr/>
        </p:nvSpPr>
        <p:spPr>
          <a:xfrm>
            <a:off x="1477963" y="1439863"/>
            <a:ext cx="2974975" cy="59531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一、处方的含义</a:t>
            </a:r>
            <a:endParaRPr lang="zh-CN" altLang="en-US" sz="1800">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06" name="Shape 106"/>
          <p:cNvSpPr/>
          <p:nvPr/>
        </p:nvSpPr>
        <p:spPr>
          <a:xfrm flipV="1">
            <a:off x="1270000"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pic>
        <p:nvPicPr>
          <p:cNvPr id="10249" name="图片 10"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1267" name="Shape 125"/>
          <p:cNvSpPr/>
          <p:nvPr/>
        </p:nvSpPr>
        <p:spPr>
          <a:xfrm>
            <a:off x="1389063" y="2949575"/>
            <a:ext cx="10417175" cy="4591050"/>
          </a:xfrm>
          <a:prstGeom prst="rect">
            <a:avLst/>
          </a:prstGeom>
          <a:noFill/>
          <a:ln w="12700">
            <a:noFill/>
          </a:ln>
        </p:spPr>
        <p:txBody>
          <a:bodyPr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just" defTabSz="584200" eaLnBrk="1" hangingPunct="1">
              <a:lnSpc>
                <a:spcPct val="150000"/>
              </a:lnSpc>
              <a:spcBef>
                <a:spcPct val="0"/>
              </a:spcBef>
              <a:buFontTx/>
              <a:buNone/>
            </a:pP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en-US" altLang="zh-CN"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法定处方</a:t>
            </a:r>
            <a:r>
              <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是指《中华人民共和国药典》（以下简称《中国</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药典》）和国家食品药品监督管理总局标准收载</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的处方，具有法律约束力。</a:t>
            </a:r>
            <a:endPar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a:p>
            <a:pPr marL="0" lvl="0" indent="0" algn="just" defTabSz="584200" eaLnBrk="1" hangingPunct="1">
              <a:lnSpc>
                <a:spcPct val="150000"/>
              </a:lnSpc>
              <a:spcBef>
                <a:spcPct val="0"/>
              </a:spcBef>
              <a:buFontTx/>
              <a:buNone/>
            </a:pP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en-US" altLang="zh-CN"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医师处方</a:t>
            </a:r>
            <a:r>
              <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是指医师为患者诊断、治疗与预防用药所开具的</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处方。</a:t>
            </a:r>
            <a:endParaRPr lang="en-US" altLang="zh-CN"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a:p>
            <a:pPr marL="0" lvl="0" indent="0" algn="just" defTabSz="584200" eaLnBrk="1" hangingPunct="1">
              <a:lnSpc>
                <a:spcPct val="150000"/>
              </a:lnSpc>
              <a:spcBef>
                <a:spcPct val="0"/>
              </a:spcBef>
              <a:buFontTx/>
              <a:buNone/>
            </a:pP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en-US" altLang="zh-CN"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协定处方   </a:t>
            </a:r>
            <a:r>
              <a:rPr lang="zh-CN" altLang="zh-CN" sz="2800">
                <a:solidFill>
                  <a:srgbClr val="000000"/>
                </a:solidFill>
                <a:latin typeface="微软雅黑" panose="020b0503020204020204" pitchFamily="34" charset="-122"/>
                <a:ea typeface="微软雅黑" panose="020b0503020204020204" pitchFamily="34" charset="-122"/>
                <a:sym typeface="Helvetica Light"/>
              </a:rPr>
              <a:t>是指医院药剂科与临床医师根据医院日常医疗用</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药的需要，共同协商制订的处方。</a:t>
            </a:r>
            <a:endPar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270000"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1270" name="Shape 105"/>
          <p:cNvSpPr/>
          <p:nvPr/>
        </p:nvSpPr>
        <p:spPr>
          <a:xfrm>
            <a:off x="1477963" y="1443038"/>
            <a:ext cx="29464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二、处方的分类</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1272"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291" name="Shape 125"/>
          <p:cNvSpPr/>
          <p:nvPr/>
        </p:nvSpPr>
        <p:spPr>
          <a:xfrm>
            <a:off x="1317625" y="2368550"/>
            <a:ext cx="10417175" cy="6515100"/>
          </a:xfrm>
          <a:prstGeom prst="rect">
            <a:avLst/>
          </a:prstGeom>
          <a:noFill/>
          <a:ln w="12700">
            <a:noFill/>
          </a:ln>
        </p:spPr>
        <p:txBody>
          <a:bodyPr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514350" lvl="0" indent="-514350" algn="just" defTabSz="584200" eaLnBrk="1" hangingPunct="1">
              <a:lnSpc>
                <a:spcPct val="150000"/>
              </a:lnSpc>
              <a:spcBef>
                <a:spcPct val="0"/>
              </a:spcBef>
              <a:buFontTx/>
              <a:buNone/>
            </a:pPr>
            <a:r>
              <a:rPr lang="en-US" altLang="zh-CN"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1.</a:t>
            </a: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技术性</a:t>
            </a:r>
            <a:r>
              <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开具或调配处方者必须是经过医药院校系统专业学习，</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并经国家职业资格认定的医药卫生技术人员。</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2.</a:t>
            </a: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经济性</a:t>
            </a:r>
            <a:r>
              <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药品消耗及药品经济收入结账是以处方为凭证和原始</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依据的，也是患者在治疗疾病，包括门诊、急诊、住</a:t>
            </a:r>
            <a:endParaRPr lang="zh-CN" altLang="en-US"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zh-CN" altLang="en-US"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院全过程中用药的真实凭证。</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3.</a:t>
            </a:r>
            <a:r>
              <a:rPr lang="zh-CN" altLang="en-US" sz="2800" b="1">
                <a:solidFill>
                  <a:srgbClr val="000000"/>
                </a:solidFill>
                <a:latin typeface="微软雅黑" panose="020b0503020204020204" pitchFamily="34" charset="-122"/>
                <a:ea typeface="微软雅黑" panose="020b0503020204020204" pitchFamily="34" charset="-122"/>
                <a:sym typeface="微软雅黑" panose="020b0503020204020204" pitchFamily="34" charset="-122"/>
              </a:rPr>
              <a:t>法律性    </a:t>
            </a:r>
            <a:r>
              <a:rPr lang="zh-CN" altLang="zh-CN" sz="2800">
                <a:solidFill>
                  <a:srgbClr val="000000"/>
                </a:solidFill>
                <a:latin typeface="微软雅黑" panose="020b0503020204020204" pitchFamily="34" charset="-122"/>
                <a:ea typeface="微软雅黑" panose="020b0503020204020204" pitchFamily="34" charset="-122"/>
                <a:sym typeface="Helvetica Light"/>
              </a:rPr>
              <a:t>医师具有诊断权和开具处方权，但无调配处方权；药</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师具有审核、调配处方权，但无诊断和开具处方权。</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一旦发生医疗差错、事故或纠纷，处方是追查医疗责</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任和法律责任的依据之一。对处方中的任何差错和疏</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514350" lvl="0" indent="-51435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漏，药师都有权提请医师修改。</a:t>
            </a:r>
            <a:endParaRPr lang="zh-CN" altLang="zh-CN" sz="2800">
              <a:solidFill>
                <a:srgbClr val="000000"/>
              </a:solidFill>
              <a:latin typeface="微软雅黑" panose="020b0503020204020204" pitchFamily="34" charset="-122"/>
              <a:ea typeface="微软雅黑" panose="020b0503020204020204" pitchFamily="34" charset="-122"/>
              <a:sym typeface="Helvetica Light"/>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4" name="Shape 106"/>
          <p:cNvSpPr/>
          <p:nvPr/>
        </p:nvSpPr>
        <p:spPr>
          <a:xfrm flipV="1">
            <a:off x="1270000"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5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12294" name="Shape 105"/>
          <p:cNvSpPr/>
          <p:nvPr/>
        </p:nvSpPr>
        <p:spPr>
          <a:xfrm>
            <a:off x="1477963" y="1439863"/>
            <a:ext cx="2974975" cy="59531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三、处方的意义</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2296"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270000"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3317" name="Shape 105"/>
          <p:cNvSpPr/>
          <p:nvPr/>
        </p:nvSpPr>
        <p:spPr>
          <a:xfrm>
            <a:off x="1477963" y="1443038"/>
            <a:ext cx="29464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四、处方的结构</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3319"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grpSp>
        <p:nvGrpSpPr>
          <p:cNvPr id="13321" name="组合 4"/>
          <p:cNvGrpSpPr/>
          <p:nvPr/>
        </p:nvGrpSpPr>
        <p:grpSpPr>
          <a:xfrm>
            <a:off x="1270000" y="2495550"/>
            <a:ext cx="5640388" cy="6265863"/>
            <a:chOff x="6168039" y="1657768"/>
            <a:chExt cx="5230793" cy="7169434"/>
          </a:xfrm>
        </p:grpSpPr>
        <p:pic>
          <p:nvPicPr>
            <p:cNvPr id="13323" name="Picture 2" descr="图5-1"/>
            <p:cNvPicPr>
              <a:picLocks noChangeAspect="1"/>
            </p:cNvPicPr>
            <p:nvPr/>
          </p:nvPicPr>
          <p:blipFill>
            <a:blip r:embed="rId3"/>
            <a:stretch>
              <a:fillRect/>
            </a:stretch>
          </p:blipFill>
          <p:spPr>
            <a:xfrm>
              <a:off x="6168039" y="1657768"/>
              <a:ext cx="5230793" cy="7169434"/>
            </a:xfrm>
            <a:prstGeom prst="rect">
              <a:avLst/>
            </a:prstGeom>
            <a:noFill/>
            <a:ln w="9525">
              <a:noFill/>
            </a:ln>
          </p:spPr>
        </p:pic>
        <p:sp>
          <p:nvSpPr>
            <p:cNvPr id="3" name="圆角矩形 2"/>
            <p:cNvSpPr/>
            <p:nvPr/>
          </p:nvSpPr>
          <p:spPr>
            <a:xfrm>
              <a:off x="6168039" y="1657768"/>
              <a:ext cx="5207238" cy="236680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lt1"/>
                </a:solidFill>
                <a:effectLst/>
                <a:uLnTx/>
                <a:uFillTx/>
                <a:latin typeface="+mn-lt"/>
                <a:ea typeface="+mn-ea"/>
                <a:cs typeface="+mn-cs"/>
                <a:sym typeface="Helvetica Light"/>
              </a:endParaRPr>
            </a:p>
          </p:txBody>
        </p:sp>
      </p:grpSp>
      <p:sp>
        <p:nvSpPr>
          <p:cNvPr id="6" name="圆角矩形 5"/>
          <p:cNvSpPr/>
          <p:nvPr/>
        </p:nvSpPr>
        <p:spPr>
          <a:xfrm>
            <a:off x="7294563" y="2644775"/>
            <a:ext cx="5329238" cy="6116638"/>
          </a:xfrm>
          <a:prstGeom prst="roundRect">
            <a:avLst/>
          </a:prstGeom>
          <a:noFill/>
          <a:ln w="38100">
            <a:solidFill>
              <a:srgbClr val="49ADD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584200" rtl="0" eaLnBrk="1" fontAlgn="base" latinLnBrk="0" hangingPunct="1">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微软雅黑" panose="020b0503020204020204" pitchFamily="34" charset="-122"/>
              </a:rPr>
              <a:t>前记</a:t>
            </a:r>
            <a:endParaRPr kumimoji="0" lang="en-US" altLang="zh-CN" sz="2800" b="1"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微软雅黑" panose="020b0503020204020204" pitchFamily="34" charset="-122"/>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   </a:t>
            </a:r>
            <a:r>
              <a:rPr kumimoji="0" lang="zh-CN"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包括医疗机构全称、科别、费别、门诊号或住院号、患者姓名、性别、年龄、处方开写日期、临床诊断等。也可根据需要，在前记中添列特殊要求的项目。麻醉药品和第一类精神药品处方还应当包括患者身份证明编号、代办人姓名及其身份证明编号。</a:t>
            </a:r>
            <a:endParaRPr kumimoji="0" lang="zh-CN" altLang="en-US" sz="2400" b="0" i="0" u="none" strike="noStrike" kern="1200" cap="none" spc="0" normalizeH="0" baseline="0" noProof="0">
              <a:ln>
                <a:noFill/>
              </a:ln>
              <a:solidFill>
                <a:schemeClr val="tx1"/>
              </a:solidFill>
              <a:effectLst/>
              <a:uLnTx/>
              <a:uFillTx/>
              <a:latin typeface="Calibri" panose="020f0502020204030204" pitchFamily="34" charset="0"/>
              <a:ea typeface="微软雅黑" panose="020b0503020204020204" pitchFamily="34" charset="-122"/>
              <a:cs typeface="Helvetica Light"/>
              <a:sym typeface="Helvetica Light"/>
            </a:endParaRPr>
          </a:p>
        </p:txBody>
      </p:sp>
    </p:spTree>
  </p:cSld>
  <p:clrMapOvr>
    <a:masterClrMapping/>
  </p:clrMapOvr>
  <p:transition spd="med"/>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270000"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4341" name="Shape 105"/>
          <p:cNvSpPr/>
          <p:nvPr/>
        </p:nvSpPr>
        <p:spPr>
          <a:xfrm>
            <a:off x="1477963" y="1443038"/>
            <a:ext cx="29464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四、处方的结构</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4343"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pic>
        <p:nvPicPr>
          <p:cNvPr id="14345" name="Picture 2" descr="图5-1"/>
          <p:cNvPicPr>
            <a:picLocks noChangeAspect="1"/>
          </p:cNvPicPr>
          <p:nvPr/>
        </p:nvPicPr>
        <p:blipFill>
          <a:blip r:embed="rId3"/>
          <a:stretch>
            <a:fillRect/>
          </a:stretch>
        </p:blipFill>
        <p:spPr>
          <a:xfrm>
            <a:off x="1270000" y="2495550"/>
            <a:ext cx="5640388" cy="6265863"/>
          </a:xfrm>
          <a:prstGeom prst="rect">
            <a:avLst/>
          </a:prstGeom>
          <a:noFill/>
          <a:ln w="9525">
            <a:noFill/>
          </a:ln>
        </p:spPr>
      </p:pic>
      <p:sp>
        <p:nvSpPr>
          <p:cNvPr id="3" name="圆角矩形 2"/>
          <p:cNvSpPr/>
          <p:nvPr/>
        </p:nvSpPr>
        <p:spPr>
          <a:xfrm>
            <a:off x="1450975" y="4464050"/>
            <a:ext cx="5434013" cy="336550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lt1"/>
              </a:solidFill>
              <a:effectLst/>
              <a:uLnTx/>
              <a:uFillTx/>
              <a:latin typeface="+mn-lt"/>
              <a:ea typeface="+mn-ea"/>
              <a:cs typeface="+mn-cs"/>
              <a:sym typeface="Helvetica Light"/>
            </a:endParaRPr>
          </a:p>
        </p:txBody>
      </p:sp>
      <p:sp>
        <p:nvSpPr>
          <p:cNvPr id="6" name="圆角矩形 5"/>
          <p:cNvSpPr/>
          <p:nvPr/>
        </p:nvSpPr>
        <p:spPr>
          <a:xfrm>
            <a:off x="7150100" y="4464050"/>
            <a:ext cx="5638800" cy="3365500"/>
          </a:xfrm>
          <a:prstGeom prst="roundRect">
            <a:avLst/>
          </a:prstGeom>
          <a:noFill/>
          <a:ln w="38100">
            <a:solidFill>
              <a:srgbClr val="49ADD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ctr" defTabSz="584200" rtl="0" eaLnBrk="1" fontAlgn="base" latinLnBrk="0" hangingPunct="1">
              <a:lnSpc>
                <a:spcPct val="150000"/>
              </a:lnSpc>
              <a:spcBef>
                <a:spcPct val="0"/>
              </a:spcBef>
              <a:spcAft>
                <a:spcPct val="0"/>
              </a:spcAft>
              <a:buClrTx/>
              <a:buSzTx/>
              <a:buFontTx/>
              <a:buNone/>
              <a:defRPr/>
            </a:pPr>
            <a:r>
              <a:rPr kumimoji="0" lang="zh-CN" altLang="zh-CN" sz="2800" b="1"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正文</a:t>
            </a:r>
            <a:endParaRPr kumimoji="0" lang="en-US" altLang="zh-CN" sz="2800" b="1"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Helvetica Light"/>
                <a:sym typeface="Helvetica Light"/>
              </a:rPr>
              <a:t> </a:t>
            </a:r>
            <a:r>
              <a:rPr kumimoji="0" lang="en-US" altLang="zh-CN" sz="1800" b="0" i="0" u="none" strike="noStrike" kern="1200" cap="none" spc="0" normalizeH="0" baseline="0" noProof="0">
                <a:ln>
                  <a:noFill/>
                </a:ln>
                <a:solidFill>
                  <a:schemeClr val="tx1"/>
                </a:solidFill>
                <a:effectLst/>
                <a:uLnTx/>
                <a:uFillTx/>
                <a:latin typeface="Calibri" panose="020f0502020204030204" pitchFamily="34" charset="0"/>
                <a:ea typeface="宋体" panose="02010600030101010101" pitchFamily="2" charset="-122"/>
                <a:cs typeface="Helvetica Light"/>
                <a:sym typeface="Helvetica Light"/>
              </a:rPr>
              <a:t>       </a:t>
            </a:r>
            <a:r>
              <a:rPr kumimoji="0" lang="zh-CN"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以</a:t>
            </a:r>
            <a:r>
              <a:rPr kumimoji="0" lang="en-US" altLang="zh-CN" sz="2400" b="0" i="0" u="none" strike="noStrike" kern="1200" cap="none" spc="0" normalizeH="0" baseline="0" noProof="0">
                <a:ln>
                  <a:noFill/>
                </a:ln>
                <a:solidFill>
                  <a:schemeClr val="tx1"/>
                </a:solidFill>
                <a:effectLst/>
                <a:uLnTx/>
                <a:uFillTx/>
                <a:latin typeface="Times New Roman" panose="02020603050405020304" pitchFamily="18" charset="0"/>
                <a:ea typeface="微软雅黑" panose="020b0503020204020204" pitchFamily="34" charset="-122"/>
                <a:cs typeface="Times New Roman" panose="02020603050405020304" pitchFamily="18" charset="0"/>
                <a:sym typeface="Helvetica Light"/>
              </a:rPr>
              <a:t>R.</a:t>
            </a:r>
            <a:r>
              <a:rPr kumimoji="0" lang="zh-CN"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或</a:t>
            </a:r>
            <a:r>
              <a:rPr kumimoji="0" lang="en-US" altLang="zh-CN" sz="2400" b="0" i="0" u="none" strike="noStrike" kern="1200" cap="none" spc="0" normalizeH="0" baseline="0" noProof="0">
                <a:ln>
                  <a:noFill/>
                </a:ln>
                <a:solidFill>
                  <a:schemeClr val="tx1"/>
                </a:solidFill>
                <a:effectLst/>
                <a:uLnTx/>
                <a:uFillTx/>
                <a:latin typeface="Times New Roman" panose="02020603050405020304" pitchFamily="18" charset="0"/>
                <a:ea typeface="微软雅黑" panose="020b0503020204020204" pitchFamily="34" charset="-122"/>
                <a:cs typeface="Helvetica Light"/>
                <a:sym typeface="Helvetica Light"/>
              </a:rPr>
              <a:t>Rp</a:t>
            </a:r>
            <a:r>
              <a:rPr kumimoji="0" lang="en-US"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a:t>
            </a:r>
            <a:r>
              <a:rPr kumimoji="0" lang="zh-CN"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起头（拉丁文“</a:t>
            </a:r>
            <a:r>
              <a:rPr kumimoji="0" lang="en-US" altLang="zh-CN" sz="2400" b="0" i="0" u="none" strike="noStrike" kern="1200" cap="none" spc="0" normalizeH="0" baseline="0" noProof="0">
                <a:ln>
                  <a:noFill/>
                </a:ln>
                <a:solidFill>
                  <a:schemeClr val="tx1"/>
                </a:solidFill>
                <a:effectLst/>
                <a:uLnTx/>
                <a:uFillTx/>
                <a:latin typeface="Times New Roman" panose="02020603050405020304" pitchFamily="18" charset="0"/>
                <a:ea typeface="微软雅黑" panose="020b0503020204020204" pitchFamily="34" charset="-122"/>
                <a:cs typeface="Helvetica Light"/>
                <a:sym typeface="Helvetica Light"/>
              </a:rPr>
              <a:t>recipe</a:t>
            </a:r>
            <a:r>
              <a:rPr kumimoji="0" lang="zh-CN"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”请取的缩写），意为“请取下列药品”。正文内容包括药品名称、剂型、规格、数量、用法、用量等。</a:t>
            </a: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endParaRPr>
          </a:p>
        </p:txBody>
      </p:sp>
      <p:sp>
        <p:nvSpPr>
          <p:cNvPr id="2" name="文本框 1"/>
          <p:cNvSpPr txBox="1"/>
          <p:nvPr>
            <p:custDataLst>
              <p:tags r:id="rId4"/>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270000"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5365" name="Shape 105"/>
          <p:cNvSpPr/>
          <p:nvPr/>
        </p:nvSpPr>
        <p:spPr>
          <a:xfrm>
            <a:off x="1477963" y="1443038"/>
            <a:ext cx="29464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四、处方的结构</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5367"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pic>
        <p:nvPicPr>
          <p:cNvPr id="15369" name="Picture 2" descr="图5-1"/>
          <p:cNvPicPr>
            <a:picLocks noChangeAspect="1"/>
          </p:cNvPicPr>
          <p:nvPr/>
        </p:nvPicPr>
        <p:blipFill>
          <a:blip r:embed="rId3"/>
          <a:stretch>
            <a:fillRect/>
          </a:stretch>
        </p:blipFill>
        <p:spPr>
          <a:xfrm>
            <a:off x="1270000" y="2495550"/>
            <a:ext cx="5640388" cy="6265863"/>
          </a:xfrm>
          <a:prstGeom prst="rect">
            <a:avLst/>
          </a:prstGeom>
          <a:noFill/>
          <a:ln w="9525">
            <a:noFill/>
          </a:ln>
        </p:spPr>
      </p:pic>
      <p:sp>
        <p:nvSpPr>
          <p:cNvPr id="3" name="圆角矩形 2"/>
          <p:cNvSpPr/>
          <p:nvPr/>
        </p:nvSpPr>
        <p:spPr>
          <a:xfrm>
            <a:off x="1450975" y="7829550"/>
            <a:ext cx="5434013" cy="1131888"/>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lt1"/>
              </a:solidFill>
              <a:effectLst/>
              <a:uLnTx/>
              <a:uFillTx/>
              <a:latin typeface="+mn-lt"/>
              <a:ea typeface="+mn-ea"/>
              <a:cs typeface="+mn-cs"/>
              <a:sym typeface="Helvetica Light"/>
            </a:endParaRPr>
          </a:p>
        </p:txBody>
      </p:sp>
      <p:sp>
        <p:nvSpPr>
          <p:cNvPr id="6" name="圆角矩形 5"/>
          <p:cNvSpPr/>
          <p:nvPr/>
        </p:nvSpPr>
        <p:spPr>
          <a:xfrm>
            <a:off x="7294563" y="6172200"/>
            <a:ext cx="5256213" cy="2376488"/>
          </a:xfrm>
          <a:prstGeom prst="roundRect">
            <a:avLst/>
          </a:prstGeom>
          <a:noFill/>
          <a:ln w="38100">
            <a:solidFill>
              <a:srgbClr val="49ADDF"/>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ctr" defTabSz="584200" rtl="0" eaLnBrk="1" fontAlgn="base" latinLnBrk="0" hangingPunct="1">
              <a:lnSpc>
                <a:spcPct val="150000"/>
              </a:lnSpc>
              <a:spcBef>
                <a:spcPct val="0"/>
              </a:spcBef>
              <a:spcAft>
                <a:spcPct val="0"/>
              </a:spcAft>
              <a:buClrTx/>
              <a:buSzTx/>
              <a:buFontTx/>
              <a:buNone/>
              <a:defRPr/>
            </a:pPr>
            <a:r>
              <a:rPr kumimoji="0" lang="zh-CN" altLang="en-US" sz="2800" b="1"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后记</a:t>
            </a:r>
            <a:endParaRPr kumimoji="0" lang="en-US" altLang="zh-CN" sz="2800" b="1"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   </a:t>
            </a:r>
            <a:r>
              <a:rPr kumimoji="0" lang="zh-CN" altLang="zh-CN"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rPr>
              <a:t>包括医师、审核人、调配人、核对人、发药人的全名签名（或加盖专用签章）、药品金额等。</a:t>
            </a:r>
            <a:endParaRPr kumimoji="0" lang="zh-CN" altLang="en-US" sz="2400" b="0" i="0" u="none" strike="noStrike" kern="120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Helvetica Light"/>
              <a:sym typeface="Helvetica Light"/>
            </a:endParaRPr>
          </a:p>
        </p:txBody>
      </p:sp>
      <p:sp>
        <p:nvSpPr>
          <p:cNvPr id="2" name="文本框 1"/>
          <p:cNvSpPr txBox="1"/>
          <p:nvPr>
            <p:custDataLst>
              <p:tags r:id="rId4"/>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pic>
        <p:nvPicPr>
          <p:cNvPr id="16389"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pic>
        <p:nvPicPr>
          <p:cNvPr id="16391" name="图片 1" descr="C:\Users\Administrator\AppData\Roaming\Tencent\Users\383735900\QQ\WinTemp\RichOle\RK5L@N}D_S)ZL~838%1V]6H.jpg"/>
          <p:cNvPicPr>
            <a:picLocks noChangeAspect="1"/>
          </p:cNvPicPr>
          <p:nvPr/>
        </p:nvPicPr>
        <p:blipFill>
          <a:blip r:embed="rId3"/>
          <a:stretch>
            <a:fillRect/>
          </a:stretch>
        </p:blipFill>
        <p:spPr>
          <a:xfrm>
            <a:off x="449263" y="1636713"/>
            <a:ext cx="3028950" cy="4319587"/>
          </a:xfrm>
          <a:prstGeom prst="rect">
            <a:avLst/>
          </a:prstGeom>
          <a:noFill/>
          <a:ln w="9525">
            <a:noFill/>
          </a:ln>
        </p:spPr>
      </p:pic>
      <p:pic>
        <p:nvPicPr>
          <p:cNvPr id="16392" name="图片 3" descr="HGUJ0H`VRW0KY@H3L%2L89U"/>
          <p:cNvPicPr>
            <a:picLocks noChangeAspect="1"/>
          </p:cNvPicPr>
          <p:nvPr/>
        </p:nvPicPr>
        <p:blipFill>
          <a:blip r:embed="rId4"/>
          <a:stretch>
            <a:fillRect/>
          </a:stretch>
        </p:blipFill>
        <p:spPr>
          <a:xfrm>
            <a:off x="6491288" y="1636713"/>
            <a:ext cx="3028950" cy="4319587"/>
          </a:xfrm>
          <a:prstGeom prst="rect">
            <a:avLst/>
          </a:prstGeom>
          <a:noFill/>
          <a:ln w="9525">
            <a:noFill/>
          </a:ln>
        </p:spPr>
      </p:pic>
      <p:pic>
        <p:nvPicPr>
          <p:cNvPr id="16393" name="图片 4" descr="V)@Q}R9IUE~81{GGU)`9GB5"/>
          <p:cNvPicPr>
            <a:picLocks noChangeAspect="1"/>
          </p:cNvPicPr>
          <p:nvPr/>
        </p:nvPicPr>
        <p:blipFill>
          <a:blip r:embed="rId5"/>
          <a:stretch>
            <a:fillRect/>
          </a:stretch>
        </p:blipFill>
        <p:spPr>
          <a:xfrm>
            <a:off x="3473450" y="3797300"/>
            <a:ext cx="3027363" cy="4319588"/>
          </a:xfrm>
          <a:prstGeom prst="rect">
            <a:avLst/>
          </a:prstGeom>
          <a:noFill/>
          <a:ln w="9525">
            <a:noFill/>
          </a:ln>
        </p:spPr>
      </p:pic>
      <p:pic>
        <p:nvPicPr>
          <p:cNvPr id="16394" name="Picture 5" descr="图5-2"/>
          <p:cNvPicPr>
            <a:picLocks noChangeAspect="1"/>
          </p:cNvPicPr>
          <p:nvPr/>
        </p:nvPicPr>
        <p:blipFill>
          <a:blip r:embed="rId6"/>
          <a:stretch>
            <a:fillRect/>
          </a:stretch>
        </p:blipFill>
        <p:spPr>
          <a:xfrm>
            <a:off x="9521825" y="3797300"/>
            <a:ext cx="3028950" cy="4319588"/>
          </a:xfrm>
          <a:prstGeom prst="rect">
            <a:avLst/>
          </a:prstGeom>
          <a:noFill/>
          <a:ln w="9525">
            <a:noFill/>
          </a:ln>
        </p:spPr>
      </p:pic>
      <p:sp>
        <p:nvSpPr>
          <p:cNvPr id="16395" name="矩形 1"/>
          <p:cNvSpPr/>
          <p:nvPr/>
        </p:nvSpPr>
        <p:spPr>
          <a:xfrm>
            <a:off x="879475" y="6532563"/>
            <a:ext cx="20129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zh-CN" sz="2400">
                <a:solidFill>
                  <a:srgbClr val="000000"/>
                </a:solidFill>
                <a:latin typeface="微软雅黑" panose="020b0503020204020204" pitchFamily="34" charset="-122"/>
                <a:ea typeface="微软雅黑" panose="020b0503020204020204" pitchFamily="34" charset="-122"/>
                <a:sym typeface="Helvetica Light"/>
              </a:rPr>
              <a:t>儿科处方格式</a:t>
            </a:r>
            <a:endParaRPr lang="zh-CN" altLang="en-US" sz="2400">
              <a:solidFill>
                <a:srgbClr val="000000"/>
              </a:solidFill>
              <a:latin typeface="微软雅黑" panose="020b0503020204020204" pitchFamily="34" charset="-122"/>
              <a:ea typeface="微软雅黑" panose="020b0503020204020204" pitchFamily="34" charset="-122"/>
              <a:sym typeface="Helvetica Light"/>
            </a:endParaRPr>
          </a:p>
        </p:txBody>
      </p:sp>
      <p:sp>
        <p:nvSpPr>
          <p:cNvPr id="16396" name="矩形 16"/>
          <p:cNvSpPr/>
          <p:nvPr/>
        </p:nvSpPr>
        <p:spPr>
          <a:xfrm>
            <a:off x="7072313" y="6532563"/>
            <a:ext cx="20129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en-US" sz="2400">
                <a:solidFill>
                  <a:srgbClr val="000000"/>
                </a:solidFill>
                <a:latin typeface="微软雅黑" panose="020b0503020204020204" pitchFamily="34" charset="-122"/>
                <a:ea typeface="微软雅黑" panose="020b0503020204020204" pitchFamily="34" charset="-122"/>
                <a:sym typeface="Helvetica Light"/>
              </a:rPr>
              <a:t>急诊</a:t>
            </a:r>
            <a:r>
              <a:rPr lang="zh-CN" altLang="zh-CN" sz="2400">
                <a:solidFill>
                  <a:srgbClr val="000000"/>
                </a:solidFill>
                <a:latin typeface="微软雅黑" panose="020b0503020204020204" pitchFamily="34" charset="-122"/>
                <a:ea typeface="微软雅黑" panose="020b0503020204020204" pitchFamily="34" charset="-122"/>
                <a:sym typeface="Helvetica Light"/>
              </a:rPr>
              <a:t>处方格式</a:t>
            </a:r>
            <a:endParaRPr lang="zh-CN" altLang="en-US" sz="2400">
              <a:solidFill>
                <a:srgbClr val="000000"/>
              </a:solidFill>
              <a:latin typeface="微软雅黑" panose="020b0503020204020204" pitchFamily="34" charset="-122"/>
              <a:ea typeface="微软雅黑" panose="020b0503020204020204" pitchFamily="34" charset="-122"/>
              <a:sym typeface="Helvetica Light"/>
            </a:endParaRPr>
          </a:p>
        </p:txBody>
      </p:sp>
      <p:sp>
        <p:nvSpPr>
          <p:cNvPr id="16397" name="矩形 18"/>
          <p:cNvSpPr/>
          <p:nvPr/>
        </p:nvSpPr>
        <p:spPr>
          <a:xfrm>
            <a:off x="2843213" y="8548688"/>
            <a:ext cx="44513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en-US" sz="2400">
                <a:solidFill>
                  <a:srgbClr val="000000"/>
                </a:solidFill>
                <a:latin typeface="微软雅黑" panose="020b0503020204020204" pitchFamily="34" charset="-122"/>
                <a:ea typeface="微软雅黑" panose="020b0503020204020204" pitchFamily="34" charset="-122"/>
                <a:sym typeface="Helvetica Light"/>
              </a:rPr>
              <a:t>麻醉、第一类精神药品</a:t>
            </a:r>
            <a:r>
              <a:rPr lang="zh-CN" altLang="zh-CN" sz="2400">
                <a:solidFill>
                  <a:srgbClr val="000000"/>
                </a:solidFill>
                <a:latin typeface="微软雅黑" panose="020b0503020204020204" pitchFamily="34" charset="-122"/>
                <a:ea typeface="微软雅黑" panose="020b0503020204020204" pitchFamily="34" charset="-122"/>
                <a:sym typeface="Helvetica Light"/>
              </a:rPr>
              <a:t>处方格式</a:t>
            </a:r>
            <a:endParaRPr lang="zh-CN" altLang="en-US" sz="2400">
              <a:solidFill>
                <a:srgbClr val="000000"/>
              </a:solidFill>
              <a:latin typeface="微软雅黑" panose="020b0503020204020204" pitchFamily="34" charset="-122"/>
              <a:ea typeface="微软雅黑" panose="020b0503020204020204" pitchFamily="34" charset="-122"/>
              <a:sym typeface="Helvetica Light"/>
            </a:endParaRPr>
          </a:p>
        </p:txBody>
      </p:sp>
      <p:sp>
        <p:nvSpPr>
          <p:cNvPr id="16398" name="矩形 20"/>
          <p:cNvSpPr/>
          <p:nvPr/>
        </p:nvSpPr>
        <p:spPr>
          <a:xfrm>
            <a:off x="9398000" y="8548688"/>
            <a:ext cx="35369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en-US" sz="2400">
                <a:solidFill>
                  <a:srgbClr val="000000"/>
                </a:solidFill>
                <a:latin typeface="微软雅黑" panose="020b0503020204020204" pitchFamily="34" charset="-122"/>
                <a:ea typeface="微软雅黑" panose="020b0503020204020204" pitchFamily="34" charset="-122"/>
                <a:sym typeface="Helvetica Light"/>
              </a:rPr>
              <a:t>第二类精神药品</a:t>
            </a:r>
            <a:r>
              <a:rPr lang="zh-CN" altLang="zh-CN" sz="2400">
                <a:solidFill>
                  <a:srgbClr val="000000"/>
                </a:solidFill>
                <a:latin typeface="微软雅黑" panose="020b0503020204020204" pitchFamily="34" charset="-122"/>
                <a:ea typeface="微软雅黑" panose="020b0503020204020204" pitchFamily="34" charset="-122"/>
                <a:sym typeface="Helvetica Light"/>
              </a:rPr>
              <a:t>处方格式</a:t>
            </a:r>
            <a:endParaRPr lang="zh-CN" altLang="en-US" sz="2400">
              <a:solidFill>
                <a:srgbClr val="000000"/>
              </a:solidFill>
              <a:latin typeface="微软雅黑" panose="020b0503020204020204" pitchFamily="34" charset="-122"/>
              <a:ea typeface="微软雅黑" panose="020b0503020204020204" pitchFamily="34" charset="-122"/>
              <a:sym typeface="Helvetica Light"/>
            </a:endParaRPr>
          </a:p>
        </p:txBody>
      </p:sp>
      <p:sp>
        <p:nvSpPr>
          <p:cNvPr id="2" name="文本框 1"/>
          <p:cNvSpPr txBox="1"/>
          <p:nvPr>
            <p:custDataLst>
              <p:tags r:id="rId7"/>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7413"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7415"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grpSp>
        <p:nvGrpSpPr>
          <p:cNvPr id="17417" name="组合 11"/>
          <p:cNvGrpSpPr/>
          <p:nvPr/>
        </p:nvGrpSpPr>
        <p:grpSpPr>
          <a:xfrm>
            <a:off x="1670050" y="4537075"/>
            <a:ext cx="9698038" cy="1593850"/>
            <a:chOff x="1229894" y="2924496"/>
            <a:chExt cx="9698496" cy="1593991"/>
          </a:xfrm>
        </p:grpSpPr>
        <p:sp>
          <p:nvSpPr>
            <p:cNvPr id="13" name="圆角矩形 12"/>
            <p:cNvSpPr/>
            <p:nvPr/>
          </p:nvSpPr>
          <p:spPr>
            <a:xfrm>
              <a:off x="1229894"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处</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4" name="圆角矩形 13"/>
            <p:cNvSpPr/>
            <p:nvPr/>
          </p:nvSpPr>
          <p:spPr>
            <a:xfrm>
              <a:off x="2522180"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收</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5" name="圆角矩形 14"/>
            <p:cNvSpPr/>
            <p:nvPr/>
          </p:nvSpPr>
          <p:spPr>
            <a:xfrm>
              <a:off x="3816054"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审核处方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6" name="圆角矩形 15"/>
            <p:cNvSpPr/>
            <p:nvPr/>
          </p:nvSpPr>
          <p:spPr>
            <a:xfrm>
              <a:off x="5108340"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划</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价</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7" name="圆角矩形 16"/>
            <p:cNvSpPr/>
            <p:nvPr/>
          </p:nvSpPr>
          <p:spPr>
            <a:xfrm>
              <a:off x="6400626"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调配处方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9" name="圆角矩形 18"/>
            <p:cNvSpPr/>
            <p:nvPr/>
          </p:nvSpPr>
          <p:spPr>
            <a:xfrm>
              <a:off x="7692912"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核</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1" name="圆角矩形 20"/>
            <p:cNvSpPr/>
            <p:nvPr/>
          </p:nvSpPr>
          <p:spPr>
            <a:xfrm>
              <a:off x="8986785"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发</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药</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2" name="圆角矩形 21"/>
            <p:cNvSpPr/>
            <p:nvPr/>
          </p:nvSpPr>
          <p:spPr>
            <a:xfrm>
              <a:off x="10279071"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指导用药</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grpSp>
      <p:grpSp>
        <p:nvGrpSpPr>
          <p:cNvPr id="17418" name="组合 25"/>
          <p:cNvGrpSpPr/>
          <p:nvPr/>
        </p:nvGrpSpPr>
        <p:grpSpPr>
          <a:xfrm>
            <a:off x="1766888" y="6683375"/>
            <a:ext cx="9504362" cy="398463"/>
            <a:chOff x="1327152" y="5070739"/>
            <a:chExt cx="9503979" cy="398139"/>
          </a:xfrm>
        </p:grpSpPr>
        <p:sp>
          <p:nvSpPr>
            <p:cNvPr id="17424" name="Freeform 5"/>
            <p:cNvSpPr/>
            <p:nvPr/>
          </p:nvSpPr>
          <p:spPr>
            <a:xfrm>
              <a:off x="1726686" y="5243748"/>
              <a:ext cx="8841062" cy="94624"/>
            </a:xfrm>
            <a:custGeom>
              <a:gdLst>
                <a:gd name="txL" fmla="*/ 0 w 5998"/>
                <a:gd name="txT" fmla="*/ 0 h 74"/>
                <a:gd name="txR" fmla="*/ 5998 w 5998"/>
                <a:gd name="txB" fmla="*/ 74 h 74"/>
              </a:gdLst>
              <a:cxnLst>
                <a:cxn ang="0">
                  <a:pos x="0" y="0"/>
                </a:cxn>
                <a:cxn ang="0">
                  <a:pos x="2147483646" y="0"/>
                </a:cxn>
                <a:cxn ang="0">
                  <a:pos x="2147483646" y="2147483646"/>
                </a:cxn>
                <a:cxn ang="0">
                  <a:pos x="0" y="2147483646"/>
                </a:cxn>
                <a:cxn ang="0">
                  <a:pos x="0" y="0"/>
                </a:cxn>
              </a:cxnLst>
              <a:rect l="txL" t="txT" r="txR" b="txB"/>
              <a:pathLst>
                <a:path w="5998" h="74">
                  <a:moveTo>
                    <a:pt x="0" y="0"/>
                  </a:moveTo>
                  <a:lnTo>
                    <a:pt x="5998" y="0"/>
                  </a:lnTo>
                  <a:lnTo>
                    <a:pt x="5998" y="74"/>
                  </a:lnTo>
                  <a:lnTo>
                    <a:pt x="0" y="74"/>
                  </a:lnTo>
                  <a:lnTo>
                    <a:pt x="0" y="0"/>
                  </a:lnTo>
                  <a:close/>
                </a:path>
              </a:pathLst>
            </a:custGeom>
            <a:solidFill>
              <a:srgbClr val="898989">
                <a:alpha val="100000"/>
              </a:srgbClr>
            </a:solidFill>
            <a:ln w="9525">
              <a:noFill/>
            </a:ln>
          </p:spPr>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endParaRPr lang="zh-CN" altLang="en-US"/>
            </a:p>
          </p:txBody>
        </p:sp>
        <p:grpSp>
          <p:nvGrpSpPr>
            <p:cNvPr id="17425" name="组合 27"/>
            <p:cNvGrpSpPr/>
            <p:nvPr/>
          </p:nvGrpSpPr>
          <p:grpSpPr>
            <a:xfrm>
              <a:off x="1327152" y="5070739"/>
              <a:ext cx="454648" cy="398139"/>
              <a:chOff x="1353379" y="5079500"/>
              <a:chExt cx="454648" cy="398139"/>
            </a:xfrm>
          </p:grpSpPr>
          <p:sp>
            <p:nvSpPr>
              <p:cNvPr id="1744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4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26" name="组合 28"/>
            <p:cNvGrpSpPr/>
            <p:nvPr/>
          </p:nvGrpSpPr>
          <p:grpSpPr>
            <a:xfrm>
              <a:off x="10376483" y="5070739"/>
              <a:ext cx="454648" cy="398139"/>
              <a:chOff x="1353379" y="5079500"/>
              <a:chExt cx="454648" cy="398139"/>
            </a:xfrm>
          </p:grpSpPr>
          <p:sp>
            <p:nvSpPr>
              <p:cNvPr id="1744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4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27" name="组合 29"/>
            <p:cNvGrpSpPr/>
            <p:nvPr/>
          </p:nvGrpSpPr>
          <p:grpSpPr>
            <a:xfrm>
              <a:off x="2619914" y="5070739"/>
              <a:ext cx="454648" cy="398139"/>
              <a:chOff x="1353379" y="5079500"/>
              <a:chExt cx="454648" cy="398139"/>
            </a:xfrm>
          </p:grpSpPr>
          <p:sp>
            <p:nvSpPr>
              <p:cNvPr id="1744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44"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28" name="组合 30"/>
            <p:cNvGrpSpPr/>
            <p:nvPr/>
          </p:nvGrpSpPr>
          <p:grpSpPr>
            <a:xfrm>
              <a:off x="3912676" y="5070739"/>
              <a:ext cx="454648" cy="398139"/>
              <a:chOff x="1353379" y="5079500"/>
              <a:chExt cx="454648" cy="398139"/>
            </a:xfrm>
          </p:grpSpPr>
          <p:sp>
            <p:nvSpPr>
              <p:cNvPr id="17441"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42"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29" name="组合 31"/>
            <p:cNvGrpSpPr/>
            <p:nvPr/>
          </p:nvGrpSpPr>
          <p:grpSpPr>
            <a:xfrm>
              <a:off x="5205438" y="5070739"/>
              <a:ext cx="454648" cy="398139"/>
              <a:chOff x="1353379" y="5079500"/>
              <a:chExt cx="454648" cy="398139"/>
            </a:xfrm>
          </p:grpSpPr>
          <p:sp>
            <p:nvSpPr>
              <p:cNvPr id="17439"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40"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30" name="组合 32"/>
            <p:cNvGrpSpPr/>
            <p:nvPr/>
          </p:nvGrpSpPr>
          <p:grpSpPr>
            <a:xfrm>
              <a:off x="6498200" y="5070739"/>
              <a:ext cx="454648" cy="398139"/>
              <a:chOff x="1353379" y="5079500"/>
              <a:chExt cx="454648" cy="398139"/>
            </a:xfrm>
          </p:grpSpPr>
          <p:sp>
            <p:nvSpPr>
              <p:cNvPr id="1743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3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31" name="组合 33"/>
            <p:cNvGrpSpPr/>
            <p:nvPr/>
          </p:nvGrpSpPr>
          <p:grpSpPr>
            <a:xfrm>
              <a:off x="7790962" y="5070739"/>
              <a:ext cx="454648" cy="398139"/>
              <a:chOff x="1353379" y="5079500"/>
              <a:chExt cx="454648" cy="398139"/>
            </a:xfrm>
          </p:grpSpPr>
          <p:sp>
            <p:nvSpPr>
              <p:cNvPr id="1743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3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7432" name="组合 34"/>
            <p:cNvGrpSpPr/>
            <p:nvPr/>
          </p:nvGrpSpPr>
          <p:grpSpPr>
            <a:xfrm>
              <a:off x="9083724" y="5070739"/>
              <a:ext cx="454648" cy="398139"/>
              <a:chOff x="1353379" y="5079500"/>
              <a:chExt cx="454648" cy="398139"/>
            </a:xfrm>
          </p:grpSpPr>
          <p:sp>
            <p:nvSpPr>
              <p:cNvPr id="1743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7434"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sp>
        <p:nvSpPr>
          <p:cNvPr id="17419" name="TextBox 51"/>
          <p:cNvSpPr txBox="1"/>
          <p:nvPr/>
        </p:nvSpPr>
        <p:spPr>
          <a:xfrm>
            <a:off x="1438275" y="3259138"/>
            <a:ext cx="1100138" cy="566737"/>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医师</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17420" name="TextBox 52"/>
          <p:cNvSpPr txBox="1"/>
          <p:nvPr/>
        </p:nvSpPr>
        <p:spPr>
          <a:xfrm>
            <a:off x="6046788" y="3005138"/>
            <a:ext cx="1027112" cy="1041400"/>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患者</a:t>
            </a:r>
            <a:endParaRPr lang="en-US" altLang="zh-CN" sz="2400" b="1">
              <a:solidFill>
                <a:srgbClr val="000000"/>
              </a:solidFill>
              <a:latin typeface="微软雅黑" panose="020b0503020204020204" pitchFamily="34" charset="-122"/>
              <a:ea typeface="微软雅黑" panose="020b0503020204020204" pitchFamily="34" charset="-122"/>
              <a:sym typeface="Helvetica Light"/>
            </a:endParaRPr>
          </a:p>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处方</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17421" name="TextBox 53"/>
          <p:cNvSpPr txBox="1"/>
          <p:nvPr/>
        </p:nvSpPr>
        <p:spPr>
          <a:xfrm>
            <a:off x="10510838" y="3259138"/>
            <a:ext cx="1100137" cy="566737"/>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药师</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55" name="右箭头 54"/>
          <p:cNvSpPr/>
          <p:nvPr/>
        </p:nvSpPr>
        <p:spPr>
          <a:xfrm>
            <a:off x="2424113" y="3484563"/>
            <a:ext cx="3690938" cy="136525"/>
          </a:xfrm>
          <a:prstGeom prst="rightArrow">
            <a:avLst/>
          </a:prstGeom>
          <a:solidFill>
            <a:schemeClr val="tx1">
              <a:lumMod val="60000"/>
              <a:lumOff val="40000"/>
            </a:schemeClr>
          </a:solidFill>
          <a:ln>
            <a:solidFill>
              <a:schemeClr val="tx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lumMod val="60000"/>
                  <a:lumOff val="40000"/>
                </a:schemeClr>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56" name="右箭头 55"/>
          <p:cNvSpPr/>
          <p:nvPr/>
        </p:nvSpPr>
        <p:spPr>
          <a:xfrm>
            <a:off x="6908800" y="3484563"/>
            <a:ext cx="3690938" cy="136525"/>
          </a:xfrm>
          <a:prstGeom prst="rightArrow">
            <a:avLst/>
          </a:prstGeom>
          <a:solidFill>
            <a:schemeClr val="tx1">
              <a:lumMod val="60000"/>
              <a:lumOff val="40000"/>
            </a:schemeClr>
          </a:solidFill>
          <a:ln>
            <a:solidFill>
              <a:schemeClr val="tx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lumMod val="60000"/>
                  <a:lumOff val="40000"/>
                </a:schemeClr>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8437"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8439"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18441" name="矩形 57"/>
          <p:cNvSpPr/>
          <p:nvPr/>
        </p:nvSpPr>
        <p:spPr>
          <a:xfrm>
            <a:off x="3060700" y="7362825"/>
            <a:ext cx="6646863" cy="733425"/>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50000"/>
              </a:lnSpc>
              <a:spcBef>
                <a:spcPct val="0"/>
              </a:spcBef>
              <a:buFontTx/>
              <a:buNone/>
            </a:pPr>
            <a:r>
              <a:rPr lang="zh-CN" altLang="zh-CN" sz="2800" b="1">
                <a:solidFill>
                  <a:srgbClr val="000000"/>
                </a:solidFill>
                <a:latin typeface="微软雅黑" panose="020b0503020204020204" pitchFamily="34" charset="-122"/>
                <a:ea typeface="微软雅黑" panose="020b0503020204020204" pitchFamily="34" charset="-122"/>
                <a:sym typeface="Helvetica Light"/>
              </a:rPr>
              <a:t>药师接触患者的第一个环节，态度应和蔼</a:t>
            </a:r>
            <a:endParaRPr lang="zh-CN" altLang="en-US" sz="2800" b="1">
              <a:solidFill>
                <a:srgbClr val="000000"/>
              </a:solidFill>
              <a:latin typeface="微软雅黑" panose="020b0503020204020204" pitchFamily="34" charset="-122"/>
              <a:ea typeface="微软雅黑" panose="020b0503020204020204" pitchFamily="34" charset="-122"/>
              <a:sym typeface="Helvetica Light"/>
            </a:endParaRPr>
          </a:p>
        </p:txBody>
      </p:sp>
      <p:grpSp>
        <p:nvGrpSpPr>
          <p:cNvPr id="18442" name="组合 20"/>
          <p:cNvGrpSpPr/>
          <p:nvPr/>
        </p:nvGrpSpPr>
        <p:grpSpPr>
          <a:xfrm>
            <a:off x="1670050" y="3989388"/>
            <a:ext cx="9698038" cy="1593850"/>
            <a:chOff x="1229894" y="2924496"/>
            <a:chExt cx="9698496" cy="1593991"/>
          </a:xfrm>
        </p:grpSpPr>
        <p:sp>
          <p:nvSpPr>
            <p:cNvPr id="22" name="圆角矩形 21"/>
            <p:cNvSpPr/>
            <p:nvPr/>
          </p:nvSpPr>
          <p:spPr>
            <a:xfrm>
              <a:off x="1229894"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处</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6" name="圆角矩形 25"/>
            <p:cNvSpPr/>
            <p:nvPr/>
          </p:nvSpPr>
          <p:spPr>
            <a:xfrm>
              <a:off x="2522180"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收</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7" name="圆角矩形 26"/>
            <p:cNvSpPr/>
            <p:nvPr/>
          </p:nvSpPr>
          <p:spPr>
            <a:xfrm>
              <a:off x="3816054"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审核处方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9" name="圆角矩形 28"/>
            <p:cNvSpPr/>
            <p:nvPr/>
          </p:nvSpPr>
          <p:spPr>
            <a:xfrm>
              <a:off x="5108340"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划</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价</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31" name="圆角矩形 30"/>
            <p:cNvSpPr/>
            <p:nvPr/>
          </p:nvSpPr>
          <p:spPr>
            <a:xfrm>
              <a:off x="6400626"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调配处方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32" name="圆角矩形 31"/>
            <p:cNvSpPr/>
            <p:nvPr/>
          </p:nvSpPr>
          <p:spPr>
            <a:xfrm>
              <a:off x="7692912"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核</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33" name="圆角矩形 32"/>
            <p:cNvSpPr/>
            <p:nvPr/>
          </p:nvSpPr>
          <p:spPr>
            <a:xfrm>
              <a:off x="8986785"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发</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药</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34" name="圆角矩形 33"/>
            <p:cNvSpPr/>
            <p:nvPr/>
          </p:nvSpPr>
          <p:spPr>
            <a:xfrm>
              <a:off x="10279071"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指导用药</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grpSp>
      <p:grpSp>
        <p:nvGrpSpPr>
          <p:cNvPr id="18443" name="组合 34"/>
          <p:cNvGrpSpPr/>
          <p:nvPr/>
        </p:nvGrpSpPr>
        <p:grpSpPr>
          <a:xfrm>
            <a:off x="1766888" y="6134100"/>
            <a:ext cx="9504362" cy="398463"/>
            <a:chOff x="1327152" y="5070739"/>
            <a:chExt cx="9503979" cy="398139"/>
          </a:xfrm>
        </p:grpSpPr>
        <p:sp>
          <p:nvSpPr>
            <p:cNvPr id="18444" name="Freeform 5"/>
            <p:cNvSpPr/>
            <p:nvPr/>
          </p:nvSpPr>
          <p:spPr>
            <a:xfrm>
              <a:off x="1726686" y="5243748"/>
              <a:ext cx="8841062" cy="94624"/>
            </a:xfrm>
            <a:custGeom>
              <a:gdLst>
                <a:gd name="txL" fmla="*/ 0 w 5998"/>
                <a:gd name="txT" fmla="*/ 0 h 74"/>
                <a:gd name="txR" fmla="*/ 5998 w 5998"/>
                <a:gd name="txB" fmla="*/ 74 h 74"/>
              </a:gdLst>
              <a:cxnLst>
                <a:cxn ang="0">
                  <a:pos x="0" y="0"/>
                </a:cxn>
                <a:cxn ang="0">
                  <a:pos x="2147483646" y="0"/>
                </a:cxn>
                <a:cxn ang="0">
                  <a:pos x="2147483646" y="2147483646"/>
                </a:cxn>
                <a:cxn ang="0">
                  <a:pos x="0" y="2147483646"/>
                </a:cxn>
                <a:cxn ang="0">
                  <a:pos x="0" y="0"/>
                </a:cxn>
              </a:cxnLst>
              <a:rect l="txL" t="txT" r="txR" b="txB"/>
              <a:pathLst>
                <a:path w="5998" h="74">
                  <a:moveTo>
                    <a:pt x="0" y="0"/>
                  </a:moveTo>
                  <a:lnTo>
                    <a:pt x="5998" y="0"/>
                  </a:lnTo>
                  <a:lnTo>
                    <a:pt x="5998" y="74"/>
                  </a:lnTo>
                  <a:lnTo>
                    <a:pt x="0" y="74"/>
                  </a:lnTo>
                  <a:lnTo>
                    <a:pt x="0" y="0"/>
                  </a:lnTo>
                  <a:close/>
                </a:path>
              </a:pathLst>
            </a:custGeom>
            <a:solidFill>
              <a:srgbClr val="898989">
                <a:alpha val="100000"/>
              </a:srgbClr>
            </a:solidFill>
            <a:ln w="9525">
              <a:noFill/>
            </a:ln>
          </p:spPr>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endParaRPr lang="zh-CN" altLang="en-US"/>
            </a:p>
          </p:txBody>
        </p:sp>
        <p:grpSp>
          <p:nvGrpSpPr>
            <p:cNvPr id="18445" name="组合 36"/>
            <p:cNvGrpSpPr/>
            <p:nvPr/>
          </p:nvGrpSpPr>
          <p:grpSpPr>
            <a:xfrm>
              <a:off x="1327152" y="5070739"/>
              <a:ext cx="454648" cy="398139"/>
              <a:chOff x="1353379" y="5079500"/>
              <a:chExt cx="454648" cy="398139"/>
            </a:xfrm>
          </p:grpSpPr>
          <p:sp>
            <p:nvSpPr>
              <p:cNvPr id="1846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6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46" name="组合 37"/>
            <p:cNvGrpSpPr/>
            <p:nvPr/>
          </p:nvGrpSpPr>
          <p:grpSpPr>
            <a:xfrm>
              <a:off x="10376483" y="5070739"/>
              <a:ext cx="454648" cy="398139"/>
              <a:chOff x="1353379" y="5079500"/>
              <a:chExt cx="454648" cy="398139"/>
            </a:xfrm>
          </p:grpSpPr>
          <p:sp>
            <p:nvSpPr>
              <p:cNvPr id="1846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6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47" name="组合 38"/>
            <p:cNvGrpSpPr/>
            <p:nvPr/>
          </p:nvGrpSpPr>
          <p:grpSpPr>
            <a:xfrm>
              <a:off x="2619914" y="5070739"/>
              <a:ext cx="454648" cy="398139"/>
              <a:chOff x="1353379" y="5079500"/>
              <a:chExt cx="454648" cy="398139"/>
            </a:xfrm>
          </p:grpSpPr>
          <p:sp>
            <p:nvSpPr>
              <p:cNvPr id="1846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64" name="Oval 10"/>
              <p:cNvSpPr/>
              <p:nvPr/>
            </p:nvSpPr>
            <p:spPr>
              <a:xfrm>
                <a:off x="1445538" y="5158057"/>
                <a:ext cx="272379" cy="232099"/>
              </a:xfrm>
              <a:prstGeom prst="ellipse">
                <a:avLst/>
              </a:prstGeom>
              <a:solidFill>
                <a:srgbClr val="FF0000"/>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48" name="组合 39"/>
            <p:cNvGrpSpPr/>
            <p:nvPr/>
          </p:nvGrpSpPr>
          <p:grpSpPr>
            <a:xfrm>
              <a:off x="3912676" y="5070739"/>
              <a:ext cx="454648" cy="398139"/>
              <a:chOff x="1353379" y="5079500"/>
              <a:chExt cx="454648" cy="398139"/>
            </a:xfrm>
          </p:grpSpPr>
          <p:sp>
            <p:nvSpPr>
              <p:cNvPr id="18461"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62"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49" name="组合 40"/>
            <p:cNvGrpSpPr/>
            <p:nvPr/>
          </p:nvGrpSpPr>
          <p:grpSpPr>
            <a:xfrm>
              <a:off x="5205438" y="5070739"/>
              <a:ext cx="454648" cy="398139"/>
              <a:chOff x="1353379" y="5079500"/>
              <a:chExt cx="454648" cy="398139"/>
            </a:xfrm>
          </p:grpSpPr>
          <p:sp>
            <p:nvSpPr>
              <p:cNvPr id="18459"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60"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50" name="组合 41"/>
            <p:cNvGrpSpPr/>
            <p:nvPr/>
          </p:nvGrpSpPr>
          <p:grpSpPr>
            <a:xfrm>
              <a:off x="6498200" y="5070739"/>
              <a:ext cx="454648" cy="398139"/>
              <a:chOff x="1353379" y="5079500"/>
              <a:chExt cx="454648" cy="398139"/>
            </a:xfrm>
          </p:grpSpPr>
          <p:sp>
            <p:nvSpPr>
              <p:cNvPr id="1845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5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51" name="组合 42"/>
            <p:cNvGrpSpPr/>
            <p:nvPr/>
          </p:nvGrpSpPr>
          <p:grpSpPr>
            <a:xfrm>
              <a:off x="7790962" y="5070739"/>
              <a:ext cx="454648" cy="398139"/>
              <a:chOff x="1353379" y="5079500"/>
              <a:chExt cx="454648" cy="398139"/>
            </a:xfrm>
          </p:grpSpPr>
          <p:sp>
            <p:nvSpPr>
              <p:cNvPr id="1845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5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18452" name="组合 43"/>
            <p:cNvGrpSpPr/>
            <p:nvPr/>
          </p:nvGrpSpPr>
          <p:grpSpPr>
            <a:xfrm>
              <a:off x="9083724" y="5070739"/>
              <a:ext cx="454648" cy="398139"/>
              <a:chOff x="1353379" y="5079500"/>
              <a:chExt cx="454648" cy="398139"/>
            </a:xfrm>
          </p:grpSpPr>
          <p:sp>
            <p:nvSpPr>
              <p:cNvPr id="1845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18454"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4" name="Shape 106"/>
          <p:cNvSpPr/>
          <p:nvPr/>
        </p:nvSpPr>
        <p:spPr>
          <a:xfrm flipV="1">
            <a:off x="1047750" y="2195513"/>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19461"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19463" name="图片 19" descr="节.png"/>
          <p:cNvPicPr>
            <a:picLocks noChangeAspect="1"/>
          </p:cNvPicPr>
          <p:nvPr/>
        </p:nvPicPr>
        <p:blipFill>
          <a:blip r:embed="rId3"/>
          <a:stretch>
            <a:fillRect/>
          </a:stretch>
        </p:blipFill>
        <p:spPr>
          <a:xfrm>
            <a:off x="598488" y="-19050"/>
            <a:ext cx="852487" cy="863600"/>
          </a:xfrm>
          <a:prstGeom prst="rect">
            <a:avLst/>
          </a:prstGeom>
          <a:noFill/>
          <a:ln w="9525">
            <a:noFill/>
          </a:ln>
        </p:spPr>
      </p:pic>
      <p:grpSp>
        <p:nvGrpSpPr>
          <p:cNvPr id="19465" name="组合 56"/>
          <p:cNvGrpSpPr/>
          <p:nvPr/>
        </p:nvGrpSpPr>
        <p:grpSpPr>
          <a:xfrm>
            <a:off x="785813" y="2355850"/>
            <a:ext cx="1612900" cy="1862138"/>
            <a:chOff x="1653705" y="425625"/>
            <a:chExt cx="1747306" cy="1747306"/>
          </a:xfrm>
        </p:grpSpPr>
        <p:sp>
          <p:nvSpPr>
            <p:cNvPr id="58" name="圆角矩形 57"/>
            <p:cNvSpPr/>
            <p:nvPr/>
          </p:nvSpPr>
          <p:spPr>
            <a:xfrm>
              <a:off x="1653705" y="425625"/>
              <a:ext cx="1747306" cy="1747306"/>
            </a:xfrm>
            <a:prstGeom prst="roundRect">
              <a:avLst/>
            </a:prstGeom>
            <a:solidFill>
              <a:srgbClr val="49ADDF"/>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p:txBody>
        </p:sp>
        <p:sp>
          <p:nvSpPr>
            <p:cNvPr id="59" name="圆角矩形 4"/>
            <p:cNvSpPr/>
            <p:nvPr/>
          </p:nvSpPr>
          <p:spPr>
            <a:xfrm>
              <a:off x="1739694" y="510533"/>
              <a:ext cx="1575327" cy="1577490"/>
            </a:xfrm>
            <a:prstGeom prst="rect">
              <a:avLst/>
            </a:prstGeom>
          </p:spPr>
          <p:style>
            <a:lnRef idx="0">
              <a:scrgbClr r="0" g="0" b="0"/>
            </a:lnRef>
            <a:fillRef idx="0">
              <a:scrgbClr r="0" g="0" b="0"/>
            </a:fillRef>
            <a:effectRef idx="0">
              <a:scrgbClr r="0" g="0" b="0"/>
            </a:effectRef>
            <a:fontRef idx="minor">
              <a:schemeClr val="lt1"/>
            </a:fontRef>
          </p:style>
          <p:txBody>
            <a:bodyPr lIns="121920" tIns="121920" rIns="121920" bIns="12192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处方</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形式</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审核</a:t>
              </a:r>
              <a:endPar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p:nvSpPr>
          <p:cNvPr id="60" name="左大括号 59"/>
          <p:cNvSpPr/>
          <p:nvPr/>
        </p:nvSpPr>
        <p:spPr>
          <a:xfrm>
            <a:off x="2473325" y="2725738"/>
            <a:ext cx="314325" cy="1214438"/>
          </a:xfrm>
          <a:prstGeom prst="leftBrace">
            <a:avLst/>
          </a:prstGeom>
          <a:ln w="25400"/>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61" name="左大括号 60"/>
          <p:cNvSpPr/>
          <p:nvPr/>
        </p:nvSpPr>
        <p:spPr>
          <a:xfrm>
            <a:off x="2473325" y="4921250"/>
            <a:ext cx="325438" cy="3660775"/>
          </a:xfrm>
          <a:prstGeom prst="leftBrace">
            <a:avLst/>
          </a:prstGeom>
          <a:ln w="25400"/>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rgbClr val="49ADDF"/>
              </a:solidFill>
              <a:effectLst/>
              <a:uLnTx/>
              <a:uFillTx/>
              <a:latin typeface="微软雅黑" panose="020b0503020204020204" pitchFamily="34" charset="-122"/>
              <a:ea typeface="微软雅黑" panose="020b0503020204020204" pitchFamily="34" charset="-122"/>
              <a:cs typeface="+mn-cs"/>
              <a:sym typeface="Helvetica Light"/>
            </a:endParaRPr>
          </a:p>
        </p:txBody>
      </p:sp>
      <p:grpSp>
        <p:nvGrpSpPr>
          <p:cNvPr id="19468" name="组合 61"/>
          <p:cNvGrpSpPr/>
          <p:nvPr/>
        </p:nvGrpSpPr>
        <p:grpSpPr>
          <a:xfrm>
            <a:off x="785813" y="5726113"/>
            <a:ext cx="1601787" cy="2043112"/>
            <a:chOff x="1653705" y="425625"/>
            <a:chExt cx="1747306" cy="1747306"/>
          </a:xfrm>
        </p:grpSpPr>
        <p:sp>
          <p:nvSpPr>
            <p:cNvPr id="63" name="圆角矩形 62"/>
            <p:cNvSpPr/>
            <p:nvPr/>
          </p:nvSpPr>
          <p:spPr>
            <a:xfrm>
              <a:off x="1653705" y="425625"/>
              <a:ext cx="1747306" cy="1747306"/>
            </a:xfrm>
            <a:prstGeom prst="roundRect">
              <a:avLst/>
            </a:prstGeom>
            <a:solidFill>
              <a:srgbClr val="49ADDF"/>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p:txBody>
        </p:sp>
        <p:sp>
          <p:nvSpPr>
            <p:cNvPr id="64" name="圆角矩形 4"/>
            <p:cNvSpPr/>
            <p:nvPr/>
          </p:nvSpPr>
          <p:spPr>
            <a:xfrm>
              <a:off x="1738559" y="511157"/>
              <a:ext cx="1577598" cy="1576242"/>
            </a:xfrm>
            <a:prstGeom prst="rect">
              <a:avLst/>
            </a:prstGeom>
          </p:spPr>
          <p:style>
            <a:lnRef idx="0">
              <a:scrgbClr r="0" g="0" b="0"/>
            </a:lnRef>
            <a:fillRef idx="0">
              <a:scrgbClr r="0" g="0" b="0"/>
            </a:fillRef>
            <a:effectRef idx="0">
              <a:scrgbClr r="0" g="0" b="0"/>
            </a:effectRef>
            <a:fontRef idx="minor">
              <a:schemeClr val="lt1"/>
            </a:fontRef>
          </p:style>
          <p:txBody>
            <a:bodyPr lIns="121920" tIns="121920" rIns="121920" bIns="12192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用药</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适宜性</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审核</a:t>
              </a:r>
              <a:endPar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useBgFill="1">
        <p:nvSpPr>
          <p:cNvPr id="65" name="圆角矩形 64"/>
          <p:cNvSpPr/>
          <p:nvPr/>
        </p:nvSpPr>
        <p:spPr>
          <a:xfrm>
            <a:off x="2847975" y="2516188"/>
            <a:ext cx="2652713" cy="631825"/>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Helvetica Light"/>
              </a:rPr>
              <a:t>审核处方资质</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9470" name="矩形 65"/>
          <p:cNvSpPr/>
          <p:nvPr/>
        </p:nvSpPr>
        <p:spPr>
          <a:xfrm>
            <a:off x="5576888" y="2676525"/>
            <a:ext cx="7046912" cy="396875"/>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zh-CN" sz="2000" b="1">
                <a:solidFill>
                  <a:srgbClr val="000000"/>
                </a:solidFill>
                <a:latin typeface="微软雅黑" panose="020b0503020204020204" pitchFamily="34" charset="-122"/>
                <a:ea typeface="微软雅黑" panose="020b0503020204020204" pitchFamily="34" charset="-122"/>
                <a:sym typeface="Helvetica Light"/>
              </a:rPr>
              <a:t>药学专业技术人员须确认处方合法性，非经医师处方不得调剂</a:t>
            </a:r>
            <a:endParaRPr lang="zh-CN" altLang="en-US" sz="2000" b="1">
              <a:solidFill>
                <a:srgbClr val="000000"/>
              </a:solidFill>
              <a:latin typeface="微软雅黑" panose="020b0503020204020204" pitchFamily="34" charset="-122"/>
              <a:ea typeface="微软雅黑" panose="020b0503020204020204" pitchFamily="34" charset="-122"/>
              <a:sym typeface="Helvetica Light"/>
            </a:endParaRPr>
          </a:p>
        </p:txBody>
      </p:sp>
      <p:sp useBgFill="1">
        <p:nvSpPr>
          <p:cNvPr id="67" name="圆角矩形 66"/>
          <p:cNvSpPr/>
          <p:nvPr/>
        </p:nvSpPr>
        <p:spPr>
          <a:xfrm>
            <a:off x="2847975" y="3652838"/>
            <a:ext cx="2624138" cy="576263"/>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审核处方内容</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p:nvSpPr>
          <p:cNvPr id="19472" name="矩形 67"/>
          <p:cNvSpPr/>
          <p:nvPr/>
        </p:nvSpPr>
        <p:spPr>
          <a:xfrm>
            <a:off x="5576888" y="3436938"/>
            <a:ext cx="7046912" cy="1006475"/>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50000"/>
              </a:lnSpc>
              <a:spcBef>
                <a:spcPct val="0"/>
              </a:spcBef>
              <a:buFontTx/>
              <a:buNone/>
            </a:pPr>
            <a:r>
              <a:rPr lang="zh-CN" altLang="zh-CN" sz="2000" b="1">
                <a:solidFill>
                  <a:srgbClr val="000000"/>
                </a:solidFill>
                <a:latin typeface="微软雅黑" panose="020b0503020204020204" pitchFamily="34" charset="-122"/>
                <a:ea typeface="微软雅黑" panose="020b0503020204020204" pitchFamily="34" charset="-122"/>
                <a:sym typeface="Helvetica Light"/>
              </a:rPr>
              <a:t>处方前记、正文和后记书写是否清晰、完整，处方类型、处方的报销方式、处方开具时间、有效性及医师签字是否规范等。</a:t>
            </a:r>
            <a:endParaRPr lang="zh-CN" altLang="en-US" sz="2000" b="1">
              <a:solidFill>
                <a:srgbClr val="000000"/>
              </a:solidFill>
              <a:latin typeface="微软雅黑" panose="020b0503020204020204" pitchFamily="34" charset="-122"/>
              <a:ea typeface="微软雅黑" panose="020b0503020204020204" pitchFamily="34" charset="-122"/>
              <a:sym typeface="Helvetica Light"/>
            </a:endParaRPr>
          </a:p>
        </p:txBody>
      </p:sp>
      <p:sp useBgFill="1">
        <p:nvSpPr>
          <p:cNvPr id="69" name="圆角矩形 68"/>
          <p:cNvSpPr/>
          <p:nvPr/>
        </p:nvSpPr>
        <p:spPr>
          <a:xfrm>
            <a:off x="2847975" y="4573588"/>
            <a:ext cx="9363075" cy="6096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规定必须做皮试的药品，处方医师是否注明过敏试验及结果的判定</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useBgFill="1">
        <p:nvSpPr>
          <p:cNvPr id="70" name="圆角矩形 69"/>
          <p:cNvSpPr/>
          <p:nvPr/>
        </p:nvSpPr>
        <p:spPr>
          <a:xfrm>
            <a:off x="2847975" y="5318125"/>
            <a:ext cx="9363075" cy="6096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处方用药与临床诊断的相符性</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useBgFill="1">
        <p:nvSpPr>
          <p:cNvPr id="71" name="圆角矩形 70"/>
          <p:cNvSpPr/>
          <p:nvPr/>
        </p:nvSpPr>
        <p:spPr>
          <a:xfrm>
            <a:off x="2847975" y="6061075"/>
            <a:ext cx="9363075" cy="6096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药物剂量、用法的正确性</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useBgFill="1">
        <p:nvSpPr>
          <p:cNvPr id="72" name="圆角矩形 71"/>
          <p:cNvSpPr/>
          <p:nvPr/>
        </p:nvSpPr>
        <p:spPr>
          <a:xfrm>
            <a:off x="2847975" y="8293100"/>
            <a:ext cx="9363075" cy="6096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是否有潜在临床意义的药物相互作用和配伍禁忌</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useBgFill="1">
        <p:nvSpPr>
          <p:cNvPr id="73" name="圆角矩形 72"/>
          <p:cNvSpPr/>
          <p:nvPr/>
        </p:nvSpPr>
        <p:spPr>
          <a:xfrm>
            <a:off x="2847975" y="7548563"/>
            <a:ext cx="9363075" cy="6096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zh-CN" altLang="zh-CN" sz="24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是否有重复给药的现象</a:t>
            </a:r>
            <a:endParaRPr kumimoji="0" lang="zh-CN" altLang="zh-CN" sz="24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useBgFill="1">
        <p:nvSpPr>
          <p:cNvPr id="74" name="圆角矩形 73"/>
          <p:cNvSpPr/>
          <p:nvPr/>
        </p:nvSpPr>
        <p:spPr>
          <a:xfrm>
            <a:off x="2847975" y="6805613"/>
            <a:ext cx="9363075" cy="6096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选用剂型与给药途径的合理性</a:t>
            </a:r>
            <a:endParaRPr kumimoji="0" lang="zh-CN" altLang="zh-CN" sz="24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p:nvSpPr>
          <p:cNvPr id="2" name="文本框 1"/>
          <p:cNvSpPr txBox="1"/>
          <p:nvPr>
            <p:custDataLst>
              <p:tags r:id="rId4"/>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1509"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21511"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13" name="圆角矩形 12"/>
          <p:cNvSpPr/>
          <p:nvPr/>
        </p:nvSpPr>
        <p:spPr>
          <a:xfrm>
            <a:off x="1670050"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处</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4" name="圆角矩形 13"/>
          <p:cNvSpPr/>
          <p:nvPr/>
        </p:nvSpPr>
        <p:spPr>
          <a:xfrm>
            <a:off x="2962275"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收</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5" name="圆角矩形 14"/>
          <p:cNvSpPr/>
          <p:nvPr/>
        </p:nvSpPr>
        <p:spPr>
          <a:xfrm>
            <a:off x="4256088"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审核处方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6" name="圆角矩形 15"/>
          <p:cNvSpPr/>
          <p:nvPr/>
        </p:nvSpPr>
        <p:spPr>
          <a:xfrm>
            <a:off x="5548313"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划</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价</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1517" name="Freeform 5"/>
          <p:cNvSpPr/>
          <p:nvPr/>
        </p:nvSpPr>
        <p:spPr>
          <a:xfrm>
            <a:off x="2166938" y="6824663"/>
            <a:ext cx="3570287" cy="125412"/>
          </a:xfrm>
          <a:custGeom>
            <a:gdLst>
              <a:gd name="txL" fmla="*/ 0 w 5998"/>
              <a:gd name="txT" fmla="*/ 0 h 74"/>
              <a:gd name="txR" fmla="*/ 5998 w 5998"/>
              <a:gd name="txB" fmla="*/ 74 h 74"/>
            </a:gdLst>
            <a:cxnLst>
              <a:cxn ang="0">
                <a:pos x="0" y="0"/>
              </a:cxn>
              <a:cxn ang="0">
                <a:pos x="2147483646" y="0"/>
              </a:cxn>
              <a:cxn ang="0">
                <a:pos x="2147483646" y="2147483646"/>
              </a:cxn>
              <a:cxn ang="0">
                <a:pos x="0" y="2147483646"/>
              </a:cxn>
              <a:cxn ang="0">
                <a:pos x="0" y="0"/>
              </a:cxn>
            </a:cxnLst>
            <a:rect l="txL" t="txT" r="txR" b="txB"/>
            <a:pathLst>
              <a:path w="5998" h="74">
                <a:moveTo>
                  <a:pt x="0" y="0"/>
                </a:moveTo>
                <a:lnTo>
                  <a:pt x="5998" y="0"/>
                </a:lnTo>
                <a:lnTo>
                  <a:pt x="5998" y="74"/>
                </a:lnTo>
                <a:lnTo>
                  <a:pt x="0" y="74"/>
                </a:lnTo>
                <a:lnTo>
                  <a:pt x="0" y="0"/>
                </a:lnTo>
                <a:close/>
              </a:path>
            </a:pathLst>
          </a:custGeom>
          <a:solidFill>
            <a:srgbClr val="898989">
              <a:alpha val="100000"/>
            </a:srgbClr>
          </a:solidFill>
          <a:ln w="9525">
            <a:noFill/>
          </a:ln>
        </p:spPr>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endParaRPr lang="zh-CN" altLang="en-US"/>
          </a:p>
        </p:txBody>
      </p:sp>
      <p:grpSp>
        <p:nvGrpSpPr>
          <p:cNvPr id="21518" name="组合 27"/>
          <p:cNvGrpSpPr/>
          <p:nvPr/>
        </p:nvGrpSpPr>
        <p:grpSpPr>
          <a:xfrm>
            <a:off x="1766888" y="6683375"/>
            <a:ext cx="455612" cy="398463"/>
            <a:chOff x="1353379" y="5079500"/>
            <a:chExt cx="454648" cy="398139"/>
          </a:xfrm>
        </p:grpSpPr>
        <p:sp>
          <p:nvSpPr>
            <p:cNvPr id="21531"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1532"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1519" name="组合 29"/>
          <p:cNvGrpSpPr/>
          <p:nvPr/>
        </p:nvGrpSpPr>
        <p:grpSpPr>
          <a:xfrm>
            <a:off x="3060700" y="6683375"/>
            <a:ext cx="454025" cy="398463"/>
            <a:chOff x="1353379" y="5079500"/>
            <a:chExt cx="454648" cy="398139"/>
          </a:xfrm>
        </p:grpSpPr>
        <p:sp>
          <p:nvSpPr>
            <p:cNvPr id="21529"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1530"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1520" name="组合 30"/>
          <p:cNvGrpSpPr/>
          <p:nvPr/>
        </p:nvGrpSpPr>
        <p:grpSpPr>
          <a:xfrm>
            <a:off x="4352925" y="6683375"/>
            <a:ext cx="454025" cy="398463"/>
            <a:chOff x="1353379" y="5079500"/>
            <a:chExt cx="454648" cy="398139"/>
          </a:xfrm>
        </p:grpSpPr>
        <p:sp>
          <p:nvSpPr>
            <p:cNvPr id="2152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152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1521" name="组合 31"/>
          <p:cNvGrpSpPr/>
          <p:nvPr/>
        </p:nvGrpSpPr>
        <p:grpSpPr>
          <a:xfrm>
            <a:off x="5645150" y="6683375"/>
            <a:ext cx="455613" cy="398463"/>
            <a:chOff x="1353379" y="5079500"/>
            <a:chExt cx="454648" cy="398139"/>
          </a:xfrm>
        </p:grpSpPr>
        <p:sp>
          <p:nvSpPr>
            <p:cNvPr id="2152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1526" name="Oval 10"/>
            <p:cNvSpPr/>
            <p:nvPr/>
          </p:nvSpPr>
          <p:spPr>
            <a:xfrm>
              <a:off x="1445538" y="5158057"/>
              <a:ext cx="272379" cy="232099"/>
            </a:xfrm>
            <a:prstGeom prst="ellipse">
              <a:avLst/>
            </a:prstGeom>
            <a:solidFill>
              <a:srgbClr val="FF0000"/>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sp>
        <p:nvSpPr>
          <p:cNvPr id="21522" name="矩形 56"/>
          <p:cNvSpPr/>
          <p:nvPr/>
        </p:nvSpPr>
        <p:spPr>
          <a:xfrm>
            <a:off x="7078663" y="3676650"/>
            <a:ext cx="4032250" cy="1187450"/>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zh-CN" sz="2400" b="1">
                <a:solidFill>
                  <a:srgbClr val="000000"/>
                </a:solidFill>
                <a:latin typeface="微软雅黑" panose="020b0503020204020204" pitchFamily="34" charset="-122"/>
                <a:ea typeface="微软雅黑" panose="020b0503020204020204" pitchFamily="34" charset="-122"/>
                <a:sym typeface="Helvetica Light"/>
              </a:rPr>
              <a:t>自费药品应经患者同意</a:t>
            </a:r>
            <a:endParaRPr lang="en-US" altLang="zh-CN" sz="2400" b="1">
              <a:solidFill>
                <a:srgbClr val="000000"/>
              </a:solidFill>
              <a:latin typeface="微软雅黑" panose="020b0503020204020204" pitchFamily="34" charset="-122"/>
              <a:ea typeface="微软雅黑" panose="020b0503020204020204" pitchFamily="34" charset="-122"/>
              <a:sym typeface="Helvetica Light"/>
            </a:endParaRPr>
          </a:p>
          <a:p>
            <a:pPr marL="0" lvl="0" indent="0" defTabSz="584200" eaLnBrk="1" hangingPunct="1">
              <a:lnSpc>
                <a:spcPct val="150000"/>
              </a:lnSpc>
              <a:spcBef>
                <a:spcPct val="0"/>
              </a:spcBef>
              <a:buFontTx/>
              <a:buNone/>
            </a:pPr>
            <a:r>
              <a:rPr lang="zh-CN" altLang="zh-CN" sz="2400" b="1">
                <a:solidFill>
                  <a:srgbClr val="000000"/>
                </a:solidFill>
                <a:latin typeface="微软雅黑" panose="020b0503020204020204" pitchFamily="34" charset="-122"/>
                <a:ea typeface="微软雅黑" panose="020b0503020204020204" pitchFamily="34" charset="-122"/>
                <a:sym typeface="Helvetica Light"/>
              </a:rPr>
              <a:t>并注明“</a:t>
            </a:r>
            <a:r>
              <a:rPr lang="zh-CN" altLang="zh-CN" sz="2400" b="1">
                <a:solidFill>
                  <a:srgbClr val="FF0000"/>
                </a:solidFill>
                <a:latin typeface="微软雅黑" panose="020b0503020204020204" pitchFamily="34" charset="-122"/>
                <a:ea typeface="微软雅黑" panose="020b0503020204020204" pitchFamily="34" charset="-122"/>
                <a:sym typeface="Helvetica Light"/>
              </a:rPr>
              <a:t>自费</a:t>
            </a:r>
            <a:r>
              <a:rPr lang="zh-CN" altLang="zh-CN" sz="2400" b="1">
                <a:solidFill>
                  <a:srgbClr val="000000"/>
                </a:solidFill>
                <a:latin typeface="微软雅黑" panose="020b0503020204020204" pitchFamily="34" charset="-122"/>
                <a:ea typeface="微软雅黑" panose="020b0503020204020204" pitchFamily="34" charset="-122"/>
                <a:sym typeface="Helvetica Light"/>
              </a:rPr>
              <a:t>”字样。</a:t>
            </a:r>
            <a:endParaRPr lang="en-US" altLang="zh-CN"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1523" name="矩形 57"/>
          <p:cNvSpPr/>
          <p:nvPr/>
        </p:nvSpPr>
        <p:spPr>
          <a:xfrm>
            <a:off x="0" y="7739063"/>
            <a:ext cx="13004800" cy="733425"/>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50000"/>
              </a:lnSpc>
              <a:spcBef>
                <a:spcPct val="0"/>
              </a:spcBef>
              <a:buFontTx/>
              <a:buNone/>
            </a:pPr>
            <a:r>
              <a:rPr lang="zh-CN" altLang="zh-CN" sz="2800">
                <a:solidFill>
                  <a:srgbClr val="0000FF"/>
                </a:solidFill>
                <a:latin typeface="微软雅黑" panose="020b0503020204020204" pitchFamily="34" charset="-122"/>
                <a:ea typeface="微软雅黑" panose="020b0503020204020204" pitchFamily="34" charset="-122"/>
                <a:sym typeface="Helvetica Light"/>
              </a:rPr>
              <a:t>多数医院已经利用信息化管理系统，基本取消划价环节。</a:t>
            </a:r>
            <a:endParaRPr lang="zh-CN" altLang="zh-CN" sz="2800">
              <a:solidFill>
                <a:srgbClr val="0000FF"/>
              </a:solidFill>
              <a:latin typeface="微软雅黑" panose="020b0503020204020204" pitchFamily="34" charset="-122"/>
              <a:ea typeface="微软雅黑" panose="020b0503020204020204" pitchFamily="34" charset="-122"/>
              <a:sym typeface="Helvetica Light"/>
            </a:endParaRPr>
          </a:p>
        </p:txBody>
      </p:sp>
      <p:sp>
        <p:nvSpPr>
          <p:cNvPr id="21524" name="矩形 58"/>
          <p:cNvSpPr/>
          <p:nvPr/>
        </p:nvSpPr>
        <p:spPr>
          <a:xfrm>
            <a:off x="7078663" y="5092700"/>
            <a:ext cx="5040312" cy="1735138"/>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zh-CN" sz="2400" b="1">
                <a:solidFill>
                  <a:srgbClr val="000000"/>
                </a:solidFill>
                <a:latin typeface="微软雅黑" panose="020b0503020204020204" pitchFamily="34" charset="-122"/>
                <a:ea typeface="微软雅黑" panose="020b0503020204020204" pitchFamily="34" charset="-122"/>
                <a:sym typeface="Helvetica Light"/>
              </a:rPr>
              <a:t>应认真执行国家物价政策，保证药价准确，不得任意估价、改价。杜绝处方漏费，造成医院损失。</a:t>
            </a:r>
            <a:endParaRPr lang="en-US" altLang="zh-CN"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pic>
        <p:nvPicPr>
          <p:cNvPr id="22533"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27" name="左大括号 26"/>
          <p:cNvSpPr/>
          <p:nvPr/>
        </p:nvSpPr>
        <p:spPr>
          <a:xfrm>
            <a:off x="3192463" y="2895600"/>
            <a:ext cx="315913" cy="5181600"/>
          </a:xfrm>
          <a:prstGeom prst="leftBrace">
            <a:avLst/>
          </a:prstGeom>
          <a:ln w="25400"/>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Helvetica Light"/>
            </a:endParaRPr>
          </a:p>
        </p:txBody>
      </p:sp>
      <p:grpSp>
        <p:nvGrpSpPr>
          <p:cNvPr id="22536" name="组合 27"/>
          <p:cNvGrpSpPr/>
          <p:nvPr/>
        </p:nvGrpSpPr>
        <p:grpSpPr>
          <a:xfrm>
            <a:off x="1504950" y="4449763"/>
            <a:ext cx="1601788" cy="2043112"/>
            <a:chOff x="1653705" y="425625"/>
            <a:chExt cx="1747306" cy="1747306"/>
          </a:xfrm>
        </p:grpSpPr>
        <p:sp>
          <p:nvSpPr>
            <p:cNvPr id="29" name="圆角矩形 28"/>
            <p:cNvSpPr/>
            <p:nvPr/>
          </p:nvSpPr>
          <p:spPr>
            <a:xfrm>
              <a:off x="1653705" y="425625"/>
              <a:ext cx="1747306" cy="1747306"/>
            </a:xfrm>
            <a:prstGeom prst="roundRect">
              <a:avLst/>
            </a:prstGeom>
            <a:solidFill>
              <a:srgbClr val="49ADDF"/>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p:txBody>
        </p:sp>
        <p:sp>
          <p:nvSpPr>
            <p:cNvPr id="30" name="圆角矩形 4"/>
            <p:cNvSpPr/>
            <p:nvPr/>
          </p:nvSpPr>
          <p:spPr>
            <a:xfrm>
              <a:off x="1738560" y="511157"/>
              <a:ext cx="1577596" cy="1576242"/>
            </a:xfrm>
            <a:prstGeom prst="rect">
              <a:avLst/>
            </a:prstGeom>
          </p:spPr>
          <p:style>
            <a:lnRef idx="0">
              <a:scrgbClr r="0" g="0" b="0"/>
            </a:lnRef>
            <a:fillRef idx="0">
              <a:scrgbClr r="0" g="0" b="0"/>
            </a:fillRef>
            <a:effectRef idx="0">
              <a:scrgbClr r="0" g="0" b="0"/>
            </a:effectRef>
            <a:fontRef idx="minor">
              <a:schemeClr val="lt1"/>
            </a:fontRef>
          </p:style>
          <p:txBody>
            <a:bodyPr lIns="121920" tIns="121920" rIns="121920" bIns="12192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调配</a:t>
              </a:r>
              <a:endParaRPr kumimoji="0" lang="en-US" altLang="zh-CN"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处方</a:t>
              </a:r>
              <a:endPar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useBgFill="1">
        <p:nvSpPr>
          <p:cNvPr id="31" name="圆角矩形 30"/>
          <p:cNvSpPr/>
          <p:nvPr/>
        </p:nvSpPr>
        <p:spPr>
          <a:xfrm>
            <a:off x="3568700" y="2428875"/>
            <a:ext cx="8078788" cy="129540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调配西药方剂时禁止直接用手接触药品；</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调配中药方剂称量要准确，不得估量取药，重量误差一般不超过5%， 按处方药味顺序调配，以便于核对。</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useBgFill="1">
        <p:nvSpPr>
          <p:cNvPr id="32" name="圆角矩形 31"/>
          <p:cNvSpPr/>
          <p:nvPr/>
        </p:nvSpPr>
        <p:spPr>
          <a:xfrm>
            <a:off x="3568700" y="3924300"/>
            <a:ext cx="8078788" cy="592138"/>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严禁调配发霉、变质、虫蛀的药品。</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useBgFill="1">
        <p:nvSpPr>
          <p:cNvPr id="33" name="圆角矩形 32"/>
          <p:cNvSpPr/>
          <p:nvPr/>
        </p:nvSpPr>
        <p:spPr>
          <a:xfrm>
            <a:off x="3568700" y="4713288"/>
            <a:ext cx="8078788" cy="946150"/>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中药方剂中先煎、后下等需特殊煎服的药品应单独包装注明，</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坚硬药品应破碎。</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useBgFill="1">
        <p:nvSpPr>
          <p:cNvPr id="34" name="圆角矩形 33"/>
          <p:cNvSpPr/>
          <p:nvPr/>
        </p:nvSpPr>
        <p:spPr>
          <a:xfrm>
            <a:off x="3568700" y="5930900"/>
            <a:ext cx="8078788" cy="706438"/>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0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药品容量应准确，包装应完整，标签应清楚，用法和注意事项要写明。</a:t>
            </a:r>
            <a:endParaRPr kumimoji="0" lang="zh-CN" altLang="zh-CN" sz="20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useBgFill="1">
        <p:nvSpPr>
          <p:cNvPr id="35" name="圆角矩形 34"/>
          <p:cNvSpPr/>
          <p:nvPr/>
        </p:nvSpPr>
        <p:spPr>
          <a:xfrm>
            <a:off x="3568700" y="6907213"/>
            <a:ext cx="8078788" cy="600075"/>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中药调配要避免药箱间串药，称药后及时将药箱放回原处。</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useBgFill="1">
        <p:nvSpPr>
          <p:cNvPr id="36" name="圆角矩形 35"/>
          <p:cNvSpPr/>
          <p:nvPr/>
        </p:nvSpPr>
        <p:spPr>
          <a:xfrm>
            <a:off x="3549650" y="7756525"/>
            <a:ext cx="8078788" cy="600075"/>
          </a:xfrm>
          <a:prstGeom prst="roundRect">
            <a:avLst/>
          </a:prstGeom>
          <a:ln w="28575">
            <a:solidFill>
              <a:schemeClr val="tx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l" defTabSz="584200" rtl="0" eaLnBrk="1" fontAlgn="auto" latinLnBrk="0" hangingPunct="1">
              <a:lnSpc>
                <a:spcPct val="100000"/>
              </a:lnSpc>
              <a:spcBef>
                <a:spcPct val="0"/>
              </a:spcBef>
              <a:spcAft>
                <a:spcPct val="0"/>
              </a:spcAft>
              <a:buClrTx/>
              <a:buSzTx/>
              <a:buFontTx/>
              <a:buNone/>
              <a:defRPr/>
            </a:pPr>
            <a:r>
              <a:rPr kumimoji="0" lang="zh-CN" altLang="zh-CN" sz="20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rPr>
              <a:t> 调配完毕应自己检查核对一遍，并在处方上签字或盖章。</a:t>
            </a:r>
            <a:endParaRPr kumimoji="0" lang="zh-CN" altLang="zh-CN" sz="2000" b="1" i="0" u="none" strike="noStrike" kern="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mn-cs"/>
              <a:sym typeface="+mn-ea"/>
            </a:endParaRPr>
          </a:p>
        </p:txBody>
      </p:sp>
      <p:sp>
        <p:nvSpPr>
          <p:cNvPr id="37"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2544"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3" name="文本框 2"/>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3557"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23559"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13" name="圆角矩形 12"/>
          <p:cNvSpPr/>
          <p:nvPr/>
        </p:nvSpPr>
        <p:spPr>
          <a:xfrm>
            <a:off x="1670050"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处</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4" name="圆角矩形 13"/>
          <p:cNvSpPr/>
          <p:nvPr/>
        </p:nvSpPr>
        <p:spPr>
          <a:xfrm>
            <a:off x="2962275"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收</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5" name="圆角矩形 14"/>
          <p:cNvSpPr/>
          <p:nvPr/>
        </p:nvSpPr>
        <p:spPr>
          <a:xfrm>
            <a:off x="4256088"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审核处方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6" name="圆角矩形 15"/>
          <p:cNvSpPr/>
          <p:nvPr/>
        </p:nvSpPr>
        <p:spPr>
          <a:xfrm>
            <a:off x="5548313"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划</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价</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7" name="圆角矩形 16"/>
          <p:cNvSpPr/>
          <p:nvPr/>
        </p:nvSpPr>
        <p:spPr>
          <a:xfrm>
            <a:off x="6840538"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调配处方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9" name="圆角矩形 18"/>
          <p:cNvSpPr/>
          <p:nvPr/>
        </p:nvSpPr>
        <p:spPr>
          <a:xfrm>
            <a:off x="8134350" y="4537075"/>
            <a:ext cx="649288" cy="1593850"/>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核</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3567" name="Freeform 5"/>
          <p:cNvSpPr/>
          <p:nvPr/>
        </p:nvSpPr>
        <p:spPr>
          <a:xfrm>
            <a:off x="2166938" y="6807200"/>
            <a:ext cx="6291262" cy="95250"/>
          </a:xfrm>
          <a:custGeom>
            <a:gdLst>
              <a:gd name="txL" fmla="*/ 0 w 5998"/>
              <a:gd name="txT" fmla="*/ 0 h 74"/>
              <a:gd name="txR" fmla="*/ 5998 w 5998"/>
              <a:gd name="txB" fmla="*/ 74 h 74"/>
            </a:gdLst>
            <a:cxnLst>
              <a:cxn ang="0">
                <a:pos x="0" y="0"/>
              </a:cxn>
              <a:cxn ang="0">
                <a:pos x="2147483646" y="0"/>
              </a:cxn>
              <a:cxn ang="0">
                <a:pos x="2147483646" y="2147483646"/>
              </a:cxn>
              <a:cxn ang="0">
                <a:pos x="0" y="2147483646"/>
              </a:cxn>
              <a:cxn ang="0">
                <a:pos x="0" y="0"/>
              </a:cxn>
            </a:cxnLst>
            <a:rect l="txL" t="txT" r="txR" b="txB"/>
            <a:pathLst>
              <a:path w="5998" h="74">
                <a:moveTo>
                  <a:pt x="0" y="0"/>
                </a:moveTo>
                <a:lnTo>
                  <a:pt x="5998" y="0"/>
                </a:lnTo>
                <a:lnTo>
                  <a:pt x="5998" y="74"/>
                </a:lnTo>
                <a:lnTo>
                  <a:pt x="0" y="74"/>
                </a:lnTo>
                <a:lnTo>
                  <a:pt x="0" y="0"/>
                </a:lnTo>
                <a:close/>
              </a:path>
            </a:pathLst>
          </a:custGeom>
          <a:solidFill>
            <a:srgbClr val="898989">
              <a:alpha val="100000"/>
            </a:srgbClr>
          </a:solidFill>
          <a:ln w="9525">
            <a:noFill/>
          </a:ln>
        </p:spPr>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endParaRPr lang="zh-CN" altLang="en-US"/>
          </a:p>
        </p:txBody>
      </p:sp>
      <p:grpSp>
        <p:nvGrpSpPr>
          <p:cNvPr id="23568" name="组合 27"/>
          <p:cNvGrpSpPr/>
          <p:nvPr/>
        </p:nvGrpSpPr>
        <p:grpSpPr>
          <a:xfrm>
            <a:off x="1766888" y="6683375"/>
            <a:ext cx="455612" cy="398463"/>
            <a:chOff x="1353379" y="5079500"/>
            <a:chExt cx="454648" cy="398139"/>
          </a:xfrm>
        </p:grpSpPr>
        <p:sp>
          <p:nvSpPr>
            <p:cNvPr id="23589"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3590"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3569" name="组合 29"/>
          <p:cNvGrpSpPr/>
          <p:nvPr/>
        </p:nvGrpSpPr>
        <p:grpSpPr>
          <a:xfrm>
            <a:off x="3060700" y="6683375"/>
            <a:ext cx="454025" cy="398463"/>
            <a:chOff x="1353379" y="5079500"/>
            <a:chExt cx="454648" cy="398139"/>
          </a:xfrm>
        </p:grpSpPr>
        <p:sp>
          <p:nvSpPr>
            <p:cNvPr id="2358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358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3570" name="组合 30"/>
          <p:cNvGrpSpPr/>
          <p:nvPr/>
        </p:nvGrpSpPr>
        <p:grpSpPr>
          <a:xfrm>
            <a:off x="4352925" y="6683375"/>
            <a:ext cx="454025" cy="398463"/>
            <a:chOff x="1353379" y="5079500"/>
            <a:chExt cx="454648" cy="398139"/>
          </a:xfrm>
        </p:grpSpPr>
        <p:sp>
          <p:nvSpPr>
            <p:cNvPr id="2358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358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3571" name="组合 31"/>
          <p:cNvGrpSpPr/>
          <p:nvPr/>
        </p:nvGrpSpPr>
        <p:grpSpPr>
          <a:xfrm>
            <a:off x="5645150" y="6683375"/>
            <a:ext cx="455613" cy="398463"/>
            <a:chOff x="1353379" y="5079500"/>
            <a:chExt cx="454648" cy="398139"/>
          </a:xfrm>
        </p:grpSpPr>
        <p:sp>
          <p:nvSpPr>
            <p:cNvPr id="2358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3584"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3572" name="组合 32"/>
          <p:cNvGrpSpPr/>
          <p:nvPr/>
        </p:nvGrpSpPr>
        <p:grpSpPr>
          <a:xfrm>
            <a:off x="6938963" y="6683375"/>
            <a:ext cx="454025" cy="398463"/>
            <a:chOff x="1353379" y="5079500"/>
            <a:chExt cx="454648" cy="398139"/>
          </a:xfrm>
        </p:grpSpPr>
        <p:sp>
          <p:nvSpPr>
            <p:cNvPr id="23581"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3582"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3573" name="组合 33"/>
          <p:cNvGrpSpPr/>
          <p:nvPr/>
        </p:nvGrpSpPr>
        <p:grpSpPr>
          <a:xfrm>
            <a:off x="8231188" y="6683375"/>
            <a:ext cx="454025" cy="398463"/>
            <a:chOff x="1353379" y="5079500"/>
            <a:chExt cx="454648" cy="398139"/>
          </a:xfrm>
        </p:grpSpPr>
        <p:sp>
          <p:nvSpPr>
            <p:cNvPr id="23579"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3580" name="Oval 10"/>
            <p:cNvSpPr/>
            <p:nvPr/>
          </p:nvSpPr>
          <p:spPr>
            <a:xfrm>
              <a:off x="1445538" y="5158057"/>
              <a:ext cx="272379" cy="232099"/>
            </a:xfrm>
            <a:prstGeom prst="ellipse">
              <a:avLst/>
            </a:prstGeom>
            <a:solidFill>
              <a:srgbClr val="FF0000"/>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sp>
        <p:nvSpPr>
          <p:cNvPr id="23574" name="矩形 56"/>
          <p:cNvSpPr/>
          <p:nvPr/>
        </p:nvSpPr>
        <p:spPr>
          <a:xfrm>
            <a:off x="9166225" y="4445000"/>
            <a:ext cx="3679825" cy="1754188"/>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en-US" altLang="zh-CN" sz="2400" b="1">
                <a:solidFill>
                  <a:srgbClr val="000000"/>
                </a:solidFill>
                <a:latin typeface="微软雅黑" panose="020b0503020204020204" pitchFamily="34" charset="-122"/>
                <a:ea typeface="微软雅黑" panose="020b0503020204020204" pitchFamily="34" charset="-122"/>
                <a:sym typeface="Helvetica Light"/>
              </a:rPr>
              <a:t>      </a:t>
            </a:r>
            <a:r>
              <a:rPr lang="zh-CN" altLang="zh-CN" sz="2400" b="1">
                <a:solidFill>
                  <a:srgbClr val="000000"/>
                </a:solidFill>
                <a:latin typeface="微软雅黑" panose="020b0503020204020204" pitchFamily="34" charset="-122"/>
                <a:ea typeface="微软雅黑" panose="020b0503020204020204" pitchFamily="34" charset="-122"/>
                <a:sym typeface="Helvetica Light"/>
              </a:rPr>
              <a:t>注意患者姓名、年龄、药品名称、规格、剂量、用法、用量等信息。</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3575" name="矩形 57"/>
          <p:cNvSpPr/>
          <p:nvPr/>
        </p:nvSpPr>
        <p:spPr>
          <a:xfrm>
            <a:off x="9334500" y="6532563"/>
            <a:ext cx="3071813" cy="2861310"/>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en-US" altLang="zh-CN" sz="2400" b="1">
                <a:solidFill>
                  <a:srgbClr val="000000"/>
                </a:solidFill>
                <a:latin typeface="微软雅黑" panose="020b0503020204020204" pitchFamily="34" charset="-122"/>
                <a:ea typeface="微软雅黑" panose="020b0503020204020204" pitchFamily="34" charset="-122"/>
                <a:sym typeface="Helvetica Light"/>
              </a:rPr>
              <a:t>      </a:t>
            </a:r>
            <a:r>
              <a:rPr lang="zh-CN" altLang="zh-CN" sz="2400" b="1">
                <a:solidFill>
                  <a:srgbClr val="000000"/>
                </a:solidFill>
                <a:latin typeface="微软雅黑" panose="020b0503020204020204" pitchFamily="34" charset="-122"/>
                <a:ea typeface="微软雅黑" panose="020b0503020204020204" pitchFamily="34" charset="-122"/>
                <a:sym typeface="Helvetica Light"/>
              </a:rPr>
              <a:t>核对剂量时，对</a:t>
            </a:r>
            <a:r>
              <a:rPr lang="zh-CN" altLang="zh-CN" sz="2400" b="1">
                <a:solidFill>
                  <a:srgbClr val="FF0000"/>
                </a:solidFill>
                <a:latin typeface="微软雅黑" panose="020b0503020204020204" pitchFamily="34" charset="-122"/>
                <a:ea typeface="微软雅黑" panose="020b0503020204020204" pitchFamily="34" charset="-122"/>
                <a:sym typeface="Helvetica Light"/>
              </a:rPr>
              <a:t>老年人</a:t>
            </a:r>
            <a:r>
              <a:rPr lang="zh-CN" altLang="zh-CN" sz="2400" b="1">
                <a:solidFill>
                  <a:srgbClr val="000000"/>
                </a:solidFill>
                <a:latin typeface="微软雅黑" panose="020b0503020204020204" pitchFamily="34" charset="-122"/>
                <a:ea typeface="微软雅黑" panose="020b0503020204020204" pitchFamily="34" charset="-122"/>
                <a:sym typeface="Helvetica Light"/>
              </a:rPr>
              <a:t>和</a:t>
            </a:r>
            <a:r>
              <a:rPr lang="zh-CN" altLang="zh-CN" sz="2400" b="1">
                <a:solidFill>
                  <a:srgbClr val="FF0000"/>
                </a:solidFill>
                <a:latin typeface="微软雅黑" panose="020b0503020204020204" pitchFamily="34" charset="-122"/>
                <a:ea typeface="微软雅黑" panose="020b0503020204020204" pitchFamily="34" charset="-122"/>
                <a:sym typeface="Helvetica Light"/>
              </a:rPr>
              <a:t>儿童</a:t>
            </a:r>
            <a:r>
              <a:rPr lang="zh-CN" altLang="zh-CN" sz="2400" b="1">
                <a:solidFill>
                  <a:srgbClr val="000000"/>
                </a:solidFill>
                <a:latin typeface="微软雅黑" panose="020b0503020204020204" pitchFamily="34" charset="-122"/>
                <a:ea typeface="微软雅黑" panose="020b0503020204020204" pitchFamily="34" charset="-122"/>
                <a:sym typeface="Helvetica Light"/>
              </a:rPr>
              <a:t>患者尤应仔细</a:t>
            </a:r>
            <a:r>
              <a:rPr lang="en-US" altLang="zh-CN" sz="2400" b="1">
                <a:solidFill>
                  <a:srgbClr val="000000"/>
                </a:solidFill>
                <a:latin typeface="微软雅黑" panose="020b0503020204020204" pitchFamily="34" charset="-122"/>
                <a:ea typeface="微软雅黑" panose="020b0503020204020204" pitchFamily="34" charset="-122"/>
                <a:sym typeface="Helvetica Light"/>
              </a:rPr>
              <a:t> </a:t>
            </a:r>
            <a:r>
              <a:rPr lang="zh-CN" altLang="en-US" sz="2400" b="1">
                <a:solidFill>
                  <a:srgbClr val="000000"/>
                </a:solidFill>
                <a:latin typeface="微软雅黑" panose="020b0503020204020204" pitchFamily="34" charset="-122"/>
                <a:ea typeface="微软雅黑" panose="020b0503020204020204" pitchFamily="34" charset="-122"/>
                <a:sym typeface="Helvetica Light"/>
              </a:rPr>
              <a:t>，</a:t>
            </a:r>
            <a:r>
              <a:rPr lang="zh-CN" altLang="en-US" sz="2400" b="1">
                <a:solidFill>
                  <a:srgbClr val="FF0000"/>
                </a:solidFill>
                <a:latin typeface="微软雅黑" panose="020b0503020204020204" pitchFamily="34" charset="-122"/>
                <a:ea typeface="微软雅黑" panose="020b0503020204020204" pitchFamily="34" charset="-122"/>
                <a:sym typeface="Helvetica Light"/>
              </a:rPr>
              <a:t>科学合理安全用药。</a:t>
            </a:r>
            <a:endParaRPr lang="zh-CN" altLang="en-US" sz="2400" b="1">
              <a:solidFill>
                <a:srgbClr val="FF0000"/>
              </a:solidFill>
              <a:latin typeface="微软雅黑" panose="020b0503020204020204" pitchFamily="34" charset="-122"/>
              <a:ea typeface="微软雅黑" panose="020b0503020204020204" pitchFamily="34" charset="-122"/>
              <a:sym typeface="Helvetica Light"/>
            </a:endParaRPr>
          </a:p>
          <a:p>
            <a:pPr marL="0" lvl="0" indent="0" defTabSz="584200" eaLnBrk="1" hangingPunct="1">
              <a:lnSpc>
                <a:spcPct val="150000"/>
              </a:lnSpc>
              <a:spcBef>
                <a:spcPct val="0"/>
              </a:spcBef>
              <a:buFontTx/>
              <a:buNone/>
            </a:pPr>
            <a:endParaRPr lang="zh-CN" altLang="en-US" sz="2400" b="1">
              <a:solidFill>
                <a:srgbClr val="FF0000"/>
              </a:solidFill>
              <a:latin typeface="微软雅黑" panose="020b0503020204020204" pitchFamily="34" charset="-122"/>
              <a:ea typeface="微软雅黑" panose="020b0503020204020204" pitchFamily="34" charset="-122"/>
              <a:sym typeface="Helvetica Light"/>
            </a:endParaRPr>
          </a:p>
        </p:txBody>
      </p:sp>
      <p:sp>
        <p:nvSpPr>
          <p:cNvPr id="23576" name="矩形 58"/>
          <p:cNvSpPr/>
          <p:nvPr/>
        </p:nvSpPr>
        <p:spPr>
          <a:xfrm>
            <a:off x="9336088" y="3206750"/>
            <a:ext cx="3070225" cy="1198880"/>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en-US" sz="2400" b="1">
                <a:solidFill>
                  <a:srgbClr val="FF0000"/>
                </a:solidFill>
                <a:latin typeface="微软雅黑" panose="020b0503020204020204" pitchFamily="34" charset="-122"/>
                <a:ea typeface="微软雅黑" panose="020b0503020204020204" pitchFamily="34" charset="-122"/>
                <a:sym typeface="Helvetica Light"/>
              </a:rPr>
              <a:t>另一名药师进行核对确保用药安全。</a:t>
            </a:r>
            <a:endParaRPr lang="zh-CN" altLang="en-US" sz="2400" b="1">
              <a:solidFill>
                <a:srgbClr val="FF0000"/>
              </a:solidFill>
              <a:latin typeface="微软雅黑" panose="020b0503020204020204" pitchFamily="34" charset="-122"/>
              <a:ea typeface="微软雅黑" panose="020b0503020204020204" pitchFamily="34" charset="-122"/>
              <a:sym typeface="Helvetica Light"/>
            </a:endParaRPr>
          </a:p>
        </p:txBody>
      </p:sp>
      <p:pic>
        <p:nvPicPr>
          <p:cNvPr id="60" name="图片 1"/>
          <p:cNvPicPr>
            <a:picLocks noChangeAspect="1" noChangeArrowheads="1"/>
          </p:cNvPicPr>
          <p:nvPr/>
        </p:nvPicPr>
        <p:blipFill>
          <a:blip r:embed="rId3"/>
          <a:stretch>
            <a:fillRect/>
          </a:stretch>
        </p:blipFill>
        <p:spPr bwMode="auto">
          <a:xfrm>
            <a:off x="2962898" y="2848535"/>
            <a:ext cx="4547614" cy="5653362"/>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1" name="椭圆 60"/>
          <p:cNvSpPr/>
          <p:nvPr/>
        </p:nvSpPr>
        <p:spPr>
          <a:xfrm>
            <a:off x="5649913" y="7654925"/>
            <a:ext cx="1068388" cy="479425"/>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lt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 name="文本框 1"/>
          <p:cNvSpPr txBox="1"/>
          <p:nvPr>
            <p:custDataLst>
              <p:tags r:id="rId4"/>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581"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24583"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grpSp>
        <p:nvGrpSpPr>
          <p:cNvPr id="24585" name="组合 11"/>
          <p:cNvGrpSpPr/>
          <p:nvPr/>
        </p:nvGrpSpPr>
        <p:grpSpPr>
          <a:xfrm>
            <a:off x="1670050" y="4537075"/>
            <a:ext cx="9698038" cy="1593850"/>
            <a:chOff x="1229894" y="2924496"/>
            <a:chExt cx="9698496" cy="1593991"/>
          </a:xfrm>
        </p:grpSpPr>
        <p:sp>
          <p:nvSpPr>
            <p:cNvPr id="13" name="圆角矩形 12"/>
            <p:cNvSpPr/>
            <p:nvPr/>
          </p:nvSpPr>
          <p:spPr>
            <a:xfrm>
              <a:off x="1229894"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处</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4" name="圆角矩形 13"/>
            <p:cNvSpPr/>
            <p:nvPr/>
          </p:nvSpPr>
          <p:spPr>
            <a:xfrm>
              <a:off x="2522180"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收</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5" name="圆角矩形 14"/>
            <p:cNvSpPr/>
            <p:nvPr/>
          </p:nvSpPr>
          <p:spPr>
            <a:xfrm>
              <a:off x="3816054"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审核处方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6" name="圆角矩形 15"/>
            <p:cNvSpPr/>
            <p:nvPr/>
          </p:nvSpPr>
          <p:spPr>
            <a:xfrm>
              <a:off x="5108340"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划</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价</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7" name="圆角矩形 16"/>
            <p:cNvSpPr/>
            <p:nvPr/>
          </p:nvSpPr>
          <p:spPr>
            <a:xfrm>
              <a:off x="6400626"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调配处方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9" name="圆角矩形 18"/>
            <p:cNvSpPr/>
            <p:nvPr/>
          </p:nvSpPr>
          <p:spPr>
            <a:xfrm>
              <a:off x="7692912" y="2924496"/>
              <a:ext cx="649318"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核</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对</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1" name="圆角矩形 20"/>
            <p:cNvSpPr/>
            <p:nvPr/>
          </p:nvSpPr>
          <p:spPr>
            <a:xfrm>
              <a:off x="8986785"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发</a:t>
              </a: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药</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2" name="圆角矩形 21"/>
            <p:cNvSpPr/>
            <p:nvPr/>
          </p:nvSpPr>
          <p:spPr>
            <a:xfrm>
              <a:off x="10279071" y="2924496"/>
              <a:ext cx="649319" cy="1593991"/>
            </a:xfrm>
            <a:prstGeom prst="roundRect">
              <a:avLst/>
            </a:prstGeom>
            <a:solidFill>
              <a:schemeClr val="bg1"/>
            </a:solidFill>
            <a:ln w="38100">
              <a:solidFill>
                <a:schemeClr val="tx2">
                  <a:lumMod val="60000"/>
                  <a:lumOff val="4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rPr>
                <a:t>指导用药</a:t>
              </a:r>
              <a:endParaRPr kumimoji="0" lang="zh-CN" altLang="en-US" sz="2400" b="1"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grpSp>
      <p:grpSp>
        <p:nvGrpSpPr>
          <p:cNvPr id="24586" name="组合 25"/>
          <p:cNvGrpSpPr/>
          <p:nvPr/>
        </p:nvGrpSpPr>
        <p:grpSpPr>
          <a:xfrm>
            <a:off x="1766888" y="6683375"/>
            <a:ext cx="9504362" cy="398463"/>
            <a:chOff x="1327152" y="5070739"/>
            <a:chExt cx="9503979" cy="398139"/>
          </a:xfrm>
        </p:grpSpPr>
        <p:sp>
          <p:nvSpPr>
            <p:cNvPr id="24592" name="Freeform 5"/>
            <p:cNvSpPr/>
            <p:nvPr/>
          </p:nvSpPr>
          <p:spPr>
            <a:xfrm>
              <a:off x="1726686" y="5243748"/>
              <a:ext cx="8841062" cy="94624"/>
            </a:xfrm>
            <a:custGeom>
              <a:gdLst>
                <a:gd name="txL" fmla="*/ 0 w 5998"/>
                <a:gd name="txT" fmla="*/ 0 h 74"/>
                <a:gd name="txR" fmla="*/ 5998 w 5998"/>
                <a:gd name="txB" fmla="*/ 74 h 74"/>
              </a:gdLst>
              <a:cxnLst>
                <a:cxn ang="0">
                  <a:pos x="0" y="0"/>
                </a:cxn>
                <a:cxn ang="0">
                  <a:pos x="2147483646" y="0"/>
                </a:cxn>
                <a:cxn ang="0">
                  <a:pos x="2147483646" y="2147483646"/>
                </a:cxn>
                <a:cxn ang="0">
                  <a:pos x="0" y="2147483646"/>
                </a:cxn>
                <a:cxn ang="0">
                  <a:pos x="0" y="0"/>
                </a:cxn>
              </a:cxnLst>
              <a:rect l="txL" t="txT" r="txR" b="txB"/>
              <a:pathLst>
                <a:path w="5998" h="74">
                  <a:moveTo>
                    <a:pt x="0" y="0"/>
                  </a:moveTo>
                  <a:lnTo>
                    <a:pt x="5998" y="0"/>
                  </a:lnTo>
                  <a:lnTo>
                    <a:pt x="5998" y="74"/>
                  </a:lnTo>
                  <a:lnTo>
                    <a:pt x="0" y="74"/>
                  </a:lnTo>
                  <a:lnTo>
                    <a:pt x="0" y="0"/>
                  </a:lnTo>
                  <a:close/>
                </a:path>
              </a:pathLst>
            </a:custGeom>
            <a:solidFill>
              <a:srgbClr val="898989">
                <a:alpha val="100000"/>
              </a:srgbClr>
            </a:solidFill>
            <a:ln w="9525">
              <a:noFill/>
            </a:ln>
          </p:spPr>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endParaRPr lang="zh-CN" altLang="en-US"/>
            </a:p>
          </p:txBody>
        </p:sp>
        <p:grpSp>
          <p:nvGrpSpPr>
            <p:cNvPr id="24593" name="组合 27"/>
            <p:cNvGrpSpPr/>
            <p:nvPr/>
          </p:nvGrpSpPr>
          <p:grpSpPr>
            <a:xfrm>
              <a:off x="1327152" y="5070739"/>
              <a:ext cx="454648" cy="398139"/>
              <a:chOff x="1353379" y="5079500"/>
              <a:chExt cx="454648" cy="398139"/>
            </a:xfrm>
          </p:grpSpPr>
          <p:sp>
            <p:nvSpPr>
              <p:cNvPr id="2461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1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594" name="组合 28"/>
            <p:cNvGrpSpPr/>
            <p:nvPr/>
          </p:nvGrpSpPr>
          <p:grpSpPr>
            <a:xfrm>
              <a:off x="10376483" y="5070739"/>
              <a:ext cx="454648" cy="398139"/>
              <a:chOff x="1353379" y="5079500"/>
              <a:chExt cx="454648" cy="398139"/>
            </a:xfrm>
          </p:grpSpPr>
          <p:sp>
            <p:nvSpPr>
              <p:cNvPr id="2461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14" name="Oval 10"/>
              <p:cNvSpPr/>
              <p:nvPr/>
            </p:nvSpPr>
            <p:spPr>
              <a:xfrm>
                <a:off x="1445538" y="5158057"/>
                <a:ext cx="272379" cy="232099"/>
              </a:xfrm>
              <a:prstGeom prst="ellipse">
                <a:avLst/>
              </a:prstGeom>
              <a:solidFill>
                <a:srgbClr val="FF0000"/>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595" name="组合 29"/>
            <p:cNvGrpSpPr/>
            <p:nvPr/>
          </p:nvGrpSpPr>
          <p:grpSpPr>
            <a:xfrm>
              <a:off x="2619914" y="5070739"/>
              <a:ext cx="454648" cy="398139"/>
              <a:chOff x="1353379" y="5079500"/>
              <a:chExt cx="454648" cy="398139"/>
            </a:xfrm>
          </p:grpSpPr>
          <p:sp>
            <p:nvSpPr>
              <p:cNvPr id="24611"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12"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596" name="组合 30"/>
            <p:cNvGrpSpPr/>
            <p:nvPr/>
          </p:nvGrpSpPr>
          <p:grpSpPr>
            <a:xfrm>
              <a:off x="3912676" y="5070739"/>
              <a:ext cx="454648" cy="398139"/>
              <a:chOff x="1353379" y="5079500"/>
              <a:chExt cx="454648" cy="398139"/>
            </a:xfrm>
          </p:grpSpPr>
          <p:sp>
            <p:nvSpPr>
              <p:cNvPr id="24609"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10"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597" name="组合 31"/>
            <p:cNvGrpSpPr/>
            <p:nvPr/>
          </p:nvGrpSpPr>
          <p:grpSpPr>
            <a:xfrm>
              <a:off x="5205438" y="5070739"/>
              <a:ext cx="454648" cy="398139"/>
              <a:chOff x="1353379" y="5079500"/>
              <a:chExt cx="454648" cy="398139"/>
            </a:xfrm>
          </p:grpSpPr>
          <p:sp>
            <p:nvSpPr>
              <p:cNvPr id="24607"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08"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598" name="组合 32"/>
            <p:cNvGrpSpPr/>
            <p:nvPr/>
          </p:nvGrpSpPr>
          <p:grpSpPr>
            <a:xfrm>
              <a:off x="6498200" y="5070739"/>
              <a:ext cx="454648" cy="398139"/>
              <a:chOff x="1353379" y="5079500"/>
              <a:chExt cx="454648" cy="398139"/>
            </a:xfrm>
          </p:grpSpPr>
          <p:sp>
            <p:nvSpPr>
              <p:cNvPr id="24605"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06"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599" name="组合 33"/>
            <p:cNvGrpSpPr/>
            <p:nvPr/>
          </p:nvGrpSpPr>
          <p:grpSpPr>
            <a:xfrm>
              <a:off x="7790962" y="5070739"/>
              <a:ext cx="454648" cy="398139"/>
              <a:chOff x="1353379" y="5079500"/>
              <a:chExt cx="454648" cy="398139"/>
            </a:xfrm>
          </p:grpSpPr>
          <p:sp>
            <p:nvSpPr>
              <p:cNvPr id="24603"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04" name="Oval 10"/>
              <p:cNvSpPr/>
              <p:nvPr/>
            </p:nvSpPr>
            <p:spPr>
              <a:xfrm>
                <a:off x="1445538" y="5158057"/>
                <a:ext cx="272379" cy="232099"/>
              </a:xfrm>
              <a:prstGeom prst="ellipse">
                <a:avLst/>
              </a:prstGeom>
              <a:solidFill>
                <a:srgbClr val="FFFFFF"/>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24600" name="组合 34"/>
            <p:cNvGrpSpPr/>
            <p:nvPr/>
          </p:nvGrpSpPr>
          <p:grpSpPr>
            <a:xfrm>
              <a:off x="9083724" y="5070739"/>
              <a:ext cx="454648" cy="398139"/>
              <a:chOff x="1353379" y="5079500"/>
              <a:chExt cx="454648" cy="398139"/>
            </a:xfrm>
          </p:grpSpPr>
          <p:sp>
            <p:nvSpPr>
              <p:cNvPr id="24601" name="Oval 9"/>
              <p:cNvSpPr/>
              <p:nvPr/>
            </p:nvSpPr>
            <p:spPr>
              <a:xfrm>
                <a:off x="1353379" y="5079500"/>
                <a:ext cx="454648" cy="398139"/>
              </a:xfrm>
              <a:prstGeom prst="ellipse">
                <a:avLst/>
              </a:prstGeom>
              <a:solidFill>
                <a:srgbClr val="898989"/>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sp>
            <p:nvSpPr>
              <p:cNvPr id="24602" name="Oval 10"/>
              <p:cNvSpPr/>
              <p:nvPr/>
            </p:nvSpPr>
            <p:spPr>
              <a:xfrm>
                <a:off x="1445538" y="5158057"/>
                <a:ext cx="272379" cy="232099"/>
              </a:xfrm>
              <a:prstGeom prst="ellipse">
                <a:avLst/>
              </a:prstGeom>
              <a:solidFill>
                <a:srgbClr val="FF0000"/>
              </a:solidFill>
              <a:ln w="9525">
                <a:noFill/>
              </a:ln>
            </p:spPr>
            <p:txBody>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zh-CN" sz="3600">
                  <a:solidFill>
                    <a:srgbClr val="000000"/>
                  </a:solidFill>
                  <a:latin typeface="微软雅黑" panose="020b0503020204020204" pitchFamily="34" charset="-122"/>
                  <a:ea typeface="微软雅黑" panose="020b0503020204020204" pitchFamily="34" charset="-122"/>
                  <a:sym typeface="Helvetica Light"/>
                </a:endParaRPr>
              </a:p>
            </p:txBody>
          </p:sp>
        </p:grpSp>
      </p:grpSp>
      <p:sp>
        <p:nvSpPr>
          <p:cNvPr id="24587" name="TextBox 51"/>
          <p:cNvSpPr txBox="1"/>
          <p:nvPr/>
        </p:nvSpPr>
        <p:spPr>
          <a:xfrm>
            <a:off x="1438275" y="3259138"/>
            <a:ext cx="1100138" cy="566737"/>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医师</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4588" name="TextBox 52"/>
          <p:cNvSpPr txBox="1"/>
          <p:nvPr/>
        </p:nvSpPr>
        <p:spPr>
          <a:xfrm>
            <a:off x="6046788" y="3005138"/>
            <a:ext cx="1027112" cy="1041400"/>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患者</a:t>
            </a:r>
            <a:endParaRPr lang="en-US" altLang="zh-CN" sz="2400" b="1">
              <a:solidFill>
                <a:srgbClr val="000000"/>
              </a:solidFill>
              <a:latin typeface="微软雅黑" panose="020b0503020204020204" pitchFamily="34" charset="-122"/>
              <a:ea typeface="微软雅黑" panose="020b0503020204020204" pitchFamily="34" charset="-122"/>
              <a:sym typeface="Helvetica Light"/>
            </a:endParaRPr>
          </a:p>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处方</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4589" name="TextBox 53"/>
          <p:cNvSpPr txBox="1"/>
          <p:nvPr/>
        </p:nvSpPr>
        <p:spPr>
          <a:xfrm>
            <a:off x="10510838" y="3259138"/>
            <a:ext cx="1100137" cy="566737"/>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130000"/>
              </a:lnSpc>
              <a:spcBef>
                <a:spcPct val="0"/>
              </a:spcBef>
              <a:buFontTx/>
              <a:buNone/>
            </a:pPr>
            <a:r>
              <a:rPr lang="zh-CN" altLang="en-US" sz="2400" b="1">
                <a:solidFill>
                  <a:srgbClr val="000000"/>
                </a:solidFill>
                <a:latin typeface="微软雅黑" panose="020b0503020204020204" pitchFamily="34" charset="-122"/>
                <a:ea typeface="微软雅黑" panose="020b0503020204020204" pitchFamily="34" charset="-122"/>
                <a:sym typeface="Helvetica Light"/>
              </a:rPr>
              <a:t>药师</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55" name="右箭头 54"/>
          <p:cNvSpPr/>
          <p:nvPr/>
        </p:nvSpPr>
        <p:spPr>
          <a:xfrm>
            <a:off x="2424113" y="3484563"/>
            <a:ext cx="3690938" cy="136525"/>
          </a:xfrm>
          <a:prstGeom prst="rightArrow">
            <a:avLst/>
          </a:prstGeom>
          <a:solidFill>
            <a:schemeClr val="tx1">
              <a:lumMod val="60000"/>
              <a:lumOff val="40000"/>
            </a:schemeClr>
          </a:solidFill>
          <a:ln>
            <a:solidFill>
              <a:schemeClr val="tx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lumMod val="60000"/>
                  <a:lumOff val="40000"/>
                </a:schemeClr>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56" name="右箭头 55"/>
          <p:cNvSpPr/>
          <p:nvPr/>
        </p:nvSpPr>
        <p:spPr>
          <a:xfrm>
            <a:off x="6908800" y="3484563"/>
            <a:ext cx="3690938" cy="136525"/>
          </a:xfrm>
          <a:prstGeom prst="rightArrow">
            <a:avLst/>
          </a:prstGeom>
          <a:solidFill>
            <a:schemeClr val="tx1">
              <a:lumMod val="60000"/>
              <a:lumOff val="40000"/>
            </a:schemeClr>
          </a:solidFill>
          <a:ln>
            <a:solidFill>
              <a:schemeClr val="tx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lumMod val="60000"/>
                  <a:lumOff val="40000"/>
                </a:schemeClr>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pic>
        <p:nvPicPr>
          <p:cNvPr id="25606"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57" name="任意多边形 56"/>
          <p:cNvSpPr/>
          <p:nvPr/>
        </p:nvSpPr>
        <p:spPr>
          <a:xfrm>
            <a:off x="2801938" y="3005138"/>
            <a:ext cx="96838" cy="5903913"/>
          </a:xfrm>
          <a:custGeom>
            <a:gdLst>
              <a:gd name="connsiteX0" fmla="*/ 0 w 72000"/>
              <a:gd name="connsiteY0" fmla="*/ 0 h 5904140"/>
              <a:gd name="connsiteX1" fmla="*/ 72000 w 72000"/>
              <a:gd name="connsiteY1" fmla="*/ 0 h 5904140"/>
              <a:gd name="connsiteX2" fmla="*/ 72000 w 72000"/>
              <a:gd name="connsiteY2" fmla="*/ 5904140 h 5904140"/>
              <a:gd name="connsiteX3" fmla="*/ 0 w 72000"/>
              <a:gd name="connsiteY3" fmla="*/ 5904140 h 5904140"/>
            </a:gdLst>
            <a:cxnLst>
              <a:cxn ang="0">
                <a:pos x="connsiteX0" y="connsiteY0"/>
              </a:cxn>
              <a:cxn ang="0">
                <a:pos x="connsiteX1" y="connsiteY1"/>
              </a:cxn>
              <a:cxn ang="0">
                <a:pos x="connsiteX2" y="connsiteY2"/>
              </a:cxn>
              <a:cxn ang="0">
                <a:pos x="connsiteX3" y="connsiteY3"/>
              </a:cxn>
            </a:cxnLst>
            <a:rect l="l" t="t" r="r" b="b"/>
            <a:pathLst>
              <a:path w="72000" h="5904140">
                <a:moveTo>
                  <a:pt x="0" y="0"/>
                </a:moveTo>
                <a:lnTo>
                  <a:pt x="72000" y="0"/>
                </a:lnTo>
                <a:lnTo>
                  <a:pt x="72000" y="5904140"/>
                </a:lnTo>
                <a:lnTo>
                  <a:pt x="0" y="5904140"/>
                </a:lnTo>
                <a:close/>
              </a:path>
            </a:pathLst>
          </a:custGeom>
          <a:solidFill>
            <a:srgbClr val="49ADDF"/>
          </a:solidFill>
          <a:ln>
            <a:noFill/>
          </a:ln>
          <a:effectLst>
            <a:outerShdw blurRad="76200" dir="13500000" sy="23000" kx="1200000" algn="b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58" name="椭圆 57"/>
          <p:cNvSpPr/>
          <p:nvPr/>
        </p:nvSpPr>
        <p:spPr>
          <a:xfrm>
            <a:off x="1821880" y="2489143"/>
            <a:ext cx="2062142" cy="1318304"/>
          </a:xfrm>
          <a:prstGeom prst="ellipse">
            <a:avLst/>
          </a:prstGeom>
          <a:solidFill>
            <a:srgbClr val="49ADDF"/>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rPr>
              <a:t>发药及</a:t>
            </a:r>
            <a:endParaRPr kumimoji="0" lang="en-US" altLang="zh-CN" sz="2800" b="1"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endParaRPr>
          </a:p>
          <a:p>
            <a:pPr marL="0" marR="0" lvl="0" indent="0" algn="ctr" defTabSz="584200" rtl="0" eaLnBrk="1" fontAlgn="auto"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rPr>
              <a:t>指导用药</a:t>
            </a:r>
            <a:endParaRPr kumimoji="0" lang="zh-CN" altLang="en-US" sz="2800" b="1"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endParaRPr>
          </a:p>
        </p:txBody>
      </p:sp>
      <p:sp>
        <p:nvSpPr>
          <p:cNvPr id="59" name="文本框 22"/>
          <p:cNvSpPr txBox="1"/>
          <p:nvPr/>
        </p:nvSpPr>
        <p:spPr>
          <a:xfrm>
            <a:off x="3706813" y="4338638"/>
            <a:ext cx="7124700" cy="346075"/>
          </a:xfrm>
          <a:prstGeom prst="rect">
            <a:avLst/>
          </a:prstGeom>
          <a:noFill/>
        </p:spPr>
        <p:txBody>
          <a:bodyPr lIns="0" tIns="0" rIns="0" bIns="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357505" marR="0" indent="-357505" algn="just" defTabSz="584200" eaLnBrk="1" fontAlgn="auto" hangingPunct="1">
              <a:lnSpc>
                <a:spcPct val="110000"/>
              </a:lnSpc>
              <a:spcBef>
                <a:spcPts val="1800"/>
              </a:spcBef>
              <a:spcAft>
                <a:spcPct val="0"/>
              </a:spcAft>
              <a:buClr>
                <a:srgbClr val="1A93C8"/>
              </a:buClr>
              <a:buSzPct val="110000"/>
              <a:buFontTx/>
              <a:buNone/>
              <a:defRPr/>
            </a:pPr>
            <a:r>
              <a:rPr kumimoji="0" lang="zh-CN" altLang="zh-CN" sz="2400" b="1" kern="0" cap="none" spc="0" normalizeH="0" baseline="0" noProof="0">
                <a:solidFill>
                  <a:sysClr val="windowText" lastClr="000000"/>
                </a:solidFill>
                <a:latin typeface="微软雅黑" panose="020b0503020204020204" pitchFamily="34" charset="-122"/>
                <a:ea typeface="微软雅黑" panose="020b0503020204020204" pitchFamily="34" charset="-122"/>
                <a:cs typeface="Helvetica Light"/>
                <a:sym typeface="Helvetica Light"/>
              </a:rPr>
              <a:t>发药时要核对患者姓名，警惕重名现象</a:t>
            </a:r>
            <a:r>
              <a:rPr kumimoji="0" lang="zh-CN" altLang="en-US" sz="2400" b="1" kern="0" cap="none" spc="0" normalizeH="0" baseline="0" noProof="0">
                <a:solidFill>
                  <a:sysClr val="windowText" lastClr="000000"/>
                </a:solidFill>
                <a:latin typeface="微软雅黑" panose="020b0503020204020204" pitchFamily="34" charset="-122"/>
                <a:ea typeface="微软雅黑" panose="020b0503020204020204" pitchFamily="34" charset="-122"/>
                <a:cs typeface="Helvetica Light"/>
                <a:sym typeface="Helvetica Light"/>
              </a:rPr>
              <a:t>。</a:t>
            </a:r>
            <a:endParaRPr kumimoji="0" lang="zh-CN" altLang="en-US" sz="2400" b="1" kern="0" cap="none" spc="0" normalizeH="0" baseline="0" noProof="0">
              <a:solidFill>
                <a:schemeClr val="bg2">
                  <a:lumMod val="25000"/>
                </a:schemeClr>
              </a:solidFill>
              <a:latin typeface="微软雅黑" panose="020b0503020204020204" pitchFamily="34" charset="-122"/>
              <a:ea typeface="微软雅黑" panose="020b0503020204020204" pitchFamily="34" charset="-122"/>
              <a:cs typeface="Times New Roman" panose="02020603050405020304" pitchFamily="18" charset="0"/>
              <a:sym typeface="Helvetica Light"/>
            </a:endParaRPr>
          </a:p>
        </p:txBody>
      </p:sp>
      <p:grpSp>
        <p:nvGrpSpPr>
          <p:cNvPr id="2" name="组合 59"/>
          <p:cNvGrpSpPr/>
          <p:nvPr/>
        </p:nvGrpSpPr>
        <p:grpSpPr>
          <a:xfrm>
            <a:off x="2571098" y="4301437"/>
            <a:ext cx="728132" cy="419101"/>
            <a:chOff x="2944284" y="2235200"/>
            <a:chExt cx="728133" cy="419100"/>
          </a:xfrm>
          <a:solidFill>
            <a:srgbClr val="49ADDF"/>
          </a:solidFill>
        </p:grpSpPr>
        <p:sp>
          <p:nvSpPr>
            <p:cNvPr id="61" name="椭圆 60"/>
            <p:cNvSpPr/>
            <p:nvPr/>
          </p:nvSpPr>
          <p:spPr>
            <a:xfrm>
              <a:off x="2944284" y="2235200"/>
              <a:ext cx="558800" cy="41910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endParaRPr>
            </a:p>
          </p:txBody>
        </p:sp>
        <p:sp>
          <p:nvSpPr>
            <p:cNvPr id="62" name="等腰三角形 61"/>
            <p:cNvSpPr/>
            <p:nvPr/>
          </p:nvSpPr>
          <p:spPr>
            <a:xfrm rot="5400000">
              <a:off x="3549651" y="2379134"/>
              <a:ext cx="114300" cy="13123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Helvetica Light"/>
              </a:endParaRPr>
            </a:p>
          </p:txBody>
        </p:sp>
      </p:grpSp>
      <p:grpSp>
        <p:nvGrpSpPr>
          <p:cNvPr id="3" name="组合 62"/>
          <p:cNvGrpSpPr/>
          <p:nvPr/>
        </p:nvGrpSpPr>
        <p:grpSpPr>
          <a:xfrm>
            <a:off x="2571098" y="5268732"/>
            <a:ext cx="728132" cy="417513"/>
            <a:chOff x="2944284" y="3006726"/>
            <a:chExt cx="728133" cy="417513"/>
          </a:xfrm>
          <a:solidFill>
            <a:srgbClr val="49ADDF"/>
          </a:solidFill>
        </p:grpSpPr>
        <p:sp>
          <p:nvSpPr>
            <p:cNvPr id="64" name="椭圆 63"/>
            <p:cNvSpPr/>
            <p:nvPr/>
          </p:nvSpPr>
          <p:spPr>
            <a:xfrm>
              <a:off x="2944284" y="3006726"/>
              <a:ext cx="558800" cy="417513"/>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endParaRPr>
            </a:p>
          </p:txBody>
        </p:sp>
        <p:sp>
          <p:nvSpPr>
            <p:cNvPr id="65" name="等腰三角形 64"/>
            <p:cNvSpPr/>
            <p:nvPr/>
          </p:nvSpPr>
          <p:spPr>
            <a:xfrm rot="5400000">
              <a:off x="3549651" y="3150659"/>
              <a:ext cx="114300" cy="13123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Helvetica Light"/>
              </a:endParaRPr>
            </a:p>
          </p:txBody>
        </p:sp>
      </p:grpSp>
      <p:grpSp>
        <p:nvGrpSpPr>
          <p:cNvPr id="4" name="组合 65"/>
          <p:cNvGrpSpPr/>
          <p:nvPr/>
        </p:nvGrpSpPr>
        <p:grpSpPr>
          <a:xfrm>
            <a:off x="2571098" y="7200145"/>
            <a:ext cx="728132" cy="417513"/>
            <a:chOff x="2944284" y="3778250"/>
            <a:chExt cx="728133" cy="417513"/>
          </a:xfrm>
          <a:solidFill>
            <a:srgbClr val="49ADDF"/>
          </a:solidFill>
        </p:grpSpPr>
        <p:sp>
          <p:nvSpPr>
            <p:cNvPr id="67" name="椭圆 66"/>
            <p:cNvSpPr/>
            <p:nvPr/>
          </p:nvSpPr>
          <p:spPr>
            <a:xfrm>
              <a:off x="2944284" y="3778250"/>
              <a:ext cx="558800" cy="417513"/>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endParaRPr>
            </a:p>
          </p:txBody>
        </p:sp>
        <p:sp>
          <p:nvSpPr>
            <p:cNvPr id="68" name="等腰三角形 67"/>
            <p:cNvSpPr/>
            <p:nvPr/>
          </p:nvSpPr>
          <p:spPr>
            <a:xfrm rot="5400000">
              <a:off x="3549651" y="3920597"/>
              <a:ext cx="114300" cy="13123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p:nvSpPr>
          <p:cNvPr id="25616" name="矩形 68"/>
          <p:cNvSpPr/>
          <p:nvPr/>
        </p:nvSpPr>
        <p:spPr>
          <a:xfrm>
            <a:off x="3649663" y="5207000"/>
            <a:ext cx="44513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zh-CN" sz="2400" b="1">
                <a:solidFill>
                  <a:srgbClr val="000000"/>
                </a:solidFill>
                <a:latin typeface="微软雅黑" panose="020b0503020204020204" pitchFamily="34" charset="-122"/>
                <a:ea typeface="微软雅黑" panose="020b0503020204020204" pitchFamily="34" charset="-122"/>
                <a:sym typeface="Helvetica Light"/>
              </a:rPr>
              <a:t>仔细交代服药方法和注意事项</a:t>
            </a:r>
            <a:r>
              <a:rPr lang="zh-CN" altLang="en-US" sz="2400" b="1">
                <a:solidFill>
                  <a:srgbClr val="000000"/>
                </a:solidFill>
                <a:latin typeface="微软雅黑" panose="020b0503020204020204" pitchFamily="34" charset="-122"/>
                <a:ea typeface="微软雅黑" panose="020b0503020204020204" pitchFamily="34" charset="-122"/>
                <a:sym typeface="Helvetica Light"/>
              </a:rPr>
              <a:t>。</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5617" name="矩形 69"/>
          <p:cNvSpPr/>
          <p:nvPr/>
        </p:nvSpPr>
        <p:spPr>
          <a:xfrm>
            <a:off x="3509963" y="6192838"/>
            <a:ext cx="71945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zh-CN" sz="2400" b="1">
                <a:solidFill>
                  <a:srgbClr val="000000"/>
                </a:solidFill>
                <a:latin typeface="微软雅黑" panose="020b0503020204020204" pitchFamily="34" charset="-122"/>
                <a:ea typeface="微软雅黑" panose="020b0503020204020204" pitchFamily="34" charset="-122"/>
                <a:sym typeface="Helvetica Light"/>
              </a:rPr>
              <a:t>如有先煎、后下等需要特殊煎服的药品要交代清楚</a:t>
            </a:r>
            <a:r>
              <a:rPr lang="zh-CN" altLang="en-US" sz="2400" b="1">
                <a:solidFill>
                  <a:srgbClr val="000000"/>
                </a:solidFill>
                <a:latin typeface="微软雅黑" panose="020b0503020204020204" pitchFamily="34" charset="-122"/>
                <a:ea typeface="微软雅黑" panose="020b0503020204020204" pitchFamily="34" charset="-122"/>
                <a:sym typeface="Helvetica Light"/>
              </a:rPr>
              <a:t>。</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grpSp>
        <p:nvGrpSpPr>
          <p:cNvPr id="5" name="组合 70"/>
          <p:cNvGrpSpPr/>
          <p:nvPr/>
        </p:nvGrpSpPr>
        <p:grpSpPr>
          <a:xfrm>
            <a:off x="2571098" y="6234439"/>
            <a:ext cx="728132" cy="417512"/>
            <a:chOff x="2944284" y="3778250"/>
            <a:chExt cx="728133" cy="417513"/>
          </a:xfrm>
          <a:solidFill>
            <a:srgbClr val="49ADDF"/>
          </a:solidFill>
        </p:grpSpPr>
        <p:sp>
          <p:nvSpPr>
            <p:cNvPr id="72" name="椭圆 71"/>
            <p:cNvSpPr/>
            <p:nvPr/>
          </p:nvSpPr>
          <p:spPr>
            <a:xfrm>
              <a:off x="2944284" y="3778250"/>
              <a:ext cx="558800" cy="417513"/>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20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Arial" pitchFamily="34" charset="0"/>
                <a:sym typeface="Helvetica Light"/>
              </a:endParaRPr>
            </a:p>
          </p:txBody>
        </p:sp>
        <p:sp>
          <p:nvSpPr>
            <p:cNvPr id="73" name="等腰三角形 72"/>
            <p:cNvSpPr/>
            <p:nvPr/>
          </p:nvSpPr>
          <p:spPr>
            <a:xfrm rot="5400000">
              <a:off x="3549651" y="3920597"/>
              <a:ext cx="114300" cy="13123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rgbClr val="FFFFFF"/>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p:nvSpPr>
          <p:cNvPr id="25619" name="矩形 73"/>
          <p:cNvSpPr/>
          <p:nvPr/>
        </p:nvSpPr>
        <p:spPr>
          <a:xfrm>
            <a:off x="3643313" y="7178675"/>
            <a:ext cx="3232150" cy="457200"/>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r>
              <a:rPr lang="zh-CN" altLang="zh-CN" sz="2400" b="1">
                <a:solidFill>
                  <a:srgbClr val="000000"/>
                </a:solidFill>
                <a:latin typeface="微软雅黑" panose="020b0503020204020204" pitchFamily="34" charset="-122"/>
                <a:ea typeface="微软雅黑" panose="020b0503020204020204" pitchFamily="34" charset="-122"/>
                <a:sym typeface="Helvetica Light"/>
              </a:rPr>
              <a:t>发现问题，及时纠正。</a:t>
            </a:r>
            <a:endParaRPr lang="zh-CN" altLang="en-US" sz="2400" b="1">
              <a:solidFill>
                <a:srgbClr val="000000"/>
              </a:solidFill>
              <a:latin typeface="微软雅黑" panose="020b0503020204020204" pitchFamily="34" charset="-122"/>
              <a:ea typeface="微软雅黑" panose="020b0503020204020204" pitchFamily="34" charset="-122"/>
              <a:sym typeface="Helvetica Light"/>
            </a:endParaRPr>
          </a:p>
        </p:txBody>
      </p:sp>
      <p:sp>
        <p:nvSpPr>
          <p:cNvPr id="25620" name="Shape 105"/>
          <p:cNvSpPr/>
          <p:nvPr/>
        </p:nvSpPr>
        <p:spPr>
          <a:xfrm>
            <a:off x="1477963" y="1443038"/>
            <a:ext cx="45720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五、处方调剂的基本程序</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6" name="文本框 5"/>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6629" name="Shape 105"/>
          <p:cNvSpPr/>
          <p:nvPr/>
        </p:nvSpPr>
        <p:spPr>
          <a:xfrm>
            <a:off x="1477963" y="1443038"/>
            <a:ext cx="37592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六、处方的管理制度</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26631"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26633" name="矩形 1"/>
          <p:cNvSpPr/>
          <p:nvPr/>
        </p:nvSpPr>
        <p:spPr>
          <a:xfrm>
            <a:off x="1514475" y="2500313"/>
            <a:ext cx="2317750" cy="1160462"/>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lnSpc>
                <a:spcPct val="250000"/>
              </a:lnSpc>
              <a:spcBef>
                <a:spcPct val="0"/>
              </a:spcBef>
              <a:buFontTx/>
              <a:buNone/>
            </a:pPr>
            <a:r>
              <a:rPr lang="zh-CN" altLang="en-US" sz="2800" b="1">
                <a:solidFill>
                  <a:srgbClr val="C00000"/>
                </a:solidFill>
                <a:latin typeface="微软雅黑" panose="020b0503020204020204" pitchFamily="34" charset="-122"/>
                <a:ea typeface="微软雅黑" panose="020b0503020204020204" pitchFamily="34" charset="-122"/>
                <a:sym typeface="微软雅黑" panose="020b0503020204020204" pitchFamily="34" charset="-122"/>
              </a:rPr>
              <a:t>处方权的获得</a:t>
            </a:r>
            <a:endParaRPr lang="zh-CN" altLang="en-US" sz="2800">
              <a:solidFill>
                <a:srgbClr val="C00000"/>
              </a:solidFill>
              <a:latin typeface="Helvetica Light"/>
              <a:ea typeface="微软雅黑" panose="020b0503020204020204" pitchFamily="34" charset="-122"/>
              <a:sym typeface="Helvetica Light"/>
            </a:endParaRPr>
          </a:p>
        </p:txBody>
      </p:sp>
      <p:sp>
        <p:nvSpPr>
          <p:cNvPr id="26634" name="矩形 2"/>
          <p:cNvSpPr/>
          <p:nvPr/>
        </p:nvSpPr>
        <p:spPr>
          <a:xfrm>
            <a:off x="1571625" y="3724275"/>
            <a:ext cx="10044113" cy="2657475"/>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en-US"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执业医师或执业助理医师在注册的执业地点取得相应的处方权。执业助理医师开具的处方须执业医师签字或加盖专用签章后方有效。试用期的医师开具处方，须经有处方权的执业医师审核并签名或加盖有备案的专用签章后方才有效。</a:t>
            </a:r>
            <a:endParaRPr lang="zh-CN" altLang="zh-CN" sz="2800">
              <a:solidFill>
                <a:srgbClr val="000000"/>
              </a:solidFill>
              <a:latin typeface="微软雅黑" panose="020b0503020204020204" pitchFamily="34" charset="-122"/>
              <a:ea typeface="微软雅黑" panose="020b0503020204020204" pitchFamily="34" charset="-122"/>
              <a:sym typeface="Helvetica Light"/>
            </a:endParaRPr>
          </a:p>
        </p:txBody>
      </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pic>
        <p:nvPicPr>
          <p:cNvPr id="27653"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37"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7656" name="Shape 105"/>
          <p:cNvSpPr/>
          <p:nvPr/>
        </p:nvSpPr>
        <p:spPr>
          <a:xfrm>
            <a:off x="1477963" y="1443038"/>
            <a:ext cx="37592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六、处方的管理制度</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27657" name="组合 1"/>
          <p:cNvGrpSpPr/>
          <p:nvPr/>
        </p:nvGrpSpPr>
        <p:grpSpPr>
          <a:xfrm>
            <a:off x="1317625" y="2355850"/>
            <a:ext cx="10585450" cy="5976938"/>
            <a:chOff x="1317824" y="2356520"/>
            <a:chExt cx="10369152" cy="5976904"/>
          </a:xfrm>
        </p:grpSpPr>
        <p:sp>
          <p:nvSpPr>
            <p:cNvPr id="27" name="左大括号 26"/>
            <p:cNvSpPr/>
            <p:nvPr/>
          </p:nvSpPr>
          <p:spPr>
            <a:xfrm>
              <a:off x="2973965" y="2788318"/>
              <a:ext cx="258140" cy="5508594"/>
            </a:xfrm>
            <a:prstGeom prst="leftBrace">
              <a:avLst/>
            </a:prstGeom>
            <a:ln w="25400"/>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grpSp>
          <p:nvGrpSpPr>
            <p:cNvPr id="27659" name="组合 27"/>
            <p:cNvGrpSpPr/>
            <p:nvPr/>
          </p:nvGrpSpPr>
          <p:grpSpPr>
            <a:xfrm>
              <a:off x="1317824" y="3940696"/>
              <a:ext cx="1524038" cy="2805703"/>
              <a:chOff x="1653705" y="425625"/>
              <a:chExt cx="1747306" cy="1747306"/>
            </a:xfrm>
          </p:grpSpPr>
          <p:sp>
            <p:nvSpPr>
              <p:cNvPr id="29" name="圆角矩形 28"/>
              <p:cNvSpPr/>
              <p:nvPr/>
            </p:nvSpPr>
            <p:spPr>
              <a:xfrm>
                <a:off x="1653705" y="425712"/>
                <a:ext cx="1747217" cy="1746929"/>
              </a:xfrm>
              <a:prstGeom prst="roundRect">
                <a:avLst/>
              </a:prstGeom>
              <a:solidFill>
                <a:srgbClr val="49ADDF"/>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p:txBody>
          </p:sp>
          <p:sp>
            <p:nvSpPr>
              <p:cNvPr id="30" name="圆角矩形 4"/>
              <p:cNvSpPr/>
              <p:nvPr/>
            </p:nvSpPr>
            <p:spPr>
              <a:xfrm>
                <a:off x="1753546" y="510735"/>
                <a:ext cx="1577845" cy="1576882"/>
              </a:xfrm>
              <a:prstGeom prst="rect">
                <a:avLst/>
              </a:prstGeom>
            </p:spPr>
            <p:style>
              <a:lnRef idx="0">
                <a:scrgbClr r="0" g="0" b="0"/>
              </a:lnRef>
              <a:fillRef idx="0">
                <a:scrgbClr r="0" g="0" b="0"/>
              </a:fillRef>
              <a:effectRef idx="0">
                <a:scrgbClr r="0" g="0" b="0"/>
              </a:effectRef>
              <a:fontRef idx="minor">
                <a:schemeClr val="lt1"/>
              </a:fontRef>
            </p:style>
            <p:txBody>
              <a:bodyPr lIns="121920" tIns="121920" rIns="121920" bIns="12192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处方</a:t>
                </a:r>
                <a:endParaRPr kumimoji="0" lang="en-US" altLang="zh-CN"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书写</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规定</a:t>
                </a:r>
                <a:endPar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p:nvSpPr>
            <p:cNvPr id="31" name="圆角矩形 30"/>
            <p:cNvSpPr/>
            <p:nvPr/>
          </p:nvSpPr>
          <p:spPr>
            <a:xfrm>
              <a:off x="3406272" y="2356520"/>
              <a:ext cx="8087876" cy="660396"/>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Helvetica Light"/>
                </a:rPr>
                <a:t>1.</a:t>
              </a:r>
              <a:r>
                <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Helvetica Light"/>
                </a:rPr>
                <a:t>患者的一般情况要求填写清晰、完整，并与病历记载相一致。</a:t>
              </a:r>
              <a:endParaRPr kumimoji="0" lang="zh-CN"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Helvetica Light"/>
              </a:endParaRPr>
            </a:p>
          </p:txBody>
        </p:sp>
        <p:sp>
          <p:nvSpPr>
            <p:cNvPr id="21" name="圆角矩形 20"/>
            <p:cNvSpPr/>
            <p:nvPr/>
          </p:nvSpPr>
          <p:spPr>
            <a:xfrm>
              <a:off x="3406272" y="3480464"/>
              <a:ext cx="8106537" cy="604835"/>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2.每张处方只限于一名患者的用药。</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15" name="圆角矩形 14"/>
            <p:cNvSpPr/>
            <p:nvPr/>
          </p:nvSpPr>
          <p:spPr>
            <a:xfrm>
              <a:off x="3406272" y="4517096"/>
              <a:ext cx="8106537" cy="604834"/>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3.字迹清楚，不得涂改；如需修改，应在修改处签名并注明修改日期。</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16" name="圆角矩形 15"/>
            <p:cNvSpPr/>
            <p:nvPr/>
          </p:nvSpPr>
          <p:spPr>
            <a:xfrm>
              <a:off x="3406272" y="5485465"/>
              <a:ext cx="8280704" cy="2847959"/>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just"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4.</a:t>
              </a:r>
              <a:r>
                <a:rPr kumimoji="0" lang="zh-CN" altLang="en-US"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药品名称应当使用药品通用名，应当使用规范的中文名称书写，没有中文名称 的可以使用规范的英文名称书写，但在一张处方中一种药品</a:t>
              </a: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不得用中英文混写；医疗机构或者医师、药师不得自行编制药品缩写名称或者使用代号；药品剂量、规格、用法、用量要准确规范，药品用法可用规范的中文、英文、拉丁文或者缩写体书写，但不得使用“遵医嘱”“自用”等含糊不清</a:t>
              </a:r>
              <a:r>
                <a:rPr kumimoji="0" lang="zh-CN" altLang="en-US"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的字句。</a:t>
              </a:r>
              <a:endParaRPr kumimoji="0" lang="zh-CN" altLang="en-US"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gr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pic>
        <p:nvPicPr>
          <p:cNvPr id="28677"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37"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8680" name="Shape 105"/>
          <p:cNvSpPr/>
          <p:nvPr/>
        </p:nvSpPr>
        <p:spPr>
          <a:xfrm>
            <a:off x="1477963" y="1443038"/>
            <a:ext cx="37592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六、处方的管理制度</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28681" name="组合 1"/>
          <p:cNvGrpSpPr/>
          <p:nvPr/>
        </p:nvGrpSpPr>
        <p:grpSpPr>
          <a:xfrm>
            <a:off x="1317625" y="2571750"/>
            <a:ext cx="10407650" cy="5724525"/>
            <a:chOff x="1317824" y="2573197"/>
            <a:chExt cx="10194985" cy="5723320"/>
          </a:xfrm>
        </p:grpSpPr>
        <p:sp>
          <p:nvSpPr>
            <p:cNvPr id="27" name="左大括号 26"/>
            <p:cNvSpPr/>
            <p:nvPr/>
          </p:nvSpPr>
          <p:spPr>
            <a:xfrm>
              <a:off x="2973965" y="2789052"/>
              <a:ext cx="258140" cy="5507465"/>
            </a:xfrm>
            <a:prstGeom prst="leftBrace">
              <a:avLst/>
            </a:prstGeom>
            <a:ln w="25400"/>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grpSp>
          <p:nvGrpSpPr>
            <p:cNvPr id="28685" name="组合 27"/>
            <p:cNvGrpSpPr/>
            <p:nvPr/>
          </p:nvGrpSpPr>
          <p:grpSpPr>
            <a:xfrm>
              <a:off x="1317824" y="3940696"/>
              <a:ext cx="1524038" cy="2805703"/>
              <a:chOff x="1653705" y="425625"/>
              <a:chExt cx="1747306" cy="1747306"/>
            </a:xfrm>
          </p:grpSpPr>
          <p:sp>
            <p:nvSpPr>
              <p:cNvPr id="29" name="圆角矩形 28"/>
              <p:cNvSpPr/>
              <p:nvPr/>
            </p:nvSpPr>
            <p:spPr>
              <a:xfrm>
                <a:off x="1653705" y="426022"/>
                <a:ext cx="1747217" cy="1746571"/>
              </a:xfrm>
              <a:prstGeom prst="roundRect">
                <a:avLst/>
              </a:prstGeom>
              <a:solidFill>
                <a:srgbClr val="49ADDF"/>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p:txBody>
          </p:sp>
          <p:sp>
            <p:nvSpPr>
              <p:cNvPr id="30" name="圆角矩形 4"/>
              <p:cNvSpPr/>
              <p:nvPr/>
            </p:nvSpPr>
            <p:spPr>
              <a:xfrm>
                <a:off x="1753546" y="511028"/>
                <a:ext cx="1577845" cy="1576559"/>
              </a:xfrm>
              <a:prstGeom prst="rect">
                <a:avLst/>
              </a:prstGeom>
            </p:spPr>
            <p:style>
              <a:lnRef idx="0">
                <a:scrgbClr r="0" g="0" b="0"/>
              </a:lnRef>
              <a:fillRef idx="0">
                <a:scrgbClr r="0" g="0" b="0"/>
              </a:fillRef>
              <a:effectRef idx="0">
                <a:scrgbClr r="0" g="0" b="0"/>
              </a:effectRef>
              <a:fontRef idx="minor">
                <a:schemeClr val="lt1"/>
              </a:fontRef>
            </p:style>
            <p:txBody>
              <a:bodyPr lIns="121920" tIns="121920" rIns="121920" bIns="12192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处方</a:t>
                </a:r>
                <a:endParaRPr kumimoji="0" lang="en-US" altLang="zh-CN"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书写</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规定</a:t>
                </a:r>
                <a:endPar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p:nvSpPr>
            <p:cNvPr id="17" name="圆角矩形 16"/>
            <p:cNvSpPr/>
            <p:nvPr/>
          </p:nvSpPr>
          <p:spPr>
            <a:xfrm>
              <a:off x="3406272" y="2573197"/>
              <a:ext cx="8106537" cy="936428"/>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5.患者年龄应当填写实足年龄，新生儿、婴幼儿写日、月龄，必要时</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要注明体重。</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19" name="圆角矩形 18"/>
            <p:cNvSpPr/>
            <p:nvPr/>
          </p:nvSpPr>
          <p:spPr>
            <a:xfrm>
              <a:off x="3406272" y="4157189"/>
              <a:ext cx="8106537" cy="936428"/>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6.西药和中成药可分别开具处方，也可开具一张处方，中药饮片应当</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单独开具处方。</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grpSp>
      <p:sp>
        <p:nvSpPr>
          <p:cNvPr id="20" name="圆角矩形 18"/>
          <p:cNvSpPr/>
          <p:nvPr/>
        </p:nvSpPr>
        <p:spPr bwMode="auto">
          <a:xfrm>
            <a:off x="3406775" y="5348288"/>
            <a:ext cx="8216900" cy="1103313"/>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457200" lvl="0" indent="-4572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457200" marR="0" lvl="0" indent="-45720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7.开具西药、中成药处方，每一种药品应当另起一行，每张处方不得</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457200" marR="0" lvl="0" indent="-45720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超过5种药品。</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22" name="圆角矩形 21"/>
          <p:cNvSpPr/>
          <p:nvPr/>
        </p:nvSpPr>
        <p:spPr bwMode="auto">
          <a:xfrm>
            <a:off x="3406775" y="6788150"/>
            <a:ext cx="8286750" cy="2016125"/>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8.中药饮片处方的书写一般应当按照“君、臣、佐、使”的顺序排</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列；调剂、煎煮的特殊要求注明在药品右上方，并加括号，如布包、</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先煎、后下等；对饮片产地、炮制有特殊要求的，应在药品名称之</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前写明。</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4" name="Shape 106"/>
          <p:cNvSpPr/>
          <p:nvPr/>
        </p:nvSpPr>
        <p:spPr>
          <a:xfrm flipV="1">
            <a:off x="1030288" y="2139950"/>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pic>
        <p:nvPicPr>
          <p:cNvPr id="29701"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sp>
        <p:nvSpPr>
          <p:cNvPr id="37"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29704" name="Shape 105"/>
          <p:cNvSpPr/>
          <p:nvPr/>
        </p:nvSpPr>
        <p:spPr>
          <a:xfrm>
            <a:off x="1477963" y="1443038"/>
            <a:ext cx="37592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六、处方的管理制度</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grpSp>
        <p:nvGrpSpPr>
          <p:cNvPr id="29705" name="组合 27"/>
          <p:cNvGrpSpPr/>
          <p:nvPr/>
        </p:nvGrpSpPr>
        <p:grpSpPr>
          <a:xfrm>
            <a:off x="1317625" y="3689350"/>
            <a:ext cx="1482725" cy="3070225"/>
            <a:chOff x="1653705" y="425625"/>
            <a:chExt cx="1747306" cy="1747306"/>
          </a:xfrm>
        </p:grpSpPr>
        <p:sp>
          <p:nvSpPr>
            <p:cNvPr id="29" name="圆角矩形 28"/>
            <p:cNvSpPr/>
            <p:nvPr/>
          </p:nvSpPr>
          <p:spPr>
            <a:xfrm>
              <a:off x="1653705" y="425625"/>
              <a:ext cx="1747306" cy="1747306"/>
            </a:xfrm>
            <a:prstGeom prst="roundRect">
              <a:avLst/>
            </a:prstGeom>
            <a:solidFill>
              <a:srgbClr val="49ADDF"/>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p:txBody>
        </p:sp>
        <p:sp>
          <p:nvSpPr>
            <p:cNvPr id="30" name="圆角矩形 4"/>
            <p:cNvSpPr/>
            <p:nvPr/>
          </p:nvSpPr>
          <p:spPr>
            <a:xfrm>
              <a:off x="1754727" y="510551"/>
              <a:ext cx="1575194" cy="1577454"/>
            </a:xfrm>
            <a:prstGeom prst="rect">
              <a:avLst/>
            </a:prstGeom>
          </p:spPr>
          <p:style>
            <a:lnRef idx="0">
              <a:scrgbClr r="0" g="0" b="0"/>
            </a:lnRef>
            <a:fillRef idx="0">
              <a:scrgbClr r="0" g="0" b="0"/>
            </a:fillRef>
            <a:effectRef idx="0">
              <a:scrgbClr r="0" g="0" b="0"/>
            </a:effectRef>
            <a:fontRef idx="minor">
              <a:schemeClr val="lt1"/>
            </a:fontRef>
          </p:style>
          <p:txBody>
            <a:bodyPr lIns="121920" tIns="121920" rIns="121920" bIns="121920"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FFFFFF"/>
                  </a:solidFill>
                  <a:latin typeface="Calibri"/>
                  <a:ea typeface="Helvetica Light"/>
                  <a:cs typeface="+mn-cs"/>
                </a:defRPr>
              </a:lvl9pPr>
            </a:lstStyle>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处方</a:t>
              </a:r>
              <a:endParaRPr kumimoji="0" lang="en-US" altLang="zh-CN" sz="2800" b="1" i="0" u="none" strike="noStrike" kern="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书写</a:t>
              </a:r>
              <a:endParaRPr kumimoji="0" lang="en-US" altLang="zh-CN"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a:p>
              <a:pPr marL="0" marR="0" lvl="0" indent="0" algn="ctr" defTabSz="1422400" rtl="0" eaLnBrk="1" fontAlgn="auto" latinLnBrk="0" hangingPunct="1">
                <a:lnSpc>
                  <a:spcPct val="90000"/>
                </a:lnSpc>
                <a:spcBef>
                  <a:spcPct val="0"/>
                </a:spcBef>
                <a:spcAft>
                  <a:spcPct val="35000"/>
                </a:spcAft>
                <a:buClrTx/>
                <a:buSzTx/>
                <a:buFontTx/>
                <a:buNone/>
                <a:defRPr/>
              </a:pPr>
              <a:r>
                <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rPr>
                <a:t>规定</a:t>
              </a:r>
              <a:endParaRPr kumimoji="0" lang="zh-CN" altLang="en-US" sz="2800" b="1" i="0" u="none" strike="noStrike" kern="1200" cap="none" spc="0" normalizeH="0" baseline="0" noProof="0">
                <a:ln>
                  <a:noFill/>
                </a:ln>
                <a:solidFill>
                  <a:srgbClr val="FFFF00"/>
                </a:solidFill>
                <a:effectLst/>
                <a:uLnTx/>
                <a:uFillTx/>
                <a:latin typeface="微软雅黑" panose="020b0503020204020204" pitchFamily="34" charset="-122"/>
                <a:ea typeface="微软雅黑" panose="020b0503020204020204" pitchFamily="34" charset="-122"/>
                <a:cs typeface="+mn-cs"/>
                <a:sym typeface="Helvetica Light"/>
              </a:endParaRPr>
            </a:p>
          </p:txBody>
        </p:sp>
      </p:grpSp>
      <p:sp>
        <p:nvSpPr>
          <p:cNvPr id="16" name="圆角矩形 15"/>
          <p:cNvSpPr/>
          <p:nvPr/>
        </p:nvSpPr>
        <p:spPr bwMode="auto">
          <a:xfrm>
            <a:off x="3255963" y="2573338"/>
            <a:ext cx="8216900" cy="2446338"/>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457200" lvl="0" indent="-4572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457200" marR="0" lvl="0" indent="-45720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9.药品剂量与数量一律用阿拉伯数字书写。剂量应当使用法定剂量</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457200" marR="0" lvl="0" indent="-45720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单位。处方一般不得超过7日用量；急诊处方一般不得超过3日用量；毒麻药品不得超过1日极量。一类精神药品不得超过3日常用量</a:t>
            </a:r>
            <a:r>
              <a:rPr kumimoji="0" lang="zh-CN" altLang="en-US"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；二</a:t>
            </a: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类精神药品得超过7日常用量。对于某些慢性病、老年病或特殊情况，处方用量可适当延长，但医师必须注明理由。</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3" name="左大括号 2"/>
          <p:cNvSpPr/>
          <p:nvPr/>
        </p:nvSpPr>
        <p:spPr>
          <a:xfrm>
            <a:off x="2973388" y="2787650"/>
            <a:ext cx="73025" cy="5402263"/>
          </a:xfrm>
          <a:prstGeom prst="leftBrace">
            <a:avLst/>
          </a:prstGeom>
          <a:ln w="25400"/>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rgbClr val="000000"/>
                </a:solidFill>
                <a:latin typeface="Calibri"/>
                <a:ea typeface="Helvetica Light"/>
                <a:cs typeface="+mn-cs"/>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chemeClr val="tx1"/>
              </a:solidFill>
              <a:effectLst/>
              <a:uLnTx/>
              <a:uFillTx/>
              <a:latin typeface="微软雅黑" panose="020b0503020204020204" pitchFamily="34" charset="-122"/>
              <a:ea typeface="微软雅黑" panose="020b0503020204020204" pitchFamily="34" charset="-122"/>
              <a:cs typeface="+mn-cs"/>
              <a:sym typeface="Helvetica Light"/>
            </a:endParaRPr>
          </a:p>
        </p:txBody>
      </p:sp>
      <p:sp>
        <p:nvSpPr>
          <p:cNvPr id="17" name="圆角矩形 14"/>
          <p:cNvSpPr/>
          <p:nvPr/>
        </p:nvSpPr>
        <p:spPr bwMode="auto">
          <a:xfrm>
            <a:off x="3255963" y="5424488"/>
            <a:ext cx="8185150" cy="604838"/>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10.除特殊情况外，应当注明临床诊断。</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18" name="圆角矩形 16"/>
          <p:cNvSpPr/>
          <p:nvPr/>
        </p:nvSpPr>
        <p:spPr bwMode="auto">
          <a:xfrm>
            <a:off x="3255963" y="7324725"/>
            <a:ext cx="8185150" cy="936625"/>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12.处方医师的签名式样和专用签章应当与院内药学部门留样备查的式</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a:p>
            <a:pPr marL="0" marR="0" lvl="0" indent="0" algn="l" defTabSz="584200" rtl="0" eaLnBrk="1" fontAlgn="base" latinLnBrk="0" hangingPunct="1">
              <a:lnSpc>
                <a:spcPct val="15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      样相一致，不得任意改动，否则应当重新登记留样备案。</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20" name="圆角矩形 24"/>
          <p:cNvSpPr/>
          <p:nvPr/>
        </p:nvSpPr>
        <p:spPr bwMode="auto">
          <a:xfrm>
            <a:off x="3255963" y="6359525"/>
            <a:ext cx="8185150" cy="604838"/>
          </a:xfrm>
          <a:prstGeom prst="roundRect">
            <a:avLst/>
          </a:prstGeom>
          <a:noFill/>
          <a:ln w="28575">
            <a:solidFill>
              <a:schemeClr val="accent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1pPr>
            <a:lvl2pPr marL="742950" lvl="1" indent="-28575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2pPr>
            <a:lvl3pPr marL="1143000" lvl="2"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3pPr>
            <a:lvl4pPr marL="1600200" lvl="3"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4pPr>
            <a:lvl5pPr marL="2057400" lvl="4"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5pPr>
            <a:lvl6pPr marL="2514600" lvl="5"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6pPr>
            <a:lvl7pPr marL="2971800" lvl="6"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7pPr>
            <a:lvl8pPr marL="3429000" lvl="7"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8pPr>
            <a:lvl9pPr marL="3886200" lvl="8" indent="-228600" algn="ctr"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Helvetica Light"/>
                <a:sym typeface="Helvetica Light"/>
              </a:defRPr>
            </a:lvl9pPr>
          </a:lstStyle>
          <a:p>
            <a:pPr marL="0" marR="0" lvl="0" indent="0" algn="l" defTabSz="584200" rtl="0" eaLnBrk="1" fontAlgn="base" latinLnBrk="0" hangingPunct="1">
              <a:lnSpc>
                <a:spcPct val="100000"/>
              </a:lnSpc>
              <a:spcBef>
                <a:spcPct val="0"/>
              </a:spcBef>
              <a:spcAft>
                <a:spcPct val="0"/>
              </a:spcAft>
              <a:buClrTx/>
              <a:buSzTx/>
              <a:buFontTx/>
              <a:buNone/>
              <a:defRPr/>
            </a:pPr>
            <a:r>
              <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rPr>
              <a:t>11.开具处方后的空白处画一斜线以示处方完毕。</a:t>
            </a:r>
            <a:endParaRPr kumimoji="0" lang="en-US" altLang="zh-CN" sz="2000" b="1" i="0" u="none" strike="noStrike" kern="1200" cap="none" spc="0" normalizeH="0" baseline="0" noProof="0">
              <a:ln>
                <a:noFill/>
              </a:ln>
              <a:solidFill>
                <a:schemeClr val="accent1"/>
              </a:solidFill>
              <a:effectLst/>
              <a:uLnTx/>
              <a:uFillTx/>
              <a:latin typeface="微软雅黑" panose="020b0503020204020204" pitchFamily="34" charset="-122"/>
              <a:ea typeface="微软雅黑" panose="020b0503020204020204" pitchFamily="34" charset="-122"/>
              <a:cs typeface="Helvetica Light"/>
              <a:sym typeface="+mn-ea"/>
            </a:endParaRPr>
          </a:p>
        </p:txBody>
      </p:sp>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4" name="Shape 124"/>
          <p:cNvSpPr/>
          <p:nvPr/>
        </p:nvSpPr>
        <p:spPr>
          <a:xfrm flipV="1">
            <a:off x="0" y="828675"/>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126" name="Shape 126"/>
          <p:cNvSpPr/>
          <p:nvPr/>
        </p:nvSpPr>
        <p:spPr>
          <a:xfrm flipV="1">
            <a:off x="-4762" y="9010650"/>
            <a:ext cx="13014325"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24" name="Shape 106"/>
          <p:cNvSpPr/>
          <p:nvPr/>
        </p:nvSpPr>
        <p:spPr>
          <a:xfrm flipV="1">
            <a:off x="1030288" y="2244725"/>
            <a:ext cx="10464800" cy="0"/>
          </a:xfrm>
          <a:prstGeom prst="line">
            <a:avLst/>
          </a:prstGeom>
          <a:ln w="12700">
            <a:solidFill>
              <a:srgbClr val="49ADDF">
                <a:alpha val="60000"/>
              </a:srgbClr>
            </a:solidFill>
            <a:custDash>
              <a:ds d="200000" sp="2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微软雅黑" panose="020b0503020204020204" pitchFamily="34" charset="-122"/>
              <a:ea typeface="微软雅黑" panose="020b0503020204020204" pitchFamily="34" charset="-122"/>
              <a:cs typeface="+mj-cs"/>
              <a:sym typeface="Helvetica"/>
            </a:endParaRPr>
          </a:p>
        </p:txBody>
      </p:sp>
      <p:sp>
        <p:nvSpPr>
          <p:cNvPr id="30725" name="Shape 105"/>
          <p:cNvSpPr/>
          <p:nvPr/>
        </p:nvSpPr>
        <p:spPr>
          <a:xfrm>
            <a:off x="1477963" y="1443038"/>
            <a:ext cx="3759200" cy="588962"/>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六、处方的管理制度</a:t>
            </a:r>
            <a:endParaRPr lang="zh-CN" altLang="en-US"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pic>
        <p:nvPicPr>
          <p:cNvPr id="30727" name="图片 19" descr="节.png"/>
          <p:cNvPicPr>
            <a:picLocks noChangeAspect="1"/>
          </p:cNvPicPr>
          <p:nvPr/>
        </p:nvPicPr>
        <p:blipFill>
          <a:blip r:embed="rId2"/>
          <a:stretch>
            <a:fillRect/>
          </a:stretch>
        </p:blipFill>
        <p:spPr>
          <a:xfrm>
            <a:off x="598488" y="-19050"/>
            <a:ext cx="852487" cy="863600"/>
          </a:xfrm>
          <a:prstGeom prst="rect">
            <a:avLst/>
          </a:prstGeom>
          <a:noFill/>
          <a:ln w="9525">
            <a:noFill/>
          </a:ln>
        </p:spPr>
      </p:pic>
      <p:grpSp>
        <p:nvGrpSpPr>
          <p:cNvPr id="30729" name="Group 15"/>
          <p:cNvGrpSpPr/>
          <p:nvPr/>
        </p:nvGrpSpPr>
        <p:grpSpPr>
          <a:xfrm>
            <a:off x="914400" y="2355850"/>
            <a:ext cx="3606800" cy="6370638"/>
            <a:chOff x="576" y="1843"/>
            <a:chExt cx="1446" cy="2093"/>
          </a:xfrm>
        </p:grpSpPr>
        <p:sp>
          <p:nvSpPr>
            <p:cNvPr id="30744" name="AutoShape 16"/>
            <p:cNvSpPr/>
            <p:nvPr/>
          </p:nvSpPr>
          <p:spPr>
            <a:xfrm>
              <a:off x="576" y="1942"/>
              <a:ext cx="1446" cy="1988"/>
            </a:xfrm>
            <a:prstGeom prst="roundRect">
              <a:avLst>
                <a:gd name="adj" fmla="val 4690"/>
              </a:avLst>
            </a:prstGeom>
            <a:noFill/>
            <a:ln w="57150" cap="flat" cmpd="sng">
              <a:solidFill>
                <a:schemeClr val="folHlink"/>
              </a:solidFill>
              <a:prstDash val="solid"/>
              <a:headEnd type="none" w="med" len="med"/>
              <a:tailEnd type="none" w="med" len="med"/>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6" name="AutoShape 17"/>
            <p:cNvSpPr>
              <a:spLocks noChangeArrowheads="1"/>
            </p:cNvSpPr>
            <p:nvPr/>
          </p:nvSpPr>
          <p:spPr bwMode="gray">
            <a:xfrm>
              <a:off x="712" y="1852"/>
              <a:ext cx="1174" cy="181"/>
            </a:xfrm>
            <a:prstGeom prst="roundRect">
              <a:avLst>
                <a:gd name="adj" fmla="val 50000"/>
              </a:avLst>
            </a:prstGeom>
            <a:gradFill rotWithShape="1">
              <a:gsLst>
                <a:gs pos="0">
                  <a:schemeClr val="folHlink">
                    <a:gamma/>
                    <a:shade val="38824"/>
                    <a:invGamma/>
                  </a:schemeClr>
                </a:gs>
                <a:gs pos="50000">
                  <a:schemeClr val="folHlink"/>
                </a:gs>
                <a:gs pos="100000">
                  <a:schemeClr val="folHlink">
                    <a:gamma/>
                    <a:shade val="38824"/>
                    <a:invGamma/>
                  </a:schemeClr>
                </a:gs>
              </a:gsLst>
              <a:lin ang="5400000" scaled="1"/>
            </a:gradFill>
            <a:ln>
              <a:noFill/>
            </a:ln>
            <a:effectLst/>
          </p:spPr>
          <p:txBody>
            <a:bodyPr wrap="none"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ysClr val="windowText" lastClr="000000"/>
                </a:solidFill>
                <a:effectLst/>
                <a:uLnTx/>
                <a:uFillTx/>
                <a:latin typeface="Helvetica Light"/>
                <a:ea typeface="Helvetica Light"/>
                <a:cs typeface="Helvetica Light"/>
                <a:sym typeface="Helvetica Light"/>
              </a:endParaRPr>
            </a:p>
          </p:txBody>
        </p:sp>
        <p:sp>
          <p:nvSpPr>
            <p:cNvPr id="30746" name="AutoShape 18"/>
            <p:cNvSpPr/>
            <p:nvPr/>
          </p:nvSpPr>
          <p:spPr>
            <a:xfrm flipH="1">
              <a:off x="1773" y="1897"/>
              <a:ext cx="45" cy="91"/>
            </a:xfrm>
            <a:prstGeom prst="octagon">
              <a:avLst>
                <a:gd name="adj" fmla="val 29287"/>
              </a:avLst>
            </a:prstGeom>
            <a:solidFill>
              <a:schemeClr val="bg1"/>
            </a:solidFill>
            <a:ln w="9525">
              <a:noFill/>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0747" name="AutoShape 19"/>
            <p:cNvSpPr/>
            <p:nvPr/>
          </p:nvSpPr>
          <p:spPr>
            <a:xfrm flipH="1">
              <a:off x="776" y="1897"/>
              <a:ext cx="46" cy="91"/>
            </a:xfrm>
            <a:prstGeom prst="octagon">
              <a:avLst>
                <a:gd name="adj" fmla="val 29287"/>
              </a:avLst>
            </a:prstGeom>
            <a:solidFill>
              <a:schemeClr val="bg1"/>
            </a:solidFill>
            <a:ln w="9525">
              <a:noFill/>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0748" name="Text Box 20"/>
            <p:cNvSpPr txBox="1"/>
            <p:nvPr/>
          </p:nvSpPr>
          <p:spPr>
            <a:xfrm>
              <a:off x="901" y="1843"/>
              <a:ext cx="786" cy="171"/>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a:spcBef>
                  <a:spcPct val="0"/>
                </a:spcBef>
                <a:buFontTx/>
                <a:buNone/>
              </a:pPr>
              <a:r>
                <a:rPr lang="zh-CN" altLang="en-US" sz="2800" b="1">
                  <a:solidFill>
                    <a:schemeClr val="bg1"/>
                  </a:solidFill>
                  <a:latin typeface="微软雅黑" panose="020b0503020204020204" pitchFamily="34" charset="-122"/>
                  <a:ea typeface="微软雅黑" panose="020b0503020204020204" pitchFamily="34" charset="-122"/>
                  <a:sym typeface="Helvetica Light"/>
                </a:rPr>
                <a:t>处方有效期</a:t>
              </a:r>
              <a:endParaRPr lang="en-US" altLang="zh-CN" sz="2800" b="1">
                <a:solidFill>
                  <a:schemeClr val="bg1"/>
                </a:solidFill>
                <a:latin typeface="微软雅黑" panose="020b0503020204020204" pitchFamily="34" charset="-122"/>
                <a:ea typeface="微软雅黑" panose="020b0503020204020204" pitchFamily="34" charset="-122"/>
                <a:sym typeface="Helvetica Light"/>
              </a:endParaRPr>
            </a:p>
          </p:txBody>
        </p:sp>
        <p:sp>
          <p:nvSpPr>
            <p:cNvPr id="30749" name="Text Box 21"/>
            <p:cNvSpPr txBox="1"/>
            <p:nvPr/>
          </p:nvSpPr>
          <p:spPr>
            <a:xfrm>
              <a:off x="624" y="2106"/>
              <a:ext cx="1344" cy="1830"/>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zh-CN" sz="2400">
                  <a:solidFill>
                    <a:srgbClr val="000000"/>
                  </a:solidFill>
                  <a:latin typeface="微软雅黑" panose="020b0503020204020204" pitchFamily="34" charset="-122"/>
                  <a:ea typeface="微软雅黑" panose="020b0503020204020204" pitchFamily="34" charset="-122"/>
                  <a:sym typeface="Helvetica Light"/>
                </a:rPr>
                <a:t>处方开具当日有效。特殊情况如</a:t>
              </a:r>
              <a:r>
                <a:rPr lang="zh-CN" altLang="en-US" sz="2400">
                  <a:solidFill>
                    <a:srgbClr val="000000"/>
                  </a:solidFill>
                  <a:latin typeface="微软雅黑" panose="020b0503020204020204" pitchFamily="34" charset="-122"/>
                  <a:ea typeface="微软雅黑" panose="020b0503020204020204" pitchFamily="34" charset="-122"/>
                  <a:sym typeface="Helvetica Light"/>
                </a:rPr>
                <a:t>部分</a:t>
              </a:r>
              <a:r>
                <a:rPr lang="zh-CN" altLang="zh-CN" sz="2400">
                  <a:solidFill>
                    <a:srgbClr val="000000"/>
                  </a:solidFill>
                  <a:latin typeface="微软雅黑" panose="020b0503020204020204" pitchFamily="34" charset="-122"/>
                  <a:ea typeface="微软雅黑" panose="020b0503020204020204" pitchFamily="34" charset="-122"/>
                  <a:sym typeface="Helvetica Light"/>
                </a:rPr>
                <a:t>慢性病或老年病需要延长有效期的，经医师在“诊断”栏注明有效期限的不得超过</a:t>
              </a:r>
              <a:r>
                <a:rPr lang="en-US" altLang="zh-CN" sz="2400">
                  <a:solidFill>
                    <a:srgbClr val="000000"/>
                  </a:solidFill>
                  <a:latin typeface="微软雅黑" panose="020b0503020204020204" pitchFamily="34" charset="-122"/>
                  <a:ea typeface="微软雅黑" panose="020b0503020204020204" pitchFamily="34" charset="-122"/>
                  <a:sym typeface="Helvetica Light"/>
                </a:rPr>
                <a:t>3</a:t>
              </a:r>
              <a:r>
                <a:rPr lang="zh-CN" altLang="zh-CN" sz="2400">
                  <a:solidFill>
                    <a:srgbClr val="000000"/>
                  </a:solidFill>
                  <a:latin typeface="微软雅黑" panose="020b0503020204020204" pitchFamily="34" charset="-122"/>
                  <a:ea typeface="微软雅黑" panose="020b0503020204020204" pitchFamily="34" charset="-122"/>
                  <a:sym typeface="Helvetica Light"/>
                </a:rPr>
                <a:t>天。过期处方需开方医师重新签名才予以调配。需反复多次调配的处方，需医师注明使用次数及使用日期。</a:t>
              </a:r>
              <a:endParaRPr lang="zh-CN" altLang="zh-CN" sz="24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30730" name="组合 3"/>
          <p:cNvGrpSpPr/>
          <p:nvPr/>
        </p:nvGrpSpPr>
        <p:grpSpPr>
          <a:xfrm>
            <a:off x="4857750" y="2389188"/>
            <a:ext cx="3606800" cy="6316662"/>
            <a:chOff x="4857518" y="3092232"/>
            <a:chExt cx="3606419" cy="4762920"/>
          </a:xfrm>
        </p:grpSpPr>
        <p:sp>
          <p:nvSpPr>
            <p:cNvPr id="30738" name="AutoShape 4"/>
            <p:cNvSpPr/>
            <p:nvPr/>
          </p:nvSpPr>
          <p:spPr>
            <a:xfrm>
              <a:off x="4857518" y="3291931"/>
              <a:ext cx="3606419" cy="4563221"/>
            </a:xfrm>
            <a:prstGeom prst="roundRect">
              <a:avLst>
                <a:gd name="adj" fmla="val 4690"/>
              </a:avLst>
            </a:prstGeom>
            <a:noFill/>
            <a:ln w="57150" cap="flat" cmpd="sng">
              <a:solidFill>
                <a:schemeClr val="accent2"/>
              </a:solidFill>
              <a:prstDash val="solid"/>
              <a:headEnd type="none" w="med" len="med"/>
              <a:tailEnd type="none" w="med" len="med"/>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17" name="AutoShape 5"/>
            <p:cNvSpPr>
              <a:spLocks noChangeArrowheads="1"/>
            </p:cNvSpPr>
            <p:nvPr/>
          </p:nvSpPr>
          <p:spPr bwMode="gray">
            <a:xfrm>
              <a:off x="5224192" y="3092232"/>
              <a:ext cx="2928628" cy="415364"/>
            </a:xfrm>
            <a:prstGeom prst="roundRect">
              <a:avLst>
                <a:gd name="adj" fmla="val 50000"/>
              </a:avLst>
            </a:prstGeom>
            <a:gradFill rotWithShape="1">
              <a:gsLst>
                <a:gs pos="0">
                  <a:schemeClr val="accent2">
                    <a:gamma/>
                    <a:shade val="46275"/>
                    <a:invGamma/>
                  </a:schemeClr>
                </a:gs>
                <a:gs pos="50000">
                  <a:schemeClr val="accent2"/>
                </a:gs>
                <a:gs pos="100000">
                  <a:schemeClr val="accent2">
                    <a:gamma/>
                    <a:shade val="46275"/>
                    <a:invGamma/>
                  </a:schemeClr>
                </a:gs>
              </a:gsLst>
              <a:lin ang="5400000" scaled="1"/>
            </a:gradFill>
            <a:ln>
              <a:noFill/>
            </a:ln>
            <a:effectLst/>
          </p:spPr>
          <p:txBody>
            <a:bodyPr wrap="none"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ysClr val="windowText" lastClr="000000"/>
                </a:solidFill>
                <a:effectLst/>
                <a:uLnTx/>
                <a:uFillTx/>
                <a:latin typeface="Helvetica Light"/>
                <a:ea typeface="Helvetica Light"/>
                <a:cs typeface="Helvetica Light"/>
                <a:sym typeface="Helvetica Light"/>
              </a:endParaRPr>
            </a:p>
          </p:txBody>
        </p:sp>
        <p:sp>
          <p:nvSpPr>
            <p:cNvPr id="30740" name="AutoShape 6"/>
            <p:cNvSpPr/>
            <p:nvPr/>
          </p:nvSpPr>
          <p:spPr>
            <a:xfrm flipH="1">
              <a:off x="7857880" y="3202411"/>
              <a:ext cx="114727" cy="208880"/>
            </a:xfrm>
            <a:prstGeom prst="octagon">
              <a:avLst>
                <a:gd name="adj" fmla="val 29287"/>
              </a:avLst>
            </a:prstGeom>
            <a:solidFill>
              <a:schemeClr val="bg1"/>
            </a:solidFill>
            <a:ln w="9525">
              <a:noFill/>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0741" name="AutoShape 7"/>
            <p:cNvSpPr/>
            <p:nvPr/>
          </p:nvSpPr>
          <p:spPr>
            <a:xfrm flipH="1">
              <a:off x="5358826" y="3188638"/>
              <a:ext cx="112233" cy="208880"/>
            </a:xfrm>
            <a:prstGeom prst="octagon">
              <a:avLst>
                <a:gd name="adj" fmla="val 29287"/>
              </a:avLst>
            </a:prstGeom>
            <a:solidFill>
              <a:schemeClr val="bg1"/>
            </a:solidFill>
            <a:ln w="9525">
              <a:noFill/>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0742" name="Text Box 13"/>
            <p:cNvSpPr txBox="1"/>
            <p:nvPr/>
          </p:nvSpPr>
          <p:spPr>
            <a:xfrm>
              <a:off x="5497213" y="3106596"/>
              <a:ext cx="2317505" cy="391424"/>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a:spcBef>
                  <a:spcPct val="0"/>
                </a:spcBef>
                <a:buFontTx/>
                <a:buNone/>
              </a:pPr>
              <a:r>
                <a:rPr lang="zh-CN" altLang="en-US" sz="2800" b="1">
                  <a:solidFill>
                    <a:schemeClr val="bg1"/>
                  </a:solidFill>
                  <a:latin typeface="微软雅黑" panose="020b0503020204020204" pitchFamily="34" charset="-122"/>
                  <a:ea typeface="微软雅黑" panose="020b0503020204020204" pitchFamily="34" charset="-122"/>
                  <a:sym typeface="Helvetica Light"/>
                </a:rPr>
                <a:t>处方管理规定</a:t>
              </a:r>
              <a:endParaRPr lang="en-US" altLang="zh-CN" sz="2800" b="1">
                <a:solidFill>
                  <a:schemeClr val="bg1"/>
                </a:solidFill>
                <a:latin typeface="微软雅黑" panose="020b0503020204020204" pitchFamily="34" charset="-122"/>
                <a:ea typeface="微软雅黑" panose="020b0503020204020204" pitchFamily="34" charset="-122"/>
                <a:sym typeface="Helvetica Light"/>
              </a:endParaRPr>
            </a:p>
          </p:txBody>
        </p:sp>
        <p:sp>
          <p:nvSpPr>
            <p:cNvPr id="30743" name="Text Box 22"/>
            <p:cNvSpPr txBox="1"/>
            <p:nvPr/>
          </p:nvSpPr>
          <p:spPr>
            <a:xfrm>
              <a:off x="4984505" y="3629702"/>
              <a:ext cx="3352445" cy="4199212"/>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zh-CN" sz="2400">
                  <a:solidFill>
                    <a:srgbClr val="000000"/>
                  </a:solidFill>
                  <a:latin typeface="微软雅黑" panose="020b0503020204020204" pitchFamily="34" charset="-122"/>
                  <a:ea typeface="微软雅黑" panose="020b0503020204020204" pitchFamily="34" charset="-122"/>
                  <a:sym typeface="Helvetica Light"/>
                </a:rPr>
                <a:t>普通处方、急诊处方、儿科处方的保存期限为</a:t>
              </a:r>
              <a:r>
                <a:rPr lang="en-US" altLang="zh-CN" sz="2400">
                  <a:solidFill>
                    <a:srgbClr val="000000"/>
                  </a:solidFill>
                  <a:latin typeface="微软雅黑" panose="020b0503020204020204" pitchFamily="34" charset="-122"/>
                  <a:ea typeface="微软雅黑" panose="020b0503020204020204" pitchFamily="34" charset="-122"/>
                  <a:sym typeface="Helvetica Light"/>
                </a:rPr>
                <a:t>1</a:t>
              </a:r>
              <a:r>
                <a:rPr lang="zh-CN" altLang="zh-CN" sz="2400">
                  <a:solidFill>
                    <a:srgbClr val="000000"/>
                  </a:solidFill>
                  <a:latin typeface="微软雅黑" panose="020b0503020204020204" pitchFamily="34" charset="-122"/>
                  <a:ea typeface="微软雅黑" panose="020b0503020204020204" pitchFamily="34" charset="-122"/>
                  <a:sym typeface="Helvetica Light"/>
                </a:rPr>
                <a:t>年，医疗用毒性药品、第二类精神药品处方的保存期限为</a:t>
              </a:r>
              <a:r>
                <a:rPr lang="en-US" altLang="zh-CN" sz="2400">
                  <a:solidFill>
                    <a:srgbClr val="000000"/>
                  </a:solidFill>
                  <a:latin typeface="微软雅黑" panose="020b0503020204020204" pitchFamily="34" charset="-122"/>
                  <a:ea typeface="微软雅黑" panose="020b0503020204020204" pitchFamily="34" charset="-122"/>
                  <a:sym typeface="Helvetica Light"/>
                </a:rPr>
                <a:t>2</a:t>
              </a:r>
              <a:r>
                <a:rPr lang="zh-CN" altLang="zh-CN" sz="2400">
                  <a:solidFill>
                    <a:srgbClr val="000000"/>
                  </a:solidFill>
                  <a:latin typeface="微软雅黑" panose="020b0503020204020204" pitchFamily="34" charset="-122"/>
                  <a:ea typeface="微软雅黑" panose="020b0503020204020204" pitchFamily="34" charset="-122"/>
                  <a:sym typeface="Helvetica Light"/>
                </a:rPr>
                <a:t>年，麻醉药品和第一类精神药品处方的保存期限为</a:t>
              </a:r>
              <a:r>
                <a:rPr lang="en-US" altLang="zh-CN" sz="2400">
                  <a:solidFill>
                    <a:srgbClr val="000000"/>
                  </a:solidFill>
                  <a:latin typeface="微软雅黑" panose="020b0503020204020204" pitchFamily="34" charset="-122"/>
                  <a:ea typeface="微软雅黑" panose="020b0503020204020204" pitchFamily="34" charset="-122"/>
                  <a:sym typeface="Helvetica Light"/>
                </a:rPr>
                <a:t>3</a:t>
              </a:r>
              <a:r>
                <a:rPr lang="zh-CN" altLang="zh-CN" sz="2400">
                  <a:solidFill>
                    <a:srgbClr val="000000"/>
                  </a:solidFill>
                  <a:latin typeface="微软雅黑" panose="020b0503020204020204" pitchFamily="34" charset="-122"/>
                  <a:ea typeface="微软雅黑" panose="020b0503020204020204" pitchFamily="34" charset="-122"/>
                  <a:sym typeface="Helvetica Light"/>
                </a:rPr>
                <a:t>年。处方保存期满后，经医疗机构主要负责人批准、登记备案，方可销毁</a:t>
              </a:r>
              <a:r>
                <a:rPr lang="zh-CN" altLang="en-US" sz="2400">
                  <a:solidFill>
                    <a:srgbClr val="000000"/>
                  </a:solidFill>
                  <a:latin typeface="微软雅黑" panose="020b0503020204020204" pitchFamily="34" charset="-122"/>
                  <a:ea typeface="微软雅黑" panose="020b0503020204020204" pitchFamily="34" charset="-122"/>
                  <a:sym typeface="Helvetica Light"/>
                </a:rPr>
                <a:t>。</a:t>
              </a:r>
              <a:endParaRPr lang="zh-CN" altLang="zh-CN" sz="2400">
                <a:solidFill>
                  <a:srgbClr val="000000"/>
                </a:solidFill>
                <a:latin typeface="微软雅黑" panose="020b0503020204020204" pitchFamily="34" charset="-122"/>
                <a:ea typeface="微软雅黑" panose="020b0503020204020204" pitchFamily="34" charset="-122"/>
                <a:sym typeface="Helvetica Light"/>
              </a:endParaRPr>
            </a:p>
          </p:txBody>
        </p:sp>
      </p:grpSp>
      <p:grpSp>
        <p:nvGrpSpPr>
          <p:cNvPr id="30731" name="组合 4"/>
          <p:cNvGrpSpPr/>
          <p:nvPr/>
        </p:nvGrpSpPr>
        <p:grpSpPr>
          <a:xfrm>
            <a:off x="8801100" y="2355850"/>
            <a:ext cx="3605213" cy="6337300"/>
            <a:chOff x="8800637" y="2351168"/>
            <a:chExt cx="3606419" cy="4778643"/>
          </a:xfrm>
        </p:grpSpPr>
        <p:sp>
          <p:nvSpPr>
            <p:cNvPr id="30732" name="AutoShape 8"/>
            <p:cNvSpPr/>
            <p:nvPr/>
          </p:nvSpPr>
          <p:spPr>
            <a:xfrm>
              <a:off x="8800637" y="2566590"/>
              <a:ext cx="3606419" cy="4563221"/>
            </a:xfrm>
            <a:prstGeom prst="roundRect">
              <a:avLst>
                <a:gd name="adj" fmla="val 4690"/>
              </a:avLst>
            </a:prstGeom>
            <a:noFill/>
            <a:ln w="57150" cap="flat" cmpd="sng">
              <a:solidFill>
                <a:schemeClr val="hlink"/>
              </a:solidFill>
              <a:prstDash val="solid"/>
              <a:headEnd type="none" w="med" len="med"/>
              <a:tailEnd type="none" w="med" len="med"/>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26" name="AutoShape 9"/>
            <p:cNvSpPr>
              <a:spLocks noChangeArrowheads="1"/>
            </p:cNvSpPr>
            <p:nvPr/>
          </p:nvSpPr>
          <p:spPr bwMode="gray">
            <a:xfrm>
              <a:off x="9140476" y="2359548"/>
              <a:ext cx="2926742" cy="415378"/>
            </a:xfrm>
            <a:prstGeom prst="roundRect">
              <a:avLst>
                <a:gd name="adj" fmla="val 50000"/>
              </a:avLst>
            </a:prstGeom>
            <a:gradFill rotWithShape="1">
              <a:gsLst>
                <a:gs pos="0">
                  <a:schemeClr val="hlink">
                    <a:gamma/>
                    <a:shade val="46275"/>
                    <a:invGamma/>
                  </a:schemeClr>
                </a:gs>
                <a:gs pos="50000">
                  <a:schemeClr val="hlink"/>
                </a:gs>
                <a:gs pos="100000">
                  <a:schemeClr val="hlink">
                    <a:gamma/>
                    <a:shade val="46275"/>
                    <a:invGamma/>
                  </a:schemeClr>
                </a:gs>
              </a:gsLst>
              <a:lin ang="5400000" scaled="1"/>
            </a:gradFill>
            <a:ln>
              <a:noFill/>
            </a:ln>
            <a:effectLst/>
          </p:spPr>
          <p:txBody>
            <a:bodyPr wrap="none" anchor="ct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ctr" defTabSz="584200" rtl="0" eaLnBrk="1" fontAlgn="auto" latinLnBrk="0" hangingPunct="1">
                <a:lnSpc>
                  <a:spcPct val="100000"/>
                </a:lnSpc>
                <a:spcBef>
                  <a:spcPct val="0"/>
                </a:spcBef>
                <a:spcAft>
                  <a:spcPct val="0"/>
                </a:spcAft>
                <a:buClrTx/>
                <a:buSzTx/>
                <a:buFontTx/>
                <a:buNone/>
                <a:defRPr/>
              </a:pPr>
              <a:endParaRPr kumimoji="0" lang="zh-CN" altLang="en-US" sz="3600" b="0" i="0" u="none" strike="noStrike" kern="0" cap="none" spc="0" normalizeH="0" baseline="0" noProof="0">
                <a:ln>
                  <a:noFill/>
                </a:ln>
                <a:solidFill>
                  <a:sysClr val="windowText" lastClr="000000"/>
                </a:solidFill>
                <a:effectLst/>
                <a:uLnTx/>
                <a:uFillTx/>
                <a:latin typeface="Helvetica Light"/>
                <a:ea typeface="Helvetica Light"/>
                <a:cs typeface="Helvetica Light"/>
                <a:sym typeface="Helvetica Light"/>
              </a:endParaRPr>
            </a:p>
          </p:txBody>
        </p:sp>
        <p:sp>
          <p:nvSpPr>
            <p:cNvPr id="30734" name="AutoShape 10"/>
            <p:cNvSpPr/>
            <p:nvPr/>
          </p:nvSpPr>
          <p:spPr>
            <a:xfrm flipH="1">
              <a:off x="11788528" y="2463297"/>
              <a:ext cx="112233" cy="206584"/>
            </a:xfrm>
            <a:prstGeom prst="octagon">
              <a:avLst>
                <a:gd name="adj" fmla="val 29287"/>
              </a:avLst>
            </a:prstGeom>
            <a:solidFill>
              <a:schemeClr val="bg1"/>
            </a:solidFill>
            <a:ln w="9525">
              <a:noFill/>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0735" name="AutoShape 11"/>
            <p:cNvSpPr/>
            <p:nvPr/>
          </p:nvSpPr>
          <p:spPr>
            <a:xfrm flipH="1">
              <a:off x="9301944" y="2463297"/>
              <a:ext cx="112233" cy="206584"/>
            </a:xfrm>
            <a:prstGeom prst="octagon">
              <a:avLst>
                <a:gd name="adj" fmla="val 29287"/>
              </a:avLst>
            </a:prstGeom>
            <a:solidFill>
              <a:schemeClr val="bg1"/>
            </a:solidFill>
            <a:ln w="9525">
              <a:noFill/>
            </a:ln>
          </p:spPr>
          <p:txBody>
            <a:bodyPr wrap="none" anchor="ctr" anchorCtr="0"/>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eaLnBrk="1" hangingPunct="1">
                <a:spcBef>
                  <a:spcPct val="0"/>
                </a:spcBef>
                <a:buFontTx/>
                <a:buNone/>
              </a:pPr>
              <a:endParaRPr lang="zh-CN" altLang="en-US" sz="3600">
                <a:solidFill>
                  <a:srgbClr val="000000"/>
                </a:solidFill>
                <a:latin typeface="Helvetica Light"/>
                <a:ea typeface="Helvetica Light"/>
                <a:sym typeface="Helvetica Light"/>
              </a:endParaRPr>
            </a:p>
          </p:txBody>
        </p:sp>
        <p:sp>
          <p:nvSpPr>
            <p:cNvPr id="30736" name="Text Box 14"/>
            <p:cNvSpPr txBox="1"/>
            <p:nvPr/>
          </p:nvSpPr>
          <p:spPr>
            <a:xfrm>
              <a:off x="9446966" y="2351168"/>
              <a:ext cx="2318525" cy="391437"/>
            </a:xfrm>
            <a:prstGeom prst="rect">
              <a:avLst/>
            </a:prstGeom>
            <a:noFill/>
            <a:ln w="9525">
              <a:noFill/>
            </a:ln>
          </p:spPr>
          <p:txBody>
            <a:bodyPr wrap="none">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ctr" defTabSz="584200">
                <a:spcBef>
                  <a:spcPct val="0"/>
                </a:spcBef>
                <a:buFontTx/>
                <a:buNone/>
              </a:pPr>
              <a:r>
                <a:rPr lang="zh-CN" altLang="en-US" sz="2800" b="1">
                  <a:solidFill>
                    <a:srgbClr val="FFFFFF"/>
                  </a:solidFill>
                  <a:latin typeface="微软雅黑" panose="020b0503020204020204" pitchFamily="34" charset="-122"/>
                  <a:ea typeface="微软雅黑" panose="020b0503020204020204" pitchFamily="34" charset="-122"/>
                  <a:sym typeface="Helvetica Light"/>
                </a:rPr>
                <a:t>处方点评制度</a:t>
              </a:r>
              <a:endParaRPr lang="en-US" altLang="zh-CN" sz="2800" b="1">
                <a:solidFill>
                  <a:srgbClr val="FFFFFF"/>
                </a:solidFill>
                <a:latin typeface="微软雅黑" panose="020b0503020204020204" pitchFamily="34" charset="-122"/>
                <a:ea typeface="微软雅黑" panose="020b0503020204020204" pitchFamily="34" charset="-122"/>
                <a:sym typeface="Helvetica Light"/>
              </a:endParaRPr>
            </a:p>
          </p:txBody>
        </p:sp>
        <p:sp>
          <p:nvSpPr>
            <p:cNvPr id="30737" name="Text Box 23"/>
            <p:cNvSpPr txBox="1"/>
            <p:nvPr/>
          </p:nvSpPr>
          <p:spPr>
            <a:xfrm>
              <a:off x="8935620" y="2857522"/>
              <a:ext cx="3352334" cy="2960317"/>
            </a:xfrm>
            <a:prstGeom prst="rect">
              <a:avLst/>
            </a:prstGeom>
            <a:noFill/>
            <a:ln w="9525">
              <a:noFill/>
            </a:ln>
          </p:spPr>
          <p:txBody>
            <a:bodyPr>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lnSpc>
                  <a:spcPct val="150000"/>
                </a:lnSpc>
                <a:spcBef>
                  <a:spcPct val="0"/>
                </a:spcBef>
                <a:buFontTx/>
                <a:buNone/>
              </a:pPr>
              <a:r>
                <a:rPr lang="zh-CN" altLang="zh-CN" sz="2400">
                  <a:solidFill>
                    <a:srgbClr val="000000"/>
                  </a:solidFill>
                  <a:latin typeface="微软雅黑" panose="020b0503020204020204" pitchFamily="34" charset="-122"/>
                  <a:ea typeface="微软雅黑" panose="020b0503020204020204" pitchFamily="34" charset="-122"/>
                  <a:sym typeface="Helvetica Light"/>
                </a:rPr>
                <a:t>医疗机构应建立完善的处方点评制度，填写处方评价表，对处方实施动态监测及超常预警，登记并通报不合理处方，对不合理用药及时予以干预</a:t>
              </a:r>
              <a:r>
                <a:rPr lang="zh-CN" altLang="en-US" sz="2400">
                  <a:solidFill>
                    <a:srgbClr val="000000"/>
                  </a:solidFill>
                  <a:latin typeface="微软雅黑" panose="020b0503020204020204" pitchFamily="34" charset="-122"/>
                  <a:ea typeface="微软雅黑" panose="020b0503020204020204" pitchFamily="34" charset="-122"/>
                  <a:sym typeface="Helvetica Light"/>
                </a:rPr>
                <a:t>。</a:t>
              </a:r>
              <a:endParaRPr lang="zh-CN" altLang="zh-CN" sz="2400">
                <a:solidFill>
                  <a:srgbClr val="000000"/>
                </a:solidFill>
                <a:latin typeface="微软雅黑" panose="020b0503020204020204" pitchFamily="34" charset="-122"/>
                <a:ea typeface="微软雅黑" panose="020b0503020204020204" pitchFamily="34" charset="-122"/>
                <a:sym typeface="Helvetica Light"/>
              </a:endParaRPr>
            </a:p>
          </p:txBody>
        </p:sp>
      </p:grpSp>
      <p:sp>
        <p:nvSpPr>
          <p:cNvPr id="2" name="文本框 1"/>
          <p:cNvSpPr txBox="1"/>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2" name="Shape 172"/>
          <p:cNvSpPr/>
          <p:nvPr/>
        </p:nvSpPr>
        <p:spPr>
          <a:xfrm flipV="1">
            <a:off x="-4762" y="9010650"/>
            <a:ext cx="13014325" cy="0"/>
          </a:xfrm>
          <a:prstGeom prst="line">
            <a:avLst/>
          </a:prstGeom>
          <a:ln w="12700">
            <a:solidFill>
              <a:srgbClr val="49ADDF">
                <a:alpha val="60000"/>
              </a:srgbClr>
            </a:solidFill>
            <a:custDash>
              <a:ds d="600000" sp="600000"/>
            </a:custDash>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sp>
        <p:nvSpPr>
          <p:cNvPr id="31747" name="Shape 177"/>
          <p:cNvSpPr/>
          <p:nvPr/>
        </p:nvSpPr>
        <p:spPr>
          <a:xfrm>
            <a:off x="5683250" y="1497013"/>
            <a:ext cx="1625600" cy="1016000"/>
          </a:xfrm>
          <a:prstGeom prst="rect">
            <a:avLst/>
          </a:prstGeom>
          <a:noFill/>
          <a:ln w="12700">
            <a:noFill/>
          </a:ln>
        </p:spPr>
        <p:txBody>
          <a:bodyPr wrap="none" lIns="50800" tIns="50800" rIns="50800" bIns="50800" anchor="ctr" anchorCtr="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defTabSz="584200" eaLnBrk="1" hangingPunct="1">
              <a:spcBef>
                <a:spcPct val="0"/>
              </a:spcBef>
              <a:buFontTx/>
              <a:buNone/>
            </a:pPr>
            <a:r>
              <a:rPr lang="zh-CN" altLang="en-US" sz="60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rPr>
              <a:t>小结</a:t>
            </a:r>
            <a:endParaRPr lang="zh-CN" altLang="en-US" sz="6000" b="1">
              <a:solidFill>
                <a:srgbClr val="49ADDF"/>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31748" name="Shape 178"/>
          <p:cNvSpPr/>
          <p:nvPr/>
        </p:nvSpPr>
        <p:spPr>
          <a:xfrm>
            <a:off x="814388" y="2716213"/>
            <a:ext cx="11266487" cy="5232400"/>
          </a:xfrm>
          <a:prstGeom prst="rect">
            <a:avLst/>
          </a:prstGeom>
          <a:noFill/>
          <a:ln w="12700">
            <a:noFill/>
          </a:ln>
        </p:spPr>
        <p:txBody>
          <a:bodyPr lIns="50800" tIns="50800" rIns="50800" bIns="50800">
            <a:spAutoFit/>
          </a:bodyPr>
          <a:lstStyle>
            <a:defPPr>
              <a:defRPr lang="zh-CN"/>
            </a:defPPr>
            <a:lvl1pPr marL="342900" lvl="0" indent="-342900" algn="l" defTabSz="5842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5842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5842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5842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1.</a:t>
            </a:r>
            <a:r>
              <a:rPr lang="zh-CN" altLang="zh-CN" sz="2800">
                <a:solidFill>
                  <a:srgbClr val="000000"/>
                </a:solidFill>
                <a:latin typeface="微软雅黑" panose="020b0503020204020204" pitchFamily="34" charset="-122"/>
                <a:ea typeface="微软雅黑" panose="020b0503020204020204" pitchFamily="34" charset="-122"/>
                <a:sym typeface="Helvetica Light"/>
              </a:rPr>
              <a:t>处方是指由医师在诊疗活动中为患者开具的，由药师审核、调</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配、核对，并作为患者用药凭证的医疗文书。</a:t>
            </a:r>
            <a:endParaRPr lang="zh-CN"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2.</a:t>
            </a:r>
            <a:r>
              <a:rPr lang="zh-CN" altLang="zh-CN" sz="2800">
                <a:solidFill>
                  <a:srgbClr val="000000"/>
                </a:solidFill>
                <a:latin typeface="微软雅黑" panose="020b0503020204020204" pitchFamily="34" charset="-122"/>
                <a:ea typeface="微软雅黑" panose="020b0503020204020204" pitchFamily="34" charset="-122"/>
                <a:sym typeface="Helvetica Light"/>
              </a:rPr>
              <a:t>处方包括法定处方、医师处方和协定处方，具有技术性、经济</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性和法律性，其结构包括处方前记、正文和后记。</a:t>
            </a:r>
            <a:endParaRPr lang="zh-CN"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3.</a:t>
            </a:r>
            <a:r>
              <a:rPr lang="zh-CN" altLang="zh-CN" sz="2800">
                <a:solidFill>
                  <a:srgbClr val="000000"/>
                </a:solidFill>
                <a:latin typeface="微软雅黑" panose="020b0503020204020204" pitchFamily="34" charset="-122"/>
                <a:ea typeface="微软雅黑" panose="020b0503020204020204" pitchFamily="34" charset="-122"/>
                <a:sym typeface="Helvetica Light"/>
              </a:rPr>
              <a:t>处方调剂的基本程序包括收方、审核处方、划价、调配、核对、</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发药及指导用药。</a:t>
            </a:r>
            <a:endParaRPr lang="zh-CN"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4.</a:t>
            </a:r>
            <a:r>
              <a:rPr lang="zh-CN" altLang="zh-CN" sz="2800">
                <a:solidFill>
                  <a:srgbClr val="000000"/>
                </a:solidFill>
                <a:latin typeface="微软雅黑" panose="020b0503020204020204" pitchFamily="34" charset="-122"/>
                <a:ea typeface="微软雅黑" panose="020b0503020204020204" pitchFamily="34" charset="-122"/>
                <a:sym typeface="Helvetica Light"/>
              </a:rPr>
              <a:t>现行的处方管理制度是于</a:t>
            </a:r>
            <a:r>
              <a:rPr lang="en-US" altLang="zh-CN" sz="2800">
                <a:solidFill>
                  <a:srgbClr val="000000"/>
                </a:solidFill>
                <a:latin typeface="Times New Roman" panose="02020603050405020304" pitchFamily="18" charset="0"/>
                <a:ea typeface="微软雅黑" panose="020b0503020204020204" pitchFamily="34" charset="-122"/>
                <a:sym typeface="Helvetica Light"/>
              </a:rPr>
              <a:t>2007</a:t>
            </a:r>
            <a:r>
              <a:rPr lang="zh-CN" altLang="zh-CN" sz="2800">
                <a:solidFill>
                  <a:srgbClr val="000000"/>
                </a:solidFill>
                <a:latin typeface="微软雅黑" panose="020b0503020204020204" pitchFamily="34" charset="-122"/>
                <a:ea typeface="微软雅黑" panose="020b0503020204020204" pitchFamily="34" charset="-122"/>
                <a:sym typeface="Helvetica Light"/>
              </a:rPr>
              <a:t>年</a:t>
            </a:r>
            <a:r>
              <a:rPr lang="en-US" altLang="zh-CN" sz="2800">
                <a:solidFill>
                  <a:srgbClr val="000000"/>
                </a:solidFill>
                <a:latin typeface="Times New Roman" panose="02020603050405020304" pitchFamily="18" charset="0"/>
                <a:ea typeface="微软雅黑" panose="020b0503020204020204" pitchFamily="34" charset="-122"/>
                <a:sym typeface="Helvetica Light"/>
              </a:rPr>
              <a:t>5</a:t>
            </a:r>
            <a:r>
              <a:rPr lang="zh-CN" altLang="zh-CN" sz="2800">
                <a:solidFill>
                  <a:srgbClr val="000000"/>
                </a:solidFill>
                <a:latin typeface="微软雅黑" panose="020b0503020204020204" pitchFamily="34" charset="-122"/>
                <a:ea typeface="微软雅黑" panose="020b0503020204020204" pitchFamily="34" charset="-122"/>
                <a:sym typeface="Helvetica Light"/>
              </a:rPr>
              <a:t>月</a:t>
            </a:r>
            <a:r>
              <a:rPr lang="en-US" altLang="zh-CN" sz="2800">
                <a:solidFill>
                  <a:srgbClr val="000000"/>
                </a:solidFill>
                <a:latin typeface="Times New Roman" panose="02020603050405020304" pitchFamily="18" charset="0"/>
                <a:ea typeface="微软雅黑" panose="020b0503020204020204" pitchFamily="34" charset="-122"/>
                <a:sym typeface="Helvetica Light"/>
              </a:rPr>
              <a:t>1</a:t>
            </a:r>
            <a:r>
              <a:rPr lang="zh-CN" altLang="zh-CN" sz="2800">
                <a:solidFill>
                  <a:srgbClr val="000000"/>
                </a:solidFill>
                <a:latin typeface="微软雅黑" panose="020b0503020204020204" pitchFamily="34" charset="-122"/>
                <a:ea typeface="微软雅黑" panose="020b0503020204020204" pitchFamily="34" charset="-122"/>
                <a:sym typeface="Helvetica Light"/>
              </a:rPr>
              <a:t>日起正式施行的《处方管</a:t>
            </a:r>
            <a:endParaRPr lang="en-US" altLang="zh-CN" sz="2800">
              <a:solidFill>
                <a:srgbClr val="000000"/>
              </a:solidFill>
              <a:latin typeface="微软雅黑" panose="020b0503020204020204" pitchFamily="34" charset="-122"/>
              <a:ea typeface="微软雅黑" panose="020b0503020204020204" pitchFamily="34" charset="-122"/>
              <a:sym typeface="Helvetica Light"/>
            </a:endParaRPr>
          </a:p>
          <a:p>
            <a:pPr marL="0" lvl="0" indent="0" algn="just" defTabSz="584200" eaLnBrk="1" hangingPunct="1">
              <a:lnSpc>
                <a:spcPct val="150000"/>
              </a:lnSpc>
              <a:spcBef>
                <a:spcPct val="0"/>
              </a:spcBef>
              <a:buFontTx/>
              <a:buNone/>
            </a:pPr>
            <a:r>
              <a:rPr lang="en-US" altLang="zh-CN" sz="2800">
                <a:solidFill>
                  <a:srgbClr val="000000"/>
                </a:solidFill>
                <a:latin typeface="微软雅黑" panose="020b0503020204020204" pitchFamily="34" charset="-122"/>
                <a:ea typeface="微软雅黑" panose="020b0503020204020204" pitchFamily="34" charset="-122"/>
                <a:sym typeface="Helvetica Light"/>
              </a:rPr>
              <a:t>          </a:t>
            </a:r>
            <a:r>
              <a:rPr lang="zh-CN" altLang="zh-CN" sz="2800">
                <a:solidFill>
                  <a:srgbClr val="000000"/>
                </a:solidFill>
                <a:latin typeface="微软雅黑" panose="020b0503020204020204" pitchFamily="34" charset="-122"/>
                <a:ea typeface="微软雅黑" panose="020b0503020204020204" pitchFamily="34" charset="-122"/>
                <a:sym typeface="Helvetica Light"/>
              </a:rPr>
              <a:t>理办法》，共有</a:t>
            </a:r>
            <a:r>
              <a:rPr lang="en-US" altLang="zh-CN" sz="2800">
                <a:solidFill>
                  <a:srgbClr val="000000"/>
                </a:solidFill>
                <a:latin typeface="Times New Roman" panose="02020603050405020304" pitchFamily="18" charset="0"/>
                <a:ea typeface="微软雅黑" panose="020b0503020204020204" pitchFamily="34" charset="-122"/>
                <a:sym typeface="Helvetica Light"/>
              </a:rPr>
              <a:t>8</a:t>
            </a:r>
            <a:r>
              <a:rPr lang="zh-CN" altLang="zh-CN" sz="2800">
                <a:solidFill>
                  <a:srgbClr val="000000"/>
                </a:solidFill>
                <a:latin typeface="微软雅黑" panose="020b0503020204020204" pitchFamily="34" charset="-122"/>
                <a:ea typeface="微软雅黑" panose="020b0503020204020204" pitchFamily="34" charset="-122"/>
                <a:sym typeface="Helvetica Light"/>
              </a:rPr>
              <a:t>章</a:t>
            </a:r>
            <a:r>
              <a:rPr lang="en-US" altLang="zh-CN" sz="2800">
                <a:solidFill>
                  <a:srgbClr val="000000"/>
                </a:solidFill>
                <a:latin typeface="Times New Roman" panose="02020603050405020304" pitchFamily="18" charset="0"/>
                <a:ea typeface="微软雅黑" panose="020b0503020204020204" pitchFamily="34" charset="-122"/>
                <a:sym typeface="Helvetica Light"/>
              </a:rPr>
              <a:t>63</a:t>
            </a:r>
            <a:r>
              <a:rPr lang="zh-CN" altLang="zh-CN" sz="2800">
                <a:solidFill>
                  <a:srgbClr val="000000"/>
                </a:solidFill>
                <a:latin typeface="微软雅黑" panose="020b0503020204020204" pitchFamily="34" charset="-122"/>
                <a:ea typeface="微软雅黑" panose="020b0503020204020204" pitchFamily="34" charset="-122"/>
                <a:sym typeface="Helvetica Light"/>
              </a:rPr>
              <a:t>条内容。</a:t>
            </a:r>
            <a:endParaRPr lang="zh-CN" altLang="en-US" sz="2800">
              <a:solidFill>
                <a:srgbClr val="000000"/>
              </a:solidFill>
              <a:latin typeface="微软雅黑" panose="020b0503020204020204" pitchFamily="34" charset="-122"/>
              <a:ea typeface="微软雅黑" panose="020b0503020204020204" pitchFamily="34" charset="-122"/>
              <a:sym typeface="微软雅黑" panose="020b0503020204020204" pitchFamily="34" charset="-122"/>
            </a:endParaRPr>
          </a:p>
        </p:txBody>
      </p:sp>
      <p:sp>
        <p:nvSpPr>
          <p:cNvPr id="9" name="Shape 44"/>
          <p:cNvSpPr/>
          <p:nvPr/>
        </p:nvSpPr>
        <p:spPr>
          <a:xfrm flipV="1">
            <a:off x="0" y="838200"/>
            <a:ext cx="13012738" cy="0"/>
          </a:xfrm>
          <a:prstGeom prst="line">
            <a:avLst/>
          </a:prstGeom>
          <a:ln w="25400">
            <a:solidFill>
              <a:srgbClr val="49ADDF"/>
            </a:solidFill>
            <a:miter lim="400000"/>
          </a:ln>
        </p:spPr>
        <p:txBody>
          <a:bodyPr lIns="0" tIns="0" rIns="0" bIns="0"/>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marR="0" lvl="0" indent="0" algn="l" defTabSz="457200" rtl="0" eaLnBrk="1" fontAlgn="auto" latinLnBrk="0" hangingPunct="1">
              <a:lnSpc>
                <a:spcPct val="100000"/>
              </a:lnSpc>
              <a:spcBef>
                <a:spcPct val="0"/>
              </a:spcBef>
              <a:spcAft>
                <a:spcPct val="0"/>
              </a:spcAft>
              <a:buClrTx/>
              <a:buSzTx/>
              <a:buFontTx/>
              <a:buNone/>
              <a:defRPr sz="1200">
                <a:latin typeface="+mj-lt"/>
                <a:ea typeface="+mj-ea"/>
                <a:cs typeface="+mj-cs"/>
                <a:sym typeface="Helvetica"/>
              </a:defRPr>
            </a:pPr>
            <a:endParaRPr kumimoji="0" sz="1200" b="0" i="0" u="none" strike="noStrike" kern="0" cap="none" spc="0" normalizeH="0" baseline="0" noProof="0">
              <a:ln>
                <a:noFill/>
              </a:ln>
              <a:solidFill>
                <a:sysClr val="windowText" lastClr="000000"/>
              </a:solidFill>
              <a:effectLst/>
              <a:uLnTx/>
              <a:uFillTx/>
              <a:latin typeface="+mj-lt"/>
              <a:ea typeface="+mj-ea"/>
              <a:cs typeface="+mj-cs"/>
              <a:sym typeface="Helvetica"/>
            </a:endParaRPr>
          </a:p>
        </p:txBody>
      </p:sp>
      <p:pic>
        <p:nvPicPr>
          <p:cNvPr id="31751" name="图片 10" descr="章.png"/>
          <p:cNvPicPr>
            <a:picLocks noChangeAspect="1"/>
          </p:cNvPicPr>
          <p:nvPr/>
        </p:nvPicPr>
        <p:blipFill>
          <a:blip r:embed="rId2"/>
          <a:stretch>
            <a:fillRect/>
          </a:stretch>
        </p:blipFill>
        <p:spPr>
          <a:xfrm>
            <a:off x="571500" y="-19050"/>
            <a:ext cx="863600" cy="863600"/>
          </a:xfrm>
          <a:prstGeom prst="rect">
            <a:avLst/>
          </a:prstGeom>
          <a:noFill/>
          <a:ln w="9525">
            <a:noFill/>
          </a:ln>
        </p:spPr>
      </p:pic>
      <p:sp>
        <p:nvSpPr>
          <p:cNvPr id="2" name="文本框 1"/>
          <p:cNvSpPr txBox="1"/>
          <p:nvPr>
            <p:custDataLst>
              <p:tags r:id="rId3"/>
            </p:custDataLst>
          </p:nvPr>
        </p:nvSpPr>
        <p:spPr>
          <a:xfrm>
            <a:off x="1605915" y="250190"/>
            <a:ext cx="6502400" cy="368300"/>
          </a:xfrm>
          <a:prstGeom prst="rect">
            <a:avLst/>
          </a:prstGeom>
          <a:noFill/>
        </p:spPr>
        <p:txBody>
          <a:bodyPr wrap="square" rtlCol="0" anchor="t">
            <a:spAutoFit/>
          </a:bodyPr>
          <a:lstStyle>
            <a:defPPr>
              <a:defRPr lang="zh-CN"/>
            </a:defPPr>
            <a:lvl1pPr marL="0" lvl="0"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1pPr>
            <a:lvl2pPr marL="457200" lvl="1"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2pPr>
            <a:lvl3pPr marL="914400" lvl="2"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3pPr>
            <a:lvl4pPr marL="1371600" lvl="3"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4pPr>
            <a:lvl5pPr marL="1828800" lvl="4"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5pPr>
            <a:lvl6pPr marL="2286000" lvl="5"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6pPr>
            <a:lvl7pPr marL="2743200" lvl="6"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7pPr>
            <a:lvl8pPr marL="3200400" lvl="7"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8pPr>
            <a:lvl9pPr marL="3657600" lvl="8" indent="0" algn="l" defTabSz="584200" rtl="0" eaLnBrk="0" fontAlgn="base" latinLnBrk="0" hangingPunct="0">
              <a:lnSpc>
                <a:spcPct val="100000"/>
              </a:lnSpc>
              <a:spcBef>
                <a:spcPct val="0"/>
              </a:spcBef>
              <a:spcAft>
                <a:spcPct val="0"/>
              </a:spcAft>
              <a:buNone/>
              <a:defRPr sz="3600" b="0" i="0" u="none" kern="1200" baseline="0">
                <a:solidFill>
                  <a:schemeClr val="tx1"/>
                </a:solidFill>
                <a:latin typeface="Helvetica Light"/>
                <a:ea typeface="Helvetica Light"/>
                <a:cs typeface="+mn-cs"/>
                <a:sym typeface="Helvetica Light"/>
              </a:defRPr>
            </a:lvl9pPr>
          </a:lstStyle>
          <a:p>
            <a:pPr marL="0" lvl="0" indent="0" algn="l" defTabSz="584200" eaLnBrk="1" hangingPunct="1">
              <a:spcBef>
                <a:spcPct val="0"/>
              </a:spcBef>
              <a:buFontTx/>
              <a:buNone/>
            </a:pP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任务一</a:t>
            </a:r>
            <a:r>
              <a:rPr lang="en-US" altLang="zh-CN" sz="1800" b="1">
                <a:solidFill>
                  <a:srgbClr val="BE0C4C"/>
                </a:solidFill>
                <a:latin typeface="微软雅黑" panose="020b0503020204020204" pitchFamily="34" charset="-122"/>
                <a:ea typeface="微软雅黑" panose="020b0503020204020204" pitchFamily="34" charset="-122"/>
                <a:sym typeface="Lantinghei SC Demibold"/>
              </a:rPr>
              <a:t> </a:t>
            </a:r>
            <a:r>
              <a:rPr lang="zh-CN" altLang="en-US" sz="1800" b="1">
                <a:solidFill>
                  <a:srgbClr val="BE0C4C"/>
                </a:solidFill>
                <a:latin typeface="微软雅黑" panose="020b0503020204020204" pitchFamily="34" charset="-122"/>
                <a:ea typeface="微软雅黑" panose="020b0503020204020204" pitchFamily="34" charset="-122"/>
                <a:sym typeface="Lantinghei SC Demibold"/>
              </a:rPr>
              <a:t>认识处方</a:t>
            </a:r>
            <a:endParaRPr lang="zh-CN" altLang="en-US" sz="1800" b="1">
              <a:solidFill>
                <a:srgbClr val="BE0C4C"/>
              </a:solidFill>
              <a:latin typeface="微软雅黑" panose="020b0503020204020204" pitchFamily="34" charset="-122"/>
              <a:ea typeface="微软雅黑" panose="020b0503020204020204" pitchFamily="34" charset="-122"/>
              <a:sym typeface="Lantinghei SC Demibold"/>
            </a:endParaRPr>
          </a:p>
        </p:txBody>
      </p:sp>
    </p:spTree>
  </p:cSld>
  <p:clrMapOvr>
    <a:masterClrMapping/>
  </p:clrMapOvr>
  <p:transition spd="med"/>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1734800" cy="84836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https://d.book118.com/756000235154010101</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Default">
  <a:themeElements>
    <a:clrScheme name="Default">
      <a:dk1>
        <a:srgbClr val="000000"/>
      </a:dk1>
      <a:lt1>
        <a:srgbClr val="FFFFFF"/>
      </a:lt1>
      <a:dk2>
        <a:srgbClr val="A7A7A7"/>
      </a:dk2>
      <a:lt2>
        <a:srgbClr val="535353"/>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Default">
      <a:majorFont>
        <a:latin typeface="Helvetica"/>
        <a:ea typeface="Helvetica"/>
        <a:cs typeface="Helvetica"/>
      </a:majorFont>
      <a:minorFont>
        <a:latin typeface="Avenir Roman"/>
        <a:ea typeface="Avenir Roman"/>
        <a:cs typeface="Avenir Roman"/>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38100" dist="25400" dir="54000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rgbClr val="0365C0"/>
          </a:solidFill>
          <a:prstDash val="solid"/>
          <a:bevel/>
        </a:ln>
        <a:effectLst>
          <a:outerShdw blurRad="38100" dist="25400" dir="5400000" rotWithShape="0">
            <a:srgbClr val="000000">
              <a:alpha val="50000"/>
            </a:srgbClr>
          </a:outerShdw>
        </a:effectLst>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365C0"/>
          </a:solidFill>
          <a:prstDash val="solid"/>
          <a:bevel/>
        </a:ln>
        <a:effectLst>
          <a:outerShdw blurRad="38100" dist="25400" dir="5400000" rotWithShape="0">
            <a:srgbClr val="000000">
              <a:alpha val="50000"/>
            </a:srgbClr>
          </a:outerShdw>
        </a:effectLst>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1" hangingPunct="0">
          <a:lnSpc>
            <a:spcPct val="100000"/>
          </a:lnSpc>
          <a:spcBef>
            <a:spcPts val="0"/>
          </a:spcBef>
          <a:spcAft>
            <a:spcPts val="0"/>
          </a:spcAft>
          <a:buClrTx/>
          <a:buSzTx/>
          <a:buFontTx/>
          <a:buNone/>
          <a:defRPr kumimoji="0" sz="3600" b="0" i="0" u="none" strike="noStrike" cap="none" spc="0" normalizeH="0" baseline="0">
            <a:ln>
              <a:noFill/>
            </a:ln>
            <a:solidFill>
              <a:srgbClr val="000000"/>
            </a:solidFill>
            <a:effectLst/>
            <a:uFillTx/>
            <a:latin typeface="Helvetica Light"/>
            <a:ea typeface="Helvetica Light"/>
            <a:cs typeface="Helvetica Light"/>
            <a:sym typeface="Helvetica Light"/>
          </a:defRPr>
        </a:defPPr>
        <a:lvl1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246</Paragraphs>
  <Slides>27</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27</vt:i4>
      </vt:variant>
    </vt:vector>
  </HeadingPairs>
  <TitlesOfParts>
    <vt:vector baseType="lpstr" size="37">
      <vt:lpstr>Arial</vt:lpstr>
      <vt:lpstr>Calibri</vt:lpstr>
      <vt:lpstr>宋体</vt:lpstr>
      <vt:lpstr>Helvetica Light</vt:lpstr>
      <vt:lpstr>微软雅黑</vt:lpstr>
      <vt:lpstr>Helvetica</vt:lpstr>
      <vt:lpstr>Lantinghei SC Demibold</vt:lpstr>
      <vt:lpstr>Times New Roman</vt:lpstr>
      <vt:lpstr>Avenir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2024-09-26T05:55:24.326</cp:lastPrinted>
  <dcterms:created xsi:type="dcterms:W3CDTF">2024-09-25T21:55:24Z</dcterms:created>
  <dcterms:modified xsi:type="dcterms:W3CDTF">2024-09-25T21:55:26Z</dcterms:modified>
</cp:coreProperties>
</file>