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B4555D8-C178-4E02-8465-3EBF693130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EC0E02F-7B6E-4E60-A657-0A50BDDBDC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EF563F8-1144-4793-8C25-1F33D9316E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22D00D8-FB53-48B1-A36F-F7A41A96729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219AC81-9020-4417-8312-21141D12512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82B91F4-7BEB-4FA3-8C48-B24400A8F03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38D3402-431F-4BD7-BB44-EF0B1C1EFA9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7959B0F-D4B0-46D8-B3E6-04E1A8D4C74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D67C55C-708B-4BF9-A750-A03243FCE51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F7444D8-48B3-4729-9F9E-B9E7AD911D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D4D8928-77EE-4F6C-990E-977F434B65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3.jpeg" /><Relationship Id="rId3" Type="http://schemas.openxmlformats.org/officeDocument/2006/relationships/image" Target="../media/image24.jpeg" /><Relationship Id="rId4" Type="http://schemas.openxmlformats.org/officeDocument/2006/relationships/image" Target="../media/image25.jpeg" /><Relationship Id="rId5"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56002222145010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409093" y="4827662"/>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汇报人：XX</a:t>
            </a:r>
          </a:p>
        </p:txBody>
      </p:sp>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离婚协议书中的债务履行与清偿安排</a:t>
            </a:r>
          </a:p>
        </p:txBody>
      </p:sp>
      <p:sp>
        <p:nvSpPr>
          <p:cNvPr id="4" name="TextBox 4"/>
          <p:cNvSpPr txBox="1"/>
          <p:nvPr/>
        </p:nvSpPr>
        <p:spPr>
          <a:xfrm>
            <a:off x="3825995" y="5328676"/>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2024-02-06</a:t>
            </a:r>
          </a:p>
        </p:txBody>
      </p:sp>
      <p:sp>
        <p:nvSpPr>
          <p:cNvPr id="5" name="AutoShape 5"/>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5116739" y="1218945"/>
            <a:ext cx="1958523" cy="1958523"/>
            <a:chOff x="5116739" y="1218945"/>
            <a:chExt cx="1958523" cy="1958523"/>
          </a:xfrm>
        </p:grpSpPr>
        <p:sp>
          <p:nvSpPr>
            <p:cNvPr id="7" name="Freeform 7"/>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116739" y="1218945"/>
              <a:ext cx="1958523" cy="1958523"/>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253411" y="1355617"/>
              <a:ext cx="1685300" cy="1685300"/>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572171" y="516087"/>
            <a:ext cx="715670" cy="715670"/>
            <a:chOff x="572171" y="516087"/>
            <a:chExt cx="715670" cy="715670"/>
          </a:xfrm>
        </p:grpSpPr>
        <p:sp>
          <p:nvSpPr>
            <p:cNvPr id="4" name="Freeform 4"/>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2171" y="516087"/>
              <a:ext cx="715670" cy="715670"/>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2036" y="565953"/>
              <a:ext cx="615696" cy="615696"/>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AutoShape 7"/>
          <p:cNvSpPr/>
          <p:nvPr/>
        </p:nvSpPr>
        <p:spPr>
          <a:xfrm>
            <a:off x="1490568" y="1247584"/>
            <a:ext cx="1681506" cy="766756"/>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8" name="Connector 8"/>
          <p:cNvCxnSpPr/>
          <p:nvPr/>
        </p:nvCxnSpPr>
        <p:spPr>
          <a:xfrm>
            <a:off x="4573574" y="1614170"/>
            <a:ext cx="5237390" cy="0"/>
          </a:xfrm>
          <a:prstGeom prst="line">
            <a:avLst/>
          </a:prstGeom>
          <a:ln w="9525">
            <a:solidFill>
              <a:srgbClr val="FFFFFF">
                <a:alpha val="100000"/>
              </a:srgbClr>
            </a:solidFill>
            <a:prstDash val="solid"/>
            <a:headEnd type="oval"/>
            <a:tailEnd type="none"/>
          </a:ln>
        </p:spPr>
      </p:cxnSp>
      <p:sp>
        <p:nvSpPr>
          <p:cNvPr id="9" name="TextBox 9"/>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债务概述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债务履行原则及方式</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清偿安排具体条款解读</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争议解决机制与法律途径</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监督执行与保障措施</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总结回顾与未来展望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债务概述</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073" r="16073"/>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债务是指按照合同的约定或者依照法律的规定，在特定当事人之间产生的特定的权利和义务关系。</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债务定义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根据债务的性质和来源，可以将债务分为夫妻共同债务和个人债务。</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债务分类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债务定义与分类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28883" y="1711764"/>
            <a:ext cx="4242156" cy="1454089"/>
          </a:xfrm>
          <a:prstGeom prst="roundRect">
            <a:avLst>
              <a:gd name="adj" fmla="val 2049"/>
            </a:avLst>
          </a:prstGeom>
          <a:solidFill>
            <a:schemeClr val="accent1">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996316" y="1711764"/>
            <a:ext cx="4092216" cy="1454089"/>
          </a:xfrm>
          <a:prstGeom prst="roundRect">
            <a:avLst>
              <a:gd name="adj" fmla="val 2049"/>
            </a:avLst>
          </a:prstGeom>
          <a:solidFill>
            <a:schemeClr val="accent2">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6096000" y="3660226"/>
            <a:ext cx="0" cy="2439937"/>
          </a:xfrm>
          <a:prstGeom prst="line">
            <a:avLst/>
          </a:prstGeom>
          <a:ln w="9525">
            <a:solidFill>
              <a:srgbClr val="FFFFFF">
                <a:alpha val="100000"/>
              </a:srgbClr>
            </a:solidFill>
            <a:prstDash val="solid"/>
            <a:headEnd type="none"/>
            <a:tailEnd type="none"/>
          </a:ln>
        </p:spPr>
      </p:cxnSp>
      <p:sp>
        <p:nvSpPr>
          <p:cNvPr id="5" name="AutoShape 5"/>
          <p:cNvSpPr/>
          <p:nvPr/>
        </p:nvSpPr>
        <p:spPr>
          <a:xfrm>
            <a:off x="112888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夫妻共同债务主要包括婚姻关系存续期间为解决共同生活所需的衣食住行医等费用、履行法定扶养义务、共同生产经营或者基于夫妻双方共同意思表示所负的债务。</a:t>
            </a:r>
            <a:endParaRPr lang="en-US" sz="1100"/>
          </a:p>
        </p:txBody>
      </p:sp>
      <p:sp>
        <p:nvSpPr>
          <p:cNvPr id="6" name="AutoShape 6"/>
          <p:cNvSpPr/>
          <p:nvPr/>
        </p:nvSpPr>
        <p:spPr>
          <a:xfrm>
            <a:off x="685104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在认定夫妻共同债务时，需要考虑债务是否用于夫妻共同生活、共同生产经营或者基于夫妻双方共同意思表示。</a:t>
            </a:r>
            <a:endParaRPr lang="en-US" sz="1100"/>
          </a:p>
        </p:txBody>
      </p:sp>
      <p:sp>
        <p:nvSpPr>
          <p:cNvPr id="7" name="AutoShape 7"/>
          <p:cNvSpPr/>
          <p:nvPr/>
        </p:nvSpPr>
        <p:spPr>
          <a:xfrm>
            <a:off x="1128883" y="2489009"/>
            <a:ext cx="424215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共同债务范围</a:t>
            </a:r>
            <a:endParaRPr lang="en-US" sz="1100"/>
          </a:p>
        </p:txBody>
      </p:sp>
      <p:sp>
        <p:nvSpPr>
          <p:cNvPr id="8" name="AutoShape 8"/>
          <p:cNvSpPr/>
          <p:nvPr/>
        </p:nvSpPr>
        <p:spPr>
          <a:xfrm>
            <a:off x="6996316" y="2489009"/>
            <a:ext cx="409221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认定标准</a:t>
            </a:r>
            <a:endParaRPr lang="en-US" sz="1100"/>
          </a:p>
        </p:txBody>
      </p:sp>
      <p:sp>
        <p:nvSpPr>
          <p:cNvPr id="9" name="Freeform 9"/>
          <p:cNvSpPr/>
          <p:nvPr/>
        </p:nvSpPr>
        <p:spPr>
          <a:xfrm>
            <a:off x="3032529" y="2003945"/>
            <a:ext cx="434864" cy="434864"/>
          </a:xfrm>
          <a:custGeom>
            <a:rect l="l" t="t" r="r" b="b"/>
            <a:pathLst>
              <a:path w="9753600" h="9753600">
                <a:moveTo>
                  <a:pt x="8367503" y="4412961"/>
                </a:moveTo>
                <a:cubicBezTo>
                  <a:pt x="8156175" y="3938286"/>
                  <a:pt x="7853813" y="3517798"/>
                  <a:pt x="7469088" y="3164500"/>
                </a:cubicBezTo>
                <a:lnTo>
                  <a:pt x="7153722" y="2875143"/>
                </a:lnTo>
                <a:cubicBezTo>
                  <a:pt x="7107121" y="2833961"/>
                  <a:pt x="7033428" y="2852385"/>
                  <a:pt x="7012836" y="2910906"/>
                </a:cubicBezTo>
                <a:lnTo>
                  <a:pt x="6871951" y="3315139"/>
                </a:lnTo>
                <a:cubicBezTo>
                  <a:pt x="6784169" y="3568732"/>
                  <a:pt x="6622692" y="3827745"/>
                  <a:pt x="6394025" y="4082422"/>
                </a:cubicBezTo>
                <a:cubicBezTo>
                  <a:pt x="6378853" y="4098678"/>
                  <a:pt x="6361513" y="4103013"/>
                  <a:pt x="6349592" y="4104097"/>
                </a:cubicBezTo>
                <a:cubicBezTo>
                  <a:pt x="6337671" y="4105181"/>
                  <a:pt x="6319247" y="4103013"/>
                  <a:pt x="6302991" y="4087841"/>
                </a:cubicBezTo>
                <a:cubicBezTo>
                  <a:pt x="6287819" y="4074836"/>
                  <a:pt x="6280233" y="4055329"/>
                  <a:pt x="6281317" y="4035822"/>
                </a:cubicBezTo>
                <a:cubicBezTo>
                  <a:pt x="6321415" y="3383415"/>
                  <a:pt x="6126343" y="2647563"/>
                  <a:pt x="5699351" y="1846682"/>
                </a:cubicBezTo>
                <a:cubicBezTo>
                  <a:pt x="5346059" y="1181271"/>
                  <a:pt x="4855121" y="662161"/>
                  <a:pt x="4241730" y="300194"/>
                </a:cubicBezTo>
                <a:lnTo>
                  <a:pt x="3794148" y="36847"/>
                </a:lnTo>
                <a:cubicBezTo>
                  <a:pt x="3735627" y="2167"/>
                  <a:pt x="3660849" y="47684"/>
                  <a:pt x="3664101" y="115959"/>
                </a:cubicBezTo>
                <a:lnTo>
                  <a:pt x="3687943" y="636151"/>
                </a:lnTo>
                <a:cubicBezTo>
                  <a:pt x="3704199" y="991615"/>
                  <a:pt x="3663017" y="1305898"/>
                  <a:pt x="3565481" y="1567078"/>
                </a:cubicBezTo>
                <a:cubicBezTo>
                  <a:pt x="3446270" y="1886778"/>
                  <a:pt x="3275041" y="2183722"/>
                  <a:pt x="3056126" y="2450320"/>
                </a:cubicBezTo>
                <a:cubicBezTo>
                  <a:pt x="2902236" y="2636723"/>
                  <a:pt x="2729922" y="2804701"/>
                  <a:pt x="2541353" y="2949922"/>
                </a:cubicBezTo>
                <a:cubicBezTo>
                  <a:pt x="2085102" y="3299967"/>
                  <a:pt x="1709046" y="3756220"/>
                  <a:pt x="1454369" y="4266658"/>
                </a:cubicBezTo>
                <a:cubicBezTo>
                  <a:pt x="1197521" y="4782512"/>
                  <a:pt x="1062057" y="5360146"/>
                  <a:pt x="1062057" y="5938857"/>
                </a:cubicBezTo>
                <a:cubicBezTo>
                  <a:pt x="1062057" y="6450379"/>
                  <a:pt x="1162843" y="6945649"/>
                  <a:pt x="1362250" y="7412736"/>
                </a:cubicBezTo>
                <a:cubicBezTo>
                  <a:pt x="1555154" y="7862486"/>
                  <a:pt x="1830423" y="8267802"/>
                  <a:pt x="2180469" y="8614601"/>
                </a:cubicBezTo>
                <a:cubicBezTo>
                  <a:pt x="2531598" y="8961395"/>
                  <a:pt x="2939082" y="9234496"/>
                  <a:pt x="3393163" y="9424149"/>
                </a:cubicBezTo>
                <a:cubicBezTo>
                  <a:pt x="3863511" y="9621393"/>
                  <a:pt x="4362031" y="9721120"/>
                  <a:pt x="4876800" y="9721120"/>
                </a:cubicBezTo>
                <a:cubicBezTo>
                  <a:pt x="5391569" y="9721120"/>
                  <a:pt x="5890089" y="9621416"/>
                  <a:pt x="6360433" y="9425261"/>
                </a:cubicBezTo>
                <a:cubicBezTo>
                  <a:pt x="6814517" y="9235608"/>
                  <a:pt x="7223085" y="8963591"/>
                  <a:pt x="7573127" y="8615712"/>
                </a:cubicBezTo>
                <a:cubicBezTo>
                  <a:pt x="7924257" y="8268917"/>
                  <a:pt x="8199526" y="7863601"/>
                  <a:pt x="8391346" y="7413848"/>
                </a:cubicBezTo>
                <a:cubicBezTo>
                  <a:pt x="8590753" y="6946759"/>
                  <a:pt x="8691540" y="6451489"/>
                  <a:pt x="8691540" y="5939968"/>
                </a:cubicBezTo>
                <a:cubicBezTo>
                  <a:pt x="8691540" y="5411106"/>
                  <a:pt x="8583166" y="4897419"/>
                  <a:pt x="8367503" y="441298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832836" y="2019632"/>
            <a:ext cx="419176" cy="419176"/>
          </a:xfrm>
          <a:custGeom>
            <a:rect l="l" t="t" r="r" b="b"/>
            <a:pathLst>
              <a:path w="9753600" h="9753600">
                <a:moveTo>
                  <a:pt x="9713690" y="5376882"/>
                </a:moveTo>
                <a:lnTo>
                  <a:pt x="8390668" y="876176"/>
                </a:lnTo>
                <a:cubicBezTo>
                  <a:pt x="8308131" y="628565"/>
                  <a:pt x="8110284" y="462277"/>
                  <a:pt x="7845680" y="462277"/>
                </a:cubicBezTo>
                <a:cubicBezTo>
                  <a:pt x="7581075" y="462277"/>
                  <a:pt x="7366236" y="611572"/>
                  <a:pt x="7283699" y="859184"/>
                </a:cubicBezTo>
                <a:lnTo>
                  <a:pt x="6407348" y="3473672"/>
                </a:lnTo>
                <a:lnTo>
                  <a:pt x="3349866" y="3473672"/>
                </a:lnTo>
                <a:lnTo>
                  <a:pt x="2473509" y="860398"/>
                </a:lnTo>
                <a:cubicBezTo>
                  <a:pt x="2390972" y="612787"/>
                  <a:pt x="2176133" y="463491"/>
                  <a:pt x="1911528" y="463491"/>
                </a:cubicBezTo>
                <a:cubicBezTo>
                  <a:pt x="1646924" y="463491"/>
                  <a:pt x="1432085" y="628565"/>
                  <a:pt x="1366540" y="877391"/>
                </a:cubicBezTo>
                <a:lnTo>
                  <a:pt x="44737" y="5376882"/>
                </a:lnTo>
                <a:cubicBezTo>
                  <a:pt x="-5029" y="5541956"/>
                  <a:pt x="61730" y="5724023"/>
                  <a:pt x="194031" y="5823553"/>
                </a:cubicBezTo>
                <a:lnTo>
                  <a:pt x="4871949" y="9331382"/>
                </a:lnTo>
                <a:lnTo>
                  <a:pt x="9565641" y="5823553"/>
                </a:lnTo>
                <a:cubicBezTo>
                  <a:pt x="9696730" y="5725237"/>
                  <a:pt x="9763487" y="5543169"/>
                  <a:pt x="9713722" y="5376882"/>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离婚前共同债务认定</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个人债务主要包括婚前个人债务、婚后以个人名义所负且与共同生活无关的债务、约定为个人负担的债务以及因个人不合理开支所负的债务等。</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在划分离婚后个人债务时，应遵循“谁举债，谁偿还”的原则，同时考虑债务的实际情况和当事人的经济能力。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离婚后个人债务划分</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划分原则</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个人债务范围</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167" r="161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离婚协议书中应明确约定各方对债务的承担方式和期限，若一方未按照约定履行清偿义务，应承担相应的违约责任。</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法律责任</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在签订离婚协议书前，双方应充分了解彼此的财务状况和债务情况，避免因信息不对称而导致后续纠纷。同时，建议在协议书中明确约定违约责任和争议解决方式，以便在出现争议时能够及时解决。</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风险提示</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法律责任与风险提示</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债务履行原则及方式</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046" r="18046"/>
          <a:stretch>
            <a:fillRect/>
          </a:stretch>
        </p:blipFill>
        <p:spPr>
          <a:xfrm>
            <a:off x="6511619" y="1535300"/>
            <a:ext cx="4371748" cy="4560406"/>
          </a:xfrm>
          <a:prstGeom prst="rect">
            <a:avLst/>
          </a:prstGeom>
        </p:spPr>
      </p:pic>
      <p:sp>
        <p:nvSpPr>
          <p:cNvPr id="3" name="AutoShape 3"/>
          <p:cNvSpPr/>
          <p:nvPr/>
        </p:nvSpPr>
        <p:spPr>
          <a:xfrm>
            <a:off x="623610" y="1939341"/>
            <a:ext cx="4876800" cy="13411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双方在离婚协议书中应明确各自承担的债务比例和金额，确保公平合理。</a:t>
            </a:r>
            <a:endParaRPr lang="en-US" sz="1100"/>
          </a:p>
        </p:txBody>
      </p:sp>
      <p:sp>
        <p:nvSpPr>
          <p:cNvPr id="4" name="AutoShape 4"/>
          <p:cNvSpPr/>
          <p:nvPr/>
        </p:nvSpPr>
        <p:spPr>
          <a:xfrm>
            <a:off x="623610" y="3270075"/>
            <a:ext cx="4876800" cy="13411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债务分担应考虑双方经济能力、婚姻期间贡献等因素。</a:t>
            </a:r>
            <a:endParaRPr lang="en-US" sz="1100"/>
          </a:p>
        </p:txBody>
      </p:sp>
      <p:sp>
        <p:nvSpPr>
          <p:cNvPr id="5" name="AutoShape 5"/>
          <p:cNvSpPr/>
          <p:nvPr/>
        </p:nvSpPr>
        <p:spPr>
          <a:xfrm>
            <a:off x="623610" y="4650890"/>
            <a:ext cx="4876800" cy="13411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避免一方承担过多或不公平的债务。</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公平合理原则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542" r="16542"/>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16667" r="16667"/>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双方应就债务履行方式、期限等具体事项进行充分协商，达成一致意见。</a:t>
            </a:r>
          </a:p>
        </p:txBody>
      </p:sp>
      <p:pic>
        <p:nvPicPr>
          <p:cNvPr id="5" name="Picture 5"/>
          <p:cNvPicPr>
            <a:picLocks noChangeAspect="1"/>
          </p:cNvPicPr>
          <p:nvPr/>
        </p:nvPicPr>
        <p:blipFill>
          <a:blip r:embed="rId4"/>
          <a:srcRect l="14667" r="14667"/>
          <a:stretch>
            <a:fillRect/>
          </a:stretch>
        </p:blipFill>
        <p:spPr>
          <a:xfrm>
            <a:off x="8413042"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协商过程中，双方应坦诚相待，尊重对方意见。</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如有分歧，可寻求第三方调解或法律援助。</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协商一致原则</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16667" r="16667"/>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rcRect l="15083" r="15083"/>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rcRect l="9583" r="9583"/>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双方应严格按照离婚协议书约定的时间和方式履行债务。</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如有特殊情况导致无法按时履行，应及时与对方沟通，寻求解决方案。</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避免拖欠、逃避履行义务，以免承担法律责任。</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按时履行义务要求</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离婚协议书中应明确违约责任和后果。</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一方如未按时履行债务，应承担相应的违约责任，如支付违约金、赔偿损失等。</a:t>
            </a:r>
          </a:p>
        </p:txBody>
      </p:sp>
      <p:pic>
        <p:nvPicPr>
          <p:cNvPr id="6" name="Picture 6"/>
          <p:cNvPicPr>
            <a:picLocks noChangeAspect="1"/>
          </p:cNvPicPr>
          <p:nvPr/>
        </p:nvPicPr>
        <p:blipFill>
          <a:blip r:embed="rId2"/>
          <a:srcRect t="7848" b="7848"/>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10234" b="10234"/>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违约方应积极配合解决债务问题，减轻对方损失。</a:t>
            </a:r>
          </a:p>
        </p:txBody>
      </p:sp>
      <p:pic>
        <p:nvPicPr>
          <p:cNvPr id="10" name="Picture 10"/>
          <p:cNvPicPr>
            <a:picLocks noChangeAspect="1"/>
          </p:cNvPicPr>
          <p:nvPr/>
        </p:nvPicPr>
        <p:blipFill>
          <a:blip r:embed="rId4"/>
          <a:srcRect t="7260" b="7260"/>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违约责任约定</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清偿安排具体条款解读</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如税费、抚养费、赡养费等，确保双方法律责任得到履行。</a:t>
            </a:r>
          </a:p>
        </p:txBody>
      </p:sp>
      <p:sp>
        <p:nvSpPr>
          <p:cNvPr id="4" name="TextBox 4"/>
          <p:cNvSpPr txBox="1"/>
          <p:nvPr/>
        </p:nvSpPr>
        <p:spPr>
          <a:xfrm>
            <a:off x="990089"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优先清偿法定债务</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其次清偿共同债务</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9625" r="962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最后清偿个人债务</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按照协议约定的比例或金额，对共同债务进行清偿。</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各自承担的个人债务由各自负责清偿。</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清偿顺序及优先级设置</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9821" b="9821"/>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l="2823" r="2823"/>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分期付款时间安排表</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明确每期还款金额</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根据债务总额和分期期数，确定每期应还金额。</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规定还款日期</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每期还款的具体日期，如每月的某一天。</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灵活调整机制</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如遇特殊情况，可协商调整分期还款计划。</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如提前通知期限、提前还款金额等。</a:t>
            </a:r>
          </a:p>
        </p:txBody>
      </p:sp>
      <p:pic>
        <p:nvPicPr>
          <p:cNvPr id="4" name="Picture 4"/>
          <p:cNvPicPr>
            <a:picLocks noChangeAspect="1"/>
          </p:cNvPicPr>
          <p:nvPr/>
        </p:nvPicPr>
        <p:blipFill>
          <a:blip r:embed="rId2"/>
          <a:srcRect l="15000" r="15000"/>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6667" r="16667"/>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2500" r="12500"/>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提前还款条件</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如减免部分利息、手续费等，鼓励双方提前还款。</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优惠政策</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提前还款可能产生的其他费用或影响，需提前告知双方。</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注意事项</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提前还款条件及优惠政策</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https://d.book118.com/756002222145010051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17</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17</vt:i4>
      </vt:variant>
    </vt:vector>
  </HeadingPairs>
  <TitlesOfParts>
    <vt:vector baseType="lpstr" size="22">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2024-09-17T13:26:16.401</cp:lastPrinted>
  <dcterms:created xsi:type="dcterms:W3CDTF">2024-09-17T05:26:16Z</dcterms:created>
  <dcterms:modified xsi:type="dcterms:W3CDTF">2024-09-17T05:26:18Z</dcterms:modified>
</cp:coreProperties>
</file>