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B347857-3E78-460F-9006-ADC1D796CA7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4" name="PlaceHolder 1"/>
          <p:cNvSpPr>
            <a:spLocks noGrp="1"/>
          </p:cNvSpPr>
          <p:nvPr>
            <p:ph type="sldImg"/>
          </p:nvPr>
        </p:nvSpPr>
        <p:spPr>
          <a:xfrm>
            <a:off x="685800" y="1143000"/>
            <a:ext cx="5486040" cy="3085920"/>
          </a:xfrm>
          <a:prstGeom prst="rect">
            <a:avLst/>
          </a:prstGeom>
          <a:ln w="0">
            <a:noFill/>
          </a:ln>
        </p:spPr>
      </p:sp>
      <p:sp>
        <p:nvSpPr>
          <p:cNvPr id="40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7" name="PlaceHolder 1"/>
          <p:cNvSpPr>
            <a:spLocks noGrp="1"/>
          </p:cNvSpPr>
          <p:nvPr>
            <p:ph type="sldImg"/>
          </p:nvPr>
        </p:nvSpPr>
        <p:spPr>
          <a:xfrm>
            <a:off x="685800" y="1143000"/>
            <a:ext cx="5486040" cy="3085920"/>
          </a:xfrm>
          <a:prstGeom prst="rect">
            <a:avLst/>
          </a:prstGeom>
          <a:ln w="0">
            <a:noFill/>
          </a:ln>
        </p:spPr>
      </p:sp>
      <p:sp>
        <p:nvSpPr>
          <p:cNvPr id="40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6" name="PlaceHolder 1"/>
          <p:cNvSpPr>
            <a:spLocks noGrp="1"/>
          </p:cNvSpPr>
          <p:nvPr>
            <p:ph type="sldImg"/>
          </p:nvPr>
        </p:nvSpPr>
        <p:spPr>
          <a:xfrm>
            <a:off x="685800" y="1143000"/>
            <a:ext cx="5486040" cy="3085920"/>
          </a:xfrm>
          <a:prstGeom prst="rect">
            <a:avLst/>
          </a:prstGeom>
          <a:ln w="0">
            <a:noFill/>
          </a:ln>
        </p:spPr>
      </p:sp>
      <p:sp>
        <p:nvSpPr>
          <p:cNvPr id="41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 name="PlaceHolder 1"/>
          <p:cNvSpPr>
            <a:spLocks noGrp="1"/>
          </p:cNvSpPr>
          <p:nvPr>
            <p:ph type="sldImg"/>
          </p:nvPr>
        </p:nvSpPr>
        <p:spPr>
          <a:xfrm>
            <a:off x="685800" y="1143000"/>
            <a:ext cx="5486040" cy="3085920"/>
          </a:xfrm>
          <a:prstGeom prst="rect">
            <a:avLst/>
          </a:prstGeom>
          <a:ln w="0">
            <a:noFill/>
          </a:ln>
        </p:spPr>
      </p:sp>
      <p:sp>
        <p:nvSpPr>
          <p:cNvPr id="42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2" name="PlaceHolder 1"/>
          <p:cNvSpPr>
            <a:spLocks noGrp="1"/>
          </p:cNvSpPr>
          <p:nvPr>
            <p:ph type="sldImg"/>
          </p:nvPr>
        </p:nvSpPr>
        <p:spPr>
          <a:xfrm>
            <a:off x="685800" y="1143000"/>
            <a:ext cx="5486040" cy="3085920"/>
          </a:xfrm>
          <a:prstGeom prst="rect">
            <a:avLst/>
          </a:prstGeom>
          <a:ln w="0">
            <a:noFill/>
          </a:ln>
        </p:spPr>
      </p:sp>
      <p:sp>
        <p:nvSpPr>
          <p:cNvPr id="42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616BC8-F68F-406E-B85C-A5C86C0E1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89922E-42B3-4D36-B4CC-4612700ED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648D87-FF39-46AB-A5DF-371A7FD30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DB9A72-5F7F-49CE-B56D-8B3B60F4DC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EA7F0A-5ECD-4637-90B9-0583E0A7EB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A7C743-9782-448E-AEE8-B072F80620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736E2A-7456-47EF-A620-61B60D1D75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47D04A-4D2D-4DF7-8925-DD517027C7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AF8844-03CD-4326-8E40-5526E9B70C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09F3FC-9273-4F58-AE26-C99EB9BF6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CC08C8-A6B6-4C12-B5F4-64F28E759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21482F1-68E2-4134-9F2F-CA32CBC13BF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430F37E-AC3E-4909-9BD2-D3184A1A78E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04023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教学质量培训中的学生提示实战探讨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简介</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教师角色的转变</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学生提示实战的评估</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学生提示实战的优化</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实施学生提示实战的挑战与应对</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教学质量培训中的学生提示实战探讨</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教学质量培训对于提升教师专业水平至关重要，其中学生提示实战是非常重要的一环。本章将深入探讨在教学质量培训中如何有效地运用学生提示实战的方法。</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教学质量培训的背景</a:t>
            </a:r>
            <a:endParaRPr lang="en-US" sz="3600" b="0" strike="noStrike" spc="-1">
              <a:solidFill>
                <a:schemeClr val="dk1"/>
              </a:solidFill>
              <a:latin typeface="Arial"/>
            </a:endParaRPr>
          </a:p>
        </p:txBody>
      </p:sp>
      <p:sp>
        <p:nvSpPr>
          <p:cNvPr id="86"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提升教师水平</a:t>
            </a:r>
            <a:endParaRPr lang="en-US" sz="1600" b="0" strike="noStrike" spc="-1">
              <a:solidFill>
                <a:srgbClr val="FFFFFF"/>
              </a:solidFill>
              <a:latin typeface="Arial"/>
            </a:endParaRPr>
          </a:p>
        </p:txBody>
      </p:sp>
      <p:sp>
        <p:nvSpPr>
          <p:cNvPr id="87"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教学质量的重要性</a:t>
            </a:r>
            <a:endParaRPr lang="en-US" sz="2000" b="0" strike="noStrike" spc="-1">
              <a:solidFill>
                <a:srgbClr val="FFFFFF"/>
              </a:solidFill>
              <a:latin typeface="Arial"/>
            </a:endParaRPr>
          </a:p>
        </p:txBody>
      </p:sp>
      <p:sp>
        <p:nvSpPr>
          <p:cNvPr id="88"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重要教学方法</a:t>
            </a:r>
            <a:endParaRPr lang="en-US" sz="1600" b="0" strike="noStrike" spc="-1">
              <a:solidFill>
                <a:srgbClr val="FFFFFF"/>
              </a:solidFill>
              <a:latin typeface="Arial"/>
            </a:endParaRPr>
          </a:p>
        </p:txBody>
      </p:sp>
      <p:sp>
        <p:nvSpPr>
          <p:cNvPr id="89"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学生提示实战的定义</a:t>
            </a:r>
            <a:endParaRPr lang="en-US" sz="2000" b="0" strike="noStrike" spc="-1">
              <a:solidFill>
                <a:srgbClr val="FFFFFF"/>
              </a:solidFill>
              <a:latin typeface="Arial"/>
            </a:endParaRPr>
          </a:p>
        </p:txBody>
      </p:sp>
      <p:sp>
        <p:nvSpPr>
          <p:cNvPr id="90"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促进学生学习</a:t>
            </a:r>
            <a:endParaRPr lang="en-US" sz="1600" b="0" strike="noStrike" spc="-1">
              <a:solidFill>
                <a:srgbClr val="FFFFFF"/>
              </a:solidFill>
              <a:latin typeface="Arial"/>
            </a:endParaRPr>
          </a:p>
        </p:txBody>
      </p:sp>
      <p:sp>
        <p:nvSpPr>
          <p:cNvPr id="91"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学生提示实战在教学中的作用</a:t>
            </a:r>
            <a:endParaRPr lang="en-US" sz="2000" b="0" strike="noStrike" spc="-1">
              <a:solidFill>
                <a:srgbClr val="FFFFFF"/>
              </a:solidFill>
              <a:latin typeface="Arial"/>
            </a:endParaRPr>
          </a:p>
        </p:txBody>
      </p:sp>
      <p:sp>
        <p:nvSpPr>
          <p:cNvPr id="92"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3"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学生提示实战的分类</a:t>
            </a:r>
            <a:endParaRPr lang="en-US" sz="3600" b="0" strike="noStrike" spc="-1">
              <a:solidFill>
                <a:schemeClr val="dk1"/>
              </a:solidFill>
              <a:latin typeface="Arial"/>
            </a:endParaRPr>
          </a:p>
        </p:txBody>
      </p:sp>
      <p:sp>
        <p:nvSpPr>
          <p:cNvPr id="9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根据学生个性差异</a:t>
            </a:r>
            <a:endParaRPr lang="en-US" sz="1600" b="0" strike="noStrike" spc="-1">
              <a:solidFill>
                <a:srgbClr val="FFFFFF"/>
              </a:solidFill>
              <a:latin typeface="Arial"/>
            </a:endParaRPr>
          </a:p>
        </p:txBody>
      </p:sp>
      <p:sp>
        <p:nvSpPr>
          <p:cNvPr id="9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个性化学生提示</a:t>
            </a:r>
            <a:endParaRPr lang="en-US" sz="2000" b="0" strike="noStrike" spc="-1">
              <a:solidFill>
                <a:srgbClr val="FFFFFF"/>
              </a:solidFill>
              <a:latin typeface="Arial"/>
            </a:endParaRPr>
          </a:p>
        </p:txBody>
      </p:sp>
      <p:sp>
        <p:nvSpPr>
          <p:cNvPr id="9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9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9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小组互动</a:t>
            </a:r>
            <a:endParaRPr lang="en-US" sz="1600" b="0" strike="noStrike" spc="-1">
              <a:solidFill>
                <a:srgbClr val="FFFFFF"/>
              </a:solidFill>
              <a:latin typeface="Arial"/>
            </a:endParaRPr>
          </a:p>
        </p:txBody>
      </p:sp>
      <p:sp>
        <p:nvSpPr>
          <p:cNvPr id="10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群体学生提示</a:t>
            </a:r>
            <a:endParaRPr lang="en-US" sz="2000" b="0" strike="noStrike" spc="-1">
              <a:solidFill>
                <a:srgbClr val="FFFFFF"/>
              </a:solidFill>
              <a:latin typeface="Arial"/>
            </a:endParaRPr>
          </a:p>
        </p:txBody>
      </p:sp>
      <p:sp>
        <p:nvSpPr>
          <p:cNvPr id="1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0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团队合作学习</a:t>
            </a:r>
            <a:endParaRPr lang="en-US" sz="1600" b="0" strike="noStrike" spc="-1">
              <a:solidFill>
                <a:srgbClr val="FFFFFF"/>
              </a:solidFill>
              <a:latin typeface="Arial"/>
            </a:endParaRPr>
          </a:p>
        </p:txBody>
      </p:sp>
      <p:sp>
        <p:nvSpPr>
          <p:cNvPr id="10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集体学生提示</a:t>
            </a:r>
            <a:endParaRPr lang="en-US" sz="2000" b="0" strike="noStrike" spc="-1">
              <a:solidFill>
                <a:srgbClr val="FFFFFF"/>
              </a:solidFill>
              <a:latin typeface="Arial"/>
            </a:endParaRPr>
          </a:p>
        </p:txBody>
      </p:sp>
      <p:pic>
        <p:nvPicPr>
          <p:cNvPr id="104"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如何提高学生参与度</a:t>
            </a:r>
            <a:endParaRPr lang="en-US" sz="1800" b="0" strike="noStrike" spc="-1">
              <a:solidFill>
                <a:srgbClr val="FFFFFF"/>
              </a:solidFill>
              <a:latin typeface="Arial"/>
            </a:endParaRPr>
          </a:p>
        </p:txBody>
      </p:sp>
      <p:sp>
        <p:nvSpPr>
          <p:cNvPr id="107"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创设积极互动氛围</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奖励积极表现</a:t>
            </a:r>
            <a:endParaRPr lang="en-US" sz="1400" b="0" strike="noStrike" spc="-1">
              <a:solidFill>
                <a:srgbClr val="FFFFFF"/>
              </a:solidFill>
              <a:latin typeface="Arial"/>
            </a:endParaRPr>
          </a:p>
        </p:txBody>
      </p:sp>
      <p:sp>
        <p:nvSpPr>
          <p:cNvPr id="1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学生提示实战对学生参与度的影响</a:t>
            </a:r>
            <a:endParaRPr lang="en-US" sz="1800" b="0" strike="noStrike" spc="-1">
              <a:solidFill>
                <a:srgbClr val="FFFFFF"/>
              </a:solidFill>
              <a:latin typeface="Arial"/>
            </a:endParaRPr>
          </a:p>
        </p:txBody>
      </p:sp>
      <p:sp>
        <p:nvSpPr>
          <p:cNvPr id="110"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学生通过实践活动更积极参与课堂</a:t>
            </a:r>
            <a:endParaRPr lang="en-US" sz="1400" b="0" strike="noStrike" spc="-1">
              <a:solidFill>
                <a:srgbClr val="FFFFFF"/>
              </a:solidFill>
              <a:latin typeface="Arial"/>
            </a:endParaRPr>
          </a:p>
        </p:txBody>
      </p:sp>
      <p:sp>
        <p:nvSpPr>
          <p:cNvPr id="1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13"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1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学生参与度的影响</a:t>
            </a:r>
            <a:endParaRPr lang="en-US" sz="3600" b="0" strike="noStrike" spc="-1">
              <a:solidFill>
                <a:schemeClr val="dk1"/>
              </a:solidFill>
              <a:latin typeface="Arial"/>
            </a:endParaRPr>
          </a:p>
        </p:txBody>
      </p:sp>
      <p:sp>
        <p:nvSpPr>
          <p:cNvPr id="1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学生参与度与学习效果的关系</a:t>
            </a:r>
            <a:endParaRPr lang="en-US" sz="1800" b="0" strike="noStrike" spc="-1">
              <a:solidFill>
                <a:srgbClr val="FFFFFF"/>
              </a:solidFill>
              <a:latin typeface="Arial"/>
            </a:endParaRPr>
          </a:p>
        </p:txBody>
      </p:sp>
      <p:sp>
        <p:nvSpPr>
          <p:cNvPr id="117"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学生积极参与学习能提高学习效果</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学生参与度的影响</a:t>
            </a:r>
            <a:endParaRPr lang="en-US" sz="3600" b="0" strike="noStrike" spc="-1">
              <a:solidFill>
                <a:schemeClr val="dk1"/>
              </a:solidFill>
              <a:latin typeface="Arial"/>
            </a:endParaRPr>
          </a:p>
        </p:txBody>
      </p:sp>
      <p:sp>
        <p:nvSpPr>
          <p:cNvPr id="11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学生参与度对教学质量具有重要影响，学生积极参与学习活动有助于提高学习效果和课堂氛围。通过学生提示实战的方式，可以激发学生的学习兴趣和参与度，从而增强教学效果。</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第二章 教师角色的转变</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传统教师角色与现代教师角色的对比</a:t>
            </a:r>
            <a:endParaRPr lang="en-US" sz="2800" b="0" strike="noStrike" spc="-1">
              <a:solidFill>
                <a:srgbClr val="FFFFFF"/>
              </a:solidFill>
              <a:latin typeface="Arial"/>
            </a:endParaRPr>
          </a:p>
        </p:txBody>
      </p:sp>
      <p:sp>
        <p:nvSpPr>
          <p:cNvPr id="12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传统教师角色注重传授知识，主导课堂教学，而现代教师角色更注重引导学生自主学习，激发学生的创新能力和思维方式。学生提示实战为教师提供了机会去转变传统教师模式，更好地适应现代教学需求。</a:t>
            </a:r>
            <a:endParaRPr lang="en-US" sz="1800" b="0" strike="noStrike" spc="-1">
              <a:solidFill>
                <a:srgbClr val="FFFFFF"/>
              </a:solidFill>
              <a:latin typeface="Arial"/>
            </a:endParaRPr>
          </a:p>
        </p:txBody>
      </p:sp>
      <p:sp>
        <p:nvSpPr>
          <p:cNvPr id="1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2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听取学生意见的重要性</a:t>
            </a:r>
            <a:endParaRPr lang="en-US" sz="1800" b="0" strike="noStrike" spc="-1">
              <a:solidFill>
                <a:srgbClr val="FFFFFF"/>
              </a:solidFill>
              <a:latin typeface="Arial"/>
            </a:endParaRPr>
          </a:p>
        </p:txBody>
      </p:sp>
      <p:sp>
        <p:nvSpPr>
          <p:cNvPr id="130"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增进师生关系</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提高教学效果</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激发学生学习积极性</a:t>
            </a:r>
            <a:endParaRPr lang="en-US" sz="1400" b="0" strike="noStrike" spc="-1">
              <a:solidFill>
                <a:srgbClr val="FFFFFF"/>
              </a:solidFill>
              <a:latin typeface="Arial"/>
            </a:endParaRPr>
          </a:p>
        </p:txBody>
      </p:sp>
      <p:sp>
        <p:nvSpPr>
          <p:cNvPr id="13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激发学生参与的方法</a:t>
            </a:r>
            <a:endParaRPr lang="en-US" sz="1800" b="0" strike="noStrike" spc="-1">
              <a:solidFill>
                <a:srgbClr val="FFFFFF"/>
              </a:solidFill>
              <a:latin typeface="Arial"/>
            </a:endParaRPr>
          </a:p>
        </p:txBody>
      </p:sp>
      <p:sp>
        <p:nvSpPr>
          <p:cNvPr id="133"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鼓励学生提出问题</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激发学生思考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引导学生分享观点</a:t>
            </a:r>
            <a:endParaRPr lang="en-US" sz="1400" b="0" strike="noStrike" spc="-1">
              <a:solidFill>
                <a:srgbClr val="FFFFFF"/>
              </a:solidFill>
              <a:latin typeface="Arial"/>
            </a:endParaRPr>
          </a:p>
        </p:txBody>
      </p:sp>
      <p:sp>
        <p:nvSpPr>
          <p:cNvPr id="13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36"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3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教师的沟通技巧</a:t>
            </a:r>
            <a:endParaRPr lang="en-US" sz="3600" b="0" strike="noStrike" spc="-1">
              <a:solidFill>
                <a:schemeClr val="dk1"/>
              </a:solidFill>
              <a:latin typeface="Arial"/>
            </a:endParaRPr>
          </a:p>
        </p:txBody>
      </p:sp>
      <p:sp>
        <p:nvSpPr>
          <p:cNvPr id="13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学生提示实战中的沟通技巧</a:t>
            </a:r>
            <a:endParaRPr lang="en-US" sz="1800" b="0" strike="noStrike" spc="-1">
              <a:solidFill>
                <a:srgbClr val="FFFFFF"/>
              </a:solidFill>
              <a:latin typeface="Arial"/>
            </a:endParaRPr>
          </a:p>
        </p:txBody>
      </p:sp>
      <p:sp>
        <p:nvSpPr>
          <p:cNvPr id="140"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倾听学生需求</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在学生中建立信任</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有效解决沟通障碍</a:t>
            </a:r>
            <a:endParaRPr lang="en-US" sz="14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教师的反思与调整</a:t>
            </a:r>
            <a:endParaRPr lang="en-US" sz="3600" b="0" strike="noStrike" spc="-1">
              <a:solidFill>
                <a:schemeClr val="dk1"/>
              </a:solidFill>
              <a:latin typeface="Arial"/>
            </a:endParaRPr>
          </a:p>
        </p:txBody>
      </p:sp>
      <p:sp>
        <p:nvSpPr>
          <p:cNvPr id="142"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提高教学效果</a:t>
            </a:r>
            <a:endParaRPr lang="en-US" sz="1600" b="0" strike="noStrike" spc="-1">
              <a:solidFill>
                <a:srgbClr val="FFFFFF"/>
              </a:solidFill>
              <a:latin typeface="Arial"/>
            </a:endParaRPr>
          </a:p>
        </p:txBody>
      </p:sp>
      <p:sp>
        <p:nvSpPr>
          <p:cNvPr id="143"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学生提示实战后的教学反思</a:t>
            </a:r>
            <a:endParaRPr lang="en-US" sz="2000" b="0" strike="noStrike" spc="-1">
              <a:solidFill>
                <a:srgbClr val="FFFFFF"/>
              </a:solidFill>
              <a:latin typeface="Arial"/>
            </a:endParaRPr>
          </a:p>
        </p:txBody>
      </p:sp>
      <p:sp>
        <p:nvSpPr>
          <p:cNvPr id="144"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灵活应对课堂情况</a:t>
            </a:r>
            <a:endParaRPr lang="en-US" sz="1600" b="0" strike="noStrike" spc="-1">
              <a:solidFill>
                <a:srgbClr val="FFFFFF"/>
              </a:solidFill>
              <a:latin typeface="Arial"/>
            </a:endParaRPr>
          </a:p>
        </p:txBody>
      </p:sp>
      <p:sp>
        <p:nvSpPr>
          <p:cNvPr id="145"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教师在学生提示实战中的调整策略</a:t>
            </a:r>
            <a:endParaRPr lang="en-US" sz="2000" b="0" strike="noStrike" spc="-1">
              <a:solidFill>
                <a:srgbClr val="FFFFFF"/>
              </a:solidFill>
              <a:latin typeface="Arial"/>
            </a:endParaRPr>
          </a:p>
        </p:txBody>
      </p:sp>
      <p:sp>
        <p:nvSpPr>
          <p:cNvPr id="146"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案例分析</a:t>
            </a:r>
            <a:endParaRPr lang="en-US" sz="1600" b="0" strike="noStrike" spc="-1">
              <a:solidFill>
                <a:srgbClr val="FFFFFF"/>
              </a:solidFill>
              <a:latin typeface="Arial"/>
            </a:endParaRPr>
          </a:p>
        </p:txBody>
      </p:sp>
      <p:sp>
        <p:nvSpPr>
          <p:cNvPr id="147"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实例分析：如何通过学生提示实战改变教师角色</a:t>
            </a:r>
            <a:endParaRPr lang="en-US" sz="2000" b="0" strike="noStrike" spc="-1">
              <a:solidFill>
                <a:srgbClr val="FFFFFF"/>
              </a:solidFill>
              <a:latin typeface="Arial"/>
            </a:endParaRPr>
          </a:p>
        </p:txBody>
      </p:sp>
      <p:sp>
        <p:nvSpPr>
          <p:cNvPr id="148"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9"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学生提示实战的应用案例</a:t>
            </a:r>
            <a:endParaRPr lang="en-US" sz="3600" b="0" strike="noStrike" spc="-1">
              <a:solidFill>
                <a:schemeClr val="dk1"/>
              </a:solidFill>
              <a:latin typeface="Arial"/>
            </a:endParaRPr>
          </a:p>
        </p:txBody>
      </p:sp>
      <p:sp>
        <p:nvSpPr>
          <p:cNvPr id="15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提高学生学习效果</a:t>
            </a:r>
            <a:endParaRPr lang="en-US" sz="1600" b="0" strike="noStrike" spc="-1">
              <a:solidFill>
                <a:srgbClr val="FFFFFF"/>
              </a:solidFill>
              <a:latin typeface="Arial"/>
            </a:endParaRPr>
          </a:p>
        </p:txBody>
      </p:sp>
      <p:sp>
        <p:nvSpPr>
          <p:cNvPr id="15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设计一个有效的学生提示实战课程</a:t>
            </a:r>
            <a:endParaRPr lang="en-US" sz="2000" b="0" strike="noStrike" spc="-1">
              <a:solidFill>
                <a:srgbClr val="FFFFFF"/>
              </a:solidFill>
              <a:latin typeface="Arial"/>
            </a:endParaRPr>
          </a:p>
        </p:txBody>
      </p:sp>
      <p:sp>
        <p:nvSpPr>
          <p:cNvPr id="15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5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5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成功经验分享</a:t>
            </a:r>
            <a:endParaRPr lang="en-US" sz="1600" b="0" strike="noStrike" spc="-1">
              <a:solidFill>
                <a:srgbClr val="FFFFFF"/>
              </a:solidFill>
              <a:latin typeface="Arial"/>
            </a:endParaRPr>
          </a:p>
        </p:txBody>
      </p:sp>
      <p:sp>
        <p:nvSpPr>
          <p:cNvPr id="15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案例分享：学生提示实战在某中学的成功应用</a:t>
            </a:r>
            <a:endParaRPr lang="en-US" sz="2000" b="0" strike="noStrike" spc="-1">
              <a:solidFill>
                <a:srgbClr val="FFFFFF"/>
              </a:solidFill>
              <a:latin typeface="Arial"/>
            </a:endParaRPr>
          </a:p>
        </p:txBody>
      </p:sp>
      <p:sp>
        <p:nvSpPr>
          <p:cNvPr id="1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5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探讨教师角色变化</a:t>
            </a:r>
            <a:endParaRPr lang="en-US" sz="1600" b="0" strike="noStrike" spc="-1">
              <a:solidFill>
                <a:srgbClr val="FFFFFF"/>
              </a:solidFill>
              <a:latin typeface="Arial"/>
            </a:endParaRPr>
          </a:p>
        </p:txBody>
      </p:sp>
      <p:sp>
        <p:nvSpPr>
          <p:cNvPr id="15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学生提示实战对教师角色转变的影响</a:t>
            </a:r>
            <a:endParaRPr lang="en-US" sz="2000" b="0" strike="noStrike" spc="-1">
              <a:solidFill>
                <a:srgbClr val="FFFFFF"/>
              </a:solidFill>
              <a:latin typeface="Arial"/>
            </a:endParaRPr>
          </a:p>
        </p:txBody>
      </p:sp>
      <p:pic>
        <p:nvPicPr>
          <p:cNvPr id="160"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学生提示实战的评估</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评价学生提示实战的标准</a:t>
            </a:r>
            <a:endParaRPr lang="en-US" sz="3600" b="0" strike="noStrike" spc="-1">
              <a:solidFill>
                <a:schemeClr val="dk1"/>
              </a:solidFill>
              <a:latin typeface="Arial"/>
            </a:endParaRPr>
          </a:p>
        </p:txBody>
      </p:sp>
      <p:sp>
        <p:nvSpPr>
          <p:cNvPr id="165"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确定学生需要提升的技能和知识</a:t>
            </a:r>
            <a:endParaRPr lang="en-US" sz="1600" b="0" strike="noStrike" spc="-1">
              <a:solidFill>
                <a:srgbClr val="FFFFFF"/>
              </a:solidFill>
              <a:latin typeface="Arial"/>
            </a:endParaRPr>
          </a:p>
        </p:txBody>
      </p:sp>
      <p:sp>
        <p:nvSpPr>
          <p:cNvPr id="166"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学生提示实战的目标</a:t>
            </a:r>
            <a:endParaRPr lang="en-US" sz="2000" b="0" strike="noStrike" spc="-1">
              <a:solidFill>
                <a:srgbClr val="FFFFFF"/>
              </a:solidFill>
              <a:latin typeface="Arial"/>
            </a:endParaRPr>
          </a:p>
        </p:txBody>
      </p:sp>
      <p:sp>
        <p:nvSpPr>
          <p:cNvPr id="167"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量化学生在实战中的表现</a:t>
            </a:r>
            <a:endParaRPr lang="en-US" sz="1600" b="0" strike="noStrike" spc="-1">
              <a:solidFill>
                <a:srgbClr val="FFFFFF"/>
              </a:solidFill>
              <a:latin typeface="Arial"/>
            </a:endParaRPr>
          </a:p>
        </p:txBody>
      </p:sp>
      <p:sp>
        <p:nvSpPr>
          <p:cNvPr id="168"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评价学生提示实战的指标</a:t>
            </a:r>
            <a:endParaRPr lang="en-US" sz="2000" b="0" strike="noStrike" spc="-1">
              <a:solidFill>
                <a:srgbClr val="FFFFFF"/>
              </a:solidFill>
              <a:latin typeface="Arial"/>
            </a:endParaRPr>
          </a:p>
        </p:txBody>
      </p:sp>
      <p:sp>
        <p:nvSpPr>
          <p:cNvPr id="169"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确保评价准确性和公平性</a:t>
            </a:r>
            <a:endParaRPr lang="en-US" sz="1600" b="0" strike="noStrike" spc="-1">
              <a:solidFill>
                <a:srgbClr val="FFFFFF"/>
              </a:solidFill>
              <a:latin typeface="Arial"/>
            </a:endParaRPr>
          </a:p>
        </p:txBody>
      </p:sp>
      <p:sp>
        <p:nvSpPr>
          <p:cNvPr id="170"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如何制定合理有效的评价标准</a:t>
            </a:r>
            <a:endParaRPr lang="en-US" sz="2000" b="0" strike="noStrike" spc="-1">
              <a:solidFill>
                <a:srgbClr val="FFFFFF"/>
              </a:solidFill>
              <a:latin typeface="Arial"/>
            </a:endParaRPr>
          </a:p>
        </p:txBody>
      </p:sp>
      <p:sp>
        <p:nvSpPr>
          <p:cNvPr id="171"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72"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学生提示实战的评估方法</a:t>
            </a:r>
            <a:endParaRPr lang="en-US" sz="2800" b="0" strike="noStrike" spc="-1">
              <a:solidFill>
                <a:srgbClr val="FFFFFF"/>
              </a:solidFill>
              <a:latin typeface="Arial"/>
            </a:endParaRPr>
          </a:p>
        </p:txBody>
      </p:sp>
      <p:sp>
        <p:nvSpPr>
          <p:cNvPr id="17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评估方法包括学生实战表现的观察评估，通过问卷调查收集学生反馈意见，以及根据成绩评估学生的实际表现。综合这些评估方法可以全面了解学生的学习效果，指导后续教学工作。</a:t>
            </a:r>
            <a:endParaRPr lang="en-US" sz="1800" b="0" strike="noStrike" spc="-1">
              <a:solidFill>
                <a:srgbClr val="FFFFFF"/>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7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学生提示实战对学生能力的提升</a:t>
            </a:r>
            <a:endParaRPr lang="en-US" sz="1800" b="0" strike="noStrike" spc="-1">
              <a:solidFill>
                <a:srgbClr val="FFFFFF"/>
              </a:solidFill>
              <a:latin typeface="Arial"/>
            </a:endParaRPr>
          </a:p>
        </p:txBody>
      </p:sp>
      <p:sp>
        <p:nvSpPr>
          <p:cNvPr id="180"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提高实践能力</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培养创新思维</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增强解决问题的能力</a:t>
            </a:r>
            <a:endParaRPr lang="en-US" sz="1400" b="0" strike="noStrike" spc="-1">
              <a:solidFill>
                <a:srgbClr val="FFFFFF"/>
              </a:solidFill>
              <a:latin typeface="Arial"/>
            </a:endParaRPr>
          </a:p>
        </p:txBody>
      </p:sp>
      <p:sp>
        <p:nvSpPr>
          <p:cNvPr id="18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如何利用评估结果改进教学质量培训</a:t>
            </a:r>
            <a:endParaRPr lang="en-US" sz="1800" b="0" strike="noStrike" spc="-1">
              <a:solidFill>
                <a:srgbClr val="FFFFFF"/>
              </a:solidFill>
              <a:latin typeface="Arial"/>
            </a:endParaRPr>
          </a:p>
        </p:txBody>
      </p:sp>
      <p:sp>
        <p:nvSpPr>
          <p:cNvPr id="183"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调整教学方法</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优化教学资源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个性化指导学生</a:t>
            </a:r>
            <a:endParaRPr lang="en-US" sz="1400" b="0" strike="noStrike" spc="-1">
              <a:solidFill>
                <a:srgbClr val="FFFFFF"/>
              </a:solidFill>
              <a:latin typeface="Arial"/>
            </a:endParaRPr>
          </a:p>
        </p:txBody>
      </p:sp>
      <p:sp>
        <p:nvSpPr>
          <p:cNvPr id="18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86"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8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学生提示实战效果的分析</a:t>
            </a:r>
            <a:endParaRPr lang="en-US" sz="3600" b="0" strike="noStrike" spc="-1">
              <a:solidFill>
                <a:schemeClr val="dk1"/>
              </a:solidFill>
              <a:latin typeface="Arial"/>
            </a:endParaRPr>
          </a:p>
        </p:txBody>
      </p:sp>
      <p:sp>
        <p:nvSpPr>
          <p:cNvPr id="18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学生提示实战对学习成绩的影响</a:t>
            </a:r>
            <a:endParaRPr lang="en-US" sz="1800" b="0" strike="noStrike" spc="-1">
              <a:solidFill>
                <a:srgbClr val="FFFFFF"/>
              </a:solidFill>
              <a:latin typeface="Arial"/>
            </a:endParaRPr>
          </a:p>
        </p:txBody>
      </p:sp>
      <p:sp>
        <p:nvSpPr>
          <p:cNvPr id="190"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提升学生成绩</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激发学生学习兴趣</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促进学习深度</a:t>
            </a:r>
            <a:endParaRPr lang="en-US" sz="14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实例分享：学生提示实战评估的实际案例</a:t>
            </a:r>
            <a:endParaRPr lang="en-US" sz="3600" b="0" strike="noStrike" spc="-1">
              <a:solidFill>
                <a:schemeClr val="dk1"/>
              </a:solidFill>
              <a:latin typeface="Arial"/>
            </a:endParaRPr>
          </a:p>
        </p:txBody>
      </p:sp>
      <p:sp>
        <p:nvSpPr>
          <p:cNvPr id="192"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某学校对学生提示实战课程进行了详细评估，发现学生在实战中展现出不同的能力和水平。评估结果为教学质量培训提出了一些建设性意见和建议，有助于提高学生的学习效果。</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实例分享：学生提示实战评估的实际案例</a:t>
            </a:r>
            <a:endParaRPr lang="en-US" sz="3600" b="0" strike="noStrike" spc="-1">
              <a:solidFill>
                <a:schemeClr val="dk1"/>
              </a:solidFill>
              <a:latin typeface="Arial"/>
            </a:endParaRPr>
          </a:p>
        </p:txBody>
      </p:sp>
      <p:sp>
        <p:nvSpPr>
          <p:cNvPr id="19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详细记录评估的步骤和结果</a:t>
            </a:r>
            <a:endParaRPr lang="en-US" sz="1600" b="0" strike="noStrike" spc="-1">
              <a:solidFill>
                <a:srgbClr val="FFFFFF"/>
              </a:solidFill>
              <a:latin typeface="Arial"/>
            </a:endParaRPr>
          </a:p>
        </p:txBody>
      </p:sp>
      <p:sp>
        <p:nvSpPr>
          <p:cNvPr id="19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某学校学生提示实战课程的评估过程</a:t>
            </a:r>
            <a:endParaRPr lang="en-US" sz="2000" b="0" strike="noStrike" spc="-1">
              <a:solidFill>
                <a:srgbClr val="FFFFFF"/>
              </a:solidFill>
              <a:latin typeface="Arial"/>
            </a:endParaRPr>
          </a:p>
        </p:txBody>
      </p:sp>
      <p:sp>
        <p:nvSpPr>
          <p:cNvPr id="1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总结经验教训，持续改进</a:t>
            </a:r>
            <a:endParaRPr lang="en-US" sz="1600" b="0" strike="noStrike" spc="-1">
              <a:solidFill>
                <a:srgbClr val="FFFFFF"/>
              </a:solidFill>
              <a:latin typeface="Arial"/>
            </a:endParaRPr>
          </a:p>
        </p:txBody>
      </p:sp>
      <p:sp>
        <p:nvSpPr>
          <p:cNvPr id="1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如何通过评估提高学生提示实战的效果</a:t>
            </a:r>
            <a:endParaRPr lang="en-US" sz="2000" b="0" strike="noStrike" spc="-1">
              <a:solidFill>
                <a:srgbClr val="FFFFFF"/>
              </a:solidFill>
              <a:latin typeface="Arial"/>
            </a:endParaRPr>
          </a:p>
        </p:txBody>
      </p:sp>
      <p:sp>
        <p:nvSpPr>
          <p:cNvPr id="2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为后续教学工作提供参考</a:t>
            </a:r>
            <a:endParaRPr lang="en-US" sz="1600" b="0" strike="noStrike" spc="-1">
              <a:solidFill>
                <a:srgbClr val="FFFFFF"/>
              </a:solidFill>
              <a:latin typeface="Arial"/>
            </a:endParaRPr>
          </a:p>
        </p:txBody>
      </p:sp>
      <p:sp>
        <p:nvSpPr>
          <p:cNvPr id="2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评估结果对教学质量培训的启示</a:t>
            </a:r>
            <a:endParaRPr lang="en-US" sz="2000" b="0" strike="noStrike" spc="-1">
              <a:solidFill>
                <a:srgbClr val="FFFFFF"/>
              </a:solidFill>
              <a:latin typeface="Arial"/>
            </a:endParaRPr>
          </a:p>
        </p:txBody>
      </p:sp>
      <p:pic>
        <p:nvPicPr>
          <p:cNvPr id="203"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第四章 学生提示实战的优化</a:t>
            </a:r>
            <a:endParaRPr lang="en-US" sz="3600" b="0" strike="noStrike" spc="-1">
              <a:solidFill>
                <a:schemeClr val="dk1"/>
              </a:solidFill>
              <a:latin typeface="Arial"/>
            </a:endParaRPr>
          </a:p>
        </p:txBody>
      </p:sp>
      <p:sp>
        <p:nvSpPr>
          <p:cNvPr id="20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如何设计更具挑战性的学生提示实战任务</a:t>
            </a:r>
            <a:endParaRPr lang="en-US" sz="2800" b="0" strike="noStrike" spc="-1">
              <a:solidFill>
                <a:srgbClr val="FFFFFF"/>
              </a:solidFill>
              <a:latin typeface="Arial"/>
            </a:endParaRPr>
          </a:p>
        </p:txBody>
      </p:sp>
      <p:sp>
        <p:nvSpPr>
          <p:cNvPr id="20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设计学生提示实战任务时，可以增加任务的难度和复杂度，使学生需要充分动脑筋和动手实践来完成任务。挑战性任务可以激发学生的学习兴趣和动力，促使他们更深入地思考和探究知识领域。通过设置具有挑战性的实战任务，可以提高学生的学习积极性和成就感。</a:t>
            </a:r>
            <a:endParaRPr lang="en-US" sz="1800" b="0" strike="noStrike" spc="-1">
              <a:solidFill>
                <a:srgbClr val="FFFFFF"/>
              </a:solidFill>
              <a:latin typeface="Arial"/>
            </a:endParaRPr>
          </a:p>
        </p:txBody>
      </p:sp>
      <p:sp>
        <p:nvSpPr>
          <p:cNvPr id="2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211"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如何引导学生建立激励性的自我提示机制</a:t>
            </a:r>
            <a:endParaRPr lang="en-US" sz="3600" b="0" strike="noStrike" spc="-1">
              <a:solidFill>
                <a:schemeClr val="dk1"/>
              </a:solidFill>
              <a:latin typeface="Arial"/>
            </a:endParaRPr>
          </a:p>
        </p:txBody>
      </p:sp>
      <p:sp>
        <p:nvSpPr>
          <p:cNvPr id="213"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明确目标有助于学生了解自己的学习方向和努力的方向，激发自我学习动力。</a:t>
            </a:r>
            <a:endParaRPr lang="en-US" sz="1600" b="0" strike="noStrike" spc="-1">
              <a:solidFill>
                <a:srgbClr val="FFFFFF"/>
              </a:solidFill>
              <a:latin typeface="Arial"/>
            </a:endParaRPr>
          </a:p>
        </p:txBody>
      </p:sp>
      <p:sp>
        <p:nvSpPr>
          <p:cNvPr id="214"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设立明确的目标</a:t>
            </a:r>
            <a:endParaRPr lang="en-US" sz="2000" b="0" strike="noStrike" spc="-1">
              <a:solidFill>
                <a:srgbClr val="FFFFFF"/>
              </a:solidFill>
              <a:latin typeface="Arial"/>
            </a:endParaRPr>
          </a:p>
        </p:txBody>
      </p:sp>
      <p:sp>
        <p:nvSpPr>
          <p:cNvPr id="215"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建立奖励机制可以让学生有所期待，从而增强他们的学习积极性和自我激励能力。</a:t>
            </a:r>
            <a:endParaRPr lang="en-US" sz="1600" b="0" strike="noStrike" spc="-1">
              <a:solidFill>
                <a:srgbClr val="FFFFFF"/>
              </a:solidFill>
              <a:latin typeface="Arial"/>
            </a:endParaRPr>
          </a:p>
        </p:txBody>
      </p:sp>
      <p:sp>
        <p:nvSpPr>
          <p:cNvPr id="216"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奖励机制设计</a:t>
            </a:r>
            <a:endParaRPr lang="en-US" sz="2000" b="0" strike="noStrike" spc="-1">
              <a:solidFill>
                <a:srgbClr val="FFFFFF"/>
              </a:solidFill>
              <a:latin typeface="Arial"/>
            </a:endParaRPr>
          </a:p>
        </p:txBody>
      </p:sp>
      <p:sp>
        <p:nvSpPr>
          <p:cNvPr id="217"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定期给予学生反馈和评价，帮助他们认识到自己的优势和不足，激励他们不断进步。</a:t>
            </a:r>
            <a:endParaRPr lang="en-US" sz="1600" b="0" strike="noStrike" spc="-1">
              <a:solidFill>
                <a:srgbClr val="FFFFFF"/>
              </a:solidFill>
              <a:latin typeface="Arial"/>
            </a:endParaRPr>
          </a:p>
        </p:txBody>
      </p:sp>
      <p:sp>
        <p:nvSpPr>
          <p:cNvPr id="218"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定期反馈</a:t>
            </a:r>
            <a:endParaRPr lang="en-US" sz="2000" b="0" strike="noStrike" spc="-1">
              <a:solidFill>
                <a:srgbClr val="FFFFFF"/>
              </a:solidFill>
              <a:latin typeface="Arial"/>
            </a:endParaRPr>
          </a:p>
        </p:txBody>
      </p:sp>
      <p:sp>
        <p:nvSpPr>
          <p:cNvPr id="219"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20"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2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互动式学习环境</a:t>
            </a:r>
            <a:endParaRPr lang="en-US" sz="1800" b="0" strike="noStrike" spc="-1">
              <a:solidFill>
                <a:srgbClr val="FFFFFF"/>
              </a:solidFill>
              <a:latin typeface="Arial"/>
            </a:endParaRPr>
          </a:p>
        </p:txBody>
      </p:sp>
      <p:sp>
        <p:nvSpPr>
          <p:cNvPr id="223"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营造积极互动的学习氛围，促进学生之间的合作和交流。</a:t>
            </a:r>
            <a:endParaRPr lang="en-US" sz="1400" b="0" strike="noStrike" spc="-1">
              <a:solidFill>
                <a:srgbClr val="FFFFFF"/>
              </a:solidFill>
              <a:latin typeface="Arial"/>
            </a:endParaRPr>
          </a:p>
        </p:txBody>
      </p:sp>
      <p:sp>
        <p:nvSpPr>
          <p:cNvPr id="22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2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师生互动</a:t>
            </a:r>
            <a:endParaRPr lang="en-US" sz="1800" b="0" strike="noStrike" spc="-1">
              <a:solidFill>
                <a:srgbClr val="FFFFFF"/>
              </a:solidFill>
              <a:latin typeface="Arial"/>
            </a:endParaRPr>
          </a:p>
        </p:txBody>
      </p:sp>
      <p:sp>
        <p:nvSpPr>
          <p:cNvPr id="226"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教师积极参与学生提示实战，引导学生思考和解决问题，激发学生学习热情。</a:t>
            </a:r>
            <a:endParaRPr lang="en-US" sz="1400" b="0" strike="noStrike" spc="-1">
              <a:solidFill>
                <a:srgbClr val="FFFFFF"/>
              </a:solidFill>
              <a:latin typeface="Arial"/>
            </a:endParaRPr>
          </a:p>
        </p:txBody>
      </p:sp>
      <p:sp>
        <p:nvSpPr>
          <p:cNvPr id="22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2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技术支持</a:t>
            </a:r>
            <a:endParaRPr lang="en-US" sz="1800" b="0" strike="noStrike" spc="-1">
              <a:solidFill>
                <a:srgbClr val="FFFFFF"/>
              </a:solidFill>
              <a:latin typeface="Arial"/>
            </a:endParaRPr>
          </a:p>
        </p:txBody>
      </p:sp>
      <p:sp>
        <p:nvSpPr>
          <p:cNvPr id="229"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利用现代科技手段，提升学生提示实战的效率和趣味性。</a:t>
            </a:r>
            <a:endParaRPr lang="en-US" sz="1400" b="0" strike="noStrike" spc="-1">
              <a:solidFill>
                <a:srgbClr val="FFFFFF"/>
              </a:solidFill>
              <a:latin typeface="Arial"/>
            </a:endParaRPr>
          </a:p>
        </p:txBody>
      </p:sp>
      <p:sp>
        <p:nvSpPr>
          <p:cNvPr id="23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如何提升学生提示实战的参与度和效果</a:t>
            </a:r>
            <a:endParaRPr lang="en-US" sz="3600" b="0" strike="noStrike" spc="-1">
              <a:solidFill>
                <a:schemeClr val="dk1"/>
              </a:solidFill>
              <a:latin typeface="Arial"/>
            </a:endParaRPr>
          </a:p>
        </p:txBody>
      </p:sp>
      <p:sp>
        <p:nvSpPr>
          <p:cNvPr id="23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3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多样化任务设计</a:t>
            </a:r>
            <a:endParaRPr lang="en-US" sz="1800" b="0" strike="noStrike" spc="-1">
              <a:solidFill>
                <a:srgbClr val="FFFFFF"/>
              </a:solidFill>
              <a:latin typeface="Arial"/>
            </a:endParaRPr>
          </a:p>
        </p:txBody>
      </p:sp>
      <p:sp>
        <p:nvSpPr>
          <p:cNvPr id="233"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结合不同形式的任务设计，满足学生不同的学习需求和兴趣。</a:t>
            </a:r>
            <a:endParaRPr lang="en-US" sz="14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https://d.book118.com/756004023012010104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154</Paragraphs>
  <Slides>24</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教学质量培训中的学生提示实战探讨</vt:lpstr>
      <vt:lpstr>目录</vt:lpstr>
      <vt:lpstr>第一章 简介</vt:lpstr>
      <vt:lpstr> </vt:lpstr>
      <vt:lpstr>教学质量培训的背景</vt:lpstr>
      <vt:lpstr>学生提示实战的分类</vt:lpstr>
      <vt:lpstr>学生参与度的影响</vt:lpstr>
      <vt:lpstr>学生参与度的影响</vt:lpstr>
      <vt:lpstr>第二章 教师角色的转变</vt:lpstr>
      <vt:lpstr> </vt:lpstr>
      <vt:lpstr>教师的沟通技巧</vt:lpstr>
      <vt:lpstr>教师的反思与调整</vt:lpstr>
      <vt:lpstr>学生提示实战的应用案例</vt:lpstr>
      <vt:lpstr>第3章 学生提示实战的评估</vt:lpstr>
      <vt:lpstr>评价学生提示实战的标准</vt:lpstr>
      <vt:lpstr> </vt:lpstr>
      <vt:lpstr>学生提示实战效果的分析</vt:lpstr>
      <vt:lpstr>实例分享：学生提示实战评估的实际案例</vt:lpstr>
      <vt:lpstr>实例分享：学生提示实战评估的实际案例</vt:lpstr>
      <vt:lpstr>第四章 学生提示实战的优化</vt:lpstr>
      <vt:lpstr> </vt:lpstr>
      <vt:lpstr>如何引导学生建立激励性的自我提示机制</vt:lpstr>
      <vt:lpstr>如何提升学生提示实战的参与度和效果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2024-09-29T13:58:49.381</cp:lastPrinted>
  <dcterms:created xsi:type="dcterms:W3CDTF">2024-09-29T05:58:49Z</dcterms:created>
  <dcterms:modified xsi:type="dcterms:W3CDTF">2024-09-29T05:58:51Z</dcterms:modified>
</cp:coreProperties>
</file>