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5AC56E-6420-4E13-BFAD-CD15D4A871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DF0D99-E929-4B7D-A759-9281800E13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8B91FB-2230-4F7E-A584-67B0A43082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D657EE-54A9-4E86-A714-DF89593F00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E8EFAB5-AB72-4063-A47E-3A9066AED6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BB126C3-005A-4D3E-AC69-BB9B42C9C1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DB8C749-6A68-4B4E-A0E2-FFF0BCED73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623504-719F-452B-83CB-258FE4F779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3C173C-D806-4B41-9232-013E09FDA6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6D0A4A-14FE-4C97-9DE9-6283076CA8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2815BD-0D36-4A73-945A-C5B5F2364E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06765"/>
            <a:ext cx="5506636" cy="1200329"/>
          </a:xfrm>
        </p:spPr>
        <p:txBody>
          <a:bodyPr wrap="none" anchor="t">
            <a:spAutoFit/>
          </a:bodyPr>
          <a:lstStyle>
            <a:lvl1pPr algn="l">
              <a:defRPr sz="8000" b="1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84896"/>
            <a:ext cx="3070071" cy="397032"/>
          </a:xfrm>
        </p:spPr>
        <p:txBody>
          <a:bodyPr wrap="none">
            <a:spAutoFit/>
          </a:bodyPr>
          <a:lstStyle>
            <a:lvl1pPr marL="0" indent="0" algn="l">
              <a:buNone/>
              <a:defRPr sz="2200" b="0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406436"/>
            <a:ext cx="5506636" cy="1200329"/>
          </a:xfrm>
        </p:spPr>
        <p:txBody>
          <a:bodyPr wrap="none" anchor="b">
            <a:spAutoFit/>
          </a:bodyPr>
          <a:lstStyle>
            <a:lvl1pPr marL="0" indent="0">
              <a:buNone/>
              <a:defRPr sz="8000" b="0" i="0" spc="300">
                <a:solidFill>
                  <a:schemeClr val="accent1">
                    <a:lumMod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6013033223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压疮案例护理分析与实践\n## 1.压疮的基本概念与分类\n### 1.1压疮的定义及其成因\n### 1.2压疮的分类及分级\n### 1.3压疮的发生机制与影响因素\n## 2.压疮的诊断与评估\n### 2.1压疮的临床表现与诊断方法\n### 2.2压疮的评估工具与标准\n### 2.3压疮的鉴别诊断与并发症\n## 3.压疮的预防策略与措施\n### 3.1压疮的预防原则与方法\n### 3.2压疮的护理干预与措施\n### 3.3压疮的健康教育与管理\n## 4.压疮的治疗与护理\n### 4.1压疮的非手术治疗与护理\n### 4.2压疮的手术治疗与护理\n### 4.3压疮的康复治疗与护理\n## 5.压疮案例分析与讨论\n### 5.1典型压疮案例介绍与分析\n### 5.2压疮护理的经验与教训\n### 5.3压疮护理的未来发展趋势与挑战\n&quot;,&quot;templateId&quot;:&quot;ujpcqsuz1ifzxno4qckwkhkbi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06765"/>
            <a:ext cx="11055350" cy="11874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7200"/>
              <a:t>压疮案例护理分析与实践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84896"/>
            <a:ext cx="5581650" cy="400050"/>
          </a:xfrm>
        </p:spPr>
        <p:txBody>
          <a:bodyPr/>
          <a:lstStyle/>
          <a:p>
            <a:r>
              <a:rPr lang="en-US"/>
              <a:t>TENCENT DOCS SMART CREATE</a:t>
            </a:r>
            <a:endParaRPr/>
          </a:p>
        </p:txBody>
      </p:sp>
      <p:cxnSp>
        <p:nvCxnSpPr>
          <p:cNvPr id="4" name="直线连接符 4"/>
          <p:cNvCxnSpPr/>
          <p:nvPr/>
        </p:nvCxnSpPr>
        <p:spPr>
          <a:xfrm>
            <a:off x="660400" y="6014027"/>
            <a:ext cx="825500" cy="0"/>
          </a:xfrm>
          <a:prstGeom prst="line">
            <a:avLst/>
          </a:prstGeom>
          <a:ln w="127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571499" y="6129521"/>
            <a:ext cx="2093843" cy="37555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  <a:latin typeface="+mn-lt"/>
              </a:rPr>
              <a:t>CREATE TOGETHER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6" name="文本占位符 20"/>
          <p:cNvSpPr txBox="1"/>
          <p:nvPr/>
        </p:nvSpPr>
        <p:spPr>
          <a:xfrm>
            <a:off x="9937347" y="6129521"/>
            <a:ext cx="1683154" cy="377411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</a:rPr>
              <a:t>TENCENT</a:t>
            </a:r>
            <a:r>
              <a:rPr lang="zh-CN" altLang="en-US" sz="1400" spc="80">
                <a:solidFill>
                  <a:schemeClr val="accent1">
                    <a:lumMod val="50000"/>
                  </a:schemeClr>
                </a:solidFill>
                <a:effectLst/>
              </a:rPr>
              <a:t> </a:t>
            </a:r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</a:rPr>
              <a:t>DOCS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41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压疮的基本概念与分类</a:t>
            </a:r>
            <a:endParaRPr/>
          </a:p>
        </p:txBody>
      </p:sp>
      <p:sp>
        <p:nvSpPr>
          <p:cNvPr id="142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43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压疮的定义及其成因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8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8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8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压疮的定义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压疮（Pressure Ulcer）是指皮肤和皮下组织的局限性损伤，通常是由于长时间的压力作用导致的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压力作用可能导致皮肤、皮下组织和肌肉的缺血、缺氧和营养不良，从而引发压疮</a:t>
                </a:r>
                <a:endParaRPr/>
              </a:p>
            </p:txBody>
          </p:sp>
          <p:pic>
            <p:nvPicPr>
              <p:cNvPr id="18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8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压疮的成因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压力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：长时间保持同一姿势，如卧床、坐轮椅等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摩擦力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：皮肤与异物摩擦，如床单、轮椅扶手等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剪切力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：皮肤受到上下方向的剪切力，如姿势不当、移动不当等</a:t>
                </a:r>
                <a:endParaRPr/>
              </a:p>
            </p:txBody>
          </p:sp>
          <p:pic>
            <p:nvPicPr>
              <p:cNvPr id="19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9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9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压疮的分类</a:t>
                </a:r>
                <a:endParaRPr/>
              </a:p>
            </p:txBody>
          </p:sp>
          <p:sp>
            <p:nvSpPr>
              <p:cNvPr id="19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I类压疮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：非坏死性皮肤损伤，如红肿、硬结等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II类压疮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：浅表性皮肤损伤，如水泡、溃疡等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III类压疮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：深部组织损伤，如肌肉、关节囊等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IV类压疮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：广泛性组织损伤，涉及皮肤、皮下组织和肌肉等</a:t>
                </a:r>
                <a:endParaRPr/>
              </a:p>
            </p:txBody>
          </p:sp>
          <p:sp>
            <p:nvSpPr>
              <p:cNvPr id="19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压疮的分级</a:t>
                </a:r>
                <a:endParaRPr/>
              </a:p>
            </p:txBody>
          </p:sp>
          <p:sp>
            <p:nvSpPr>
              <p:cNvPr id="20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轻度压疮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：I类和II类压疮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中度压疮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：III类压疮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重度压疮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：IV类压疮</a:t>
                </a:r>
                <a:endParaRPr/>
              </a:p>
            </p:txBody>
          </p:sp>
          <p:sp>
            <p:nvSpPr>
              <p:cNvPr id="20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压疮的分类及分级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压疮的发生机制</a:t>
                </a:r>
                <a:endParaRPr/>
              </a:p>
            </p:txBody>
          </p:sp>
          <p:sp>
            <p:nvSpPr>
              <p:cNvPr id="2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缺血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：长时间压力导致皮肤、皮下组织和肌肉缺血，影响血液循环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缺氧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：缺血导致皮肤、皮下组织和肌肉缺氧，影响细胞代谢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营养不良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：缺血和缺氧导致皮肤、皮下组织和肌肉的营养不良，影响伤口愈合</a:t>
                </a:r>
                <a:endParaRPr/>
              </a:p>
            </p:txBody>
          </p:sp>
          <p:sp>
            <p:nvSpPr>
              <p:cNvPr id="2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压疮的影响因素</a:t>
                </a:r>
                <a:endParaRPr/>
              </a:p>
            </p:txBody>
          </p:sp>
          <p:sp>
            <p:nvSpPr>
              <p:cNvPr id="2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个体因素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：年龄、性别、体质等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疾病因素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：糖尿病、贫血、营养不良等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环境因素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：温度、湿度、摩擦力等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护理因素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：护理人员知识、技能、态度等</a:t>
                </a:r>
                <a:endParaRPr/>
              </a:p>
            </p:txBody>
          </p:sp>
          <p:sp>
            <p:nvSpPr>
              <p:cNvPr id="2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压疮的发生机制与影响因素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9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压疮的诊断与评估</a:t>
            </a:r>
            <a:endParaRPr/>
          </a:p>
        </p:txBody>
      </p:sp>
      <p:sp>
        <p:nvSpPr>
          <p:cNvPr id="230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231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压疮的临床表现</a:t>
                </a:r>
                <a:endParaRPr/>
              </a:p>
            </p:txBody>
          </p:sp>
          <p:sp>
            <p:nvSpPr>
              <p:cNvPr id="23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皮肤损伤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：红肿、硬结、水泡、溃疡等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疼痛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：局部疼痛、压痛、牵扯痛等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感染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：皮肤发热、红肿、化脓等</a:t>
                </a:r>
                <a:endParaRPr/>
              </a:p>
            </p:txBody>
          </p:sp>
          <p:sp>
            <p:nvSpPr>
              <p:cNvPr id="23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压疮的诊断方法</a:t>
                </a:r>
                <a:endParaRPr/>
              </a:p>
            </p:txBody>
          </p:sp>
          <p:sp>
            <p:nvSpPr>
              <p:cNvPr id="24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临床观察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：观察皮肤损伤、疼痛、感染等症状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影像学检查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：如X光、B超等，了解压疮的深度和范围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实验室检查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：如血常规、细菌培养等，了解感染情况</a:t>
                </a:r>
                <a:endParaRPr/>
              </a:p>
            </p:txBody>
          </p:sp>
          <p:sp>
            <p:nvSpPr>
              <p:cNvPr id="24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压疮的临床表现与诊断方法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压疮的评估工具与标准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压疮的评估工具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压疮风险评估量表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：如Braden量表、Norton量表等，评估压疮发生的风险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压疮严重程度评估表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：如压疮分期、压疮面积等，评估压疮的严重程度</a:t>
                </a:r>
                <a:endParaRPr/>
              </a:p>
            </p:txBody>
          </p:sp>
          <p:pic>
            <p:nvPicPr>
              <p:cNvPr id="25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压疮的评估标准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风险标准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：根据评估量表得分，判断压疮发生的风险程度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严重程度标准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：根据压疮分期和面积，判断压疮的严重程度</a:t>
                </a:r>
                <a:endParaRPr/>
              </a:p>
            </p:txBody>
          </p:sp>
          <p:pic>
            <p:nvPicPr>
              <p:cNvPr id="26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压疮的鉴别诊断与并发症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6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6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6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压疮的鉴别诊断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皮肤感染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：皮肤红肿、热痛，有脓性分泌物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皮肤过敏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：皮肤红肿、瘙痒，有过敏史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皮肤肿瘤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：皮肤肿块、疼痛，生长速度较快</a:t>
                </a:r>
                <a:endParaRPr/>
              </a:p>
            </p:txBody>
          </p:sp>
          <p:pic>
            <p:nvPicPr>
              <p:cNvPr id="27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7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7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压疮的并发症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感染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：皮肤感染、皮下组织感染、骨髓炎等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缺血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：皮肤缺血、肌肉缺血、肢体缺血等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营养不良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：蛋白质缺乏、维生素缺乏、矿物质缺乏等</a:t>
                </a:r>
                <a:endParaRPr/>
              </a:p>
            </p:txBody>
          </p:sp>
          <p:pic>
            <p:nvPicPr>
              <p:cNvPr id="27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压疮的预防策略与措施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0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压疮的预防原则</a:t>
                </a:r>
                <a:endParaRPr/>
              </a:p>
            </p:txBody>
          </p:sp>
          <p:sp>
            <p:nvSpPr>
              <p:cNvPr id="1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：避免长时间保持同一姿势，定期变换体位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：使用床垫、坐垫等保护皮肤，减少摩擦力和剪切力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：保证充足的蛋白质、维生素和矿物质摄入，促进伤口愈合</a:t>
                </a:r>
                <a:endParaRPr/>
              </a:p>
            </p:txBody>
          </p:sp>
          <p:sp>
            <p:nvSpPr>
              <p:cNvPr id="1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压疮的预防方法</a:t>
                </a:r>
                <a:endParaRPr/>
              </a:p>
            </p:txBody>
          </p:sp>
          <p:sp>
            <p:nvSpPr>
              <p:cNvPr id="2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定期翻身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：卧床患者每2-3小时翻身一次，减轻局部压力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保持皮肤清洁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：定期清洁皮肤，避免皮肤感染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使用压疮预防用品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：如压疮床垫、坐垫、护具等</a:t>
                </a:r>
                <a:endParaRPr/>
              </a:p>
            </p:txBody>
          </p:sp>
          <p:sp>
            <p:nvSpPr>
              <p:cNvPr id="2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压疮的预防原则与方法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https://d.book118.com/756013033223010051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ray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A68D2"/>
      </a:accent1>
      <a:accent2>
        <a:srgbClr val="70AEE1"/>
      </a:accent2>
      <a:accent3>
        <a:srgbClr val="2B4FAD"/>
      </a:accent3>
      <a:accent4>
        <a:srgbClr val="F4796D"/>
      </a:accent4>
      <a:accent5>
        <a:srgbClr val="B53F55"/>
      </a:accent5>
      <a:accent6>
        <a:srgbClr val="7D2F6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压疮案例护理分析与实践</vt:lpstr>
      <vt:lpstr>压疮的基本概念与分类</vt:lpstr>
      <vt:lpstr>PowerPoint Presentation</vt:lpstr>
      <vt:lpstr>PowerPoint Presentation</vt:lpstr>
      <vt:lpstr>PowerPoint Presentation</vt:lpstr>
      <vt:lpstr>压疮的诊断与评估</vt:lpstr>
      <vt:lpstr>PowerPoint Presentation</vt:lpstr>
      <vt:lpstr>PowerPoint Presentation</vt:lpstr>
      <vt:lpstr>PowerPoint Presentation</vt:lpstr>
      <vt:lpstr>压疮的预防策略与措施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2024-09-17T21:21:57.892</cp:lastPrinted>
  <dcterms:created xsi:type="dcterms:W3CDTF">2024-09-17T13:21:57Z</dcterms:created>
  <dcterms:modified xsi:type="dcterms:W3CDTF">2024-09-17T13:21:59Z</dcterms:modified>
</cp:coreProperties>
</file>