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440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2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4B02D4-62BE-46D4-BDAE-3366EFB2F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0F3929-5FFB-42AC-A565-4327F23FA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5BA03E-AC0C-4209-891B-7A442769E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DFC0F4-AF10-48C5-BC26-D840E2530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BBFE1A-2663-419C-9F20-D4F1A62DCA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3DE12C-14FE-47EF-A7F1-2A1EC1C6CD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BFF6E3-4E6B-47F2-9A09-4C24C7CF4D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3508EE-711E-4124-A35D-7BCA81390D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EC88A5-FB34-40DF-ABD7-88D34D896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9C0A7F-2B45-4996-83E6-FDB4493BE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016F5C-F82F-489A-870B-0D7B7E8F2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4394" r:id="rId2"/>
    <p:sldLayoutId id="2147504395" r:id="rId3"/>
    <p:sldLayoutId id="2147504396" r:id="rId4"/>
    <p:sldLayoutId id="2147504397" r:id="rId5"/>
    <p:sldLayoutId id="2147504398" r:id="rId6"/>
    <p:sldLayoutId id="2147504399" r:id="rId7"/>
    <p:sldLayoutId id="2147504400" r:id="rId8"/>
    <p:sldLayoutId id="2147504401" r:id="rId9"/>
    <p:sldLayoutId id="2147504402" r:id="rId10"/>
    <p:sldLayoutId id="2147504403"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20" Type="http://schemas.openxmlformats.org/officeDocument/2006/relationships/tags" Target="../tags/tag195.xml" /><Relationship Id="rId21" Type="http://schemas.openxmlformats.org/officeDocument/2006/relationships/tags" Target="../tags/tag196.xml" /><Relationship Id="rId22" Type="http://schemas.openxmlformats.org/officeDocument/2006/relationships/tags" Target="../tags/tag197.xml" /><Relationship Id="rId23" Type="http://schemas.openxmlformats.org/officeDocument/2006/relationships/tags" Target="../tags/tag198.xml" /><Relationship Id="rId24" Type="http://schemas.openxmlformats.org/officeDocument/2006/relationships/tags" Target="../tags/tag199.xml" /><Relationship Id="rId25" Type="http://schemas.openxmlformats.org/officeDocument/2006/relationships/tags" Target="../tags/tag200.xml" /><Relationship Id="rId26" Type="http://schemas.openxmlformats.org/officeDocument/2006/relationships/tags" Target="../tags/tag201.xml" /><Relationship Id="rId27" Type="http://schemas.openxmlformats.org/officeDocument/2006/relationships/tags" Target="../tags/tag202.xml" /><Relationship Id="rId28" Type="http://schemas.openxmlformats.org/officeDocument/2006/relationships/tags" Target="../tags/tag203.xml" /><Relationship Id="rId29" Type="http://schemas.openxmlformats.org/officeDocument/2006/relationships/tags" Target="../tags/tag204.xml" /><Relationship Id="rId3" Type="http://schemas.openxmlformats.org/officeDocument/2006/relationships/tags" Target="../tags/tag178.xml" /><Relationship Id="rId30" Type="http://schemas.openxmlformats.org/officeDocument/2006/relationships/tags" Target="../tags/tag205.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1423410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生产安全风险管理的有效方法与手段</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汇报人：XX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单击此处添加文本</a:t>
            </a:r>
            <a:endParaRPr lang="zh-CN" altLang="en-US" sz="24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生产安全风险识别与评估</a:t>
            </a:r>
            <a:endParaRPr lang="zh-CN" altLang="en-US" sz="24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生产安全风险防范措施</a:t>
            </a:r>
            <a:endParaRPr lang="zh-CN" altLang="en-US" sz="24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生产安全风险监控与预警</a:t>
            </a:r>
            <a:endParaRPr lang="zh-CN" altLang="en-US" sz="24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生产安全风险应对与处置</a:t>
            </a:r>
            <a:endParaRPr lang="zh-CN" altLang="en-US" sz="2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生产安全风险管理效果评估</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添加章节标题</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1"/>
          <p:cNvSpPr>
            <a:spLocks noGrp="1"/>
          </p:cNvSpPr>
          <p:nvPr>
            <p:ph type="title" idx="2"/>
            <p:custDataLst>
              <p:tags r:id="rId3"/>
            </p:custDataLst>
          </p:nvPr>
        </p:nvSpPr>
        <p:spPr>
          <a:xfrm>
            <a:off x="1336040" y="1631315"/>
            <a:ext cx="5967095" cy="3479165"/>
          </a:xfrm>
        </p:spPr>
        <p:txBody>
          <a:bodyPr/>
          <a:lstStyle/>
          <a:p>
            <a:r>
              <a:rPr lang="zh-CN" altLang="en-US"/>
              <a:t>生产安全风险识别与评估</a:t>
            </a:r>
            <a:endParaRPr lang="zh-CN" altLang="en-US"/>
          </a:p>
        </p:txBody>
      </p:sp>
      <p:sp>
        <p:nvSpPr>
          <p:cNvPr id="104889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28" name="标题 2"/>
          <p:cNvSpPr>
            <a:spLocks noGrp="1"/>
          </p:cNvSpPr>
          <p:nvPr>
            <p:ph type="title" idx="2"/>
          </p:nvPr>
        </p:nvSpPr>
        <p:spPr/>
        <p:txBody>
          <a:bodyPr>
            <a:normAutofit fontScale="90000"/>
          </a:bodyPr>
          <a:lstStyle/>
          <a:p>
            <a:r>
              <a:rPr lang="zh-CN" altLang="en-US"/>
              <a:t>风险识别方法</a:t>
            </a:r>
            <a:endParaRPr lang="zh-CN" altLang="en-US"/>
          </a:p>
        </p:txBody>
      </p:sp>
      <p:sp>
        <p:nvSpPr>
          <p:cNvPr id="1048930" name="圆角矩形 26"/>
          <p:cNvSpPr/>
          <p:nvPr>
            <p:custDataLst>
              <p:tags r:id="rId2"/>
            </p:custDataLst>
          </p:nvPr>
        </p:nvSpPr>
        <p:spPr>
          <a:xfrm>
            <a:off x="60833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8932" name="圆角矩形 28"/>
          <p:cNvSpPr/>
          <p:nvPr>
            <p:custDataLst>
              <p:tags r:id="rId3"/>
            </p:custDataLst>
          </p:nvPr>
        </p:nvSpPr>
        <p:spPr>
          <a:xfrm>
            <a:off x="610871"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8934" name="文本框 31"/>
          <p:cNvSpPr txBox="1"/>
          <p:nvPr>
            <p:custDataLst>
              <p:tags r:id="rId4"/>
            </p:custDataLst>
          </p:nvPr>
        </p:nvSpPr>
        <p:spPr>
          <a:xfrm>
            <a:off x="763306" y="2261504"/>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危险源辨识：识别潜在的危险源，包括设备、环境、人员等方面</a:t>
            </a:r>
            <a:endParaRPr lang="zh-CN" altLang="en-US" sz="2000" spc="200">
              <a:solidFill>
                <a:schemeClr val="tx1">
                  <a:lumMod val="85000"/>
                  <a:lumOff val="15000"/>
                </a:schemeClr>
              </a:solidFill>
              <a:latin typeface="+mn-ea"/>
              <a:sym typeface="+mn-ea"/>
            </a:endParaRPr>
          </a:p>
        </p:txBody>
      </p:sp>
      <p:sp>
        <p:nvSpPr>
          <p:cNvPr id="1048936" name="圆角矩形 29"/>
          <p:cNvSpPr/>
          <p:nvPr>
            <p:custDataLst>
              <p:tags r:id="rId5"/>
            </p:custDataLst>
          </p:nvPr>
        </p:nvSpPr>
        <p:spPr>
          <a:xfrm>
            <a:off x="3400437"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8938" name="圆角矩形 32"/>
          <p:cNvSpPr/>
          <p:nvPr>
            <p:custDataLst>
              <p:tags r:id="rId6"/>
            </p:custDataLst>
          </p:nvPr>
        </p:nvSpPr>
        <p:spPr>
          <a:xfrm>
            <a:off x="3402977"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8940" name="文本框 34"/>
          <p:cNvSpPr txBox="1"/>
          <p:nvPr>
            <p:custDataLst>
              <p:tags r:id="rId7"/>
            </p:custDataLst>
          </p:nvPr>
        </p:nvSpPr>
        <p:spPr>
          <a:xfrm>
            <a:off x="3557953"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风险评估：对危险源进行风险评估，确定风险等级和影响程度</a:t>
            </a:r>
            <a:endParaRPr lang="zh-CN" altLang="en-US" sz="2000" spc="200">
              <a:solidFill>
                <a:schemeClr val="tx1">
                  <a:lumMod val="85000"/>
                  <a:lumOff val="15000"/>
                </a:schemeClr>
              </a:solidFill>
              <a:latin typeface="+mn-ea"/>
              <a:sym typeface="+mn-ea"/>
            </a:endParaRPr>
          </a:p>
        </p:txBody>
      </p:sp>
      <p:sp>
        <p:nvSpPr>
          <p:cNvPr id="1048942" name="圆角矩形 3"/>
          <p:cNvSpPr/>
          <p:nvPr>
            <p:custDataLst>
              <p:tags r:id="rId8"/>
            </p:custDataLst>
          </p:nvPr>
        </p:nvSpPr>
        <p:spPr>
          <a:xfrm>
            <a:off x="6192543"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8944" name="圆角矩形 4"/>
          <p:cNvSpPr/>
          <p:nvPr>
            <p:custDataLst>
              <p:tags r:id="rId9"/>
            </p:custDataLst>
          </p:nvPr>
        </p:nvSpPr>
        <p:spPr>
          <a:xfrm>
            <a:off x="6195084"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8946" name="文本框 5"/>
          <p:cNvSpPr txBox="1"/>
          <p:nvPr>
            <p:custDataLst>
              <p:tags r:id="rId10"/>
            </p:custDataLst>
          </p:nvPr>
        </p:nvSpPr>
        <p:spPr>
          <a:xfrm>
            <a:off x="6349425"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风险控制措施：根据风险评估结果，制定相应的风险控制措施，降低或消除风险</a:t>
            </a:r>
            <a:endParaRPr lang="zh-CN" altLang="en-US" sz="2000" spc="200">
              <a:solidFill>
                <a:schemeClr val="tx1">
                  <a:lumMod val="85000"/>
                  <a:lumOff val="15000"/>
                </a:schemeClr>
              </a:solidFill>
              <a:latin typeface="+mn-ea"/>
              <a:sym typeface="+mn-ea"/>
            </a:endParaRPr>
          </a:p>
        </p:txBody>
      </p:sp>
      <p:sp>
        <p:nvSpPr>
          <p:cNvPr id="1048948" name="圆角矩形 8"/>
          <p:cNvSpPr/>
          <p:nvPr>
            <p:custDataLst>
              <p:tags r:id="rId11"/>
            </p:custDataLst>
          </p:nvPr>
        </p:nvSpPr>
        <p:spPr>
          <a:xfrm>
            <a:off x="898465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8950" name="圆角矩形 9"/>
          <p:cNvSpPr/>
          <p:nvPr>
            <p:custDataLst>
              <p:tags r:id="rId12"/>
            </p:custDataLst>
          </p:nvPr>
        </p:nvSpPr>
        <p:spPr>
          <a:xfrm>
            <a:off x="8987190"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8952" name="文本框 10"/>
          <p:cNvSpPr txBox="1"/>
          <p:nvPr>
            <p:custDataLst>
              <p:tags r:id="rId13"/>
            </p:custDataLst>
          </p:nvPr>
        </p:nvSpPr>
        <p:spPr>
          <a:xfrm>
            <a:off x="9141531"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持续改进：定期对生产安全风险进行复查和更新，确保风险控制措施的有效性</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6" name="标题 2"/>
          <p:cNvSpPr>
            <a:spLocks noGrp="1"/>
          </p:cNvSpPr>
          <p:nvPr>
            <p:ph type="title" idx="2"/>
          </p:nvPr>
        </p:nvSpPr>
        <p:spPr/>
        <p:txBody>
          <a:bodyPr>
            <a:normAutofit fontScale="90000"/>
          </a:bodyPr>
          <a:lstStyle/>
          <a:p>
            <a:r>
              <a:rPr lang="zh-CN" altLang="en-US"/>
              <a:t>风险评估标准</a:t>
            </a:r>
            <a:endParaRPr lang="zh-CN" altLang="en-US"/>
          </a:p>
        </p:txBody>
      </p:sp>
      <p:sp>
        <p:nvSpPr>
          <p:cNvPr id="1048988"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90"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92"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94"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风险等级划分：根据风险评估结果，将危险源划分为不同等级</a:t>
            </a:r>
            <a:endParaRPr lang="en-US" altLang="zh-CN">
              <a:solidFill>
                <a:schemeClr val="dk1">
                  <a:lumMod val="80000"/>
                  <a:lumOff val="20000"/>
                </a:schemeClr>
              </a:solidFill>
              <a:latin typeface="+mn-ea"/>
              <a:sym typeface="+mn-ea"/>
            </a:endParaRPr>
          </a:p>
        </p:txBody>
      </p:sp>
      <p:sp>
        <p:nvSpPr>
          <p:cNvPr id="1048996"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98"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00"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02"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危险源辨识：识别生产过程中可能存在的危险源</a:t>
            </a:r>
            <a:endParaRPr lang="zh-CN" altLang="en-US">
              <a:solidFill>
                <a:schemeClr val="dk1">
                  <a:lumMod val="80000"/>
                  <a:lumOff val="20000"/>
                </a:schemeClr>
              </a:solidFill>
              <a:latin typeface="+mn-ea"/>
              <a:sym typeface="+mn-ea"/>
            </a:endParaRPr>
          </a:p>
        </p:txBody>
      </p:sp>
      <p:sp>
        <p:nvSpPr>
          <p:cNvPr id="1049004"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06"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08"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10"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风险评估方法：采用适当的方法对危险源进行风险评估</a:t>
            </a:r>
            <a:endParaRPr lang="zh-CN" altLang="en-US">
              <a:solidFill>
                <a:schemeClr val="dk1">
                  <a:lumMod val="80000"/>
                  <a:lumOff val="20000"/>
                </a:schemeClr>
              </a:solidFill>
              <a:latin typeface="+mn-ea"/>
              <a:sym typeface="+mn-ea"/>
            </a:endParaRPr>
          </a:p>
        </p:txBody>
      </p:sp>
      <p:sp>
        <p:nvSpPr>
          <p:cNvPr id="1049012"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14"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16"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18"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风险控制措施：针对不同等级的危险源，采取相应的控制措施</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52" name="标题 2"/>
          <p:cNvSpPr>
            <a:spLocks noGrp="1"/>
          </p:cNvSpPr>
          <p:nvPr>
            <p:ph type="title" idx="2"/>
          </p:nvPr>
        </p:nvSpPr>
        <p:spPr/>
        <p:txBody>
          <a:bodyPr>
            <a:normAutofit fontScale="90000"/>
          </a:bodyPr>
          <a:lstStyle/>
          <a:p>
            <a:r>
              <a:rPr lang="zh-CN" altLang="en-US"/>
              <a:t>风险等级划分</a:t>
            </a:r>
            <a:endParaRPr lang="zh-CN" altLang="en-US"/>
          </a:p>
        </p:txBody>
      </p:sp>
      <p:sp>
        <p:nvSpPr>
          <p:cNvPr id="1049054" name="任意多边形 20"/>
          <p:cNvSpPr/>
          <p:nvPr>
            <p:custDataLst>
              <p:tags r:id="rId2"/>
            </p:custDataLst>
          </p:nvPr>
        </p:nvSpPr>
        <p:spPr>
          <a:xfrm rot="2700000">
            <a:off x="1706536"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056" name="文本框 24"/>
          <p:cNvSpPr txBox="1"/>
          <p:nvPr>
            <p:custDataLst>
              <p:tags r:id="rId3"/>
            </p:custDataLst>
          </p:nvPr>
        </p:nvSpPr>
        <p:spPr bwMode="auto">
          <a:xfrm>
            <a:off x="135082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风险识别：对生产过程中可能出现的危险源进行辨识和分类</a:t>
            </a:r>
            <a:endParaRPr lang="zh-CN" altLang="en-US" sz="2000" spc="150">
              <a:solidFill>
                <a:schemeClr val="tx1">
                  <a:lumMod val="75000"/>
                  <a:lumOff val="25000"/>
                </a:schemeClr>
              </a:solidFill>
              <a:latin typeface="+mn-ea"/>
              <a:sym typeface="+mn-ea"/>
            </a:endParaRPr>
          </a:p>
        </p:txBody>
      </p:sp>
      <p:sp>
        <p:nvSpPr>
          <p:cNvPr id="1049058" name="矩形 42"/>
          <p:cNvSpPr/>
          <p:nvPr>
            <p:custDataLst>
              <p:tags r:id="rId4"/>
            </p:custDataLst>
          </p:nvPr>
        </p:nvSpPr>
        <p:spPr>
          <a:xfrm>
            <a:off x="1482832" y="2811361"/>
            <a:ext cx="1729282" cy="12246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060" name="任意多边形 18"/>
          <p:cNvSpPr/>
          <p:nvPr>
            <p:custDataLst>
              <p:tags r:id="rId5"/>
            </p:custDataLst>
          </p:nvPr>
        </p:nvSpPr>
        <p:spPr>
          <a:xfrm rot="5400000">
            <a:off x="420369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062" name="文本框 27"/>
          <p:cNvSpPr txBox="1"/>
          <p:nvPr>
            <p:custDataLst>
              <p:tags r:id="rId6"/>
            </p:custDataLst>
          </p:nvPr>
        </p:nvSpPr>
        <p:spPr bwMode="auto">
          <a:xfrm>
            <a:off x="3847331" y="3188537"/>
            <a:ext cx="1993646" cy="3040715"/>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风险评估：对辨识出的危险源进行风险评估，确定其可能造成的危害程度和影响范围</a:t>
            </a:r>
            <a:endParaRPr lang="zh-CN" altLang="en-US" sz="2000" spc="150">
              <a:solidFill>
                <a:schemeClr val="tx1">
                  <a:lumMod val="75000"/>
                  <a:lumOff val="25000"/>
                </a:schemeClr>
              </a:solidFill>
              <a:latin typeface="+mn-ea"/>
              <a:sym typeface="+mn-ea"/>
            </a:endParaRPr>
          </a:p>
        </p:txBody>
      </p:sp>
      <p:sp>
        <p:nvSpPr>
          <p:cNvPr id="1049064" name="矩形 43"/>
          <p:cNvSpPr/>
          <p:nvPr>
            <p:custDataLst>
              <p:tags r:id="rId7"/>
            </p:custDataLst>
          </p:nvPr>
        </p:nvSpPr>
        <p:spPr>
          <a:xfrm>
            <a:off x="3979993" y="2811361"/>
            <a:ext cx="1729282" cy="12246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066" name="任意多边形 21"/>
          <p:cNvSpPr/>
          <p:nvPr>
            <p:custDataLst>
              <p:tags r:id="rId8"/>
            </p:custDataLst>
          </p:nvPr>
        </p:nvSpPr>
        <p:spPr>
          <a:xfrm rot="18900000" flipH="1">
            <a:off x="670020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068" name="文本框 30"/>
          <p:cNvSpPr txBox="1"/>
          <p:nvPr>
            <p:custDataLst>
              <p:tags r:id="rId9"/>
            </p:custDataLst>
          </p:nvPr>
        </p:nvSpPr>
        <p:spPr bwMode="auto">
          <a:xfrm>
            <a:off x="6344492" y="3188537"/>
            <a:ext cx="1993646" cy="3040715"/>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风险等级划分：根据风险评估结果，将危险源划分为不同等级，以便有针对性地进行管理和控制</a:t>
            </a:r>
            <a:endParaRPr lang="zh-CN" altLang="en-US" sz="2000" spc="150">
              <a:solidFill>
                <a:schemeClr val="tx1">
                  <a:lumMod val="75000"/>
                  <a:lumOff val="25000"/>
                </a:schemeClr>
              </a:solidFill>
              <a:latin typeface="+mn-ea"/>
              <a:sym typeface="+mn-ea"/>
            </a:endParaRPr>
          </a:p>
        </p:txBody>
      </p:sp>
      <p:sp>
        <p:nvSpPr>
          <p:cNvPr id="1049070" name="矩形 44"/>
          <p:cNvSpPr/>
          <p:nvPr>
            <p:custDataLst>
              <p:tags r:id="rId10"/>
            </p:custDataLst>
          </p:nvPr>
        </p:nvSpPr>
        <p:spPr>
          <a:xfrm>
            <a:off x="6475853" y="2811361"/>
            <a:ext cx="1729282" cy="12246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072" name="任意多边形 22"/>
          <p:cNvSpPr/>
          <p:nvPr>
            <p:custDataLst>
              <p:tags r:id="rId11"/>
            </p:custDataLst>
          </p:nvPr>
        </p:nvSpPr>
        <p:spPr>
          <a:xfrm rot="2700000" flipH="1" flipV="1">
            <a:off x="9196718"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074" name="文本框 33"/>
          <p:cNvSpPr txBox="1"/>
          <p:nvPr>
            <p:custDataLst>
              <p:tags r:id="rId12"/>
            </p:custDataLst>
          </p:nvPr>
        </p:nvSpPr>
        <p:spPr bwMode="auto">
          <a:xfrm>
            <a:off x="8841002" y="3188537"/>
            <a:ext cx="1993646" cy="3040715"/>
          </a:xfrm>
          <a:prstGeom prst="rect">
            <a:avLst/>
          </a:prstGeom>
          <a:noFill/>
        </p:spPr>
        <p:txBody>
          <a:bodyPr vert="horz" wrap="square" lIns="91440" tIns="45720" rIns="91440" bIns="4572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风险应对措施：针对不同等级的风险，采取相应的应对措施，降低或消除其可能造成的危害和影响</a:t>
            </a:r>
            <a:endParaRPr lang="zh-CN" altLang="en-US" sz="2000" spc="150">
              <a:solidFill>
                <a:schemeClr val="tx1">
                  <a:lumMod val="75000"/>
                  <a:lumOff val="25000"/>
                </a:schemeClr>
              </a:solidFill>
              <a:latin typeface="+mn-ea"/>
              <a:sym typeface="+mn-ea"/>
            </a:endParaRPr>
          </a:p>
        </p:txBody>
      </p:sp>
      <p:sp>
        <p:nvSpPr>
          <p:cNvPr id="1049076" name="矩形 45"/>
          <p:cNvSpPr/>
          <p:nvPr>
            <p:custDataLst>
              <p:tags r:id="rId13"/>
            </p:custDataLst>
          </p:nvPr>
        </p:nvSpPr>
        <p:spPr>
          <a:xfrm>
            <a:off x="8973014" y="2811361"/>
            <a:ext cx="1729282" cy="12246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10" name="标题 2"/>
          <p:cNvSpPr>
            <a:spLocks noGrp="1"/>
          </p:cNvSpPr>
          <p:nvPr>
            <p:ph type="title" idx="2"/>
          </p:nvPr>
        </p:nvSpPr>
        <p:spPr/>
        <p:txBody>
          <a:bodyPr>
            <a:normAutofit fontScale="90000"/>
          </a:bodyPr>
          <a:lstStyle/>
          <a:p>
            <a:r>
              <a:rPr lang="zh-CN" altLang="en-US"/>
              <a:t>风险数据库建立</a:t>
            </a:r>
            <a:endParaRPr lang="zh-CN" altLang="en-US"/>
          </a:p>
        </p:txBody>
      </p:sp>
      <p:sp>
        <p:nvSpPr>
          <p:cNvPr id="1049112" name="圆角矩形 3"/>
          <p:cNvSpPr/>
          <p:nvPr>
            <p:custDataLst>
              <p:tags r:id="rId2"/>
            </p:custDataLst>
          </p:nvPr>
        </p:nvSpPr>
        <p:spPr>
          <a:xfrm rot="16200000">
            <a:off x="5608955" y="-3539652"/>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4" name="圆角矩形 4"/>
          <p:cNvSpPr/>
          <p:nvPr>
            <p:custDataLst>
              <p:tags r:id="rId3"/>
            </p:custDataLst>
          </p:nvPr>
        </p:nvSpPr>
        <p:spPr>
          <a:xfrm rot="16200000">
            <a:off x="198411" y="1870892"/>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16" name="圆角矩形 5"/>
          <p:cNvSpPr/>
          <p:nvPr>
            <p:custDataLst>
              <p:tags r:id="rId4"/>
            </p:custDataLst>
          </p:nvPr>
        </p:nvSpPr>
        <p:spPr>
          <a:xfrm rot="16200000">
            <a:off x="5610230" y="-2266546"/>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8" name="圆角矩形 6"/>
          <p:cNvSpPr/>
          <p:nvPr>
            <p:custDataLst>
              <p:tags r:id="rId5"/>
            </p:custDataLst>
          </p:nvPr>
        </p:nvSpPr>
        <p:spPr>
          <a:xfrm rot="16200000">
            <a:off x="199686" y="314463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20" name="圆角矩形 9"/>
          <p:cNvSpPr/>
          <p:nvPr>
            <p:custDataLst>
              <p:tags r:id="rId6"/>
            </p:custDataLst>
          </p:nvPr>
        </p:nvSpPr>
        <p:spPr>
          <a:xfrm rot="16200000">
            <a:off x="5608955" y="-1017664"/>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2" name="圆角矩形 10"/>
          <p:cNvSpPr/>
          <p:nvPr>
            <p:custDataLst>
              <p:tags r:id="rId7"/>
            </p:custDataLst>
          </p:nvPr>
        </p:nvSpPr>
        <p:spPr>
          <a:xfrm rot="16200000">
            <a:off x="198411" y="4392880"/>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4" name="圆角矩形 11"/>
          <p:cNvSpPr/>
          <p:nvPr>
            <p:custDataLst>
              <p:tags r:id="rId8"/>
            </p:custDataLst>
          </p:nvPr>
        </p:nvSpPr>
        <p:spPr>
          <a:xfrm rot="16200000">
            <a:off x="5610230" y="254805"/>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6" name="圆角矩形 12"/>
          <p:cNvSpPr/>
          <p:nvPr>
            <p:custDataLst>
              <p:tags r:id="rId9"/>
            </p:custDataLst>
          </p:nvPr>
        </p:nvSpPr>
        <p:spPr>
          <a:xfrm rot="16200000">
            <a:off x="199686" y="566598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28" name="文本框 7"/>
          <p:cNvSpPr txBox="1"/>
          <p:nvPr>
            <p:custDataLst>
              <p:tags r:id="rId10"/>
            </p:custDataLst>
          </p:nvPr>
        </p:nvSpPr>
        <p:spPr>
          <a:xfrm>
            <a:off x="1069249" y="3982323"/>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风险数据库的建立有助于提高生产安全风险识别与评估的准确性和效率</a:t>
            </a:r>
            <a:endParaRPr lang="zh-CN" altLang="en-US" sz="2400">
              <a:latin typeface="+mn-ea"/>
              <a:ea typeface="+mn-ea"/>
            </a:endParaRPr>
          </a:p>
        </p:txBody>
      </p:sp>
      <p:sp>
        <p:nvSpPr>
          <p:cNvPr id="1049130" name="文本框 8"/>
          <p:cNvSpPr txBox="1"/>
          <p:nvPr>
            <p:custDataLst>
              <p:tags r:id="rId11"/>
            </p:custDataLst>
          </p:nvPr>
        </p:nvSpPr>
        <p:spPr>
          <a:xfrm>
            <a:off x="1069249" y="5256068"/>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风险数据库的建立需要专业的技术和团队支持</a:t>
            </a:r>
            <a:endParaRPr lang="zh-CN" altLang="en-US" sz="2400">
              <a:latin typeface="+mn-ea"/>
              <a:ea typeface="+mn-ea"/>
            </a:endParaRPr>
          </a:p>
        </p:txBody>
      </p:sp>
      <p:sp>
        <p:nvSpPr>
          <p:cNvPr id="1049132" name="文本框 13"/>
          <p:cNvSpPr txBox="1"/>
          <p:nvPr>
            <p:custDataLst>
              <p:tags r:id="rId12"/>
            </p:custDataLst>
          </p:nvPr>
        </p:nvSpPr>
        <p:spPr>
          <a:xfrm>
            <a:off x="1069249" y="1460335"/>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风险数据库的建立是生产安全风险识别与评估的基础</a:t>
            </a:r>
            <a:endParaRPr lang="zh-CN" altLang="en-US" sz="2400">
              <a:latin typeface="+mn-ea"/>
              <a:ea typeface="+mn-ea"/>
            </a:endParaRPr>
          </a:p>
        </p:txBody>
      </p:sp>
      <p:sp>
        <p:nvSpPr>
          <p:cNvPr id="1049134" name="文本框 14"/>
          <p:cNvSpPr txBox="1"/>
          <p:nvPr>
            <p:custDataLst>
              <p:tags r:id="rId13"/>
            </p:custDataLst>
          </p:nvPr>
        </p:nvSpPr>
        <p:spPr>
          <a:xfrm>
            <a:off x="1069249" y="2735355"/>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风险数据库应包含历史风险数据、实时监测数据和外部风险数据</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68" name="标题 1"/>
          <p:cNvSpPr>
            <a:spLocks noGrp="1"/>
          </p:cNvSpPr>
          <p:nvPr>
            <p:ph type="title" idx="2"/>
            <p:custDataLst>
              <p:tags r:id="rId3"/>
            </p:custDataLst>
          </p:nvPr>
        </p:nvSpPr>
        <p:spPr>
          <a:xfrm>
            <a:off x="1336040" y="1631315"/>
            <a:ext cx="5967095" cy="3479165"/>
          </a:xfrm>
        </p:spPr>
        <p:txBody>
          <a:bodyPr/>
          <a:lstStyle/>
          <a:p>
            <a:r>
              <a:rPr lang="zh-CN" altLang="en-US"/>
              <a:t>生产安全风险防范措施</a:t>
            </a:r>
            <a:endParaRPr lang="zh-CN" altLang="en-US"/>
          </a:p>
        </p:txBody>
      </p:sp>
      <p:sp>
        <p:nvSpPr>
          <p:cNvPr id="1049170"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04" name="标题 2"/>
          <p:cNvSpPr>
            <a:spLocks noGrp="1"/>
          </p:cNvSpPr>
          <p:nvPr>
            <p:ph type="title" idx="2"/>
          </p:nvPr>
        </p:nvSpPr>
        <p:spPr/>
        <p:txBody>
          <a:bodyPr>
            <a:normAutofit fontScale="90000"/>
          </a:bodyPr>
          <a:lstStyle/>
          <a:p>
            <a:r>
              <a:rPr lang="zh-CN" altLang="en-US"/>
              <a:t>预防措施制定</a:t>
            </a:r>
            <a:endParaRPr lang="zh-CN" altLang="en-US"/>
          </a:p>
        </p:txBody>
      </p:sp>
      <p:sp>
        <p:nvSpPr>
          <p:cNvPr id="1049206" name="矩形 31"/>
          <p:cNvSpPr/>
          <p:nvPr>
            <p:custDataLst>
              <p:tags r:id="rId2"/>
            </p:custDataLst>
          </p:nvPr>
        </p:nvSpPr>
        <p:spPr>
          <a:xfrm>
            <a:off x="2664804" y="1452880"/>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制定安全规章制度：确保员工了解并遵守安全规定，降低事故发生的风险。</a:t>
            </a:r>
            <a:endParaRPr lang="zh-CN" altLang="en-US" sz="1200" spc="150">
              <a:solidFill>
                <a:schemeClr val="tx1">
                  <a:lumMod val="65000"/>
                  <a:lumOff val="35000"/>
                </a:schemeClr>
              </a:solidFill>
              <a:latin typeface="+mn-ea"/>
              <a:sym typeface="+mn-ea"/>
            </a:endParaRPr>
          </a:p>
        </p:txBody>
      </p:sp>
      <p:sp>
        <p:nvSpPr>
          <p:cNvPr id="1049208" name="矩形 4"/>
          <p:cNvSpPr/>
          <p:nvPr>
            <p:custDataLst>
              <p:tags r:id="rId3"/>
            </p:custDataLst>
          </p:nvPr>
        </p:nvSpPr>
        <p:spPr>
          <a:xfrm>
            <a:off x="2664804" y="2692567"/>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定期进行安全培训：提高员工的安全意识和技能，使其能够正确应对潜在的安全风险。</a:t>
            </a:r>
            <a:endParaRPr lang="zh-CN" altLang="en-US" sz="1200" spc="150">
              <a:solidFill>
                <a:schemeClr val="tx1">
                  <a:lumMod val="65000"/>
                  <a:lumOff val="35000"/>
                </a:schemeClr>
              </a:solidFill>
              <a:latin typeface="+mn-ea"/>
              <a:sym typeface="+mn-ea"/>
            </a:endParaRPr>
          </a:p>
        </p:txBody>
      </p:sp>
      <p:sp>
        <p:nvSpPr>
          <p:cNvPr id="1049210" name="矩形 5"/>
          <p:cNvSpPr/>
          <p:nvPr>
            <p:custDataLst>
              <p:tags r:id="rId4"/>
            </p:custDataLst>
          </p:nvPr>
        </p:nvSpPr>
        <p:spPr>
          <a:xfrm>
            <a:off x="2664804" y="3932254"/>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实施安全检查制度：定期对生产设备、场所等进行安全检查，及时发现并消除安全隐患。</a:t>
            </a:r>
            <a:endParaRPr lang="zh-CN" altLang="en-US" sz="1200" spc="150">
              <a:solidFill>
                <a:schemeClr val="tx1">
                  <a:lumMod val="65000"/>
                  <a:lumOff val="35000"/>
                </a:schemeClr>
              </a:solidFill>
              <a:latin typeface="+mn-ea"/>
              <a:sym typeface="+mn-ea"/>
            </a:endParaRPr>
          </a:p>
        </p:txBody>
      </p:sp>
      <p:sp>
        <p:nvSpPr>
          <p:cNvPr id="1049212" name="矩形 7"/>
          <p:cNvSpPr/>
          <p:nvPr>
            <p:custDataLst>
              <p:tags r:id="rId5"/>
            </p:custDataLst>
          </p:nvPr>
        </p:nvSpPr>
        <p:spPr>
          <a:xfrm>
            <a:off x="2664804" y="5171941"/>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建立应急预案：针对可能发生的生产安全事故，制定相应的应急预案，确保事故发生时能够迅速、有效地应对。</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46" name="标题 2"/>
          <p:cNvSpPr>
            <a:spLocks noGrp="1"/>
          </p:cNvSpPr>
          <p:nvPr>
            <p:ph type="title" idx="2"/>
          </p:nvPr>
        </p:nvSpPr>
        <p:spPr/>
        <p:txBody>
          <a:bodyPr>
            <a:normAutofit fontScale="90000"/>
          </a:bodyPr>
          <a:lstStyle/>
          <a:p>
            <a:r>
              <a:rPr lang="zh-CN" altLang="en-US"/>
              <a:t>应急预案编制</a:t>
            </a:r>
            <a:endParaRPr lang="zh-CN" altLang="en-US"/>
          </a:p>
        </p:txBody>
      </p:sp>
      <p:sp>
        <p:nvSpPr>
          <p:cNvPr id="1049248" name="矩形 31"/>
          <p:cNvSpPr/>
          <p:nvPr>
            <p:custDataLst>
              <p:tags r:id="rId2"/>
            </p:custDataLst>
          </p:nvPr>
        </p:nvSpPr>
        <p:spPr>
          <a:xfrm>
            <a:off x="2664804" y="1452880"/>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确定应急目标和原则：明确应急救援的目的、原则和要求，为应急救援提供指导。</a:t>
            </a:r>
            <a:endParaRPr lang="zh-CN" altLang="en-US" sz="1200" spc="150">
              <a:solidFill>
                <a:schemeClr val="tx1">
                  <a:lumMod val="65000"/>
                  <a:lumOff val="35000"/>
                </a:schemeClr>
              </a:solidFill>
              <a:latin typeface="+mn-ea"/>
              <a:sym typeface="+mn-ea"/>
            </a:endParaRPr>
          </a:p>
        </p:txBody>
      </p:sp>
      <p:sp>
        <p:nvSpPr>
          <p:cNvPr id="1049250" name="矩形 4"/>
          <p:cNvSpPr/>
          <p:nvPr>
            <p:custDataLst>
              <p:tags r:id="rId3"/>
            </p:custDataLst>
          </p:nvPr>
        </p:nvSpPr>
        <p:spPr>
          <a:xfrm>
            <a:off x="2664804" y="2692567"/>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危险源辨识与风险评估：通过危险源辨识和风险评估，确定可能发生的生产安全事故及其影响范围和程度。</a:t>
            </a:r>
            <a:endParaRPr lang="zh-CN" altLang="en-US" sz="1200" spc="150">
              <a:solidFill>
                <a:schemeClr val="tx1">
                  <a:lumMod val="65000"/>
                  <a:lumOff val="35000"/>
                </a:schemeClr>
              </a:solidFill>
              <a:latin typeface="+mn-ea"/>
              <a:sym typeface="+mn-ea"/>
            </a:endParaRPr>
          </a:p>
        </p:txBody>
      </p:sp>
      <p:sp>
        <p:nvSpPr>
          <p:cNvPr id="1049252" name="矩形 5"/>
          <p:cNvSpPr/>
          <p:nvPr>
            <p:custDataLst>
              <p:tags r:id="rId4"/>
            </p:custDataLst>
          </p:nvPr>
        </p:nvSpPr>
        <p:spPr>
          <a:xfrm>
            <a:off x="2664804" y="3932254"/>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资源调查与配置：根据危险源和风险评估结果，调查现有应急资源，合理配置救援力量和物资。</a:t>
            </a:r>
            <a:endParaRPr lang="zh-CN" altLang="en-US" sz="1200" spc="150">
              <a:solidFill>
                <a:schemeClr val="tx1">
                  <a:lumMod val="65000"/>
                  <a:lumOff val="35000"/>
                </a:schemeClr>
              </a:solidFill>
              <a:latin typeface="+mn-ea"/>
              <a:sym typeface="+mn-ea"/>
            </a:endParaRPr>
          </a:p>
        </p:txBody>
      </p:sp>
      <p:sp>
        <p:nvSpPr>
          <p:cNvPr id="1049254" name="矩形 7"/>
          <p:cNvSpPr/>
          <p:nvPr>
            <p:custDataLst>
              <p:tags r:id="rId5"/>
            </p:custDataLst>
          </p:nvPr>
        </p:nvSpPr>
        <p:spPr>
          <a:xfrm>
            <a:off x="2664804" y="5171941"/>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应急预案编制：根据危险源、风险评估和资源调查结果，编制应急预案，明确应急组织、救援流程、救援措施等。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88" name="标题 2"/>
          <p:cNvSpPr>
            <a:spLocks noGrp="1"/>
          </p:cNvSpPr>
          <p:nvPr>
            <p:ph type="title" idx="2"/>
          </p:nvPr>
        </p:nvSpPr>
        <p:spPr/>
        <p:txBody>
          <a:bodyPr>
            <a:normAutofit fontScale="90000"/>
          </a:bodyPr>
          <a:lstStyle/>
          <a:p>
            <a:r>
              <a:rPr lang="zh-CN" altLang="en-US"/>
              <a:t>安全培训与演练</a:t>
            </a:r>
            <a:endParaRPr lang="zh-CN" altLang="en-US"/>
          </a:p>
        </p:txBody>
      </p:sp>
      <p:sp>
        <p:nvSpPr>
          <p:cNvPr id="1049290" name="椭圆 262"/>
          <p:cNvSpPr/>
          <p:nvPr>
            <p:custDataLst>
              <p:tags r:id="rId2"/>
            </p:custDataLst>
          </p:nvPr>
        </p:nvSpPr>
        <p:spPr>
          <a:xfrm>
            <a:off x="2414057" y="4093381"/>
            <a:ext cx="7357027" cy="192476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92" name="椭圆 263"/>
          <p:cNvSpPr/>
          <p:nvPr>
            <p:custDataLst>
              <p:tags r:id="rId3"/>
            </p:custDataLst>
          </p:nvPr>
        </p:nvSpPr>
        <p:spPr>
          <a:xfrm>
            <a:off x="3266271" y="4173766"/>
            <a:ext cx="5577986" cy="165292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94" name="椭圆 264"/>
          <p:cNvSpPr/>
          <p:nvPr>
            <p:custDataLst>
              <p:tags r:id="rId4"/>
            </p:custDataLst>
          </p:nvPr>
        </p:nvSpPr>
        <p:spPr>
          <a:xfrm>
            <a:off x="4064242" y="4410347"/>
            <a:ext cx="3981146" cy="1179731"/>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96" name="椭圆 265"/>
          <p:cNvSpPr/>
          <p:nvPr>
            <p:custDataLst>
              <p:tags r:id="rId5"/>
            </p:custDataLst>
          </p:nvPr>
        </p:nvSpPr>
        <p:spPr>
          <a:xfrm>
            <a:off x="4738693" y="4610330"/>
            <a:ext cx="2631992" cy="77993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98" name="椭圆 266"/>
          <p:cNvSpPr/>
          <p:nvPr>
            <p:custDataLst>
              <p:tags r:id="rId6"/>
            </p:custDataLst>
          </p:nvPr>
        </p:nvSpPr>
        <p:spPr>
          <a:xfrm>
            <a:off x="5430137" y="4814887"/>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01" name="直接连接符 267"/>
          <p:cNvCxnSpPr/>
          <p:nvPr>
            <p:custDataLst>
              <p:tags r:id="rId7"/>
            </p:custDataLst>
          </p:nvPr>
        </p:nvCxnSpPr>
        <p:spPr>
          <a:xfrm flipH="1">
            <a:off x="2869573" y="4740384"/>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0" name="椭圆 268"/>
          <p:cNvSpPr/>
          <p:nvPr>
            <p:custDataLst>
              <p:tags r:id="rId8"/>
            </p:custDataLst>
          </p:nvPr>
        </p:nvSpPr>
        <p:spPr>
          <a:xfrm flipV="1">
            <a:off x="2778078" y="4554126"/>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302" name="椭圆 269"/>
          <p:cNvSpPr/>
          <p:nvPr>
            <p:custDataLst>
              <p:tags r:id="rId9"/>
            </p:custDataLst>
          </p:nvPr>
        </p:nvSpPr>
        <p:spPr>
          <a:xfrm flipV="1">
            <a:off x="2819904" y="4596606"/>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304" name="椭圆 270"/>
          <p:cNvSpPr/>
          <p:nvPr>
            <p:custDataLst>
              <p:tags r:id="rId10"/>
            </p:custDataLst>
          </p:nvPr>
        </p:nvSpPr>
        <p:spPr>
          <a:xfrm flipV="1">
            <a:off x="7786797" y="3739817"/>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03" name="直接连接符 271"/>
          <p:cNvCxnSpPr/>
          <p:nvPr>
            <p:custDataLst>
              <p:tags r:id="rId11"/>
            </p:custDataLst>
          </p:nvPr>
        </p:nvCxnSpPr>
        <p:spPr>
          <a:xfrm flipH="1">
            <a:off x="7839734" y="3854839"/>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6" name="椭圆 272"/>
          <p:cNvSpPr/>
          <p:nvPr>
            <p:custDataLst>
              <p:tags r:id="rId12"/>
            </p:custDataLst>
          </p:nvPr>
        </p:nvSpPr>
        <p:spPr>
          <a:xfrm flipV="1">
            <a:off x="4009998" y="3614337"/>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05" name="直接连接符 273"/>
          <p:cNvCxnSpPr/>
          <p:nvPr>
            <p:custDataLst>
              <p:tags r:id="rId13"/>
            </p:custDataLst>
          </p:nvPr>
        </p:nvCxnSpPr>
        <p:spPr>
          <a:xfrm flipH="1">
            <a:off x="4202792" y="4033909"/>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07" name="直接连接符 274"/>
          <p:cNvCxnSpPr/>
          <p:nvPr>
            <p:custDataLst>
              <p:tags r:id="rId14"/>
            </p:custDataLst>
          </p:nvPr>
        </p:nvCxnSpPr>
        <p:spPr>
          <a:xfrm flipH="1">
            <a:off x="7130644" y="3721518"/>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8" name="椭圆 275"/>
          <p:cNvSpPr/>
          <p:nvPr>
            <p:custDataLst>
              <p:tags r:id="rId15"/>
            </p:custDataLst>
          </p:nvPr>
        </p:nvSpPr>
        <p:spPr>
          <a:xfrm flipV="1">
            <a:off x="7039149" y="3535259"/>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310" name="椭圆 276"/>
          <p:cNvSpPr/>
          <p:nvPr>
            <p:custDataLst>
              <p:tags r:id="rId16"/>
            </p:custDataLst>
          </p:nvPr>
        </p:nvSpPr>
        <p:spPr>
          <a:xfrm flipV="1">
            <a:off x="7080975" y="3577739"/>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312" name="椭圆 277"/>
          <p:cNvSpPr/>
          <p:nvPr>
            <p:custDataLst>
              <p:tags r:id="rId17"/>
            </p:custDataLst>
          </p:nvPr>
        </p:nvSpPr>
        <p:spPr>
          <a:xfrm flipV="1">
            <a:off x="3758386" y="4395969"/>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09" name="直接连接符 278"/>
          <p:cNvCxnSpPr/>
          <p:nvPr>
            <p:custDataLst>
              <p:tags r:id="rId18"/>
            </p:custDataLst>
          </p:nvPr>
        </p:nvCxnSpPr>
        <p:spPr>
          <a:xfrm flipH="1">
            <a:off x="3811322" y="4510992"/>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4" name="椭圆 279"/>
          <p:cNvSpPr/>
          <p:nvPr>
            <p:custDataLst>
              <p:tags r:id="rId19"/>
            </p:custDataLst>
          </p:nvPr>
        </p:nvSpPr>
        <p:spPr>
          <a:xfrm flipV="1">
            <a:off x="8529217" y="4631897"/>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11" name="直接连接符 280"/>
          <p:cNvCxnSpPr/>
          <p:nvPr>
            <p:custDataLst>
              <p:tags r:id="rId20"/>
            </p:custDataLst>
          </p:nvPr>
        </p:nvCxnSpPr>
        <p:spPr>
          <a:xfrm flipH="1">
            <a:off x="8659924" y="4924682"/>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6" name="椭圆 281"/>
          <p:cNvSpPr/>
          <p:nvPr>
            <p:custDataLst>
              <p:tags r:id="rId21"/>
            </p:custDataLst>
          </p:nvPr>
        </p:nvSpPr>
        <p:spPr>
          <a:xfrm flipV="1">
            <a:off x="4949133" y="4943635"/>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13" name="直接连接符 282"/>
          <p:cNvCxnSpPr/>
          <p:nvPr>
            <p:custDataLst>
              <p:tags r:id="rId22"/>
            </p:custDataLst>
          </p:nvPr>
        </p:nvCxnSpPr>
        <p:spPr>
          <a:xfrm flipH="1">
            <a:off x="5109903" y="5322687"/>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8" name="图形 15"/>
          <p:cNvSpPr/>
          <p:nvPr>
            <p:custDataLst>
              <p:tags r:id="rId23"/>
            </p:custDataLst>
          </p:nvPr>
        </p:nvSpPr>
        <p:spPr>
          <a:xfrm>
            <a:off x="5016447" y="5013563"/>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0" name="图形 19"/>
          <p:cNvSpPr/>
          <p:nvPr>
            <p:custDataLst>
              <p:tags r:id="rId24"/>
            </p:custDataLst>
          </p:nvPr>
        </p:nvSpPr>
        <p:spPr>
          <a:xfrm>
            <a:off x="8597185" y="4705746"/>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2" name="图形 27"/>
          <p:cNvSpPr/>
          <p:nvPr>
            <p:custDataLst>
              <p:tags r:id="rId25"/>
            </p:custDataLst>
          </p:nvPr>
        </p:nvSpPr>
        <p:spPr>
          <a:xfrm>
            <a:off x="4113257" y="3738510"/>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4" name="任意多边形: 形状 286"/>
          <p:cNvSpPr/>
          <p:nvPr>
            <p:custDataLst>
              <p:tags r:id="rId26"/>
            </p:custDataLst>
          </p:nvPr>
        </p:nvSpPr>
        <p:spPr>
          <a:xfrm>
            <a:off x="5420988" y="3687534"/>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6" name="正文"/>
          <p:cNvSpPr txBox="1"/>
          <p:nvPr>
            <p:custDataLst>
              <p:tags r:id="rId27"/>
            </p:custDataLst>
          </p:nvPr>
        </p:nvSpPr>
        <p:spPr>
          <a:xfrm>
            <a:off x="608330"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定期开展安全培训，提高员工安全意识</a:t>
            </a:r>
            <a:endParaRPr lang="zh-CN" altLang="en-US" sz="1200" spc="150">
              <a:solidFill>
                <a:schemeClr val="tx1">
                  <a:lumMod val="65000"/>
                  <a:lumOff val="35000"/>
                </a:schemeClr>
              </a:solidFill>
              <a:latin typeface="+mn-ea"/>
              <a:sym typeface="+mn-ea"/>
            </a:endParaRPr>
          </a:p>
        </p:txBody>
      </p:sp>
      <p:sp>
        <p:nvSpPr>
          <p:cNvPr id="1049328" name="正文"/>
          <p:cNvSpPr txBox="1"/>
          <p:nvPr>
            <p:custDataLst>
              <p:tags r:id="rId28"/>
            </p:custDataLst>
          </p:nvPr>
        </p:nvSpPr>
        <p:spPr>
          <a:xfrm>
            <a:off x="9419336"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演练过程中应注重模拟真实场景，提高员工应对能力</a:t>
            </a:r>
            <a:endParaRPr lang="zh-CN" altLang="en-US" sz="1200" spc="150">
              <a:solidFill>
                <a:schemeClr val="tx1">
                  <a:lumMod val="65000"/>
                  <a:lumOff val="35000"/>
                </a:schemeClr>
              </a:solidFill>
              <a:latin typeface="+mn-ea"/>
              <a:sym typeface="+mn-ea"/>
            </a:endParaRPr>
          </a:p>
        </p:txBody>
      </p:sp>
      <p:sp>
        <p:nvSpPr>
          <p:cNvPr id="1049330" name="正文"/>
          <p:cNvSpPr txBox="1"/>
          <p:nvPr>
            <p:custDataLst>
              <p:tags r:id="rId29"/>
            </p:custDataLst>
          </p:nvPr>
        </p:nvSpPr>
        <p:spPr>
          <a:xfrm>
            <a:off x="7063330" y="1636730"/>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培训内容应涵盖设备操作、危险识别和预防措施等方面</a:t>
            </a:r>
            <a:endParaRPr lang="zh-CN" altLang="en-US" sz="1200" spc="150">
              <a:solidFill>
                <a:schemeClr val="tx1">
                  <a:lumMod val="65000"/>
                  <a:lumOff val="35000"/>
                </a:schemeClr>
              </a:solidFill>
              <a:latin typeface="+mn-ea"/>
              <a:sym typeface="+mn-ea"/>
            </a:endParaRPr>
          </a:p>
        </p:txBody>
      </p:sp>
      <p:sp>
        <p:nvSpPr>
          <p:cNvPr id="1049332" name="正文"/>
          <p:cNvSpPr txBox="1"/>
          <p:nvPr>
            <p:custDataLst>
              <p:tags r:id="rId30"/>
            </p:custDataLst>
          </p:nvPr>
        </p:nvSpPr>
        <p:spPr>
          <a:xfrm>
            <a:off x="2964336" y="1636730"/>
            <a:ext cx="2158056" cy="808861"/>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制定应急预案并进行演练，确保员工掌握应对突发事件的技能</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66" name="标题 2"/>
          <p:cNvSpPr>
            <a:spLocks noGrp="1"/>
          </p:cNvSpPr>
          <p:nvPr>
            <p:ph type="title" idx="2"/>
          </p:nvPr>
        </p:nvSpPr>
        <p:spPr/>
        <p:txBody>
          <a:bodyPr>
            <a:normAutofit fontScale="90000"/>
          </a:bodyPr>
          <a:lstStyle/>
          <a:p>
            <a:r>
              <a:rPr lang="zh-CN" altLang="en-US"/>
              <a:t>安全检查与整改</a:t>
            </a:r>
            <a:endParaRPr lang="zh-CN" altLang="en-US"/>
          </a:p>
        </p:txBody>
      </p:sp>
      <p:sp>
        <p:nvSpPr>
          <p:cNvPr id="1049368"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0"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2"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4"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建立安全检查台账，记录检查情况并及时跟踪处理</a:t>
            </a:r>
            <a:endParaRPr lang="en-US" altLang="zh-CN">
              <a:solidFill>
                <a:schemeClr val="dk1">
                  <a:lumMod val="80000"/>
                  <a:lumOff val="20000"/>
                </a:schemeClr>
              </a:solidFill>
              <a:latin typeface="+mn-ea"/>
              <a:sym typeface="+mn-ea"/>
            </a:endParaRPr>
          </a:p>
        </p:txBody>
      </p:sp>
      <p:sp>
        <p:nvSpPr>
          <p:cNvPr id="1049376"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8"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80"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82"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定期进行安全检查，确保设备设施完好无损</a:t>
            </a:r>
            <a:endParaRPr lang="zh-CN" altLang="en-US">
              <a:solidFill>
                <a:schemeClr val="dk1">
                  <a:lumMod val="80000"/>
                  <a:lumOff val="20000"/>
                </a:schemeClr>
              </a:solidFill>
              <a:latin typeface="+mn-ea"/>
              <a:sym typeface="+mn-ea"/>
            </a:endParaRPr>
          </a:p>
        </p:txBody>
      </p:sp>
      <p:sp>
        <p:nvSpPr>
          <p:cNvPr id="1049384"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86"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88"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90"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发现安全隐患及时整改，消除事故风险</a:t>
            </a:r>
            <a:endParaRPr lang="zh-CN" altLang="en-US">
              <a:solidFill>
                <a:schemeClr val="dk1">
                  <a:lumMod val="80000"/>
                  <a:lumOff val="20000"/>
                </a:schemeClr>
              </a:solidFill>
              <a:latin typeface="+mn-ea"/>
              <a:sym typeface="+mn-ea"/>
            </a:endParaRPr>
          </a:p>
        </p:txBody>
      </p:sp>
      <p:sp>
        <p:nvSpPr>
          <p:cNvPr id="1049392"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94"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96"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98"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加强员工安全培训，提高安全意识，确保安全生产</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32" name="标题 1"/>
          <p:cNvSpPr>
            <a:spLocks noGrp="1"/>
          </p:cNvSpPr>
          <p:nvPr>
            <p:ph type="title" idx="2"/>
            <p:custDataLst>
              <p:tags r:id="rId3"/>
            </p:custDataLst>
          </p:nvPr>
        </p:nvSpPr>
        <p:spPr>
          <a:xfrm>
            <a:off x="1336040" y="1631315"/>
            <a:ext cx="5967095" cy="3479165"/>
          </a:xfrm>
        </p:spPr>
        <p:txBody>
          <a:bodyPr/>
          <a:lstStyle/>
          <a:p>
            <a:r>
              <a:rPr lang="zh-CN" altLang="en-US"/>
              <a:t>生产安全风险监控与预警</a:t>
            </a:r>
            <a:endParaRPr lang="zh-CN" altLang="en-US"/>
          </a:p>
        </p:txBody>
      </p:sp>
      <p:sp>
        <p:nvSpPr>
          <p:cNvPr id="1049434" name="文本占位符 3"/>
          <p:cNvSpPr>
            <a:spLocks noGrp="1"/>
          </p:cNvSpPr>
          <p:nvPr>
            <p:ph type="body" idx="1"/>
            <p:custDataLst>
              <p:tags r:id="rId4"/>
            </p:custDataLst>
          </p:nvPr>
        </p:nvSpPr>
        <p:spPr>
          <a:xfrm>
            <a:off x="6690995" y="1631315"/>
            <a:ext cx="3646805" cy="3479165"/>
          </a:xfrm>
        </p:spPr>
        <p:txBody>
          <a:bodyPr/>
          <a:lstStyle/>
          <a:p>
            <a:r>
              <a:rPr lang="zh-CN" altLang="en-US"/>
              <a:t>04</a:t>
            </a:r>
            <a:endParaRPr lang="zh-CN" altLang="en-US"/>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https://d.book118.com/756014234103010052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7.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68.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3.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4"/>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24.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22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Heavy</vt:lpstr>
      <vt:lpstr>MiSans</vt:lpstr>
      <vt:lpstr>Wingdings</vt:lpstr>
      <vt:lpstr>微软雅黑</vt:lpstr>
      <vt:lpstr>Calibri Light</vt:lpstr>
      <vt:lpstr>Office Theme</vt:lpstr>
      <vt:lpstr>生产安全风险管理的有效方法与手段</vt:lpstr>
      <vt:lpstr>目录</vt:lpstr>
      <vt:lpstr>添加章节标题</vt:lpstr>
      <vt:lpstr>生产安全风险识别与评估</vt:lpstr>
      <vt:lpstr>风险识别方法</vt:lpstr>
      <vt:lpstr>风险评估标准</vt:lpstr>
      <vt:lpstr>风险等级划分</vt:lpstr>
      <vt:lpstr>风险数据库建立</vt:lpstr>
      <vt:lpstr>生产安全风险防范措施</vt:lpstr>
      <vt:lpstr>预防措施制定</vt:lpstr>
      <vt:lpstr>应急预案编制</vt:lpstr>
      <vt:lpstr>安全培训与演练</vt:lpstr>
      <vt:lpstr>安全检查与整改</vt:lpstr>
      <vt:lpstr>生产安全风险监控与预警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2024-09-18T17:47:51.677</cp:lastPrinted>
  <dcterms:created xsi:type="dcterms:W3CDTF">2024-09-18T09:47:51Z</dcterms:created>
  <dcterms:modified xsi:type="dcterms:W3CDTF">2024-09-18T09:47:54Z</dcterms:modified>
</cp:coreProperties>
</file>