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50BA4-925D-460C-B56A-30F42F0A7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8A029-B18E-4AE9-AC52-6087C0C6C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2A92D-5ADC-4CF7-923B-541B7D26C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A45F7-8FAC-4D1F-BA5E-E5C1ACA06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D3F99D-59C7-4D94-81BF-284728F7B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56C671-A751-45EE-8DC0-945E6D24F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5A5038-FA62-4191-9E5F-80B9D7111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79C25-4B0C-4D6F-AAC9-AF811B57E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D6029-4C69-45D4-84EC-F93CB4D29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6DCF2-749D-4957-9075-AF0BFB433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F8EFA-1BF1-4C82-8827-60CB5780B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2002213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2801240" y="1755678"/>
            <a:ext cx="6593205" cy="742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42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8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晨光文具财务分析</a:t>
            </a: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932915" y="2209959"/>
            <a:ext cx="4175125" cy="25514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55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晨光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文具简介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晨光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文具财务报表分析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28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晨光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文具财务指标分析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晨光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文具财务状况总结与展望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晨光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文具财务分析报告结论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8859608" y="6071725"/>
            <a:ext cx="3201670" cy="99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617"/>
              </a:lnSpc>
            </a:pPr>
            <a:r>
              <a:rPr sz="5700" b="1" spc="10">
                <a:solidFill>
                  <a:srgbClr val="FFC483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b="1" spc="0">
                <a:solidFill>
                  <a:srgbClr val="FFC483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</p:txBody>
      </p:sp>
      <p:sp>
        <p:nvSpPr>
          <p:cNvPr id="6" name="textbox 6"/>
          <p:cNvSpPr/>
          <p:nvPr/>
        </p:nvSpPr>
        <p:spPr>
          <a:xfrm>
            <a:off x="987295" y="4053157"/>
            <a:ext cx="1087119" cy="237617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3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7600" b="1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7600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600" b="1" spc="3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4628915" y="2510894"/>
            <a:ext cx="2936875" cy="1720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57"/>
              </a:lnSpc>
            </a:pPr>
            <a:endParaRPr lang="Arial" altLang="Arial" sz="100"/>
          </a:p>
          <a:p>
            <a:pPr marL="1041736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38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晨光文具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简介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422408" y="1165015"/>
            <a:ext cx="3769587" cy="5168748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539109" y="1390902"/>
            <a:ext cx="3535394" cy="975360"/>
            <a:chExt cx="3535394" cy="975360"/>
          </a:xfrm>
        </p:grpSpPr>
        <p:sp>
          <p:nvSpPr>
            <p:cNvPr id="11" name="path"/>
            <p:cNvSpPr/>
            <p:nvPr/>
          </p:nvSpPr>
          <p:spPr>
            <a:xfrm>
              <a:off x="0" y="0"/>
              <a:ext cx="3535394" cy="975360"/>
            </a:xfrm>
            <a:custGeom>
              <a:rect l="0" t="0" r="0" b="0"/>
              <a:pathLst>
                <a:path w="5567" h="1536">
                  <a:moveTo>
                    <a:pt x="803" y="3"/>
                  </a:moveTo>
                  <a:lnTo>
                    <a:pt x="4799" y="3"/>
                  </a:lnTo>
                  <a:lnTo>
                    <a:pt x="4799" y="1532"/>
                  </a:lnTo>
                  <a:lnTo>
                    <a:pt x="803" y="1532"/>
                  </a:lnTo>
                  <a:lnTo>
                    <a:pt x="803" y="3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8" y="0"/>
                  </a:cubicBezTo>
                  <a:lnTo>
                    <a:pt x="768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6" y="767"/>
                  </a:cubicBezTo>
                  <a:lnTo>
                    <a:pt x="1536" y="767"/>
                  </a:lnTo>
                  <a:cubicBezTo>
                    <a:pt x="1536" y="767"/>
                    <a:pt x="1536" y="768"/>
                    <a:pt x="1536" y="768"/>
                  </a:cubicBezTo>
                  <a:lnTo>
                    <a:pt x="1536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8" y="1536"/>
                  </a:cubicBezTo>
                  <a:lnTo>
                    <a:pt x="768" y="1536"/>
                  </a:lnTo>
                  <a:lnTo>
                    <a:pt x="768" y="1536"/>
                  </a:lnTo>
                  <a:lnTo>
                    <a:pt x="768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2"/>
            <p:cNvSpPr/>
            <p:nvPr/>
          </p:nvSpPr>
          <p:spPr>
            <a:xfrm>
              <a:off x="-12700" y="-12700"/>
              <a:ext cx="3561079" cy="10223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2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marL="1104801" algn="l" rtl="0" eaLnBrk="0">
                <a:lnSpc>
                  <a:spcPct val="92000"/>
                </a:lnSpc>
                <a:spcBef>
                  <a:spcPts val="6"/>
                </a:spcBef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立时间与地点</a:t>
              </a:r>
              <a:endParaRPr lang="Microsoft YaHei" altLang="Microsoft YaHei" sz="1600"/>
            </a:p>
          </p:txBody>
        </p:sp>
      </p:grpSp>
      <p:sp>
        <p:nvSpPr>
          <p:cNvPr id="13" name="textbox 13"/>
          <p:cNvSpPr/>
          <p:nvPr/>
        </p:nvSpPr>
        <p:spPr>
          <a:xfrm>
            <a:off x="539109" y="3939030"/>
            <a:ext cx="3535679" cy="996314"/>
          </a:xfrm>
          <a:prstGeom prst="rect">
            <a:avLst/>
          </a:prstGeom>
          <a:solidFill>
            <a:srgbClr val="FF771B">
              <a:alpha val="97647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203543" algn="l" rtl="0" eaLnBrk="0">
              <a:lnSpc>
                <a:spcPct val="91000"/>
              </a:lnSpc>
              <a:spcBef>
                <a:spcPts val="3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张与多元化</a:t>
            </a:r>
            <a:endParaRPr lang="Microsoft YaHei" altLang="Microsoft YaHei" sz="16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343437" y="1390902"/>
            <a:ext cx="3535393" cy="975360"/>
            <a:chExt cx="3535393" cy="975360"/>
          </a:xfrm>
        </p:grpSpPr>
        <p:sp>
          <p:nvSpPr>
            <p:cNvPr id="14" name="path"/>
            <p:cNvSpPr/>
            <p:nvPr/>
          </p:nvSpPr>
          <p:spPr>
            <a:xfrm>
              <a:off x="0" y="0"/>
              <a:ext cx="3535393" cy="975360"/>
            </a:xfrm>
            <a:custGeom>
              <a:rect l="0" t="0" r="0" b="0"/>
              <a:pathLst>
                <a:path w="5567" h="1536">
                  <a:moveTo>
                    <a:pt x="804" y="1"/>
                  </a:moveTo>
                  <a:lnTo>
                    <a:pt x="4800" y="1"/>
                  </a:lnTo>
                  <a:lnTo>
                    <a:pt x="4800" y="1531"/>
                  </a:lnTo>
                  <a:lnTo>
                    <a:pt x="804" y="1531"/>
                  </a:lnTo>
                  <a:lnTo>
                    <a:pt x="804" y="1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7" y="0"/>
                  </a:cubicBezTo>
                  <a:lnTo>
                    <a:pt x="767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5" y="767"/>
                  </a:cubicBezTo>
                  <a:lnTo>
                    <a:pt x="1535" y="767"/>
                  </a:lnTo>
                  <a:cubicBezTo>
                    <a:pt x="1535" y="767"/>
                    <a:pt x="1535" y="768"/>
                    <a:pt x="1535" y="768"/>
                  </a:cubicBezTo>
                  <a:lnTo>
                    <a:pt x="1535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7" y="1536"/>
                  </a:cubicBezTo>
                  <a:lnTo>
                    <a:pt x="767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lnTo>
                    <a:pt x="4799" y="1536"/>
                  </a:ln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textbox 15"/>
            <p:cNvSpPr/>
            <p:nvPr/>
          </p:nvSpPr>
          <p:spPr>
            <a:xfrm>
              <a:off x="-12700" y="-12700"/>
              <a:ext cx="3561079" cy="10210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2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7979"/>
                </a:lnSpc>
              </a:pPr>
              <a:endParaRPr lang="Arial" altLang="Arial" sz="100"/>
            </a:p>
            <a:p>
              <a:pPr marL="1411319" algn="l" rtl="0" eaLnBrk="0">
                <a:lnSpc>
                  <a:spcPct val="91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  <a:endParaRPr lang="Microsoft YaHei" altLang="Microsoft YaHei" sz="1600"/>
            </a:p>
          </p:txBody>
        </p:sp>
      </p:grpSp>
      <p:sp>
        <p:nvSpPr>
          <p:cNvPr id="16" name="textbox 16"/>
          <p:cNvSpPr/>
          <p:nvPr/>
        </p:nvSpPr>
        <p:spPr>
          <a:xfrm>
            <a:off x="4343437" y="3939030"/>
            <a:ext cx="3535679" cy="997585"/>
          </a:xfrm>
          <a:prstGeom prst="rect">
            <a:avLst/>
          </a:prstGeom>
          <a:solidFill>
            <a:srgbClr val="FF771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8524"/>
              </a:lnSpc>
            </a:pPr>
            <a:endParaRPr lang="Arial" altLang="Arial" sz="100"/>
          </a:p>
          <a:p>
            <a:pPr marL="1302553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国际化战略</a:t>
            </a:r>
            <a:endParaRPr lang="Microsoft YaHei" altLang="Microsoft YaHei" sz="1600"/>
          </a:p>
        </p:txBody>
      </p:sp>
      <p:sp>
        <p:nvSpPr>
          <p:cNvPr id="17" name="textbox 17"/>
          <p:cNvSpPr/>
          <p:nvPr/>
        </p:nvSpPr>
        <p:spPr>
          <a:xfrm>
            <a:off x="714767" y="5244133"/>
            <a:ext cx="310959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20758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随着市场需求的不断增长，晨光文具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</a:t>
            </a:r>
            <a:endParaRPr lang="Microsoft YaHei" altLang="Microsoft YaHei" sz="1300"/>
          </a:p>
          <a:p>
            <a:pPr marL="14071" indent="-1371" algn="l" rtl="0" eaLnBrk="0">
              <a:lnSpc>
                <a:spcPct val="159000"/>
              </a:lnSpc>
              <a:spcBef>
                <a:spcPts val="30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扩大产品线和业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务范围，涉足办公用品、  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学生用品、礼品等多个领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域。</a:t>
            </a:r>
            <a:endParaRPr lang="Microsoft YaHei" altLang="Microsoft YaHei" sz="1300"/>
          </a:p>
        </p:txBody>
      </p:sp>
      <p:sp>
        <p:nvSpPr>
          <p:cNvPr id="18" name="textbox 18"/>
          <p:cNvSpPr/>
          <p:nvPr/>
        </p:nvSpPr>
        <p:spPr>
          <a:xfrm>
            <a:off x="442263" y="318468"/>
            <a:ext cx="4218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359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公司背景与发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展历程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9" name="textbox 39"/>
          <p:cNvSpPr/>
          <p:nvPr/>
        </p:nvSpPr>
        <p:spPr>
          <a:xfrm>
            <a:off x="4519782" y="5244133"/>
            <a:ext cx="3418840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近年来，晨光文具积极拓展海外市场，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endParaRPr lang="Microsoft YaHei" altLang="Microsoft YaHei" sz="1300"/>
          </a:p>
          <a:p>
            <a:pPr marL="12700" algn="l" rtl="0" eaLnBrk="0">
              <a:lnSpc>
                <a:spcPts val="2430"/>
              </a:lnSpc>
            </a:pP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过收购和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合作等方式，建立起全球销售网络。</a:t>
            </a:r>
            <a:endParaRPr lang="Microsoft YaHei" altLang="Microsoft YaHei" sz="1300"/>
          </a:p>
        </p:txBody>
      </p:sp>
      <p:sp>
        <p:nvSpPr>
          <p:cNvPr id="40" name="textbox 40"/>
          <p:cNvSpPr/>
          <p:nvPr/>
        </p:nvSpPr>
        <p:spPr>
          <a:xfrm>
            <a:off x="4518753" y="2683984"/>
            <a:ext cx="310959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公司初期专注于文具的制造和销售，逐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</a:t>
            </a:r>
            <a:endParaRPr lang="Microsoft YaHei" altLang="Microsoft YaHei" sz="1300"/>
          </a:p>
          <a:p>
            <a:pPr marL="13214" algn="l" rtl="0" eaLnBrk="0">
              <a:lnSpc>
                <a:spcPts val="2432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建立起品牌知名度和市场份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额。</a:t>
            </a:r>
            <a:endParaRPr lang="Microsoft YaHei" altLang="Microsoft YaHei" sz="1300"/>
          </a:p>
        </p:txBody>
      </p:sp>
      <p:sp>
        <p:nvSpPr>
          <p:cNvPr id="41" name="textbox 41"/>
          <p:cNvSpPr/>
          <p:nvPr/>
        </p:nvSpPr>
        <p:spPr>
          <a:xfrm>
            <a:off x="715281" y="2683641"/>
            <a:ext cx="3135629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2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光文具成立于1997年，总部位于上海。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338597" y="2055083"/>
            <a:ext cx="2490786" cy="2803293"/>
          </a:xfrm>
          <a:prstGeom prst="rect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374796" y="2055083"/>
            <a:ext cx="2479806" cy="2803293"/>
          </a:xfrm>
          <a:prstGeom prst="rect">
            <a:avLst/>
          </a:prstGeom>
        </p:spPr>
      </p:pic>
      <p:sp>
        <p:nvSpPr>
          <p:cNvPr id="45" name="textbox 45"/>
          <p:cNvSpPr/>
          <p:nvPr/>
        </p:nvSpPr>
        <p:spPr>
          <a:xfrm>
            <a:off x="856832" y="2093914"/>
            <a:ext cx="2390139" cy="1246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58"/>
              </a:lnSpc>
            </a:pPr>
            <a:endParaRPr lang="Arial" altLang="Arial" sz="100"/>
          </a:p>
          <a:p>
            <a:pPr marL="1441734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文具系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</a:t>
            </a:r>
            <a:endParaRPr lang="Microsoft YaHei" altLang="Microsoft YaHei" sz="15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40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晨光文具拥有丰富的文具产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endParaRPr lang="Microsoft YaHei" altLang="Microsoft YaHei" sz="1300"/>
          </a:p>
          <a:p>
            <a:pPr marL="12700" algn="l" rtl="0" eaLnBrk="0">
              <a:lnSpc>
                <a:spcPct val="85000"/>
              </a:lnSpc>
              <a:spcBef>
                <a:spcPts val="97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线，包括笔、墨水、纸张、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</a:t>
            </a:r>
            <a:endParaRPr lang="Microsoft YaHei" altLang="Microsoft YaHei" sz="1300"/>
          </a:p>
          <a:p>
            <a:pPr marL="183121" algn="l" rtl="0" eaLnBrk="0">
              <a:lnSpc>
                <a:spcPts val="2432"/>
              </a:lnSpc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件夹等各类办公和学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用品。</a:t>
            </a:r>
            <a:endParaRPr lang="Microsoft YaHei" altLang="Microsoft YaHei" sz="1300"/>
          </a:p>
        </p:txBody>
      </p:sp>
      <p:sp>
        <p:nvSpPr>
          <p:cNvPr id="46" name="textbox 46"/>
          <p:cNvSpPr/>
          <p:nvPr/>
        </p:nvSpPr>
        <p:spPr>
          <a:xfrm>
            <a:off x="9095047" y="2129090"/>
            <a:ext cx="2563495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55"/>
              </a:lnSpc>
            </a:pPr>
            <a:endParaRPr lang="Arial" altLang="Arial" sz="100"/>
          </a:p>
          <a:p>
            <a:pPr marL="13901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办公用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endParaRPr lang="Microsoft YaHei" altLang="Microsoft YaHei" sz="1500"/>
          </a:p>
          <a:p>
            <a:pPr algn="l" rtl="0" eaLnBrk="0">
              <a:lnSpc>
                <a:spcPct val="124000"/>
              </a:lnSpc>
            </a:pPr>
            <a:endParaRPr lang="Arial" altLang="Arial" sz="300"/>
          </a:p>
          <a:p>
            <a:pPr marL="13728" indent="-1028" algn="l" rtl="0" eaLnBrk="0">
              <a:lnSpc>
                <a:spcPct val="157000"/>
              </a:lnSpc>
              <a:spcBef>
                <a:spcPts val="3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满足企业用户需求的办公用品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  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如订书机、文件架、办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桌椅等。</a:t>
            </a:r>
            <a:endParaRPr lang="Microsoft YaHei" altLang="Microsoft YaHei" sz="1300"/>
          </a:p>
        </p:txBody>
      </p:sp>
      <p:sp>
        <p:nvSpPr>
          <p:cNvPr id="47" name="textbox 47"/>
          <p:cNvSpPr/>
          <p:nvPr/>
        </p:nvSpPr>
        <p:spPr>
          <a:xfrm>
            <a:off x="2021325" y="5237462"/>
            <a:ext cx="225234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针对学生市场，晨光文具推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</a:t>
            </a:r>
            <a:endParaRPr lang="Microsoft YaHei" altLang="Microsoft YaHei" sz="1300"/>
          </a:p>
          <a:p>
            <a:pPr marL="14071" indent="5486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了多种学习工具，如笔袋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 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子、计算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器等。</a:t>
            </a:r>
            <a:endParaRPr lang="Microsoft YaHei" altLang="Microsoft YaHei" sz="1300"/>
          </a:p>
        </p:txBody>
      </p:sp>
      <p:sp>
        <p:nvSpPr>
          <p:cNvPr id="48" name="textbox 48"/>
          <p:cNvSpPr/>
          <p:nvPr/>
        </p:nvSpPr>
        <p:spPr>
          <a:xfrm>
            <a:off x="442263" y="318468"/>
            <a:ext cx="3837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359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公司业务与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9" name="textbox 69"/>
          <p:cNvSpPr/>
          <p:nvPr/>
        </p:nvSpPr>
        <p:spPr>
          <a:xfrm>
            <a:off x="7897147" y="5190819"/>
            <a:ext cx="2562225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97"/>
              </a:lnSpc>
            </a:pPr>
            <a:endParaRPr lang="Arial" altLang="Arial" sz="100"/>
          </a:p>
          <a:p>
            <a:pPr marL="184492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晨光文具还提供各类礼品，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</a:t>
            </a:r>
            <a:endParaRPr lang="Microsoft YaHei" altLang="Microsoft YaHei" sz="1300"/>
          </a:p>
          <a:p>
            <a:pPr marL="12700" algn="l" rtl="0" eaLnBrk="0">
              <a:lnSpc>
                <a:spcPts val="2424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括定制的礼品套装和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日礼品等。</a:t>
            </a:r>
            <a:endParaRPr lang="Microsoft YaHei" altLang="Microsoft YaHei" sz="1300"/>
          </a:p>
        </p:txBody>
      </p:sp>
      <p:sp>
        <p:nvSpPr>
          <p:cNvPr id="70" name="textbox 70"/>
          <p:cNvSpPr/>
          <p:nvPr/>
        </p:nvSpPr>
        <p:spPr>
          <a:xfrm>
            <a:off x="2024668" y="4750557"/>
            <a:ext cx="820419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3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学生用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endParaRPr lang="Microsoft YaHei" altLang="Microsoft YaHei" sz="1500"/>
          </a:p>
        </p:txBody>
      </p:sp>
      <p:sp>
        <p:nvSpPr>
          <p:cNvPr id="71" name="textbox 71"/>
          <p:cNvSpPr/>
          <p:nvPr/>
        </p:nvSpPr>
        <p:spPr>
          <a:xfrm>
            <a:off x="9497174" y="4752157"/>
            <a:ext cx="823594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3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礼品系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picture 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3" name="textbox 73"/>
          <p:cNvSpPr/>
          <p:nvPr/>
        </p:nvSpPr>
        <p:spPr>
          <a:xfrm>
            <a:off x="3657365" y="2513827"/>
            <a:ext cx="4879975" cy="1720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2013286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  <a:p>
            <a:pPr algn="l" rtl="0" eaLnBrk="0">
              <a:lnSpc>
                <a:spcPct val="178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635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晨光文具财务报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4" name="picture 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5" name="textbox 75"/>
          <p:cNvSpPr/>
          <p:nvPr/>
        </p:nvSpPr>
        <p:spPr>
          <a:xfrm>
            <a:off x="1401673" y="5082153"/>
            <a:ext cx="9357359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59"/>
              </a:lnSpc>
            </a:pPr>
            <a:endParaRPr lang="Arial" altLang="Arial" sz="100"/>
          </a:p>
          <a:p>
            <a:pPr marL="12890" algn="l" rtl="0" eaLnBrk="0">
              <a:lnSpc>
                <a:spcPct val="83000"/>
              </a:lnSpc>
            </a:pPr>
            <a:r>
              <a:rPr sz="1500" spc="-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负债主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要由流动负债和长期负债组成。流动负债主要包括应付账款和短期借款，长期负债则主要包括长期借款和</a:t>
            </a:r>
            <a:endParaRPr lang="Microsoft YaHei" altLang="Microsoft YaHei" sz="1500"/>
          </a:p>
          <a:p>
            <a:pPr marL="12700" algn="l" rtl="0" eaLnBrk="0">
              <a:lnSpc>
                <a:spcPts val="2700"/>
              </a:lnSpc>
            </a:pPr>
            <a:r>
              <a:rPr sz="1500" spc="-3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递延所得税负债。负债结构表明晨光文具在经营过程中需要合理安排短期和长</a:t>
            </a:r>
            <a:r>
              <a:rPr sz="1500" spc="-2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债务，以保持财务稳健。</a:t>
            </a:r>
            <a:endParaRPr lang="Microsoft YaHei" altLang="Microsoft YaHei" sz="1500"/>
          </a:p>
        </p:txBody>
      </p:sp>
      <p:sp>
        <p:nvSpPr>
          <p:cNvPr id="76" name="textbox 76"/>
          <p:cNvSpPr/>
          <p:nvPr/>
        </p:nvSpPr>
        <p:spPr>
          <a:xfrm>
            <a:off x="1414437" y="2387721"/>
            <a:ext cx="9319259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6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晨光文具的资产主要由流动资产和非流动资产组成。流动资产主要包括现金及现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等价物、存货和应收账款等，</a:t>
            </a:r>
            <a:endParaRPr lang="Microsoft YaHei" altLang="Microsoft YaHei" sz="1500"/>
          </a:p>
          <a:p>
            <a:pPr marL="14986" algn="l" rtl="0" eaLnBrk="0">
              <a:lnSpc>
                <a:spcPts val="2702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而非流动资产则主要包括固定资产和无形资产。这种资产结构表明晨光文具既重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短期运营又注重长期发展。</a:t>
            </a:r>
            <a:endParaRPr lang="Microsoft YaHei" altLang="Microsoft YaHei" sz="1500"/>
          </a:p>
        </p:txBody>
      </p:sp>
      <p:sp>
        <p:nvSpPr>
          <p:cNvPr id="77" name="textbox 77"/>
          <p:cNvSpPr/>
          <p:nvPr/>
        </p:nvSpPr>
        <p:spPr>
          <a:xfrm>
            <a:off x="442263" y="318468"/>
            <a:ext cx="3456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表分析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98" name="picture 9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99" name="picture 9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100" name="textbox 100"/>
          <p:cNvSpPr/>
          <p:nvPr/>
        </p:nvSpPr>
        <p:spPr>
          <a:xfrm>
            <a:off x="1415035" y="1629348"/>
            <a:ext cx="1556385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31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资产结构分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000"/>
          </a:p>
        </p:txBody>
      </p:sp>
      <p:sp>
        <p:nvSpPr>
          <p:cNvPr id="101" name="textbox 101"/>
          <p:cNvSpPr/>
          <p:nvPr/>
        </p:nvSpPr>
        <p:spPr>
          <a:xfrm>
            <a:off x="1402332" y="4349443"/>
            <a:ext cx="1045210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0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3" name="picture 10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104" name="textbox 104"/>
          <p:cNvSpPr/>
          <p:nvPr/>
        </p:nvSpPr>
        <p:spPr>
          <a:xfrm>
            <a:off x="877620" y="1745387"/>
            <a:ext cx="6499859" cy="14808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95"/>
              </a:lnSpc>
            </a:pPr>
            <a:endParaRPr lang="Arial" altLang="Arial" sz="100"/>
          </a:p>
          <a:p>
            <a:pPr marL="1475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收入结构分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600"/>
          </a:p>
          <a:p>
            <a:pPr marL="12700" indent="571" algn="l" rtl="0" eaLnBrk="0">
              <a:lnSpc>
                <a:spcPct val="151000"/>
              </a:lnSpc>
              <a:spcBef>
                <a:spcPts val="7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晨光文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具的收入主要来源于产品销售和服务提供。其中，产品销售收入占据较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大比重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，而服务提供收入占比相对较小。这种收入结构表明晨光文具在产品创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新和销售方面具有较强的竞争力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5" name="textbox 105"/>
          <p:cNvSpPr/>
          <p:nvPr/>
        </p:nvSpPr>
        <p:spPr>
          <a:xfrm>
            <a:off x="802051" y="4280899"/>
            <a:ext cx="6845934" cy="1155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92"/>
              </a:lnSpc>
            </a:pPr>
            <a:endParaRPr lang="Arial" altLang="Arial" sz="100"/>
          </a:p>
          <a:p>
            <a:pPr marL="155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成本费用分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algn="l" rtl="0" eaLnBrk="0">
              <a:lnSpc>
                <a:spcPct val="7940"/>
              </a:lnSpc>
            </a:pPr>
            <a:endParaRPr lang="Arial" altLang="Arial" sz="100"/>
          </a:p>
          <a:p>
            <a:pPr marL="14414" indent="-1714" algn="l" rtl="0" eaLnBrk="0">
              <a:lnSpc>
                <a:spcPct val="150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费用主要由直接材料成本、直接人工成本和制造费用组成。晨光文具在成    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本控制方面表现良好，通过优化采购、生产流程等方式降低成本，提高盈利能力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6" name="textbox 106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041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利润表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7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FF960E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9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1554148" y="3696544"/>
            <a:ext cx="6181974" cy="14288"/>
            <a:chExt cx="6181974" cy="14288"/>
          </a:xfrm>
        </p:grpSpPr>
        <p:sp>
          <p:nvSpPr>
            <p:cNvPr id="130" name="path"/>
            <p:cNvSpPr/>
            <p:nvPr/>
          </p:nvSpPr>
          <p:spPr>
            <a:xfrm>
              <a:off x="0" y="7144"/>
              <a:ext cx="6181974" cy="0"/>
            </a:xfrm>
            <a:custGeom>
              <a:rect l="0" t="0" r="0" b="0"/>
              <a:pathLst>
                <a:path w="9735">
                  <a:moveTo>
                    <a:pt x="0" y="0"/>
                  </a:moveTo>
                  <a:lnTo>
                    <a:pt x="9735" y="0"/>
                  </a:lnTo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0" y="0"/>
              <a:ext cx="6181974" cy="14288"/>
            </a:xfrm>
            <a:custGeom>
              <a:rect l="0" t="0" r="0" b="0"/>
              <a:pathLst>
                <a:path w="9735" h="22">
                  <a:moveTo>
                    <a:pt x="0" y="11"/>
                  </a:moveTo>
                  <a:lnTo>
                    <a:pt x="9735" y="11"/>
                  </a:lnTo>
                </a:path>
              </a:pathLst>
            </a:custGeom>
            <a:noFill/>
            <a:ln w="14287" cap="flat">
              <a:solidFill>
                <a:srgbClr val="FF960E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3" name="textbox 133"/>
          <p:cNvSpPr/>
          <p:nvPr/>
        </p:nvSpPr>
        <p:spPr>
          <a:xfrm>
            <a:off x="3687018" y="1667912"/>
            <a:ext cx="7568565" cy="9696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92"/>
              </a:lnSpc>
            </a:pPr>
            <a:endParaRPr lang="Arial" altLang="Arial" sz="100"/>
          </a:p>
          <a:p>
            <a:pPr marL="12975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经营活动现金流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2300"/>
          </a:p>
          <a:p>
            <a:pPr marL="12700" indent="2228" algn="l" rtl="0" eaLnBrk="0">
              <a:lnSpc>
                <a:spcPct val="156000"/>
              </a:lnSpc>
              <a:spcBef>
                <a:spcPts val="3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经营活动产生的现金流量主要由销售商品、提供劳务收到的现金和购买商品、接受劳务支付的现金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成。晨光文具在经营活动中保持较好的现金流状况，这有助于企业应对市场风险和实现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可持续发展。</a:t>
            </a:r>
            <a:endParaRPr lang="Microsoft YaHei" altLang="Microsoft YaHei" sz="1300"/>
          </a:p>
        </p:txBody>
      </p:sp>
      <p:sp>
        <p:nvSpPr>
          <p:cNvPr id="134" name="textbox 134"/>
          <p:cNvSpPr/>
          <p:nvPr/>
        </p:nvSpPr>
        <p:spPr>
          <a:xfrm>
            <a:off x="1310607" y="4216926"/>
            <a:ext cx="7567294" cy="968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79"/>
              </a:lnSpc>
            </a:pPr>
            <a:endParaRPr lang="Arial" altLang="Arial" sz="100"/>
          </a:p>
          <a:p>
            <a:pPr marL="15195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投资活动现金流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量分析</a:t>
            </a:r>
            <a:endParaRPr lang="Microsoft YaHei" altLang="Microsoft YaHei" sz="2300"/>
          </a:p>
          <a:p>
            <a:pPr marL="12700" indent="342" algn="l" rtl="0" eaLnBrk="0">
              <a:lnSpc>
                <a:spcPct val="157000"/>
              </a:lnSpc>
              <a:spcBef>
                <a:spcPts val="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投资活动产生的现金流量主要由购建固定资产、无形资产和其他长期资产支付的现金以及投资支付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现金组成。晨光文具在投资活动中保持谨慎态度，注重提高资产质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和盈利能力。</a:t>
            </a:r>
            <a:endParaRPr lang="Microsoft YaHei" altLang="Microsoft YaHei" sz="1300"/>
          </a:p>
        </p:txBody>
      </p:sp>
      <p:sp>
        <p:nvSpPr>
          <p:cNvPr id="135" name="textbox 135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041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量表分析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6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7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8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9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0" name="picture 1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1" name="textbox 161"/>
          <p:cNvSpPr/>
          <p:nvPr/>
        </p:nvSpPr>
        <p:spPr>
          <a:xfrm>
            <a:off x="3657365" y="2513827"/>
            <a:ext cx="4879975" cy="1720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2013286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  <a:p>
            <a:pPr algn="l" rtl="0" eaLnBrk="0">
              <a:lnSpc>
                <a:spcPct val="178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635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晨光文具财务指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3" name="textbox 163"/>
          <p:cNvSpPr/>
          <p:nvPr/>
        </p:nvSpPr>
        <p:spPr>
          <a:xfrm>
            <a:off x="4545925" y="1411340"/>
            <a:ext cx="6768465" cy="4548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14"/>
              </a:lnSpc>
            </a:pPr>
            <a:endParaRPr lang="Arial" altLang="Arial" sz="100"/>
          </a:p>
          <a:p>
            <a:pPr marL="854253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流动比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</a:t>
            </a:r>
            <a:endParaRPr lang="Microsoft YaHei" altLang="Microsoft YaHei" sz="2300"/>
          </a:p>
          <a:p>
            <a:pPr marL="852596" algn="l" rtl="0" eaLnBrk="0">
              <a:lnSpc>
                <a:spcPct val="151000"/>
              </a:lnSpc>
              <a:spcBef>
                <a:spcPts val="23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流动比率是流动资产与流动负债的比值，用于衡量企业短期偿债能力。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晨光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文具的流动比率保持在一个相对稳定的水平，表明其短期偿债能力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较强。</a:t>
            </a:r>
            <a:endParaRPr lang="Microsoft YaHei" altLang="Microsoft YaHei" sz="1500"/>
          </a:p>
          <a:p>
            <a:pPr algn="l" rtl="0" eaLnBrk="0">
              <a:lnSpc>
                <a:spcPct val="172000"/>
              </a:lnSpc>
            </a:pPr>
            <a:endParaRPr lang="Arial" altLang="Arial" sz="1000"/>
          </a:p>
          <a:p>
            <a:pPr marL="415555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速动比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</a:t>
            </a:r>
            <a:endParaRPr lang="Microsoft YaHei" altLang="Microsoft YaHei" sz="2300"/>
          </a:p>
          <a:p>
            <a:pPr marL="420060" indent="-7239" algn="l" rtl="0" eaLnBrk="0">
              <a:lnSpc>
                <a:spcPct val="151000"/>
              </a:lnSpc>
              <a:spcBef>
                <a:spcPts val="23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比率是扣除存货后的流动资产与流动负债的比值，更能反映企业的     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即时偿债能力。晨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光文具的速动比率同样表现出稳定的趋势，说明其即     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时偿债能力较强。</a:t>
            </a:r>
            <a:endParaRPr lang="Microsoft YaHei" altLang="Microsoft YaHei" sz="1500"/>
          </a:p>
          <a:p>
            <a:pPr algn="l" rtl="0" eaLnBrk="0">
              <a:lnSpc>
                <a:spcPct val="172000"/>
              </a:lnSpc>
            </a:pPr>
            <a:endParaRPr lang="Arial" altLang="Arial" sz="1000"/>
          </a:p>
          <a:p>
            <a:pPr marL="13890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</a:t>
            </a:r>
            <a:endParaRPr lang="Microsoft YaHei" altLang="Microsoft YaHei" sz="2300"/>
          </a:p>
          <a:p>
            <a:pPr marL="12700" indent="190" algn="l" rtl="0" eaLnBrk="0">
              <a:lnSpc>
                <a:spcPct val="151000"/>
              </a:lnSpc>
              <a:spcBef>
                <a:spcPts val="252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资产负债率是负债总额与资产总额的比值，用于衡量企业长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偿债能力。           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晨光文具的资产负债率保持在合理范围内，表明其长期偿债能力较强。</a:t>
            </a:r>
            <a:endParaRPr lang="Microsoft YaHei" altLang="Microsoft YaHei" sz="1500"/>
          </a:p>
        </p:txBody>
      </p:sp>
      <p:pic>
        <p:nvPicPr>
          <p:cNvPr id="164" name="picture 16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61994" y="1165346"/>
            <a:ext cx="4300143" cy="5692653"/>
          </a:xfrm>
          <a:prstGeom prst="rect">
            <a:avLst/>
          </a:prstGeom>
        </p:spPr>
      </p:pic>
      <p:sp>
        <p:nvSpPr>
          <p:cNvPr id="165" name="textbox 165"/>
          <p:cNvSpPr/>
          <p:nvPr/>
        </p:nvSpPr>
        <p:spPr>
          <a:xfrm>
            <a:off x="442263" y="318468"/>
            <a:ext cx="3075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偿债能力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2793155" y="4837994"/>
            <a:ext cx="1267907" cy="550105"/>
            <a:chExt cx="1267907" cy="550105"/>
          </a:xfrm>
        </p:grpSpPr>
        <p:sp>
          <p:nvSpPr>
            <p:cNvPr id="186" name="path"/>
            <p:cNvSpPr/>
            <p:nvPr/>
          </p:nvSpPr>
          <p:spPr>
            <a:xfrm>
              <a:off x="0" y="0"/>
              <a:ext cx="1267907" cy="550105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lnTo>
                    <a:pt x="1563" y="866"/>
                  </a:ln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lnTo>
                    <a:pt x="433" y="866"/>
                  </a:ln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textbox 187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5183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188" name="path"/>
          <p:cNvSpPr/>
          <p:nvPr/>
        </p:nvSpPr>
        <p:spPr>
          <a:xfrm>
            <a:off x="3633812" y="1360417"/>
            <a:ext cx="1267909" cy="550104"/>
          </a:xfrm>
          <a:custGeom>
            <a:rect l="0" t="0" r="0" b="0"/>
            <a:pathLst>
              <a:path w="1996" h="865">
                <a:moveTo>
                  <a:pt x="433" y="0"/>
                </a:moveTo>
                <a:lnTo>
                  <a:pt x="1537" y="0"/>
                </a:lnTo>
                <a:lnTo>
                  <a:pt x="1537" y="866"/>
                </a:lnTo>
                <a:lnTo>
                  <a:pt x="433" y="866"/>
                </a:lnTo>
                <a:lnTo>
                  <a:pt x="433" y="0"/>
                </a:lnTo>
                <a:close/>
              </a:path>
              <a:path w="1996" h="865">
                <a:moveTo>
                  <a:pt x="1130" y="433"/>
                </a:moveTo>
                <a:cubicBezTo>
                  <a:pt x="1130" y="193"/>
                  <a:pt x="1324" y="0"/>
                  <a:pt x="1563" y="0"/>
                </a:cubicBezTo>
                <a:lnTo>
                  <a:pt x="1563" y="0"/>
                </a:lnTo>
                <a:lnTo>
                  <a:pt x="1563" y="0"/>
                </a:lnTo>
                <a:lnTo>
                  <a:pt x="1563" y="0"/>
                </a:lnTo>
                <a:cubicBezTo>
                  <a:pt x="1802" y="0"/>
                  <a:pt x="1996" y="193"/>
                  <a:pt x="1996" y="433"/>
                </a:cubicBezTo>
                <a:lnTo>
                  <a:pt x="1996" y="433"/>
                </a:lnTo>
                <a:cubicBezTo>
                  <a:pt x="1996" y="433"/>
                  <a:pt x="1996" y="433"/>
                  <a:pt x="1996" y="433"/>
                </a:cubicBezTo>
                <a:lnTo>
                  <a:pt x="1996" y="433"/>
                </a:lnTo>
                <a:lnTo>
                  <a:pt x="1996" y="433"/>
                </a:lnTo>
                <a:lnTo>
                  <a:pt x="1996" y="433"/>
                </a:lnTo>
                <a:cubicBezTo>
                  <a:pt x="1996" y="672"/>
                  <a:pt x="1802" y="866"/>
                  <a:pt x="1563" y="866"/>
                </a:cubicBezTo>
                <a:lnTo>
                  <a:pt x="1563" y="866"/>
                </a:lnTo>
                <a:lnTo>
                  <a:pt x="1563" y="866"/>
                </a:lnTo>
                <a:lnTo>
                  <a:pt x="1563" y="866"/>
                </a:lnTo>
                <a:cubicBezTo>
                  <a:pt x="1324" y="866"/>
                  <a:pt x="1130" y="672"/>
                  <a:pt x="1130" y="433"/>
                </a:cubicBezTo>
                <a:lnTo>
                  <a:pt x="1130" y="433"/>
                </a:lnTo>
                <a:close/>
              </a:path>
              <a:path w="1996" h="865">
                <a:moveTo>
                  <a:pt x="0" y="433"/>
                </a:moveTo>
                <a:cubicBezTo>
                  <a:pt x="0" y="193"/>
                  <a:pt x="193" y="0"/>
                  <a:pt x="433" y="0"/>
                </a:cubicBezTo>
                <a:lnTo>
                  <a:pt x="433" y="0"/>
                </a:lnTo>
                <a:lnTo>
                  <a:pt x="433" y="0"/>
                </a:lnTo>
                <a:lnTo>
                  <a:pt x="433" y="0"/>
                </a:lnTo>
                <a:cubicBezTo>
                  <a:pt x="672" y="0"/>
                  <a:pt x="866" y="193"/>
                  <a:pt x="866" y="433"/>
                </a:cubicBezTo>
                <a:lnTo>
                  <a:pt x="866" y="433"/>
                </a:lnTo>
                <a:cubicBezTo>
                  <a:pt x="866" y="433"/>
                  <a:pt x="866" y="433"/>
                  <a:pt x="866" y="433"/>
                </a:cubicBezTo>
                <a:lnTo>
                  <a:pt x="866" y="433"/>
                </a:lnTo>
                <a:lnTo>
                  <a:pt x="866" y="433"/>
                </a:lnTo>
                <a:lnTo>
                  <a:pt x="866" y="433"/>
                </a:lnTo>
                <a:cubicBezTo>
                  <a:pt x="866" y="672"/>
                  <a:pt x="672" y="866"/>
                  <a:pt x="433" y="866"/>
                </a:cubicBezTo>
                <a:lnTo>
                  <a:pt x="433" y="866"/>
                </a:lnTo>
                <a:lnTo>
                  <a:pt x="433" y="866"/>
                </a:lnTo>
                <a:lnTo>
                  <a:pt x="433" y="866"/>
                </a:lnTo>
                <a:cubicBezTo>
                  <a:pt x="193" y="866"/>
                  <a:pt x="0" y="672"/>
                  <a:pt x="0" y="433"/>
                </a:cubicBezTo>
                <a:lnTo>
                  <a:pt x="0" y="433"/>
                </a:lnTo>
                <a:close/>
              </a:path>
            </a:pathLst>
          </a:cu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3194230" y="3099206"/>
            <a:ext cx="1267907" cy="550104"/>
            <a:chExt cx="1267907" cy="550104"/>
          </a:xfrm>
        </p:grpSpPr>
        <p:sp>
          <p:nvSpPr>
            <p:cNvPr id="189" name="path"/>
            <p:cNvSpPr/>
            <p:nvPr/>
          </p:nvSpPr>
          <p:spPr>
            <a:xfrm>
              <a:off x="0" y="0"/>
              <a:ext cx="1267907" cy="550104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textbox 190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4812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sp>
        <p:nvSpPr>
          <p:cNvPr id="191" name="textbox 191"/>
          <p:cNvSpPr/>
          <p:nvPr/>
        </p:nvSpPr>
        <p:spPr>
          <a:xfrm>
            <a:off x="4060247" y="1522660"/>
            <a:ext cx="378459" cy="327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3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3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3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93" name="textbox 193"/>
          <p:cNvSpPr/>
          <p:nvPr/>
        </p:nvSpPr>
        <p:spPr>
          <a:xfrm>
            <a:off x="4519800" y="3162143"/>
            <a:ext cx="6710680" cy="2771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18"/>
              </a:lnSpc>
            </a:pPr>
            <a:endParaRPr lang="Arial" altLang="Arial" sz="100"/>
          </a:p>
          <a:p>
            <a:pPr marL="13873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存货周转率</a:t>
            </a:r>
            <a:endParaRPr lang="Microsoft YaHei" altLang="Microsoft YaHei" sz="1600"/>
          </a:p>
          <a:p>
            <a:pPr marL="20415" indent="-7715" algn="l" rtl="0" eaLnBrk="0">
              <a:lnSpc>
                <a:spcPct val="156000"/>
              </a:lnSpc>
              <a:spcBef>
                <a:spcPts val="1457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存货周转率是销售成本与存货平均余额的比值，用于衡量企业存货的周转速度。晨光文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的存货周转率保持稳定，表明其存货管理效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较高。</a:t>
            </a:r>
            <a:endParaRPr lang="Microsoft YaHei" altLang="Microsoft YaHei" sz="13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3669" algn="l" rtl="0" eaLnBrk="0">
              <a:lnSpc>
                <a:spcPct val="91000"/>
              </a:lnSpc>
              <a:spcBef>
                <a:spcPts val="485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资产周转率</a:t>
            </a:r>
            <a:endParaRPr lang="Microsoft YaHei" altLang="Microsoft YaHei" sz="16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marL="13728" indent="-685" algn="l" rtl="0" eaLnBrk="0">
              <a:lnSpc>
                <a:spcPct val="156000"/>
              </a:lnSpc>
              <a:spcBef>
                <a:spcPts val="2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总资产周转率是销售收入与总资产平均余额的比值，用于衡量企业整体资产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的运营效率。  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晨光文具的总资产周转率较高，说明其资产利用效率较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pic>
        <p:nvPicPr>
          <p:cNvPr id="194" name="picture 19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2654720"/>
            <a:ext cx="3124284" cy="3468837"/>
          </a:xfrm>
          <a:prstGeom prst="rect">
            <a:avLst/>
          </a:prstGeom>
        </p:spPr>
      </p:pic>
      <p:sp>
        <p:nvSpPr>
          <p:cNvPr id="195" name="textbox 195"/>
          <p:cNvSpPr/>
          <p:nvPr/>
        </p:nvSpPr>
        <p:spPr>
          <a:xfrm>
            <a:off x="4518600" y="1441818"/>
            <a:ext cx="6711315" cy="1051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18"/>
              </a:lnSpc>
            </a:pPr>
            <a:endParaRPr lang="Arial" altLang="Arial" sz="100"/>
          </a:p>
          <a:p>
            <a:pPr marL="14870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收账款周转率</a:t>
            </a:r>
            <a:endParaRPr lang="Microsoft YaHei" altLang="Microsoft YaHei" sz="16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marL="13043" indent="-343" algn="l" rtl="0" eaLnBrk="0">
              <a:lnSpc>
                <a:spcPct val="156000"/>
              </a:lnSpc>
              <a:spcBef>
                <a:spcPts val="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应收账款周转率是销售收入与应收账款平均余额的比值，用于衡量企业应收账款的回收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度。晨光文具的应收账款周转率较高，说明其应收账款管理良好，资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产流动性强。</a:t>
            </a:r>
            <a:endParaRPr lang="Microsoft YaHei" altLang="Microsoft YaHei" sz="1300"/>
          </a:p>
        </p:txBody>
      </p:sp>
      <p:sp>
        <p:nvSpPr>
          <p:cNvPr id="196" name="textbox 196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422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营运能力分析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3629636" y="4875520"/>
            <a:ext cx="638131" cy="638131"/>
            <a:chExt cx="638131" cy="638131"/>
          </a:xfrm>
        </p:grpSpPr>
        <p:sp>
          <p:nvSpPr>
            <p:cNvPr id="217" name="path"/>
            <p:cNvSpPr/>
            <p:nvPr/>
          </p:nvSpPr>
          <p:spPr>
            <a:xfrm>
              <a:off x="0" y="0"/>
              <a:ext cx="638131" cy="638131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134743" y="134744"/>
              <a:ext cx="368642" cy="368641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3629636" y="1434870"/>
            <a:ext cx="638131" cy="638130"/>
            <a:chExt cx="638131" cy="638130"/>
          </a:xfrm>
        </p:grpSpPr>
        <p:sp>
          <p:nvSpPr>
            <p:cNvPr id="219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134743" y="134743"/>
              <a:ext cx="368642" cy="368641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lnTo>
                    <a:pt x="290" y="580"/>
                  </a:ln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3629636" y="3155195"/>
            <a:ext cx="638131" cy="638130"/>
            <a:chExt cx="638131" cy="638130"/>
          </a:xfrm>
        </p:grpSpPr>
        <p:sp>
          <p:nvSpPr>
            <p:cNvPr id="221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134743" y="134743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3" name="rect"/>
          <p:cNvSpPr/>
          <p:nvPr/>
        </p:nvSpPr>
        <p:spPr>
          <a:xfrm>
            <a:off x="3943940" y="3793326"/>
            <a:ext cx="9525" cy="87254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4" name="rect"/>
          <p:cNvSpPr/>
          <p:nvPr/>
        </p:nvSpPr>
        <p:spPr>
          <a:xfrm>
            <a:off x="3943940" y="2073002"/>
            <a:ext cx="9525" cy="872547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5" name="rect"/>
          <p:cNvSpPr/>
          <p:nvPr/>
        </p:nvSpPr>
        <p:spPr>
          <a:xfrm>
            <a:off x="3943940" y="5513651"/>
            <a:ext cx="9525" cy="872547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https://d.book118.com/756020022134010101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2024-09-26T02:27:06.292</cp:lastPrinted>
  <dcterms:created xsi:type="dcterms:W3CDTF">2024-09-25T18:27:06Z</dcterms:created>
  <dcterms:modified xsi:type="dcterms:W3CDTF">2024-09-25T18:27:07Z</dcterms:modified>
</cp:coreProperties>
</file>