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72C1F6F-D2A2-4D4B-9B6B-317A16022F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0B0D1E-7AA5-475F-A2F7-312491D5C1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D8866C6-CD77-4AF2-8377-8273566B3E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AD10155-A9E4-4A57-93EC-419C8281BC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C214081-383B-47B7-9C75-D2E23CAEB29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E3B8379-16CE-4661-81B2-796F4B5D7CC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1ED0565-CE7F-4375-8F81-23E7472B8E9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66D7E9-0BD7-4C85-A67E-B6C56DDB13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8BF296-06EA-4CAD-BFB6-ECB0240ABB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9BABC8-0339-4C20-BFEF-A1044C8FF1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8687E3-3F03-4AFB-9675-6BD9A6A38A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6035115040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概论论与数理统计81基本概念课件</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概率论基础</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统计推断基础</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回归分析基础</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随机过程基础</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数理逻辑基础</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概论论与数理统计81</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课程名称</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统计学、数学、经济学等专业的学生</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适用对象</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掌握概率论与数理统计的基本概念、方法和应用</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课程目标</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课程简介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9589987">
            <a:off x="4454253" y="3728811"/>
            <a:ext cx="4292624" cy="1204932"/>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9589987">
            <a:off x="3568187" y="2529272"/>
            <a:ext cx="4270524" cy="1198728"/>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flipV="1">
            <a:off x="4474863" y="5012009"/>
            <a:ext cx="6452875" cy="1007532"/>
          </a:xfrm>
          <a:custGeom>
            <a:rect l="l" t="t" r="r" b="b"/>
            <a:pathLst>
              <a:path w="7024533" h="1096789">
                <a:moveTo>
                  <a:pt x="7024533" y="1096789"/>
                </a:moveTo>
                <a:lnTo>
                  <a:pt x="6730159" y="1096789"/>
                </a:lnTo>
                <a:lnTo>
                  <a:pt x="6227367" y="1096789"/>
                </a:lnTo>
                <a:lnTo>
                  <a:pt x="5932993" y="1096789"/>
                </a:lnTo>
                <a:lnTo>
                  <a:pt x="835684" y="1096789"/>
                </a:lnTo>
                <a:lnTo>
                  <a:pt x="0" y="0"/>
                </a:lnTo>
                <a:lnTo>
                  <a:pt x="255312" y="0"/>
                </a:lnTo>
                <a:lnTo>
                  <a:pt x="5094321" y="0"/>
                </a:lnTo>
                <a:lnTo>
                  <a:pt x="5388695" y="0"/>
                </a:lnTo>
                <a:lnTo>
                  <a:pt x="5891487" y="0"/>
                </a:lnTo>
                <a:lnTo>
                  <a:pt x="6185861"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flipV="1">
            <a:off x="3576905" y="3825188"/>
            <a:ext cx="6446549" cy="1007532"/>
          </a:xfrm>
          <a:custGeom>
            <a:rect l="l" t="t" r="r" b="b"/>
            <a:pathLst>
              <a:path w="7017646" h="1096789">
                <a:moveTo>
                  <a:pt x="7017646" y="1096789"/>
                </a:moveTo>
                <a:lnTo>
                  <a:pt x="6679144" y="1096789"/>
                </a:lnTo>
                <a:lnTo>
                  <a:pt x="6334779" y="1096789"/>
                </a:lnTo>
                <a:lnTo>
                  <a:pt x="5996278" y="1096789"/>
                </a:lnTo>
                <a:lnTo>
                  <a:pt x="835685" y="1096789"/>
                </a:lnTo>
                <a:lnTo>
                  <a:pt x="0" y="0"/>
                </a:lnTo>
                <a:lnTo>
                  <a:pt x="5157606" y="0"/>
                </a:lnTo>
                <a:lnTo>
                  <a:pt x="5496108" y="0"/>
                </a:lnTo>
                <a:lnTo>
                  <a:pt x="5840472" y="0"/>
                </a:lnTo>
                <a:lnTo>
                  <a:pt x="6178974"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609211" y="1451543"/>
            <a:ext cx="5216281" cy="1007532"/>
          </a:xfrm>
          <a:custGeom>
            <a:rect l="l" t="t" r="r" b="b"/>
            <a:pathLst>
              <a:path w="5678389" h="1096789">
                <a:moveTo>
                  <a:pt x="0" y="0"/>
                </a:moveTo>
                <a:lnTo>
                  <a:pt x="3420227" y="0"/>
                </a:lnTo>
                <a:lnTo>
                  <a:pt x="4038183" y="0"/>
                </a:lnTo>
                <a:lnTo>
                  <a:pt x="4221761" y="0"/>
                </a:lnTo>
                <a:lnTo>
                  <a:pt x="4839717" y="0"/>
                </a:lnTo>
                <a:lnTo>
                  <a:pt x="5678389" y="1096789"/>
                </a:lnTo>
                <a:lnTo>
                  <a:pt x="5060433" y="1096789"/>
                </a:lnTo>
                <a:lnTo>
                  <a:pt x="4876855" y="1096789"/>
                </a:lnTo>
                <a:lnTo>
                  <a:pt x="4258899" y="1096789"/>
                </a:lnTo>
                <a:lnTo>
                  <a:pt x="0" y="10967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90163" y="2638366"/>
            <a:ext cx="6130636" cy="1007532"/>
          </a:xfrm>
          <a:custGeom>
            <a:rect l="l" t="t" r="r" b="b"/>
            <a:pathLst>
              <a:path w="6673747" h="1096789">
                <a:moveTo>
                  <a:pt x="0" y="0"/>
                </a:moveTo>
                <a:lnTo>
                  <a:pt x="3420226" y="0"/>
                </a:lnTo>
                <a:lnTo>
                  <a:pt x="4221760" y="0"/>
                </a:lnTo>
                <a:lnTo>
                  <a:pt x="5152211" y="0"/>
                </a:lnTo>
                <a:lnTo>
                  <a:pt x="5835075" y="0"/>
                </a:lnTo>
                <a:lnTo>
                  <a:pt x="6673747" y="1096789"/>
                </a:lnTo>
                <a:lnTo>
                  <a:pt x="5990883" y="1096789"/>
                </a:lnTo>
                <a:lnTo>
                  <a:pt x="5060432" y="1096789"/>
                </a:lnTo>
                <a:lnTo>
                  <a:pt x="4258898" y="1096789"/>
                </a:lnTo>
                <a:lnTo>
                  <a:pt x="0" y="1096789"/>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54742" y="2746306"/>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02</a:t>
            </a:r>
            <a:endParaRPr lang="en-US" sz="1100"/>
          </a:p>
        </p:txBody>
      </p:sp>
      <p:sp>
        <p:nvSpPr>
          <p:cNvPr id="9" name="AutoShape 9"/>
          <p:cNvSpPr/>
          <p:nvPr/>
        </p:nvSpPr>
        <p:spPr>
          <a:xfrm>
            <a:off x="4474857" y="3898948"/>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03</a:t>
            </a:r>
            <a:endParaRPr lang="en-US" sz="1100"/>
          </a:p>
        </p:txBody>
      </p:sp>
      <p:sp>
        <p:nvSpPr>
          <p:cNvPr id="10" name="AutoShape 10"/>
          <p:cNvSpPr/>
          <p:nvPr/>
        </p:nvSpPr>
        <p:spPr>
          <a:xfrm>
            <a:off x="5295226" y="5119948"/>
            <a:ext cx="649537"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04</a:t>
            </a:r>
            <a:endParaRPr lang="en-US" sz="1100"/>
          </a:p>
        </p:txBody>
      </p:sp>
      <p:sp>
        <p:nvSpPr>
          <p:cNvPr id="11" name="Freeform 11"/>
          <p:cNvSpPr/>
          <p:nvPr/>
        </p:nvSpPr>
        <p:spPr>
          <a:xfrm>
            <a:off x="1480299" y="1451543"/>
            <a:ext cx="2095069" cy="1097178"/>
          </a:xfrm>
          <a:custGeom>
            <a:rect l="l" t="t" r="r" b="b"/>
            <a:pathLst>
              <a:path w="2280670" h="1194377">
                <a:moveTo>
                  <a:pt x="2280670" y="0"/>
                </a:moveTo>
                <a:lnTo>
                  <a:pt x="1362432" y="1194377"/>
                </a:lnTo>
                <a:lnTo>
                  <a:pt x="0" y="1194376"/>
                </a:lnTo>
                <a:lnTo>
                  <a:pt x="91823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480300" y="2548719"/>
            <a:ext cx="2095069" cy="1097178"/>
          </a:xfrm>
          <a:custGeom>
            <a:rect l="l" t="t" r="r" b="b"/>
            <a:pathLst>
              <a:path w="2280670" h="1194377">
                <a:moveTo>
                  <a:pt x="1362432" y="0"/>
                </a:moveTo>
                <a:lnTo>
                  <a:pt x="2280670" y="1194377"/>
                </a:lnTo>
                <a:lnTo>
                  <a:pt x="918238" y="1194377"/>
                </a:lnTo>
                <a:lnTo>
                  <a:pt x="0" y="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883508" y="1559483"/>
            <a:ext cx="612668"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01</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学习目标</a:t>
              </a:r>
            </a:p>
          </p:txBody>
        </p:sp>
      </p:grpSp>
      <p:grpSp>
        <p:nvGrpSpPr>
          <p:cNvPr id="36" name="Group 36"/>
          <p:cNvGrpSpPr/>
          <p:nvPr/>
        </p:nvGrpSpPr>
        <p:grpSpPr>
          <a:xfrm>
            <a:off x="3698767" y="1450300"/>
            <a:ext cx="3702933" cy="914024"/>
            <a:chOff x="3698767" y="1450300"/>
            <a:chExt cx="3702933" cy="914024"/>
          </a:xfrm>
        </p:grpSpPr>
        <p:sp>
          <p:nvSpPr>
            <p:cNvPr id="37" name="TextBox 37"/>
            <p:cNvSpPr txBox="1"/>
            <p:nvPr/>
          </p:nvSpPr>
          <p:spPr>
            <a:xfrm>
              <a:off x="3698767" y="1450300"/>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理解概率论与数理统计的基本概念和原理</a:t>
              </a:r>
            </a:p>
          </p:txBody>
        </p:sp>
      </p:grpSp>
      <p:grpSp>
        <p:nvGrpSpPr>
          <p:cNvPr id="38" name="Group 38"/>
          <p:cNvGrpSpPr/>
          <p:nvPr/>
        </p:nvGrpSpPr>
        <p:grpSpPr>
          <a:xfrm>
            <a:off x="4550182" y="2644255"/>
            <a:ext cx="3702933" cy="914024"/>
            <a:chOff x="4550182" y="2644255"/>
            <a:chExt cx="3702933" cy="914024"/>
          </a:xfrm>
        </p:grpSpPr>
        <p:sp>
          <p:nvSpPr>
            <p:cNvPr id="39" name="TextBox 39"/>
            <p:cNvSpPr txBox="1"/>
            <p:nvPr/>
          </p:nvSpPr>
          <p:spPr>
            <a:xfrm>
              <a:off x="4550182" y="264425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掌握概率论与数理统计的基本方法和技能</a:t>
              </a:r>
            </a:p>
          </p:txBody>
        </p:sp>
      </p:grpSp>
      <p:grpSp>
        <p:nvGrpSpPr>
          <p:cNvPr id="40" name="Group 40"/>
          <p:cNvGrpSpPr/>
          <p:nvPr/>
        </p:nvGrpSpPr>
        <p:grpSpPr>
          <a:xfrm>
            <a:off x="5655481" y="3874265"/>
            <a:ext cx="3702933" cy="914024"/>
            <a:chOff x="5655481" y="3874265"/>
            <a:chExt cx="3702933" cy="914024"/>
          </a:xfrm>
        </p:grpSpPr>
        <p:sp>
          <p:nvSpPr>
            <p:cNvPr id="41" name="TextBox 41"/>
            <p:cNvSpPr txBox="1"/>
            <p:nvPr/>
          </p:nvSpPr>
          <p:spPr>
            <a:xfrm>
              <a:off x="5655481" y="387426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能够运用概率论与数理统计的知识解决实际问题</a:t>
              </a:r>
            </a:p>
          </p:txBody>
        </p:sp>
      </p:grpSp>
      <p:grpSp>
        <p:nvGrpSpPr>
          <p:cNvPr id="42" name="Group 42"/>
          <p:cNvGrpSpPr/>
          <p:nvPr/>
        </p:nvGrpSpPr>
        <p:grpSpPr>
          <a:xfrm>
            <a:off x="6401648" y="5012009"/>
            <a:ext cx="3702933" cy="914024"/>
            <a:chOff x="6401648" y="5012009"/>
            <a:chExt cx="3702933" cy="914024"/>
          </a:xfrm>
        </p:grpSpPr>
        <p:sp>
          <p:nvSpPr>
            <p:cNvPr id="43" name="TextBox 43"/>
            <p:cNvSpPr txBox="1"/>
            <p:nvPr/>
          </p:nvSpPr>
          <p:spPr>
            <a:xfrm>
              <a:off x="6401648" y="5012009"/>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培养学生对概率论与数理统计的兴趣和热爱</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概率论基础</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概率是描述随机事件发生可能性的数学工具，具有一些基本性质，如非负性、规范性等。</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概率是衡量随机事件发生可能性的度量，通常用 P(A) 表示。它具有非负性，即对于任何随机事件 A，P(A) ≥ 0；规范性，即对于必然事件，P(Ω) = 1，对于不可能事件，P(∅) = 0。</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概率的定义与性质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966" r="14966"/>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条件概率描述了一个事件在另一个事件发生的条件下发生的可能性，而两个事件之间的独立性则表示一个事件的发生不影响另一个事件的发生概率。</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条件概率是指在一个事件 B 发生的条件下，另一个事件 A 发生的概率，记作 P(A|B)。如果两个事件 A 和 B 相互独立，则 P(A∩B) = P(A)P(B)。</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条件概率与独立性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随机变量是用来描述随机实验结果的数学对象，它可以有离散值或连续值，并且具有确定的分布函数。</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随机变量是定义在样本空间上的实值函数 X(ω)，其中 ω 是样本点。根据取值的不同，随机变量可以分为离散随机变量和连续随机变量。离散随机变量可以取可数个值，而连续随机变量可以取任何实数值。随机变量的分布函数 F(x) 描述了随机变量取值小于或等于 x 的概率。</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随机变量及其分布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统计推断基础</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区间估计</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区间估计是通过样本数据计算出总体参数可能存在的区间范围，并给出该区间的可信度。</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参数估计的概念</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参数估计是根据样本数据推断总体参数的过程，包括点估计和区间估计两种方法。</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点估计</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点估计是通过样本数据直接计算出总体参数的近似值，常用的方法有矩估计和最大似然估计。</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参数估计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假设检验</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假设检验的概念</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假设检验是根据样本数据对总体参数提出假设，然后利用统计方法对假设进行检验的过程。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假设检验的步骤</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首先提出原假设和备择假设，然后根据样本数据计算检验统计量，最后根据检验统计量的值和临界值进行判断。</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https://d.book118.com/756035115040010100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13</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13</vt:i4>
      </vt:variant>
    </vt:vector>
  </HeadingPairs>
  <TitlesOfParts>
    <vt:vector baseType="lpstr" size="19">
      <vt:lpstr>Arial</vt:lpstr>
      <vt:lpstr>Calibri</vt:lpstr>
      <vt:lpstr>Microsoft Yahei</vt:lpstr>
      <vt:lpstr>PingFang SC</vt:lpstr>
      <vt:lpstr>Bebas Neue 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2024-09-24T03:17:43.240</cp:lastPrinted>
  <dcterms:created xsi:type="dcterms:W3CDTF">2024-09-23T19:17:43Z</dcterms:created>
  <dcterms:modified xsi:type="dcterms:W3CDTF">2024-09-23T19:17:45Z</dcterms:modified>
</cp:coreProperties>
</file>