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DVPOLA+MS-UIGothic"/>
      <p:regular r:id="rId17"/>
    </p:embeddedFont>
    <p:embeddedFont>
      <p:font typeface="HEEWGG+JQWGSU+MicrosoftYaHei-Bold"/>
      <p:regular r:id="rId18"/>
    </p:embeddedFont>
    <p:embeddedFont>
      <p:font typeface="KDHHTG+MJFSNL+ArialMT"/>
      <p:regular r:id="rId19"/>
    </p:embeddedFont>
    <p:embeddedFont>
      <p:font typeface="IDGAGU+VOFUKP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CCC91-636D-47F1-B840-83E5FE08E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71135-13C2-4A72-A575-25B90DAE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DD1A1-CF0E-400A-86E5-66ACD81B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EFFA8-4569-4524-B899-C87C5DAD4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93748-23AD-465D-987D-9E00AB37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95275-B063-42E4-8431-40700BCBF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940C9-C3BB-45F6-BAC5-BA2EA868C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60D13-4E50-40FC-A332-4916893D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E5C39-182F-43AE-9259-90385F37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71A65-F128-495F-A933-D8D7EE97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A2384-F5B8-4180-8C41-C02053781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432421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2898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DVPOLA+MS-UIGothic"/>
                <a:cs typeface="DVPOLA+MS-UIGothic"/>
              </a:rPr>
              <a:t>用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57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5700">
                <a:solidFill>
                  <a:srgbClr val="00A5B2"/>
                </a:solidFill>
                <a:latin typeface="DVPOLA+MS-UIGothic"/>
                <a:cs typeface="DVPOLA+MS-UIGothic"/>
              </a:rPr>
              <a:t>一的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5700">
                <a:solidFill>
                  <a:srgbClr val="00A5B2"/>
                </a:solidFill>
                <a:latin typeface="DVPOLA+MS-UIGothic"/>
                <a:cs typeface="DVPOLA+MS-UIGothic"/>
              </a:rPr>
              <a:t>点看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问</a:t>
            </a:r>
          </a:p>
          <a:p>
            <a:pPr marL="636904" marR="0">
              <a:lnSpc>
                <a:spcPts val="5939"/>
              </a:lnSpc>
              <a:spcBef>
                <a:spcPts val="227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5700">
                <a:solidFill>
                  <a:srgbClr val="00A5B2"/>
                </a:solidFill>
                <a:latin typeface="HEEWGG+JQWGSU+MicrosoftYaHei-Bold"/>
                <a:cs typeface="HEEWGG+JQWGSU+MicrosoftYaHei-Bold"/>
              </a:rPr>
              <a:t>by</a:t>
            </a:r>
            <a:r>
              <a:rPr sz="5700">
                <a:solidFill>
                  <a:srgbClr val="00A5B2"/>
                </a:solidFill>
                <a:latin typeface="DVPOLA+MS-UIGothic"/>
                <a:cs typeface="DVPOLA+MS-UIGothic"/>
              </a:rPr>
              <a:t>可岱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汇总课</a:t>
            </a:r>
            <a:r>
              <a:rPr sz="5700">
                <a:solidFill>
                  <a:srgbClr val="00A5B2"/>
                </a:solidFill>
                <a:latin typeface="DVPOLA+MS-UIGothic"/>
                <a:cs typeface="DVPOL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737574"/>
            <a:ext cx="5754574" cy="33501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KDHHTG+MJFSNL+ArialMT"/>
                <a:cs typeface="KDHHTG+MJFSNL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点的基本概念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KDHHTG+MJFSNL+ArialMT"/>
                <a:cs typeface="KDHHTG+MJFSNL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点在生活中的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用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KDHHTG+MJFSNL+ArialMT"/>
                <a:cs typeface="KDHHTG+MJFSNL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如何运用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点解决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KDHHTG+MJFSNL+ArialMT"/>
                <a:cs typeface="KDHHTG+MJFSNL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点的局限性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KDHHTG+MJFSNL+ArialMT"/>
                <a:cs typeface="KDHHTG+MJFSNL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总结</a:t>
            </a:r>
            <a:r>
              <a:rPr sz="2700">
                <a:solidFill>
                  <a:srgbClr val="00A5B2"/>
                </a:solidFill>
                <a:latin typeface="DVPOLA+MS-UIGothic"/>
                <a:cs typeface="DVPOLA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DVPOLA+MS-UIGothic"/>
                <a:cs typeface="DVPOLA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IDGAGU+VOFUKP+MicrosoftYaHei"/>
                <a:cs typeface="IDGAGU+VOFUKP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EEWGG+JQWGSU+MicrosoftYaHei-Bold"/>
                <a:cs typeface="HEEWGG+JQWGS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378602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点的基本概念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点的定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点是指事物之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既相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立又相互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一，矛盾双方既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相互排斥又相互依存的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一中，矛盾双方的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绝对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是相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一是事物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展的根本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力，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也是人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类认识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和改造世界的基本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点的重要性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辩证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唯物主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点之一，它揭示了事物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展的内在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律，帮助我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全面、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世界。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运用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点有助于我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际问题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和矛盾，促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事物的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展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7420" y="4915908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以更好地理解事物的本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和内在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矛盾，把握事物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展的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点的哲学背景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8184" y="4799703"/>
            <a:ext cx="3833812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点源于古希腊哲学家赫拉克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利特的思想，他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万物皆由火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生，</a:t>
            </a:r>
          </a:p>
          <a:p>
            <a:pPr marL="9524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又复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于火，而火的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立面是水，水和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火相互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化，形成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一的哲学思想。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66039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德国哲学家黑格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尔进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展了赫拉克</a:t>
            </a:r>
            <a:r>
              <a:rPr sz="1500" spc="157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克思主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义继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承了黑格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的思想，提出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431029" y="5074022"/>
            <a:ext cx="769632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利特的思想，提出了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辩证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了唯物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辩证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事物的内在矛盾和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矛盾是事物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展的根本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力。</a:t>
            </a:r>
            <a:r>
              <a:rPr sz="1500" spc="7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展了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EEWGG+JQWGSU+MicrosoftYaHei-Bold"/>
                <a:cs typeface="HEEWGG+JQWGS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24200" y="3786028"/>
            <a:ext cx="683514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点在生活中的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工作中的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在工作中，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点体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在目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程的平衡、效率与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衡等方面。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DVPOLA+MS-UIGothic"/>
                <a:cs typeface="DVPOL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工作中需要达成目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，但同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也要注重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程，平衡短期利益与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展。在追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求效率的同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，不能忽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视质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量，要找到最佳的平衡点。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点有助于我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理工作中的各种矛盾和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VPOLA+MS-UIGothic"/>
                <a:cs typeface="DVPO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家庭中的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3231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在家庭中，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点体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在夫妻关系、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子关系以及家庭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DVPOLA+MS-UIGothic"/>
                <a:cs typeface="DVPOLA+MS-UIGothic"/>
              </a:rPr>
              <a:t>任与个人自由的平衡上。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DVPOLA+MS-UIGothic"/>
                <a:cs typeface="DVPOL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夫妻之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既要相互尊重又要保持独立，既要分工合作又要共同承担家庭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任。在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子关系中，既要关心孩子又要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尊重其独立性，既要教育孩子又要放手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其成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。家庭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任与个人自由也需要找到平衡点，既要有适当的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束又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要有足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的自由空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5359"/>
                </a:solidFill>
                <a:latin typeface="DVPOLA+MS-UIGothic"/>
                <a:cs typeface="DVPOL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社会中的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在社会中，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点体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在公平与效率、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利与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平衡上。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DVPOLA+MS-UIGothic"/>
                <a:cs typeface="DVPOLA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388218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社会需要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公平，但也不能忽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效率。在保障公民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利的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，也要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公民的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点有助于我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更好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地理解和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理社会中的各种矛盾和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社会的和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谐发</a:t>
            </a:r>
            <a:r>
              <a:rPr sz="1350">
                <a:solidFill>
                  <a:srgbClr val="000000"/>
                </a:solidFill>
                <a:latin typeface="DVPOLA+MS-UIGothic"/>
                <a:cs typeface="DVPOLA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自然界的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在自然界中，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点体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在生物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平衡等自然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律中。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VPOLA+MS-UIGothic"/>
                <a:cs typeface="DVPOL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生物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中的各个生物相互依存、相互制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持着生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平衡。自然界的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争与合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作也是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一的体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。人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类应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当遵循自然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律，保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境，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人与自然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的和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FFFFFF"/>
                </a:solidFill>
                <a:latin typeface="DVPOLA+MS-UIGothic"/>
                <a:cs typeface="DVPOLA+MS-UIGothic"/>
              </a:rPr>
              <a:t>共生。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EEWGG+JQWGSU+MicrosoftYaHei-Bold"/>
                <a:cs typeface="HEEWGG+JQWGS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24200" y="3457098"/>
            <a:ext cx="683514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如何运用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立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一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600">
                <a:solidFill>
                  <a:srgbClr val="00A5B2"/>
                </a:solidFill>
                <a:latin typeface="DVPOLA+MS-UIGothic"/>
                <a:cs typeface="DVPOLA+MS-UIGothic"/>
              </a:rPr>
              <a:t>点解决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67400" y="4115593"/>
            <a:ext cx="1143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https://d.book118.com/756043242123010053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DVPOLA+MS-UIGothic</vt:lpstr>
      <vt:lpstr>SimSun</vt:lpstr>
      <vt:lpstr>HEEWGG+JQWGSU+MicrosoftYaHei-Bold</vt:lpstr>
      <vt:lpstr>KDHHTG+MJFSNL+ArialMT</vt:lpstr>
      <vt:lpstr>Times New Roman</vt:lpstr>
      <vt:lpstr>IDGAGU+VOFUKP+MicrosoftYaHei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2024-09-20T06:47:01.082</cp:lastPrinted>
  <dcterms:created xsi:type="dcterms:W3CDTF">2024-09-19T22:47:01Z</dcterms:created>
  <dcterms:modified xsi:type="dcterms:W3CDTF">2024-09-19T22:47:02Z</dcterms:modified>
</cp:coreProperties>
</file>