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36C084-3F15-4821-A3CA-A1C528351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41015-7A68-4411-BFBE-E6C3BD3FF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0AA14F-E6AC-45B9-BB95-3FAD877BA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73BF9C-09E8-4CD4-BC8F-FA6672850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07E205-6E24-47F6-B841-B741AA68B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E505B5-2BFC-4376-B21D-BF8634DC1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C7FA07-83DB-4626-AEDF-AF1ABADCE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5F12EE-5E12-45E2-9697-800FEA2FB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88F501-280B-4D76-9426-028E07397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CCA12-37FE-4D1E-8E54-EBCC50AAB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D4D91D-43BD-4FED-9101-EA309A296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11012001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驾驶员安全教育培训1课件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驾驶员安全教育培训概述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道路交通安全法律法规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车辆安全驾驶技能与操作规范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交通事故案例分析与预防措施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驾驶员心理健康与压力管理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驾驶员安全教育培训概述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89" r="5489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提高驾驶员安全意识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降低交通事故发生率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保障人民生命财产安全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通过培训，使驾驶员充分认识到安全驾驶的重要性，增强安全意识，自觉遵守交通规则。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通过培训，提高驾驶员的驾驶技能和安全意识，减少因驾驶失误引发的交通事故。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安全驾驶是保障人民生命财产安全的重要措施之一，通过培训可以提高驾驶员的安全驾驶水平，减少交通事故对人民生命财产造成的损失。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培训要求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培训对象及要求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所有机动车驾驶员，包括新手驾驶员和有一定驾驶经验的驾驶员。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参加培训的驾驶员需要具备一定的文化基础和学习能力，能够熟练掌握培训内容，自觉遵守交通规则，做到安全文明驾驶。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5869176" y="171874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5869234" y="204895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5869176" y="228994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5869176" y="260617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5869176" y="293192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  <a:headEnd type="none"/>
            <a:tailEnd type="none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76152" y="1125474"/>
            <a:ext cx="137105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76152" y="2178729"/>
            <a:ext cx="1531585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76152" y="3231985"/>
            <a:ext cx="1455586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76152" y="4285240"/>
            <a:ext cx="1531585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76152" y="5338496"/>
            <a:ext cx="1371058" cy="9848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3516854" y="1722297"/>
            <a:ext cx="2286044" cy="1214837"/>
            <a:chOff x="3516854" y="1722297"/>
            <a:chExt cx="2286044" cy="1214837"/>
          </a:xfrm>
        </p:grpSpPr>
        <p:cxnSp>
          <p:nvCxnSpPr>
            <p:cNvPr id="13" name="Connector 13"/>
            <p:cNvCxnSpPr/>
            <p:nvPr/>
          </p:nvCxnSpPr>
          <p:spPr>
            <a:xfrm>
              <a:off x="3516854" y="2936005"/>
              <a:ext cx="2286043" cy="1129"/>
            </a:xfrm>
            <a:prstGeom prst="line">
              <a:avLst/>
            </a:prstGeom>
            <a:ln w="123825">
              <a:solidFill>
                <a:schemeClr val="accent5"/>
              </a:solidFill>
              <a:prstDash val="solid"/>
              <a:headEnd type="none"/>
              <a:tailEnd type="none"/>
            </a:ln>
          </p:spPr>
          <p:style>
            <a:lnRef idx="0">
              <a:schemeClr val="accent5"/>
            </a:lnRef>
            <a:fillRef idx="1">
              <a:schemeClr val="accent5"/>
            </a:fillRef>
            <a:effectRef idx="0">
              <a:schemeClr val="accent5"/>
            </a:effectRef>
            <a:fontRef idx="minor">
              <a:schemeClr val="lt1"/>
            </a:fontRef>
          </p:style>
        </p:cxnSp>
        <p:cxnSp>
          <p:nvCxnSpPr>
            <p:cNvPr id="14" name="Connector 14"/>
            <p:cNvCxnSpPr/>
            <p:nvPr/>
          </p:nvCxnSpPr>
          <p:spPr>
            <a:xfrm>
              <a:off x="3516854" y="2609027"/>
              <a:ext cx="2286043" cy="1129"/>
            </a:xfrm>
            <a:prstGeom prst="line">
              <a:avLst/>
            </a:prstGeom>
            <a:ln w="123825">
              <a:solidFill>
                <a:schemeClr val="accent4"/>
              </a:solidFill>
              <a:prstDash val="solid"/>
              <a:headEnd type="none"/>
              <a:tailEnd type="none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</p:cxnSp>
        <p:cxnSp>
          <p:nvCxnSpPr>
            <p:cNvPr id="15" name="Connector 15"/>
            <p:cNvCxnSpPr/>
            <p:nvPr/>
          </p:nvCxnSpPr>
          <p:spPr>
            <a:xfrm>
              <a:off x="3516854" y="2292273"/>
              <a:ext cx="2286043" cy="2257"/>
            </a:xfrm>
            <a:prstGeom prst="line">
              <a:avLst/>
            </a:prstGeom>
            <a:ln w="123825">
              <a:solidFill>
                <a:schemeClr val="accent3"/>
              </a:solidFill>
              <a:prstDash val="solid"/>
              <a:headEnd type="none"/>
              <a:tailEnd type="none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</p:cxnSp>
        <p:cxnSp>
          <p:nvCxnSpPr>
            <p:cNvPr id="16" name="Connector 16"/>
            <p:cNvCxnSpPr/>
            <p:nvPr/>
          </p:nvCxnSpPr>
          <p:spPr>
            <a:xfrm>
              <a:off x="3516854" y="2042290"/>
              <a:ext cx="2286043" cy="1128"/>
            </a:xfrm>
            <a:prstGeom prst="line">
              <a:avLst/>
            </a:prstGeom>
            <a:ln w="1238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cxnSp>
          <p:nvCxnSpPr>
            <p:cNvPr id="17" name="Connector 17"/>
            <p:cNvCxnSpPr/>
            <p:nvPr/>
          </p:nvCxnSpPr>
          <p:spPr>
            <a:xfrm>
              <a:off x="3516854" y="1722297"/>
              <a:ext cx="2286044" cy="1128"/>
            </a:xfrm>
            <a:prstGeom prst="line">
              <a:avLst/>
            </a:prstGeom>
            <a:ln w="1238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18" name="AutoShape 18"/>
          <p:cNvSpPr/>
          <p:nvPr/>
        </p:nvSpPr>
        <p:spPr>
          <a:xfrm>
            <a:off x="539110" y="150250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20110" y="1885606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301110" y="2266606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682110" y="2647606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2063110" y="3028606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7397997" y="1117118"/>
            <a:ext cx="4231005" cy="1001597"/>
            <a:chOff x="7397997" y="1117118"/>
            <a:chExt cx="4231005" cy="1001597"/>
          </a:xfrm>
        </p:grpSpPr>
        <p:sp>
          <p:nvSpPr>
            <p:cNvPr id="24" name="TextBox 24"/>
            <p:cNvSpPr txBox="1"/>
            <p:nvPr/>
          </p:nvSpPr>
          <p:spPr>
            <a:xfrm>
              <a:off x="7397997" y="1117118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交通安全法律法规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397997" y="1455775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学习国家及地方道路交通安全法律法规，了解交通违法行为的危害和后果。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7397997" y="2152730"/>
            <a:ext cx="4231005" cy="1004807"/>
            <a:chOff x="7397997" y="2152730"/>
            <a:chExt cx="4231005" cy="1004807"/>
          </a:xfrm>
        </p:grpSpPr>
        <p:sp>
          <p:nvSpPr>
            <p:cNvPr id="27" name="TextBox 27"/>
            <p:cNvSpPr txBox="1"/>
            <p:nvPr/>
          </p:nvSpPr>
          <p:spPr>
            <a:xfrm>
              <a:off x="7397997" y="215273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安全驾驶技能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7397997" y="2494597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学习掌握车辆控制、紧急避险、夜间行驶等安全驾驶技能。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397997" y="3191552"/>
            <a:ext cx="4231005" cy="1001597"/>
            <a:chOff x="7397997" y="3191552"/>
            <a:chExt cx="4231005" cy="1001597"/>
          </a:xfrm>
        </p:grpSpPr>
        <p:sp>
          <p:nvSpPr>
            <p:cNvPr id="30" name="TextBox 30"/>
            <p:cNvSpPr txBox="1"/>
            <p:nvPr/>
          </p:nvSpPr>
          <p:spPr>
            <a:xfrm>
              <a:off x="7397997" y="3191552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交通事故案例分析</a:t>
              </a:r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7397997" y="3530209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通过分析典型交通事故案例，了解事故原因和教训，提高防范意识和应对能力。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397997" y="4227164"/>
            <a:ext cx="4231005" cy="1001598"/>
            <a:chOff x="7397997" y="4227164"/>
            <a:chExt cx="4231005" cy="1001598"/>
          </a:xfrm>
        </p:grpSpPr>
        <p:sp>
          <p:nvSpPr>
            <p:cNvPr id="33" name="TextBox 33"/>
            <p:cNvSpPr txBox="1"/>
            <p:nvPr/>
          </p:nvSpPr>
          <p:spPr>
            <a:xfrm>
              <a:off x="7397997" y="4227164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4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安全文明驾驶常识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7397997" y="4565822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学习掌握安全文明驾驶的基本常识和礼仪规范，提高驾驶员的文明素质和社会责任感。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397997" y="5262777"/>
            <a:ext cx="4231005" cy="1004806"/>
            <a:chOff x="7397997" y="5262777"/>
            <a:chExt cx="4231005" cy="1004806"/>
          </a:xfrm>
        </p:grpSpPr>
        <p:sp>
          <p:nvSpPr>
            <p:cNvPr id="36" name="TextBox 36"/>
            <p:cNvSpPr txBox="1"/>
            <p:nvPr/>
          </p:nvSpPr>
          <p:spPr>
            <a:xfrm>
              <a:off x="7397997" y="5262777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5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培训时间安排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7397997" y="5604643"/>
              <a:ext cx="4231005" cy="6629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  <a:spcBef>
                  <a:spcPct val="0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根据培训内容和实际情况，合理安排培训时间，确保培训效果和质量。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道路交通安全法律法规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道路交通安全法规体系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包括《中华人民共和国道路交通安全法》等，是道路交通安全的基本法律。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各地政府根据本地实际情况，制定具体的道路交通安全规章。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我国加入的联合国道路交通公约以及国际标准化组织（ISO）的道路交通安全标准。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国家层面法律法规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地方政府规章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国际公约与标准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道路通行规定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车辆与驾驶人管理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交通事故处理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交通违法与处罚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道路交通安全法规核心内容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明确交通事故的报告、调查、处理程序和责任认定。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对车辆的安全技术检验、驾驶人的考试与发证、驾驶证的审验等做出规定。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规定车辆和行人在道路上的通行规则，如限速、超车、会车、停车等。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列举各种交通违法行为及其相应的处罚措施。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执法机构与职责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道路交通安全法规实施与监管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明确各级公安机关交通管理部门及其职责，包括交通巡逻、事故处理、宣传教育等。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对车辆安全技术状况、驾驶人驾驶行为等进行定期或不定期的检查和监督。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通过各种渠道和形式，普及道路交通安全法律法规和交通安全知识，提高公众的交通安全意识。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鼓励社会各界积极参与道路交通安全工作，如志愿者活动、企业安全文化建设等。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车辆安全驾驶技能与操作规范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每日行车前检查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定期维护保养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故障诊断与修复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车辆安全检查与维护保养制度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按照车辆制造商的建议，定期更换机油、滤清器，检查刹车液、冷却液等。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如遇到故障，应及时到专业维修站进行诊断和修复，确保车辆处于良好状态。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包括刹车系统、转向系统、轮胎磨损及气压等关键部件的检查。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注意行人、非机动车和机动车的交织，保持安全距离，合理控制车速。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城市道路驾驶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保持与前车的安全距离，避免超速行驶，注意变道和超车的时机。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高速公路驾驶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042" r="150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83" r="15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降低车速，保持车距，注意刹车和转向的平稳性，避免急加速和急刹车。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雨雪天气驾驶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不同道路和天气条件下的驾驶技巧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https://d.book118.com/756110120015010043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2024-09-10T20:53:08.845</cp:lastPrinted>
  <dcterms:created xsi:type="dcterms:W3CDTF">2024-09-10T12:53:08Z</dcterms:created>
  <dcterms:modified xsi:type="dcterms:W3CDTF">2024-09-10T12:53:10Z</dcterms:modified>
</cp:coreProperties>
</file>