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10" r:id="rId20"/>
    <p:sldId id="313" r:id="rId21"/>
    <p:sldId id="315" r:id="rId22"/>
  </p:sldIdLst>
  <p:sldSz cx="12192000" cy="6858000"/>
  <p:notesSz cx="6858000" cy="9144000"/>
  <p:custDataLst>
    <p:tags r:id="rId2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slide" Target="slides/slide20.xml" /><Relationship Id="rId23" Type="http://schemas.openxmlformats.org/officeDocument/2006/relationships/tags" Target="tags/tag1.xml" /><Relationship Id="rId24" Type="http://schemas.openxmlformats.org/officeDocument/2006/relationships/presProps" Target="presProps.xml" /><Relationship Id="rId25" Type="http://schemas.openxmlformats.org/officeDocument/2006/relationships/viewProps" Target="viewProps.xml" /><Relationship Id="rId26" Type="http://schemas.openxmlformats.org/officeDocument/2006/relationships/theme" Target="theme/theme1.xml" /><Relationship Id="rId27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8E18256-0F5C-4CF1-A81A-B53B878DDC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4A43D7A-C6C3-47E3-9BC3-E0835D9344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CC1D807-7E08-49D8-8008-4CC37C9BF8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C99DAE8-15E8-4591-B111-34C3A6E18F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0679A0D-71B9-4705-A1E4-6F9BD78CB9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0BCF1C2-6F6C-4724-894A-93689526DD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D584960-7C5E-4DE2-BA5D-0B386C3264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22A6B26-86AC-41A1-A464-BC1DA937E5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8E57770-CEAD-4D9C-9D67-F1E4CA10CE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9231A0E-FCC3-4CBC-BCA6-2D87D5FBAC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8487407-8120-45CB-9A03-C8E5A371F8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56112152102010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4"/>
          <p:cNvSpPr txBox="1"/>
          <p:nvPr/>
        </p:nvSpPr>
        <p:spPr>
          <a:xfrm>
            <a:off x="3242648" y="1870418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大数据创业计划书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公司概述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大数据市场分析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产品/服务介绍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营销策略与实施计划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运营管理与支持体系构建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财务预测与融资需求说明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风险评估与应对策略制定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l="11571" r="1157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l="3645" r="3645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l="7125" r="7125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背景介绍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大数据时代的到来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随着互联网、物联网、人工智能等技术的飞速发展，大数据已经成为推动社会进步的重要力量。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大数据在各行业的应用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无论是金融、医疗、教育还是制造业，大数据都在发挥着越来越重要的作用。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大数据创业的机会与挑战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大数据领域蕴含着巨大的商业机会，但同时也面临着技术、市场、法律等多方面的挑战。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解决现实问题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我们希望通过大数据技术，解决现实生活中的一些痛点问题，如信息不对称、资源浪费等。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实现商业价值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我们希望通过提供优质的大数据产品和服务，实现商业价值，为投资者和员工创造回报。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抓住大数据发展机遇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我们希望通过创业，抓住大数据发展的历史机遇，为社会进步贡献力量。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25000" r="25000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创业动机与目的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大数据市场规模巨大，预计未来几年将持续保持高速增长。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市场规模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20333" r="20333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各行业对大数据的需求日益旺盛，尤其是一些传统行业正在积极寻求数字化转型。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市场需求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虽然大数据领域竞争激烈，但仍存在一些细分市场和垂直领域的机会，值得我们深入挖掘。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竞争格局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市场前景分析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公司概述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公司名称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XX大数据科技有限公司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成立时间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XXXX年XX月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注册地点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[XXXXX]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公司名称、成立时间及注册地点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2076105" y="2148223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TextBox 3"/>
          <p:cNvSpPr txBox="1"/>
          <p:nvPr/>
        </p:nvSpPr>
        <p:spPr>
          <a:xfrm>
            <a:off x="2130122" y="1133367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经营范围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67265" y="1629392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大数据分析、数据挖掘、大数据应用开发、大数据咨询等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869478" y="1627599"/>
            <a:ext cx="1044352" cy="1044352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106151" y="1893154"/>
            <a:ext cx="513241" cy="513241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2454057" y="3429801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2508074" y="2414945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大数据分析平台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545217" y="2910971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提供海量数据处理、分析、挖掘等一站式解决方案</a:t>
            </a:r>
          </a:p>
        </p:txBody>
      </p:sp>
      <p:sp>
        <p:nvSpPr>
          <p:cNvPr id="10" name="AutoShape 10"/>
          <p:cNvSpPr/>
          <p:nvPr/>
        </p:nvSpPr>
        <p:spPr>
          <a:xfrm rot="2700000">
            <a:off x="1247430" y="2909177"/>
            <a:ext cx="1044352" cy="1044352"/>
          </a:xfrm>
          <a:prstGeom prst="teardrop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2076105" y="4711380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2130122" y="369652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大数据应用定制开发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167265" y="4192549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根据客户需求，定制开发大数据应用系统</a:t>
            </a:r>
          </a:p>
        </p:txBody>
      </p:sp>
      <p:sp>
        <p:nvSpPr>
          <p:cNvPr id="14" name="AutoShape 14"/>
          <p:cNvSpPr/>
          <p:nvPr/>
        </p:nvSpPr>
        <p:spPr>
          <a:xfrm rot="2700000">
            <a:off x="869478" y="4190755"/>
            <a:ext cx="1044352" cy="1044352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5" name="Connector 15"/>
          <p:cNvCxnSpPr/>
          <p:nvPr/>
        </p:nvCxnSpPr>
        <p:spPr>
          <a:xfrm>
            <a:off x="2454057" y="5992957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TextBox 16"/>
          <p:cNvSpPr txBox="1"/>
          <p:nvPr/>
        </p:nvSpPr>
        <p:spPr>
          <a:xfrm>
            <a:off x="2508074" y="4978101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大数据咨询服务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45217" y="5474127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为企业提供大数据战略规划、技术选型、实施路径等咨询服务</a:t>
            </a:r>
          </a:p>
        </p:txBody>
      </p:sp>
      <p:sp>
        <p:nvSpPr>
          <p:cNvPr id="18" name="AutoShape 18"/>
          <p:cNvSpPr/>
          <p:nvPr/>
        </p:nvSpPr>
        <p:spPr>
          <a:xfrm rot="2700000">
            <a:off x="1247430" y="5472333"/>
            <a:ext cx="1044352" cy="1044352"/>
          </a:xfrm>
          <a:prstGeom prst="teardrop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 rot="-2700000">
            <a:off x="1437430" y="3136214"/>
            <a:ext cx="604615" cy="604615"/>
          </a:xfrm>
          <a:custGeom>
            <a:rect l="l" t="t" r="r" b="b"/>
            <a:pathLst>
              <a:path w="304800" h="304800">
                <a:moveTo>
                  <a:pt x="222609" y="281264"/>
                </a:moveTo>
                <a:cubicBezTo>
                  <a:pt x="222609" y="281264"/>
                  <a:pt x="225800" y="262099"/>
                  <a:pt x="206121" y="238696"/>
                </a:cubicBezTo>
                <a:cubicBezTo>
                  <a:pt x="225276" y="184966"/>
                  <a:pt x="227933" y="136036"/>
                  <a:pt x="227933" y="136036"/>
                </a:cubicBezTo>
                <a:cubicBezTo>
                  <a:pt x="227933" y="136036"/>
                  <a:pt x="267300" y="145085"/>
                  <a:pt x="267300" y="183909"/>
                </a:cubicBezTo>
                <a:cubicBezTo>
                  <a:pt x="267291" y="250403"/>
                  <a:pt x="222609" y="281264"/>
                  <a:pt x="222609" y="281264"/>
                </a:cubicBezTo>
                <a:close/>
                <a:moveTo>
                  <a:pt x="114100" y="257918"/>
                </a:moveTo>
                <a:cubicBezTo>
                  <a:pt x="114100" y="257918"/>
                  <a:pt x="87735" y="173307"/>
                  <a:pt x="87735" y="138208"/>
                </a:cubicBezTo>
                <a:cubicBezTo>
                  <a:pt x="87735" y="122415"/>
                  <a:pt x="89516" y="108366"/>
                  <a:pt x="92288" y="95612"/>
                </a:cubicBezTo>
                <a:lnTo>
                  <a:pt x="212398" y="95612"/>
                </a:lnTo>
                <a:cubicBezTo>
                  <a:pt x="215189" y="108375"/>
                  <a:pt x="216980" y="122434"/>
                  <a:pt x="216980" y="138217"/>
                </a:cubicBezTo>
                <a:cubicBezTo>
                  <a:pt x="216980" y="172784"/>
                  <a:pt x="190691" y="257918"/>
                  <a:pt x="190691" y="257918"/>
                </a:cubicBezTo>
                <a:lnTo>
                  <a:pt x="114100" y="257918"/>
                </a:lnTo>
                <a:close/>
                <a:moveTo>
                  <a:pt x="152305" y="114957"/>
                </a:moveTo>
                <a:cubicBezTo>
                  <a:pt x="138798" y="114957"/>
                  <a:pt x="127845" y="125911"/>
                  <a:pt x="127845" y="139427"/>
                </a:cubicBezTo>
                <a:cubicBezTo>
                  <a:pt x="127845" y="152933"/>
                  <a:pt x="138798" y="163897"/>
                  <a:pt x="152305" y="163897"/>
                </a:cubicBezTo>
                <a:cubicBezTo>
                  <a:pt x="165811" y="163897"/>
                  <a:pt x="176774" y="152943"/>
                  <a:pt x="176774" y="139427"/>
                </a:cubicBezTo>
                <a:cubicBezTo>
                  <a:pt x="176784" y="125911"/>
                  <a:pt x="165821" y="114957"/>
                  <a:pt x="152305" y="114957"/>
                </a:cubicBezTo>
                <a:close/>
                <a:moveTo>
                  <a:pt x="147047" y="5677"/>
                </a:moveTo>
                <a:lnTo>
                  <a:pt x="147047" y="-27642"/>
                </a:lnTo>
                <a:lnTo>
                  <a:pt x="156572" y="-27642"/>
                </a:lnTo>
                <a:lnTo>
                  <a:pt x="156572" y="4829"/>
                </a:lnTo>
                <a:cubicBezTo>
                  <a:pt x="167459" y="12754"/>
                  <a:pt x="196920" y="37957"/>
                  <a:pt x="210245" y="86506"/>
                </a:cubicBezTo>
                <a:lnTo>
                  <a:pt x="94421" y="86506"/>
                </a:lnTo>
                <a:cubicBezTo>
                  <a:pt x="107299" y="39291"/>
                  <a:pt x="135341" y="14364"/>
                  <a:pt x="147047" y="5677"/>
                </a:cubicBezTo>
                <a:close/>
                <a:moveTo>
                  <a:pt x="82191" y="281264"/>
                </a:moveTo>
                <a:cubicBezTo>
                  <a:pt x="82191" y="281264"/>
                  <a:pt x="37509" y="250403"/>
                  <a:pt x="37509" y="183909"/>
                </a:cubicBezTo>
                <a:cubicBezTo>
                  <a:pt x="37509" y="145085"/>
                  <a:pt x="76876" y="136036"/>
                  <a:pt x="76876" y="136036"/>
                </a:cubicBezTo>
                <a:cubicBezTo>
                  <a:pt x="76876" y="136036"/>
                  <a:pt x="79534" y="184966"/>
                  <a:pt x="98679" y="238697"/>
                </a:cubicBezTo>
                <a:cubicBezTo>
                  <a:pt x="78991" y="262109"/>
                  <a:pt x="82191" y="281264"/>
                  <a:pt x="82191" y="281264"/>
                </a:cubicBezTo>
                <a:close/>
                <a:moveTo>
                  <a:pt x="168507" y="286179"/>
                </a:moveTo>
                <a:lnTo>
                  <a:pt x="160525" y="278197"/>
                </a:lnTo>
                <a:lnTo>
                  <a:pt x="152019" y="304800"/>
                </a:lnTo>
                <a:lnTo>
                  <a:pt x="141903" y="278197"/>
                </a:lnTo>
                <a:lnTo>
                  <a:pt x="134988" y="292017"/>
                </a:lnTo>
                <a:lnTo>
                  <a:pt x="124873" y="267014"/>
                </a:lnTo>
                <a:lnTo>
                  <a:pt x="179661" y="267014"/>
                </a:lnTo>
                <a:lnTo>
                  <a:pt x="168507" y="28617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1103936" y="4387558"/>
            <a:ext cx="575435" cy="575435"/>
          </a:xfrm>
          <a:custGeom>
            <a:rect l="l" t="t" r="r" b="b"/>
            <a:pathLst>
              <a:path w="304800" h="304800">
                <a:moveTo>
                  <a:pt x="304800" y="180975"/>
                </a:moveTo>
                <a:lnTo>
                  <a:pt x="247650" y="123825"/>
                </a:lnTo>
                <a:lnTo>
                  <a:pt x="247650" y="38100"/>
                </a:lnTo>
                <a:lnTo>
                  <a:pt x="209550" y="38100"/>
                </a:lnTo>
                <a:lnTo>
                  <a:pt x="209550" y="85725"/>
                </a:lnTo>
                <a:lnTo>
                  <a:pt x="152400" y="28575"/>
                </a:lnTo>
                <a:lnTo>
                  <a:pt x="0" y="180975"/>
                </a:lnTo>
                <a:lnTo>
                  <a:pt x="0" y="190500"/>
                </a:lnTo>
                <a:lnTo>
                  <a:pt x="38100" y="190500"/>
                </a:lnTo>
                <a:lnTo>
                  <a:pt x="38100" y="285750"/>
                </a:lnTo>
                <a:lnTo>
                  <a:pt x="133350" y="285750"/>
                </a:lnTo>
                <a:lnTo>
                  <a:pt x="133350" y="228600"/>
                </a:lnTo>
                <a:lnTo>
                  <a:pt x="171450" y="228600"/>
                </a:lnTo>
                <a:lnTo>
                  <a:pt x="171450" y="285750"/>
                </a:lnTo>
                <a:lnTo>
                  <a:pt x="266700" y="285750"/>
                </a:lnTo>
                <a:lnTo>
                  <a:pt x="266700" y="190500"/>
                </a:lnTo>
                <a:lnTo>
                  <a:pt x="304800" y="1905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1532320" y="5719567"/>
            <a:ext cx="474573" cy="474573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经营范围及主要产品/服务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rot="5400000">
            <a:off x="4261455" y="1786438"/>
            <a:ext cx="3669090" cy="4127726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 rot="5400000">
            <a:off x="6507340" y="1418322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 rot="5400000">
            <a:off x="7484017" y="3252867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rot="5400000">
            <a:off x="6495148" y="5075220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 rot="5400000">
            <a:off x="4599191" y="1418322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5400000">
            <a:off x="3589249" y="3252867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5400000">
            <a:off x="4611383" y="5087412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776775" y="1207198"/>
            <a:ext cx="4129625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执行董事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776775" y="1654506"/>
            <a:ext cx="3900518" cy="819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具有多年大数据行业经验，曾任职于知名互联网公司，对大数据市场有深刻理解和独到见解。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746354" y="3180495"/>
            <a:ext cx="3384144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技术团队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746354" y="3627804"/>
            <a:ext cx="3305175" cy="1104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由多名具有博士、硕士学位的专业人才组成，涵盖大数据、人工智能、云计算等多个领域，具备强大的技术研发实力。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776775" y="5015040"/>
            <a:ext cx="4129625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财务团队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776775" y="5462349"/>
            <a:ext cx="3994520" cy="95591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具备专业的财务管理和风险控制能力，确保公司财务状况良好，为公司的稳健发展提供有力保障。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05680" y="1345950"/>
            <a:ext cx="4044911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组织结构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05680" y="1793259"/>
            <a:ext cx="4048125" cy="819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公司设董事会、执行董事、总经理、技术部、市场部、财务部等职能部门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04586" y="3180495"/>
            <a:ext cx="3167197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总经理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69245" y="3627804"/>
            <a:ext cx="3305175" cy="1104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拥有丰富的企业管理经验和资源整合能力，擅长公司战略规划与运营管理。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454963" y="5015040"/>
            <a:ext cx="3895628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市场团队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454963" y="5462349"/>
            <a:ext cx="3898264" cy="1133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拥有敏锐的市场洞察力和丰富的营销经验，擅长品牌推广、市场拓展和客户关系维护。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410459" y="3071807"/>
            <a:ext cx="1371081" cy="1371081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TextBox 22"/>
          <p:cNvSpPr txBox="1"/>
          <p:nvPr/>
        </p:nvSpPr>
        <p:spPr>
          <a:xfrm>
            <a:off x="4519258" y="1436636"/>
            <a:ext cx="1122727" cy="1152525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347063" y="1412952"/>
            <a:ext cx="1313148" cy="1155763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3444473" y="3277277"/>
            <a:ext cx="1281814" cy="1152525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7344483" y="3265085"/>
            <a:ext cx="1313148" cy="1155763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4581926" y="5111822"/>
            <a:ext cx="1023483" cy="1155763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6347063" y="5099630"/>
            <a:ext cx="1313148" cy="1155763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组织结构与管理团队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大数据市场分析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市场规模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大数据市场正在经历快速增长，全球大数据市场规模预计在未来几年内将持续扩大。随着企业越来越依赖数据驱动决策，大数据解决方案的需求也在不断增加。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增长趋势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大数据市场的增长主要受到以下几个方面的推动：企业对数据分析和洞察的需求增加；云计算和物联网技术的普及；人工智能和机器学习技术的不断发展。预计未来几年大数据市场将保持强劲的增长势头。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市场规模及增长趋势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08333" y="1708880"/>
            <a:ext cx="11358867" cy="3282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092904" y="1388874"/>
            <a:ext cx="721600" cy="721600"/>
          </a:xfrm>
          <a:prstGeom prst="ellipse">
            <a:avLst/>
          </a:prstGeom>
          <a:solidFill>
            <a:schemeClr val="accent1">
              <a:alpha val="3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2196514" y="1498972"/>
            <a:ext cx="501404" cy="50140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689839" y="1388874"/>
            <a:ext cx="721600" cy="721600"/>
          </a:xfrm>
          <a:prstGeom prst="ellipse">
            <a:avLst/>
          </a:prstGeom>
          <a:solidFill>
            <a:schemeClr val="accent1">
              <a:alpha val="3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793448" y="1498972"/>
            <a:ext cx="501404" cy="50140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354312" y="1388874"/>
            <a:ext cx="721600" cy="721600"/>
          </a:xfrm>
          <a:prstGeom prst="ellipse">
            <a:avLst/>
          </a:prstGeom>
          <a:solidFill>
            <a:schemeClr val="accent1">
              <a:alpha val="3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9457921" y="1498972"/>
            <a:ext cx="501404" cy="50140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1036403" y="2280546"/>
            <a:ext cx="299514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企业客户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36403" y="3270610"/>
            <a:ext cx="2995145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企业客户是大数据市场的主要目标客户群体，包括各行各业的大中型企业。这些企业需要处理海量数据，通过数据分析和挖掘来优化业务流程、提升运营效率、发现市场机会等。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671580" y="2280546"/>
            <a:ext cx="299514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政府机构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671580" y="3270610"/>
            <a:ext cx="2995145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政府机构也是大数据的重要客户群体，政府需要利用大数据技术进行社会治理、公共服务、城市规划等方面的工作。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308589" y="2280546"/>
            <a:ext cx="299514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教育科研机构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308589" y="3270610"/>
            <a:ext cx="2995145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教育科研机构可以利用大数据技术进行学术研究、教育数据分析、科研项目管理等。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目标客户群体分析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1209188" y="1082466"/>
            <a:ext cx="0" cy="5775534"/>
          </a:xfrm>
          <a:prstGeom prst="line">
            <a:avLst/>
          </a:prstGeom>
          <a:ln w="1905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873196" y="1332346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88282" y="1447432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52036" y="1308906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-5400000">
            <a:off x="1919801" y="147390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152036" y="306732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-5400000">
            <a:off x="1919801" y="323232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2152036" y="482574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-5400000">
            <a:off x="1919801" y="4990741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2373184" y="1262276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主要竞争对手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72823" y="2048316"/>
            <a:ext cx="8972550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当前大数据市场上的主要竞争对手包括国际知名的大数据技术公司，如Google、Amazon、Microsoft等，以及国内的大数据领军企业，如阿里巴巴、腾讯、华为等。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393609" y="3024192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竞争对手优势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72823" y="3785029"/>
            <a:ext cx="8943975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国际知名的大数据技术公司具有强大的技术实力和品牌影响力，能够提供全面的大数据解决方案。国内的大数据领军企业则更了解国内市场和客户需求，能够提供更加本土化的服务和解决方案。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430185" y="4789171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竞争对手劣势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291111" y="5543449"/>
            <a:ext cx="8915400" cy="962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国际知名的大数据技术公司可能存在本土化不足的问题，难以完全满足国内客户的特定需求。而国内的大数据领军企业则可能在某些技术领域相对薄弱，需要进一步加强技术研发和创新。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873196" y="306732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88282" y="318241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873196" y="482574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88282" y="494083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竞争对手概况及优劣势比较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04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产品/服务介绍</a:t>
            </a: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341061" y="1169291"/>
            <a:ext cx="2281112" cy="2281112"/>
          </a:xfrm>
          <a:prstGeom prst="ellips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6177468" y="1976779"/>
            <a:ext cx="608297" cy="608297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69827" y="2585076"/>
            <a:ext cx="1911789" cy="1911789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156399" y="3235877"/>
            <a:ext cx="738646" cy="610186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905908" y="3792072"/>
            <a:ext cx="1520741" cy="152074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301722" y="4207073"/>
            <a:ext cx="729113" cy="69073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227005" y="4767462"/>
            <a:ext cx="1336080" cy="1336080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3397" y="5196504"/>
            <a:ext cx="523295" cy="477996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35748" y="1306554"/>
            <a:ext cx="4044911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数据整合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035748" y="192455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支持多种数据源接入，实现数据的统一管理和整合。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035748" y="3522491"/>
            <a:ext cx="3952667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数据可视化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035748" y="4140488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通过直观的数据可视化图表，展示数据分析结果，便于用户理解和决策。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0539" y="4596774"/>
            <a:ext cx="369398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数据分析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61981" y="521477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提供强大的数据分析工具，支持数据挖掘、预测分析等功能。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92947" y="2524256"/>
            <a:ext cx="3741824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智慧数据洞察平台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89125" y="3142253"/>
            <a:ext cx="344564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基于大数据和人工智能技术，提供全面的数据整合、分析和可视化功能，帮助企业实现数据驱动决策。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产品/服务名称及功能特点</a:t>
              </a:r>
            </a:p>
          </p:txBody>
        </p:sp>
      </p:grp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76773" y="2562728"/>
            <a:ext cx="2438400" cy="24384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76903" y="1099688"/>
            <a:ext cx="4352925" cy="6096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在此添加您的文本17字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334724" y="1099688"/>
            <a:ext cx="4495800" cy="6096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在此添加您的文本16字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334724" y="2964493"/>
            <a:ext cx="4495800" cy="6096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在此添加您的文本16字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334724" y="4921535"/>
            <a:ext cx="4495800" cy="6096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在此添加您的文本16字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76903" y="4921535"/>
            <a:ext cx="4410075" cy="638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在此添加您的文本16字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76903" y="2964493"/>
            <a:ext cx="4352925" cy="6096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在此添加您的文本16字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76903" y="1462400"/>
            <a:ext cx="44862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技术实现原理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76903" y="3348767"/>
            <a:ext cx="44862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分布式存储和计算：采用分布式存储和计算技术，实现海量数据的存储和处理。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76903" y="5308631"/>
            <a:ext cx="44862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机器学习算法：运用机器学习算法对数据进行深度挖掘和分析，发现数据中的潜在规律和趋势。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334724" y="1462400"/>
            <a:ext cx="44862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创新点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334724" y="3348767"/>
            <a:ext cx="44862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自适应数据模型：根据用户需求和数据特点，自动构建和优化数据模型，提高数据分析的准确性和效率。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334724" y="5308631"/>
            <a:ext cx="44862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智能数据推荐：基于用户历史数据和行为，智能推荐相关数据和洞察，提升用户体验和决策效率。</a:t>
            </a:r>
          </a:p>
        </p:txBody>
      </p:sp>
      <p:sp>
        <p:nvSpPr>
          <p:cNvPr id="15" name="Freeform 15"/>
          <p:cNvSpPr/>
          <p:nvPr/>
        </p:nvSpPr>
        <p:spPr>
          <a:xfrm>
            <a:off x="5496912" y="3182867"/>
            <a:ext cx="1198122" cy="1198122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技术实现原理及创新点</a:t>
              </a:r>
            </a:p>
          </p:txBody>
        </p:sp>
      </p:grp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风险管理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利用大数据技术对风险进行识别和评估，帮助企业建立完善的风险管理体系，降低风险损失。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产品研发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通过收集和分析用户反馈和市场数据，指导产品研发方向和优化产品设计，提高产品质量和竞争力。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市场营销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通过分析用户行为和市场趋势，帮助企业制定精准的市场营销策略，提高营销效果。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应用场景举例</a:t>
              </a:r>
            </a:p>
          </p:txBody>
        </p:sp>
      </p:grp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https://d.book118.com/756112152102010041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3490F4"/>
      </a:accent1>
      <a:accent2>
        <a:srgbClr val="71A6E6"/>
      </a:accent2>
      <a:accent3>
        <a:srgbClr val="4CC8E3"/>
      </a:accent3>
      <a:accent4>
        <a:srgbClr val="5CB887"/>
      </a:accent4>
      <a:accent5>
        <a:srgbClr val="F6B048"/>
      </a:accent5>
      <a:accent6>
        <a:srgbClr val="A5A8F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126</Paragraphs>
  <Slides>20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baseType="lpstr" size="24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2024-09-08T05:44:53.198</cp:lastPrinted>
  <dcterms:created xsi:type="dcterms:W3CDTF">2024-09-07T21:44:53Z</dcterms:created>
  <dcterms:modified xsi:type="dcterms:W3CDTF">2024-09-07T21:44:55Z</dcterms:modified>
</cp:coreProperties>
</file>