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\\192.168.1.108\&#24247;&#22797;&#31185;\&#24247;&#22797;&#31185;&#25991;&#20214;\&#20613;&#27969;&#25991;\&#20613;&#27969;&#25991;\&#26575;&#25289;&#22270;&#27169;&#26495;.xlsx" TargetMode="External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[柏拉图模板.xlsx]Sheet1!$B$1</c:f>
              <c:strCache>
                <c:ptCount val="1"/>
                <c:pt idx="0">
                  <c:v>得分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[柏拉图模板.xlsx]Sheet1!$A$3:$A$9</c:f>
              <c:strCache>
                <c:ptCount val="7"/>
                <c:pt idx="0">
                  <c:v>以疼痛病号为主</c:v>
                </c:pt>
                <c:pt idx="1">
                  <c:v>诊断不详</c:v>
                </c:pt>
                <c:pt idx="2">
                  <c:v>cmi编码病种了解不到位</c:v>
                </c:pt>
                <c:pt idx="3">
                  <c:v>收治病种单一</c:v>
                </c:pt>
                <c:pt idx="4">
                  <c:v>首页填写问题</c:v>
                </c:pt>
                <c:pt idx="5">
                  <c:v>耗材管控严</c:v>
                </c:pt>
                <c:pt idx="6">
                  <c:v>其他</c:v>
                </c:pt>
              </c:strCache>
            </c:strRef>
          </c:cat>
          <c:val>
            <c:numRef>
              <c:f>[柏拉图模板.xlsx]Sheet1!$B$3:$B$9</c:f>
              <c:numCache>
                <c:formatCode>General</c:formatCode>
                <c:ptCount val="7"/>
                <c:pt idx="0">
                  <c:v>16</c:v>
                </c:pt>
                <c:pt idx="1">
                  <c:v>14</c:v>
                </c:pt>
                <c:pt idx="2">
                  <c:v>13</c:v>
                </c:pt>
                <c:pt idx="3">
                  <c:v>11.5</c:v>
                </c:pt>
                <c:pt idx="4">
                  <c:v>8</c:v>
                </c:pt>
                <c:pt idx="5">
                  <c:v>6.5</c:v>
                </c:pt>
                <c:pt idx="6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0"/>
        <c:overlap val="-27"/>
        <c:axId val="575653743"/>
        <c:axId val="855522192"/>
      </c:barChart>
      <c:lineChart>
        <c:grouping/>
        <c:varyColors val="0"/>
        <c:ser>
          <c:idx val="1"/>
          <c:order val="1"/>
          <c:tx>
            <c:strRef>
              <c:f>[柏拉图模板.xlsx]Sheet1!$C$1</c:f>
              <c:strCache>
                <c:ptCount val="1"/>
                <c:pt idx="0">
                  <c:v>累计百分比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l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l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[柏拉图模板.xlsx]Sheet1!$A$3:$A$9</c:f>
              <c:strCache>
                <c:ptCount val="7"/>
                <c:pt idx="0">
                  <c:v>以疼痛病号为主</c:v>
                </c:pt>
                <c:pt idx="1">
                  <c:v>诊断不详</c:v>
                </c:pt>
                <c:pt idx="2">
                  <c:v>cmi编码病种了解不到位</c:v>
                </c:pt>
                <c:pt idx="3">
                  <c:v>收治病种单一</c:v>
                </c:pt>
                <c:pt idx="4">
                  <c:v>首页填写问题</c:v>
                </c:pt>
                <c:pt idx="5">
                  <c:v>耗材管控严</c:v>
                </c:pt>
                <c:pt idx="6">
                  <c:v>其他</c:v>
                </c:pt>
              </c:strCache>
            </c:strRef>
          </c:cat>
          <c:val>
            <c:numRef>
              <c:f>[柏拉图模板.xlsx]Sheet1!$C$2:$C$9</c:f>
              <c:numCache>
                <c:formatCode>General</c:formatCode>
                <c:ptCount val="8"/>
                <c:pt idx="0">
                  <c:v>0</c:v>
                </c:pt>
                <c:pt idx="1">
                  <c:v>0.228571428571429</c:v>
                </c:pt>
                <c:pt idx="2">
                  <c:v>0.428571428571429</c:v>
                </c:pt>
                <c:pt idx="3">
                  <c:v>0.614285714285714</c:v>
                </c:pt>
                <c:pt idx="4">
                  <c:v>0.778571428571429</c:v>
                </c:pt>
                <c:pt idx="5">
                  <c:v>0.892857142857143</c:v>
                </c:pt>
                <c:pt idx="6">
                  <c:v>0.985714285714286</c:v>
                </c:pt>
                <c:pt idx="7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15363738"/>
        <c:axId val="716648377"/>
      </c:lineChart>
      <c:catAx>
        <c:axId val="575653743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55522192"/>
        <c:crosses val="autoZero"/>
        <c:auto val="0"/>
        <c:lblAlgn val="ctr"/>
        <c:lblOffset/>
        <c:noMultiLvlLbl val="0"/>
      </c:catAx>
      <c:valAx>
        <c:axId val="855522192"/>
        <c:scaling>
          <c:orientation/>
          <c:max val="7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75653743"/>
        <c:crosses val="autoZero"/>
        <c:crossBetween val="between"/>
      </c:valAx>
      <c:valAx>
        <c:axId val="716648377"/>
        <c:scaling>
          <c:orientation/>
          <c:max val="1"/>
        </c:scaling>
        <c:delete val="0"/>
        <c:axPos val="r"/>
        <c:numFmt formatCode="0.00%" sourceLinked="0"/>
        <c:majorTickMark val="out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715363738"/>
        <c:crosses val="max"/>
        <c:crossBetween val="midCat"/>
        <c:minorUnit val="0.1"/>
      </c:valAx>
      <c:catAx>
        <c:axId val="715363738"/>
        <c:scaling>
          <c:orientation/>
        </c:scaling>
        <c:delete val="0"/>
        <c:axPos val="t"/>
        <c:majorTickMark val="none"/>
        <c:minorTickMark val="none"/>
        <c:tickLblPos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716648377"/>
        <c:crosses val="max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8694D-F8D7-4D18-B0D8-57F6A706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C30B8-E104-4A86-9297-85241EE9F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79E3B-94A3-46A8-943C-CA676D60B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B456B-59E4-422B-9F7D-1A189E83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BE253-BA48-49BD-8916-C59797AC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2727E-DD3C-48E1-AB97-55DAD529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F9E14-CD48-4CBF-818B-6781BF2C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222E4-495A-40BF-BDD8-C813D20CF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F6948-2E41-49C7-A221-7744A405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9ADE-DAD9-4A73-A33B-BDC5FDC4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7B6AC-AA4D-4D03-8C67-4B5A4DA9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58991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1.v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4.emf" /><Relationship Id="rId9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4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emf" /><Relationship Id="rId11" Type="http://schemas.openxmlformats.org/officeDocument/2006/relationships/image" Target="../media/image1.jpeg" /><Relationship Id="rId12" Type="http://schemas.openxmlformats.org/officeDocument/2006/relationships/vmlDrawing" Target="../drawings/vmlDrawing3.v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oleObject" Target="../embeddings/oleObject3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chart" Target="../charts/chart1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5040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257810" y="1631950"/>
            <a:ext cx="11597640" cy="1797050"/>
          </a:xfrm>
        </p:spPr>
        <p:txBody>
          <a:bodyPr>
            <a:noAutofit/>
          </a:bodyPr>
          <a:lstStyle/>
          <a:p>
            <a:pPr algn="ctr"/>
            <a:r>
              <a:rPr lang="zh-CN" altLang="en-US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运用</a:t>
            </a:r>
            <a:r>
              <a:rPr lang="en-US" altLang="zh-CN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PDCA</a:t>
            </a:r>
            <a:r>
              <a:rPr lang="zh-CN" altLang="en-US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循环</a:t>
            </a:r>
            <a:br>
              <a:rPr lang="en-US" altLang="zh-CN" b="1" spc="50" noProof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</a:br>
            <a:r>
              <a:rPr lang="en-US" altLang="zh-CN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 </a:t>
            </a:r>
            <a:r>
              <a:rPr lang="zh-CN" altLang="zh-CN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提高康复科病例组合指数（</a:t>
            </a:r>
            <a:r>
              <a:rPr lang="en-US" altLang="zh-CN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CMI</a:t>
            </a:r>
            <a:r>
              <a:rPr lang="zh-CN" altLang="en-US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750810" y="5385435"/>
            <a:ext cx="4234180" cy="5588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  室：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康复医学</a:t>
            </a:r>
            <a:r>
              <a:rPr lang="zh-CN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</a:t>
            </a:r>
            <a:endParaRPr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l">
              <a:lnSpc>
                <a:spcPct val="110000"/>
              </a:lnSpc>
            </a:pPr>
            <a:endParaRPr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724535" y="1405890"/>
            <a:ext cx="95961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（一）F-发现一个需要改进的流程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63575" y="1918970"/>
            <a:ext cx="33940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(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二）O-组建质量改进小组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63575" y="2386965"/>
            <a:ext cx="26104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（三）C-明确现状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723900" y="2915285"/>
            <a:ext cx="27165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（四）U-分析根本原因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723265" y="3367405"/>
            <a:ext cx="34563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（五）S-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针对主因，制定措施</a:t>
            </a:r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724535" y="3820160"/>
            <a:ext cx="23228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（六）</a:t>
            </a:r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P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计划</a:t>
            </a:r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25170" y="4378960"/>
            <a:ext cx="23221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（七）</a:t>
            </a:r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-执行</a:t>
            </a:r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723900" y="4861560"/>
            <a:ext cx="19919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（八）</a:t>
            </a:r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-检查</a:t>
            </a: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724535" y="5374640"/>
            <a:ext cx="19907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（九）</a:t>
            </a:r>
            <a:r>
              <a:rPr lang="en-US" altLang="zh-CN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</a:t>
            </a:r>
            <a:r>
              <a:rPr lang="zh-CN" altLang="en-US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-处理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5163185" y="1769110"/>
            <a:ext cx="6797040" cy="361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20319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F-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发现一个需要改进的流程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519295" y="129540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558665" y="103505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27380" y="2599690"/>
            <a:ext cx="43484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  <a:buClrTx/>
              <a:buSzTx/>
              <a:buNone/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选题理由：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CMI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对科室发展重要性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说明：指标值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=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分子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/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分母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目标：在</a:t>
            </a:r>
            <a:r>
              <a:rPr 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年之内实现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CMI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达到</a:t>
            </a:r>
            <a:r>
              <a:rPr 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0.784</a:t>
            </a:r>
            <a:endParaRPr 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305165" y="2971800"/>
          <a:ext cx="4257675" cy="192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75"/>
                <a:gridCol w="923925"/>
                <a:gridCol w="433705"/>
                <a:gridCol w="699770"/>
                <a:gridCol w="685800"/>
              </a:tblGrid>
              <a:tr h="2260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60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319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400">
                          <a:sym typeface="+mn-ea"/>
                        </a:rPr>
                        <a:t>2021</a:t>
                      </a:r>
                      <a:r>
                        <a:rPr lang="zh-CN" altLang="zh-CN" sz="1400">
                          <a:sym typeface="+mn-ea"/>
                        </a:rPr>
                        <a:t>年康复科</a:t>
                      </a:r>
                      <a:r>
                        <a:rPr lang="en-US" altLang="zh-CN" sz="1400">
                          <a:sym typeface="+mn-ea"/>
                        </a:rPr>
                        <a:t>CMI</a:t>
                      </a:r>
                      <a:r>
                        <a:rPr lang="zh-CN" altLang="en-US" sz="1400">
                          <a:sym typeface="+mn-ea"/>
                        </a:rPr>
                        <a:t>平均值为</a:t>
                      </a:r>
                      <a:r>
                        <a:rPr lang="en-US" altLang="zh-CN" sz="1400">
                          <a:sym typeface="+mn-ea"/>
                        </a:rPr>
                        <a:t>0.713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954520" y="1127125"/>
            <a:ext cx="3248025" cy="1153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目前数据情况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29895" y="1769110"/>
            <a:ext cx="4540885" cy="336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descr="31393935333139393b31373432363132393b65705b573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0895" y="1127125"/>
            <a:ext cx="914400" cy="914400"/>
          </a:xfrm>
          <a:prstGeom prst="rect">
            <a:avLst/>
          </a:prstGeom>
        </p:spPr>
      </p:pic>
      <p:pic>
        <p:nvPicPr>
          <p:cNvPr id="12" name="图片 11" descr="31393935333139393b31373432363133303b65705b57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3200" y="1127125"/>
            <a:ext cx="914400" cy="914400"/>
          </a:xfrm>
          <a:prstGeom prst="rect">
            <a:avLst/>
          </a:prstGeom>
        </p:spPr>
      </p:pic>
      <p:graphicFrame>
        <p:nvGraphicFramePr>
          <p:cNvPr id="13" name="Object 11"/>
          <p:cNvGraphicFramePr>
            <a:graphicFrameLocks noChangeAspect="1"/>
          </p:cNvGraphicFramePr>
          <p:nvPr/>
        </p:nvGraphicFramePr>
        <p:xfrm>
          <a:off x="5203190" y="2303145"/>
          <a:ext cx="5139055" cy="28365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图表" r:id="rId7" imgW="9842500" imgH="4356100" progId="Excel.Chart.8">
                  <p:embed/>
                </p:oleObj>
              </mc:Choice>
              <mc:Fallback>
                <p:oleObj name="图表" r:id="rId7" imgW="9842500" imgH="43561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203190" y="2303145"/>
                        <a:ext cx="5139055" cy="283654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51561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O-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组建质量改进小组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32350" y="142875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852035" y="116840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二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986" name="标题 41985"/>
          <p:cNvSpPr>
            <a:spLocks noGrp="1"/>
          </p:cNvSpPr>
          <p:nvPr/>
        </p:nvSpPr>
        <p:spPr>
          <a:xfrm>
            <a:off x="586740" y="961390"/>
            <a:ext cx="10582910" cy="42672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u="none" kern="1200" baseline="0">
                <a:solidFill>
                  <a:srgbClr val="D6AEA4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CQI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小组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宋体" panose="02010600030101010101" pitchFamily="2" charset="-122"/>
              </a:rPr>
              <a:t>成员基本信息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宋体" panose="02010600030101010101" pitchFamily="2" charset="-122"/>
            </a:endParaRPr>
          </a:p>
        </p:txBody>
      </p:sp>
      <p:graphicFrame>
        <p:nvGraphicFramePr>
          <p:cNvPr id="11" name="表格 10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86740" y="1576070"/>
          <a:ext cx="11019155" cy="513461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86230"/>
                <a:gridCol w="1825625"/>
                <a:gridCol w="1699260"/>
                <a:gridCol w="5908040"/>
              </a:tblGrid>
              <a:tr h="45783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科室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16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姓名</a:t>
                      </a:r>
                      <a:endParaRPr lang="zh-CN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职务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分工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7531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</a:rPr>
                        <a:t>康复医学科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zh-CN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科长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推动者、组长：</a:t>
                      </a: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组织改进、组织会议、沟通协调、成果报告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311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康复医学科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副科长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协调员：</a:t>
                      </a: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技术指导、沟通协调</a:t>
                      </a:r>
                      <a:endParaRPr lang="zh-CN" altLang="en-US" sz="1800" spc="120"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记录员：记录会议成果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895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康复医学</a:t>
                      </a: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</a:rPr>
                        <a:t>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计时员：记录并控制会议时长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83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康复医学</a:t>
                      </a: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</a:rPr>
                        <a:t>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83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康复医学</a:t>
                      </a: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</a:rPr>
                        <a:t>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秘书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7216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康复医学</a:t>
                      </a: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</a:rPr>
                        <a:t>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zh-CN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519684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C-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明确现状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圆角矩形 2"/>
          <p:cNvSpPr/>
          <p:nvPr>
            <p:custDataLst>
              <p:tags r:id="rId3"/>
            </p:custDataLst>
          </p:nvPr>
        </p:nvSpPr>
        <p:spPr>
          <a:xfrm>
            <a:off x="4513580" y="142875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4533265" y="116840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三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685800" y="2332355"/>
          <a:ext cx="10158730" cy="38595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图表" r:id="rId5" imgW="9842500" imgH="4356100" progId="Excel.Chart.8">
                  <p:embed/>
                </p:oleObj>
              </mc:Choice>
              <mc:Fallback>
                <p:oleObj name="图表" r:id="rId5" imgW="9842500" imgH="43561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85800" y="2332355"/>
                        <a:ext cx="10158730" cy="385953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3288665" y="6309995"/>
            <a:ext cx="43307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ym typeface="+mn-ea"/>
              </a:rPr>
              <a:t>2021</a:t>
            </a:r>
            <a:r>
              <a:rPr lang="zh-CN" altLang="zh-CN">
                <a:sym typeface="+mn-ea"/>
              </a:rPr>
              <a:t>年康复科</a:t>
            </a:r>
            <a:r>
              <a:rPr lang="en-US" altLang="zh-CN">
                <a:sym typeface="+mn-ea"/>
              </a:rPr>
              <a:t>CMI</a:t>
            </a:r>
            <a:r>
              <a:rPr lang="zh-CN" altLang="en-US">
                <a:sym typeface="+mn-ea"/>
              </a:rPr>
              <a:t>平均值为</a:t>
            </a:r>
            <a:r>
              <a:rPr lang="en-US" altLang="zh-CN">
                <a:sym typeface="+mn-ea"/>
              </a:rPr>
              <a:t>0.713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967163" y="3000375"/>
          <a:ext cx="4257675" cy="92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75"/>
                <a:gridCol w="685800"/>
                <a:gridCol w="671830"/>
                <a:gridCol w="699770"/>
                <a:gridCol w="685800"/>
              </a:tblGrid>
              <a:tr h="22606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51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2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11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519684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C-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明确现状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圆角矩形 10"/>
          <p:cNvSpPr/>
          <p:nvPr>
            <p:custDataLst>
              <p:tags r:id="rId4"/>
            </p:custDataLst>
          </p:nvPr>
        </p:nvSpPr>
        <p:spPr>
          <a:xfrm>
            <a:off x="4513580" y="142875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4533265" y="116840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三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標題 1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428625" y="868045"/>
            <a:ext cx="8229600" cy="7035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b="1" i="0" kern="1200">
                <a:solidFill>
                  <a:schemeClr val="bg2">
                    <a:lumMod val="10000"/>
                  </a:schemeClr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TW" altLang="en-US" sz="360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现况调查与分析</a:t>
            </a:r>
            <a:endParaRPr lang="zh-TW" altLang="en-US" sz="360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3730" name="矩形 75778"/>
          <p:cNvSpPr/>
          <p:nvPr>
            <p:custDataLst>
              <p:tags r:id="rId7"/>
            </p:custDataLst>
          </p:nvPr>
        </p:nvSpPr>
        <p:spPr>
          <a:xfrm>
            <a:off x="1468755" y="3594100"/>
            <a:ext cx="1824990" cy="727075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5" name="等腰三角形 14"/>
          <p:cNvSpPr/>
          <p:nvPr>
            <p:custDataLst>
              <p:tags r:id="rId8"/>
            </p:custDataLst>
          </p:nvPr>
        </p:nvSpPr>
        <p:spPr>
          <a:xfrm rot="10620000">
            <a:off x="5760085" y="6219825"/>
            <a:ext cx="326390" cy="19240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5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1503680" y="2281555"/>
          <a:ext cx="9340850" cy="35490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图表" r:id="rId9" imgW="9842500" imgH="4356100" progId="Excel.Chart.8">
                  <p:embed/>
                </p:oleObj>
              </mc:Choice>
              <mc:Fallback>
                <p:oleObj name="图表" r:id="rId9" imgW="9842500" imgH="43561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503680" y="2281555"/>
                        <a:ext cx="9340850" cy="354901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504190" y="1633855"/>
            <a:ext cx="34448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调查时间</a:t>
            </a:r>
            <a:r>
              <a:rPr lang="en-US" altLang="zh-CN"/>
              <a:t>:2021</a:t>
            </a:r>
            <a:r>
              <a:rPr lang="zh-CN" altLang="en-US"/>
              <a:t>年</a:t>
            </a:r>
            <a:r>
              <a:rPr lang="en-US" altLang="zh-CN"/>
              <a:t>1</a:t>
            </a:r>
            <a:r>
              <a:rPr lang="zh-CN" altLang="en-US"/>
              <a:t>月</a:t>
            </a:r>
            <a:r>
              <a:rPr lang="en-US" altLang="zh-CN"/>
              <a:t>-12</a:t>
            </a:r>
            <a:r>
              <a:rPr lang="zh-CN" altLang="en-US"/>
              <a:t>月</a:t>
            </a:r>
            <a:endParaRPr lang="zh-CN" altLang="en-US"/>
          </a:p>
          <a:p>
            <a:r>
              <a:rPr lang="zh-CN" altLang="en-US"/>
              <a:t>调查资料：</a:t>
            </a:r>
            <a:r>
              <a:rPr lang="en-US" altLang="zh-CN"/>
              <a:t>2021</a:t>
            </a:r>
            <a:r>
              <a:rPr lang="zh-CN" altLang="en-US"/>
              <a:t>年</a:t>
            </a:r>
            <a:r>
              <a:rPr lang="en-US" altLang="zh-CN"/>
              <a:t>CMI</a:t>
            </a:r>
            <a:r>
              <a:rPr lang="zh-CN" altLang="en-US"/>
              <a:t>数据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44322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U-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分析根本原因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759960" y="142875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779645" y="116840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四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心形 13"/>
          <p:cNvSpPr/>
          <p:nvPr/>
        </p:nvSpPr>
        <p:spPr>
          <a:xfrm rot="16020000">
            <a:off x="-334645" y="3145790"/>
            <a:ext cx="1713865" cy="914400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箭头连接符 7"/>
          <p:cNvCxnSpPr/>
          <p:nvPr/>
        </p:nvCxnSpPr>
        <p:spPr>
          <a:xfrm>
            <a:off x="1023620" y="3594735"/>
            <a:ext cx="7392670" cy="17145"/>
          </a:xfrm>
          <a:prstGeom prst="straightConnector1">
            <a:avLst/>
          </a:prstGeom>
          <a:ln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直接箭头连接符 21"/>
          <p:cNvCxnSpPr/>
          <p:nvPr/>
        </p:nvCxnSpPr>
        <p:spPr>
          <a:xfrm>
            <a:off x="3127375" y="2057400"/>
            <a:ext cx="903605" cy="1554480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6050280" y="2057400"/>
            <a:ext cx="903605" cy="1554480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/>
        </p:nvCxnSpPr>
        <p:spPr>
          <a:xfrm flipV="1">
            <a:off x="1616710" y="3594735"/>
            <a:ext cx="992505" cy="1569720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 flipV="1">
            <a:off x="3628390" y="3603625"/>
            <a:ext cx="935355" cy="1586865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 flipV="1">
            <a:off x="5777865" y="3581400"/>
            <a:ext cx="882650" cy="1569720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流程图: 延期 14"/>
          <p:cNvSpPr/>
          <p:nvPr/>
        </p:nvSpPr>
        <p:spPr>
          <a:xfrm>
            <a:off x="8416290" y="2722880"/>
            <a:ext cx="2600960" cy="1635760"/>
          </a:xfrm>
          <a:prstGeom prst="flowChartDela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ym typeface="+mn-ea"/>
              </a:rPr>
              <a:t>为什么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>
                <a:sym typeface="+mn-ea"/>
              </a:rPr>
              <a:t>康复科</a:t>
            </a:r>
            <a:endParaRPr lang="zh-CN" altLang="en-US">
              <a:sym typeface="+mn-ea"/>
            </a:endParaRPr>
          </a:p>
          <a:p>
            <a:pPr algn="ctr"/>
            <a:r>
              <a:rPr lang="en-US" altLang="zh-CN">
                <a:sym typeface="+mn-ea"/>
              </a:rPr>
              <a:t>CMI</a:t>
            </a:r>
            <a:r>
              <a:rPr lang="zh-CN" altLang="en-US">
                <a:sym typeface="+mn-ea"/>
              </a:rPr>
              <a:t>值</a:t>
            </a:r>
            <a:endParaRPr lang="zh-CN" altLang="en-US">
              <a:sym typeface="+mn-ea"/>
            </a:endParaRPr>
          </a:p>
          <a:p>
            <a:pPr algn="ctr"/>
            <a:r>
              <a:rPr lang="zh-CN" altLang="en-US"/>
              <a:t>会偏低</a:t>
            </a:r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2743200" y="1828800"/>
            <a:ext cx="808355" cy="355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料</a:t>
            </a:r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5419725" y="1701800"/>
            <a:ext cx="808355" cy="355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人</a:t>
            </a:r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1023620" y="5190490"/>
            <a:ext cx="808355" cy="355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机</a:t>
            </a:r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3222625" y="5181600"/>
            <a:ext cx="808355" cy="355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环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5342890" y="5190490"/>
            <a:ext cx="808355" cy="355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法</a:t>
            </a:r>
            <a:endParaRPr lang="zh-CN" altLang="en-US"/>
          </a:p>
        </p:txBody>
      </p:sp>
      <p:cxnSp>
        <p:nvCxnSpPr>
          <p:cNvPr id="24" name="直接箭头连接符 23"/>
          <p:cNvCxnSpPr/>
          <p:nvPr/>
        </p:nvCxnSpPr>
        <p:spPr>
          <a:xfrm>
            <a:off x="2971800" y="2514600"/>
            <a:ext cx="38100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7" name="直接箭头连接符 26"/>
          <p:cNvCxnSpPr/>
          <p:nvPr/>
        </p:nvCxnSpPr>
        <p:spPr>
          <a:xfrm>
            <a:off x="5777865" y="2507615"/>
            <a:ext cx="45085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>
          <a:xfrm>
            <a:off x="6151245" y="3053715"/>
            <a:ext cx="45085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>
            <a:off x="1600200" y="4483100"/>
            <a:ext cx="45085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/>
          <p:nvPr/>
        </p:nvCxnSpPr>
        <p:spPr>
          <a:xfrm>
            <a:off x="3536950" y="4483100"/>
            <a:ext cx="45085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2" name="直接箭头连接符 31"/>
          <p:cNvCxnSpPr/>
          <p:nvPr/>
        </p:nvCxnSpPr>
        <p:spPr>
          <a:xfrm>
            <a:off x="5907405" y="4072890"/>
            <a:ext cx="450850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/>
        </p:nvSpPr>
        <p:spPr>
          <a:xfrm>
            <a:off x="4696460" y="2192020"/>
            <a:ext cx="1078230" cy="645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/>
              <a:t>疼痛病人为主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4936490" y="2869565"/>
            <a:ext cx="1214755" cy="3683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/>
              <a:t>病种单一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15315" y="4288155"/>
            <a:ext cx="1074420" cy="64516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/>
              <a:t>科室设备少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2262505" y="4288155"/>
            <a:ext cx="1289685" cy="521970"/>
          </a:xfrm>
          <a:prstGeom prst="rect">
            <a:avLst/>
          </a:prstGeom>
          <a:solidFill>
            <a:schemeClr val="accent1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1400" smtClean="0">
                <a:solidFill>
                  <a:schemeClr val="bg2">
                    <a:lumMod val="1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cmi</a:t>
            </a:r>
            <a:r>
              <a:rPr lang="zh-CN" altLang="en-US" sz="1400" smtClean="0">
                <a:solidFill>
                  <a:schemeClr val="bg2">
                    <a:lumMod val="1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编码病种了解不到位</a:t>
            </a:r>
            <a:endParaRPr lang="zh-CN" altLang="en-US" sz="1400"/>
          </a:p>
        </p:txBody>
      </p:sp>
      <p:sp>
        <p:nvSpPr>
          <p:cNvPr id="12" name="文本框 11"/>
          <p:cNvSpPr txBox="1"/>
          <p:nvPr/>
        </p:nvSpPr>
        <p:spPr>
          <a:xfrm>
            <a:off x="4572635" y="3895725"/>
            <a:ext cx="1326515" cy="3683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/>
              <a:t>诊断不详</a:t>
            </a:r>
            <a:endParaRPr lang="zh-CN" altLang="en-US"/>
          </a:p>
        </p:txBody>
      </p:sp>
      <p:cxnSp>
        <p:nvCxnSpPr>
          <p:cNvPr id="34" name="直接箭头连接符 33"/>
          <p:cNvCxnSpPr/>
          <p:nvPr/>
        </p:nvCxnSpPr>
        <p:spPr>
          <a:xfrm>
            <a:off x="5597525" y="4785995"/>
            <a:ext cx="452755" cy="1524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5" name="文本框 34"/>
          <p:cNvSpPr txBox="1"/>
          <p:nvPr/>
        </p:nvSpPr>
        <p:spPr>
          <a:xfrm>
            <a:off x="4068445" y="4695825"/>
            <a:ext cx="1513840" cy="645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/>
              <a:t>首页填写问题</a:t>
            </a:r>
            <a:endParaRPr lang="zh-CN" altLang="en-US"/>
          </a:p>
        </p:txBody>
      </p:sp>
      <p:cxnSp>
        <p:nvCxnSpPr>
          <p:cNvPr id="25" name="直接箭头连接符 24"/>
          <p:cNvCxnSpPr/>
          <p:nvPr/>
        </p:nvCxnSpPr>
        <p:spPr>
          <a:xfrm flipH="1">
            <a:off x="6235065" y="2284095"/>
            <a:ext cx="723900" cy="0"/>
          </a:xfrm>
          <a:prstGeom prst="straightConnector1">
            <a:avLst/>
          </a:prstGeom>
          <a:ln>
            <a:tailEnd type="arrow" w="med" len="med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6" name="文本框 25"/>
          <p:cNvSpPr txBox="1"/>
          <p:nvPr/>
        </p:nvSpPr>
        <p:spPr>
          <a:xfrm>
            <a:off x="6958965" y="2130425"/>
            <a:ext cx="1557020" cy="30670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/>
              <a:t>CMI</a:t>
            </a:r>
            <a:r>
              <a:rPr lang="zh-CN" altLang="en-US" sz="1400"/>
              <a:t>专业知识不足</a:t>
            </a:r>
            <a:endParaRPr lang="zh-CN" altLang="en-US" sz="1400"/>
          </a:p>
        </p:txBody>
      </p:sp>
      <p:cxnSp>
        <p:nvCxnSpPr>
          <p:cNvPr id="36" name="直接箭头连接符 35"/>
          <p:cNvCxnSpPr/>
          <p:nvPr/>
        </p:nvCxnSpPr>
        <p:spPr>
          <a:xfrm flipH="1">
            <a:off x="6493510" y="1892300"/>
            <a:ext cx="248285" cy="382905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>
          <a:xfrm flipH="1" flipV="1">
            <a:off x="6607175" y="2316480"/>
            <a:ext cx="289560" cy="29972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0" name="文本框 39"/>
          <p:cNvSpPr txBox="1"/>
          <p:nvPr/>
        </p:nvSpPr>
        <p:spPr>
          <a:xfrm>
            <a:off x="6741795" y="1664970"/>
            <a:ext cx="1877060" cy="33718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医生对病种不熟悉</a:t>
            </a:r>
            <a:endParaRPr lang="zh-CN" altLang="en-US" sz="1600"/>
          </a:p>
        </p:txBody>
      </p:sp>
      <p:sp>
        <p:nvSpPr>
          <p:cNvPr id="41" name="文本框 40"/>
          <p:cNvSpPr txBox="1"/>
          <p:nvPr/>
        </p:nvSpPr>
        <p:spPr>
          <a:xfrm>
            <a:off x="6896735" y="2585720"/>
            <a:ext cx="910590" cy="52197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/>
              <a:t>CMI</a:t>
            </a:r>
            <a:r>
              <a:rPr lang="zh-CN" altLang="en-US" sz="1400"/>
              <a:t>理解不到位</a:t>
            </a:r>
            <a:endParaRPr lang="zh-CN" altLang="en-US" sz="1400"/>
          </a:p>
        </p:txBody>
      </p:sp>
      <p:cxnSp>
        <p:nvCxnSpPr>
          <p:cNvPr id="42" name="直接箭头连接符 41"/>
          <p:cNvCxnSpPr/>
          <p:nvPr/>
        </p:nvCxnSpPr>
        <p:spPr>
          <a:xfrm>
            <a:off x="3710940" y="3971290"/>
            <a:ext cx="610235" cy="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3" name="文本框 42"/>
          <p:cNvSpPr txBox="1"/>
          <p:nvPr/>
        </p:nvSpPr>
        <p:spPr>
          <a:xfrm>
            <a:off x="2677160" y="3795395"/>
            <a:ext cx="1033780" cy="4603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/>
              <a:t>CMI</a:t>
            </a:r>
            <a:r>
              <a:rPr lang="zh-CN" altLang="en-US" sz="1200"/>
              <a:t>值反馈不及时</a:t>
            </a:r>
            <a:endParaRPr lang="zh-CN" altLang="en-US" sz="1200"/>
          </a:p>
        </p:txBody>
      </p:sp>
      <p:cxnSp>
        <p:nvCxnSpPr>
          <p:cNvPr id="44" name="直接箭头连接符 43"/>
          <p:cNvCxnSpPr/>
          <p:nvPr/>
        </p:nvCxnSpPr>
        <p:spPr>
          <a:xfrm flipH="1" flipV="1">
            <a:off x="6193155" y="4519930"/>
            <a:ext cx="807085" cy="1016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5" name="文本框 44"/>
          <p:cNvSpPr txBox="1"/>
          <p:nvPr/>
        </p:nvSpPr>
        <p:spPr>
          <a:xfrm>
            <a:off x="7031355" y="4375150"/>
            <a:ext cx="868680" cy="52197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监管不到位</a:t>
            </a:r>
            <a:endParaRPr lang="zh-CN" altLang="en-US" sz="1400"/>
          </a:p>
        </p:txBody>
      </p:sp>
      <p:cxnSp>
        <p:nvCxnSpPr>
          <p:cNvPr id="48" name="直接箭头连接符 47"/>
          <p:cNvCxnSpPr/>
          <p:nvPr/>
        </p:nvCxnSpPr>
        <p:spPr>
          <a:xfrm flipV="1">
            <a:off x="3069590" y="2985770"/>
            <a:ext cx="641350" cy="10160"/>
          </a:xfrm>
          <a:prstGeom prst="straightConnector1">
            <a:avLst/>
          </a:prstGeom>
          <a:ln>
            <a:tailEnd type="arrow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9" name="文本框 48"/>
          <p:cNvSpPr txBox="1"/>
          <p:nvPr/>
        </p:nvSpPr>
        <p:spPr>
          <a:xfrm>
            <a:off x="2051050" y="2837180"/>
            <a:ext cx="1075690" cy="30670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/>
              <a:t>CMI</a:t>
            </a:r>
            <a:r>
              <a:rPr lang="zh-CN" altLang="en-US" sz="1400"/>
              <a:t>奖励少</a:t>
            </a:r>
            <a:endParaRPr lang="zh-CN" altLang="en-US" sz="1400"/>
          </a:p>
        </p:txBody>
      </p:sp>
      <p:sp>
        <p:nvSpPr>
          <p:cNvPr id="11" name="文本框 10"/>
          <p:cNvSpPr txBox="1"/>
          <p:nvPr/>
        </p:nvSpPr>
        <p:spPr>
          <a:xfrm>
            <a:off x="1831975" y="2313305"/>
            <a:ext cx="1075690" cy="30670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1400"/>
              <a:t>耗材管控严</a:t>
            </a:r>
            <a:endParaRPr lang="zh-CN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1" name="标题 99329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241300" y="768350"/>
            <a:ext cx="11781790" cy="7429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100867" tIns="50434" rIns="100867" bIns="50434" anchor="ctr" anchorCtr="0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/>
            <a:endParaRPr lang="en-US" altLang="zh-CN" sz="2800">
              <a:solidFill>
                <a:schemeClr val="accent2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884295" y="1903095"/>
            <a:ext cx="4968875" cy="6756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要因分析</a:t>
            </a: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endParaRPr lang="zh-CN" altLang="en-US"/>
          </a:p>
        </p:txBody>
      </p:sp>
      <p:graphicFrame>
        <p:nvGraphicFramePr>
          <p:cNvPr id="15" name="表格 1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906780" y="2940050"/>
          <a:ext cx="10088880" cy="34410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5945"/>
                <a:gridCol w="5702935"/>
              </a:tblGrid>
              <a:tr h="46291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>
                          <a:solidFill>
                            <a:srgbClr val="002060"/>
                          </a:solidFill>
                        </a:rPr>
                        <a:t>原因</a:t>
                      </a:r>
                      <a:endParaRPr lang="zh-CN" altLang="en-US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 kern="1200" smtClean="0">
                          <a:solidFill>
                            <a:srgbClr val="002060"/>
                          </a:solidFill>
                          <a:latin typeface="+mn-lt"/>
                          <a:ea typeface="+mn-ea"/>
                          <a:cs typeface="+mn-cs"/>
                        </a:rPr>
                        <a:t>改变</a:t>
                      </a:r>
                      <a:endParaRPr lang="zh-CN" altLang="en-US" sz="1400" b="1" kern="1200" smtClean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63550">
                <a:tc>
                  <a:txBody>
                    <a:bodyPr vert="horz" wrap="square"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目前科室以疼痛病号为主</a:t>
                      </a:r>
                      <a:endParaRPr lang="zh-CN" altLang="en-US" sz="14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 i="0" u="none" strike="noStrike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改变病种现状，扩充了解</a:t>
                      </a:r>
                      <a:endParaRPr lang="zh-CN" altLang="en-US" sz="18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</a:tr>
              <a:tr h="462915">
                <a:tc>
                  <a:txBody>
                    <a:bodyPr vert="horz" wrap="square"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诊断不详</a:t>
                      </a:r>
                      <a:endParaRPr lang="zh-CN" altLang="en-US" sz="14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 i="0" u="none" strike="noStrike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加强诊断判定</a:t>
                      </a:r>
                      <a:endParaRPr lang="zh-CN" altLang="en-US" sz="18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</a:tr>
              <a:tr h="462915">
                <a:tc>
                  <a:txBody>
                    <a:bodyPr vert="horz" wrap="square"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b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cmi</a:t>
                      </a:r>
                      <a:r>
                        <a:rPr lang="zh-CN" altLang="en-US" sz="1400" b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编码病种了解不到位</a:t>
                      </a:r>
                      <a:endParaRPr lang="zh-CN" altLang="en-US" sz="1400" b="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 i="0" u="none" strike="noStrike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加强编码了解</a:t>
                      </a:r>
                      <a:endParaRPr lang="zh-CN" altLang="en-US" sz="18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</a:tr>
              <a:tr h="463550">
                <a:tc>
                  <a:txBody>
                    <a:bodyPr vert="horz" wrap="square"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收治病种单一</a:t>
                      </a:r>
                      <a:endParaRPr lang="zh-CN" altLang="en-US" sz="14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 i="0" u="none" strike="noStrike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扩大病种来源</a:t>
                      </a:r>
                      <a:endParaRPr lang="zh-CN" altLang="en-US" sz="18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</a:tr>
              <a:tr h="562610">
                <a:tc>
                  <a:txBody>
                    <a:bodyPr vert="horz" wrap="square"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首页填写问题</a:t>
                      </a:r>
                      <a:endParaRPr lang="zh-CN" altLang="en-US" sz="14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 i="0" u="none" strike="noStrike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rPr>
                        <a:t>改变填写方式</a:t>
                      </a:r>
                      <a:endParaRPr lang="zh-CN" altLang="en-US" sz="18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443220" y="129540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U-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分析根本原因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759960" y="142875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779645" y="116840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四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311275" y="1199515"/>
            <a:ext cx="32067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柏拉图数据原因分析</a:t>
            </a:r>
            <a:endParaRPr lang="zh-CN" altLang="en-US"/>
          </a:p>
        </p:txBody>
      </p:sp>
      <p:graphicFrame>
        <p:nvGraphicFramePr>
          <p:cNvPr id="7" name="图表 6"/>
          <p:cNvGraphicFramePr/>
          <p:nvPr/>
        </p:nvGraphicFramePr>
        <p:xfrm>
          <a:off x="1069340" y="1838325"/>
          <a:ext cx="9215755" cy="408114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616575" y="103505"/>
            <a:ext cx="5347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</a:rPr>
              <a:t>S-</a:t>
            </a:r>
            <a:r>
              <a:rPr lang="zh-CN" altLang="en-US" sz="2400" b="1">
                <a:solidFill>
                  <a:srgbClr val="3BB39E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针对主因，制定措施</a:t>
            </a:r>
            <a:endParaRPr lang="zh-CN" altLang="en-US" sz="2400" b="1">
              <a:solidFill>
                <a:srgbClr val="3BB39E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4933315" y="116840"/>
            <a:ext cx="683260" cy="434340"/>
          </a:xfrm>
          <a:prstGeom prst="roundRect">
            <a:avLst/>
          </a:prstGeom>
          <a:solidFill>
            <a:srgbClr val="3BB3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4953000" y="90805"/>
            <a:ext cx="6438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五</a:t>
            </a:r>
            <a:endParaRPr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標題 1"/>
          <p:cNvSpPr txBox="1"/>
          <p:nvPr>
            <p:custDataLst>
              <p:tags r:id="rId5"/>
            </p:custDataLst>
          </p:nvPr>
        </p:nvSpPr>
        <p:spPr>
          <a:xfrm>
            <a:off x="428625" y="990600"/>
            <a:ext cx="8229600" cy="85026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TW" altLang="en-US" sz="4400"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rPr>
              <a:t>对策拟定</a:t>
            </a:r>
            <a:endParaRPr kumimoji="0" lang="zh-TW" altLang="en-US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icrosoft JhengHei" panose="020b0604030504040204" pitchFamily="34" charset="-120"/>
              <a:ea typeface="Microsoft JhengHei" panose="020b0604030504040204" pitchFamily="34" charset="-120"/>
              <a:cs typeface="+mj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36650" y="2829560"/>
            <a:ext cx="954087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2022</a:t>
            </a:r>
            <a:r>
              <a:rPr lang="zh-CN" altLang="zh-CN"/>
              <a:t>年目标值：</a:t>
            </a:r>
            <a:endParaRPr lang="zh-CN" altLang="zh-CN"/>
          </a:p>
          <a:p>
            <a:endParaRPr lang="zh-CN" altLang="zh-CN"/>
          </a:p>
          <a:p>
            <a:r>
              <a:rPr lang="en-US" altLang="zh-CN"/>
              <a:t>2022</a:t>
            </a:r>
            <a:r>
              <a:rPr lang="zh-CN" altLang="en-US"/>
              <a:t>年</a:t>
            </a:r>
            <a:r>
              <a:rPr lang="en-US" altLang="zh-CN"/>
              <a:t>CMI</a:t>
            </a:r>
            <a:r>
              <a:rPr lang="zh-CN" altLang="en-US"/>
              <a:t>＞</a:t>
            </a:r>
            <a:r>
              <a:rPr lang="en-US" altLang="zh-CN"/>
              <a:t>2021</a:t>
            </a:r>
            <a:r>
              <a:rPr lang="zh-CN" altLang="en-US"/>
              <a:t>年平均</a:t>
            </a:r>
            <a:r>
              <a:rPr lang="en-US" altLang="zh-CN"/>
              <a:t>CMI</a:t>
            </a:r>
            <a:r>
              <a:rPr lang="zh-CN" altLang="en-US">
                <a:sym typeface="+mn-ea"/>
              </a:rPr>
              <a:t>×</a:t>
            </a:r>
            <a:r>
              <a:rPr lang="zh-CN" altLang="en-US"/>
              <a:t>（</a:t>
            </a:r>
            <a:r>
              <a:rPr lang="en-US" altLang="zh-CN"/>
              <a:t>100%+10%)</a:t>
            </a:r>
            <a:endParaRPr lang="en-US" altLang="zh-CN"/>
          </a:p>
          <a:p>
            <a:endParaRPr lang="en-US" altLang="zh-CN"/>
          </a:p>
          <a:p>
            <a:endParaRPr lang="en-US" altLang="zh-CN"/>
          </a:p>
          <a:p>
            <a:r>
              <a:rPr lang="en-US" altLang="zh-CN">
                <a:sym typeface="+mn-ea"/>
              </a:rPr>
              <a:t>2022</a:t>
            </a:r>
            <a:r>
              <a:rPr lang="zh-CN" altLang="en-US">
                <a:sym typeface="+mn-ea"/>
              </a:rPr>
              <a:t>年</a:t>
            </a:r>
            <a:r>
              <a:rPr lang="en-US" altLang="zh-CN">
                <a:sym typeface="+mn-ea"/>
              </a:rPr>
              <a:t>CMI</a:t>
            </a:r>
            <a:r>
              <a:rPr lang="zh-CN" altLang="en-US">
                <a:sym typeface="+mn-ea"/>
              </a:rPr>
              <a:t>＞</a:t>
            </a:r>
            <a:r>
              <a:rPr lang="en-US" altLang="zh-CN">
                <a:sym typeface="+mn-ea"/>
              </a:rPr>
              <a:t>0.713</a:t>
            </a:r>
            <a:r>
              <a:rPr lang="zh-CN" altLang="en-US">
                <a:sym typeface="+mn-ea"/>
              </a:rPr>
              <a:t>×（</a:t>
            </a:r>
            <a:r>
              <a:rPr lang="en-US" altLang="zh-CN">
                <a:sym typeface="+mn-ea"/>
              </a:rPr>
              <a:t>100%+10%)</a:t>
            </a:r>
            <a:endParaRPr lang="en-US" altLang="zh-CN">
              <a:sym typeface="+mn-ea"/>
            </a:endParaRPr>
          </a:p>
          <a:p>
            <a:r>
              <a:rPr lang="en-US" altLang="zh-CN">
                <a:sym typeface="+mn-ea"/>
              </a:rPr>
              <a:t>              </a:t>
            </a:r>
            <a:endParaRPr lang="zh-CN" altLang="zh-CN">
              <a:sym typeface="+mn-ea"/>
            </a:endParaRPr>
          </a:p>
          <a:p>
            <a:r>
              <a:rPr lang="zh-CN" altLang="zh-CN">
                <a:sym typeface="+mn-ea"/>
              </a:rPr>
              <a:t>               即</a:t>
            </a:r>
            <a:r>
              <a:rPr lang="zh-CN" altLang="en-US">
                <a:sym typeface="+mn-ea"/>
              </a:rPr>
              <a:t>＞</a:t>
            </a:r>
            <a:r>
              <a:rPr lang="en-US" altLang="zh-CN">
                <a:sym typeface="+mn-ea"/>
              </a:rPr>
              <a:t> </a:t>
            </a:r>
            <a:r>
              <a:rPr lang="en-US" altLang="zh-CN"/>
              <a:t>0.784</a:t>
            </a:r>
            <a:endParaRPr lang="en-US" altLang="zh-CN"/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667385" y="1628775"/>
          <a:ext cx="11374755" cy="5023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3255"/>
                <a:gridCol w="2802890"/>
                <a:gridCol w="2529205"/>
                <a:gridCol w="2266950"/>
                <a:gridCol w="951865"/>
                <a:gridCol w="1353820"/>
                <a:gridCol w="826770"/>
              </a:tblGrid>
              <a:tr h="5791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序号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原因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对策方案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可行性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  <a:p>
                      <a:pPr algn="ctr"/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(</a:t>
                      </a:r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动用资源</a:t>
                      </a:r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/</a:t>
                      </a:r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部门</a:t>
                      </a:r>
                      <a:r>
                        <a:rPr lang="en-US" altLang="zh-TW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)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优先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预计完成日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TW" altLang="en-US" sz="16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负责人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cs typeface="Times New Roman" panose="02020603050405020304"/>
                        </a:rPr>
                        <a:t>1</a:t>
                      </a: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目前科室以疼痛病号为主</a:t>
                      </a:r>
                      <a:endParaRPr lang="zh-CN" altLang="en-US" sz="18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改变病种现状，扩充了解</a:t>
                      </a:r>
                      <a:endParaRPr lang="zh-CN" altLang="en-US" sz="1600" b="0" i="0" u="none" strike="noStrike">
                        <a:solidFill>
                          <a:srgbClr val="0D0D0D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  <a:sym typeface="+mn-ea"/>
                      </a:endParaRPr>
                    </a:p>
                    <a:p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临床医师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1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2022</a:t>
                      </a:r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宋体" panose="02010600030101010101" pitchFamily="2" charset="-122"/>
                        </a:rPr>
                        <a:t>年</a:t>
                      </a:r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宋体" panose="02010600030101010101" pitchFamily="2" charset="-122"/>
                        </a:rPr>
                        <a:t>月</a:t>
                      </a:r>
                      <a:endParaRPr lang="zh-CN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宋体" panose="02010600030101010101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宋体" panose="02010600030101010101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cs typeface="Times New Roman" panose="02020603050405020304"/>
                        </a:rPr>
                        <a:t>2</a:t>
                      </a: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诊断不详</a:t>
                      </a: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加强诊断判定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临床医师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2022</a:t>
                      </a:r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年</a:t>
                      </a:r>
                      <a:r>
                        <a:rPr lang="en-US" altLang="zh-CN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2</a:t>
                      </a:r>
                      <a:r>
                        <a:rPr lang="zh-CN" altLang="en-US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13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3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cmi</a:t>
                      </a:r>
                      <a:r>
                        <a:rPr lang="zh-CN" altLang="en-US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编码病种了解不到位</a:t>
                      </a:r>
                      <a:endParaRPr lang="zh-CN" altLang="en-US" sz="180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加强编码了解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临床医师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3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2022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年</a:t>
                      </a:r>
                      <a:r>
                        <a:rPr lang="en-US" altLang="zh-CN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月</a:t>
                      </a:r>
                      <a:endParaRPr lang="zh-TW" altLang="en-US" sz="18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4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宋体" panose="02010600030101010101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413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4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收治病种单一</a:t>
                      </a:r>
                      <a:endParaRPr lang="zh-CN" altLang="en-US" sz="18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600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扩大病种来源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临床医师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4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TW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2022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年</a:t>
                      </a:r>
                      <a:r>
                        <a:rPr lang="en-US" altLang="zh-CN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月</a:t>
                      </a:r>
                      <a:endParaRPr lang="zh-TW" altLang="en-US" sz="18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4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5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首页填写问题</a:t>
                      </a:r>
                      <a:endParaRPr lang="zh-CN" altLang="en-US" sz="180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800" kern="1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  <a:cs typeface="Times New Roman" panose="0202060305040502030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600">
                          <a:solidFill>
                            <a:srgbClr val="0D0D0D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  <a:sym typeface="+mn-ea"/>
                        </a:rPr>
                        <a:t>改变填写方式</a:t>
                      </a:r>
                      <a:endParaRPr lang="zh-TW" altLang="en-US" sz="16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临床医师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</a:rPr>
                        <a:t>5</a:t>
                      </a:r>
                      <a:endParaRPr lang="en-US" altLang="zh-TW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TW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2022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年</a:t>
                      </a:r>
                      <a:r>
                        <a:rPr lang="en-US" altLang="zh-CN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2</a:t>
                      </a:r>
                      <a:r>
                        <a:rPr lang="zh-CN" altLang="en-US" sz="1800">
                          <a:solidFill>
                            <a:sysClr val="windowText" lastClr="000000"/>
                          </a:solidFill>
                          <a:latin typeface="Microsoft JhengHei" panose="020b0604030504040204" pitchFamily="34" charset="-120"/>
                          <a:ea typeface="Microsoft JhengHei" panose="020b0604030504040204" pitchFamily="34" charset="-120"/>
                          <a:sym typeface="+mn-ea"/>
                        </a:rPr>
                        <a:t>月</a:t>
                      </a:r>
                      <a:endParaRPr lang="zh-TW" altLang="en-US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1400">
                        <a:solidFill>
                          <a:sysClr val="windowText" lastClr="000000"/>
                        </a:solidFill>
                        <a:latin typeface="Microsoft JhengHei" panose="020b0604030504040204" pitchFamily="34" charset="-120"/>
                        <a:ea typeface="Microsoft JhengHei" panose="020b0604030504040204" pitchFamily="34" charset="-12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https://d.book118.com/756115040204010101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  <p:tag name="KSO_WM_UNIT_TABLE_BEAUTIFY" val="smartTable{76c4e2fd-16e7-40e2-962c-4ec98f049e2d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UNIT_TABLE_BEAUTIFY" val="smartTable{9a736db7-dc17-44c9-ad63-89472ecf3ad0}"/>
  <p:tag name="TABLE_ENDDRAG_ORIGIN_RECT" val="867*420"/>
  <p:tag name="TABLE_ENDDRAG_RECT" val="81*111*867*420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  <p:tag name="KSO_WM_UNIT_TABLE_BEAUTIFY" val="smartTable{76c4e2fd-16e7-40e2-962c-4ec98f049e2d}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UNIT_TABLE_BEAUTIFY" val="smartTable{0c238fe9-90f3-4c49-a72d-c8376a3af54d}"/>
  <p:tag name="TABLE_ENDDRAG_ORIGIN_RECT" val="794*226"/>
  <p:tag name="TABLE_ENDDRAG_RECT" val="71*231*794*226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  <p:tag name="KSO_WM_UNIT_TABLE_BEAUTIFY" val="smartTable{f6d4a331-32de-47f1-91cf-44ec7ee75213}"/>
  <p:tag name="TABLE_ENDDRAG_ORIGIN_RECT" val="848*263"/>
  <p:tag name="TABLE_ENDDRAG_RECT" val="14*156*848*263"/>
</p:tagLst>
</file>

<file path=ppt/tags/tag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微软雅黑</vt:lpstr>
      <vt:lpstr>黑体</vt:lpstr>
      <vt:lpstr>Microsoft JhengHei</vt:lpstr>
      <vt:lpstr>Times New Roman</vt:lpstr>
      <vt:lpstr>Office Theme</vt:lpstr>
      <vt:lpstr>运用PDCA循环     提高康复科病例组合指数（CMI）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2024-09-26T08:17:52.606</cp:lastPrinted>
  <dcterms:created xsi:type="dcterms:W3CDTF">2024-09-26T00:17:52Z</dcterms:created>
  <dcterms:modified xsi:type="dcterms:W3CDTF">2024-09-26T00:17:55Z</dcterms:modified>
</cp:coreProperties>
</file>