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drawings/drawing1.xml" ContentType="application/vnd.openxmlformats-officedocument.drawingml.chartshapes+xml"/>
  <Override PartName="/ppt/drawings/drawing2.xml" ContentType="application/vnd.openxmlformats-officedocument.drawingml.chartshap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9144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14.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 Id="rId2" Type="http://schemas.openxmlformats.org/officeDocument/2006/relationships/themeOverride" Target="../theme/themeOverride1.xml"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 Id="rId2" Type="http://schemas.openxmlformats.org/officeDocument/2006/relationships/themeOverride" Target="../theme/themeOverride2.xml"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 Id="rId2" Type="http://schemas.openxmlformats.org/officeDocument/2006/relationships/themeOverride" Target="../theme/themeOverride3.xml"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4.xlsx" /><Relationship Id="rId2" Type="http://schemas.openxmlformats.org/officeDocument/2006/relationships/themeOverride" Target="../theme/themeOverride4.xml" /></Relationships>
</file>

<file path=ppt/charts/_rels/chart5.xml.rels>&#65279;<?xml version="1.0" encoding="utf-8" standalone="yes"?><Relationships xmlns="http://schemas.openxmlformats.org/package/2006/relationships"><Relationship Id="rId1" Type="http://schemas.openxmlformats.org/officeDocument/2006/relationships/oleObject" Target="file:///C:\Users\Tony%20Jin\Desktop\&#34218;&#37228;&#25490;&#21517;\CEO&#20184;&#34218;&#21069;&#21313;&#21517;&#20844;&#21496;&#30340;&#30408;&#21033;&#33021;&#21147;.xlsx" TargetMode="External" /><Relationship Id="rId2" Type="http://schemas.openxmlformats.org/officeDocument/2006/relationships/themeOverride" Target="../theme/themeOverride5.xml" /><Relationship Id="rId3" Type="http://schemas.openxmlformats.org/officeDocument/2006/relationships/chartUserShapes" Target="../drawings/drawing1.xml" /></Relationships>
</file>

<file path=ppt/charts/_rels/chart6.xml.rels>&#65279;<?xml version="1.0" encoding="utf-8" standalone="yes"?><Relationships xmlns="http://schemas.openxmlformats.org/package/2006/relationships"><Relationship Id="rId1" Type="http://schemas.openxmlformats.org/officeDocument/2006/relationships/oleObject" Target="file:///C:\Users\Tony%20Jin\Desktop\&#34218;&#37228;&#25490;&#21517;\CEO&#20184;&#34218;&#21069;&#21313;&#21517;&#20844;&#21496;&#30340;&#30408;&#21033;&#33021;&#21147;.xlsx" TargetMode="External" /><Relationship Id="rId2" Type="http://schemas.openxmlformats.org/officeDocument/2006/relationships/themeOverride" Target="../theme/themeOverride6.xml" /><Relationship Id="rId3" Type="http://schemas.openxmlformats.org/officeDocument/2006/relationships/chartUserShapes" Target="../drawings/drawing2.xml" /></Relationships>
</file>

<file path=ppt/charts/_rels/chart7.xml.rels>&#65279;<?xml version="1.0" encoding="utf-8" standalone="yes"?><Relationships xmlns="http://schemas.openxmlformats.org/package/2006/relationships"><Relationship Id="rId1" Type="http://schemas.openxmlformats.org/officeDocument/2006/relationships/package" Target="../embeddings/Microsoft_Excel_Worksheet5.xlsx" /><Relationship Id="rId2" Type="http://schemas.openxmlformats.org/officeDocument/2006/relationships/themeOverride" Target="../theme/themeOverride7.xml" /></Relationships>
</file>

<file path=ppt/charts/_rels/chart8.xml.rels>&#65279;<?xml version="1.0" encoding="utf-8" standalone="yes"?><Relationships xmlns="http://schemas.openxmlformats.org/package/2006/relationships"><Relationship Id="rId1" Type="http://schemas.openxmlformats.org/officeDocument/2006/relationships/package" Target="../embeddings/Microsoft_Excel_Worksheet6.xlsx" /><Relationship Id="rId2" Type="http://schemas.openxmlformats.org/officeDocument/2006/relationships/themeOverride" Target="../theme/themeOverride8.xm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barChart>
        <c:barDir val="col"/>
        <c:grouping val="stacked"/>
        <c:varyColors val="0"/>
        <c:ser>
          <c:idx val="0"/>
          <c:order val="0"/>
          <c:tx>
            <c:strRef>
              <c:f>竞争力分析!$I$5</c:f>
              <c:strCache>
                <c:ptCount val="1"/>
                <c:pt idx="0">
                  <c:v>P25</c:v>
                </c:pt>
              </c:strCache>
            </c:strRef>
          </c:tx>
          <c:spPr>
            <a:noFill/>
            <a:ln>
              <a:noFill/>
            </a:ln>
          </c:spPr>
          <c:invertIfNegative val="0"/>
          <c:cat>
            <c:strRef>
              <c:f>竞争力分析!$H$14:$H$16</c:f>
              <c:strCache>
                <c:ptCount val="3"/>
                <c:pt idx="0">
                  <c:v>中后台副总</c:v>
                </c:pt>
                <c:pt idx="1">
                  <c:v>前台副总</c:v>
                </c:pt>
                <c:pt idx="2">
                  <c:v>总经理</c:v>
                </c:pt>
              </c:strCache>
            </c:strRef>
          </c:cat>
          <c:val>
            <c:numRef>
              <c:f>竞争力分析!$I$14:$I$16</c:f>
              <c:numCache>
                <c:formatCode>#,##0</c:formatCode>
                <c:ptCount val="3"/>
                <c:pt idx="0">
                  <c:v>875943</c:v>
                </c:pt>
                <c:pt idx="1">
                  <c:v>1254672.26890756</c:v>
                </c:pt>
                <c:pt idx="2">
                  <c:v>1493060</c:v>
                </c:pt>
              </c:numCache>
            </c:numRef>
          </c:val>
        </c:ser>
        <c:ser>
          <c:idx val="1"/>
          <c:order val="1"/>
          <c:tx>
            <c:strRef>
              <c:f>竞争力分析!$J$5</c:f>
              <c:strCache>
                <c:ptCount val="1"/>
                <c:pt idx="0">
                  <c:v>P50-P25</c:v>
                </c:pt>
              </c:strCache>
            </c:strRef>
          </c:tx>
          <c:spPr>
            <a:solidFill>
              <a:schemeClr val="accent6">
                <a:lumMod val="40000"/>
                <a:lumOff val="60000"/>
              </a:schemeClr>
            </a:solidFill>
            <a:ln w="19050">
              <a:solidFill>
                <a:srgbClr val="A00050"/>
              </a:solidFill>
            </a:ln>
          </c:spPr>
          <c:invertIfNegative val="0"/>
          <c:cat>
            <c:strRef>
              <c:f>竞争力分析!$H$14:$H$16</c:f>
              <c:strCache>
                <c:ptCount val="3"/>
                <c:pt idx="0">
                  <c:v>中后台副总</c:v>
                </c:pt>
                <c:pt idx="1">
                  <c:v>前台副总</c:v>
                </c:pt>
                <c:pt idx="2">
                  <c:v>总经理</c:v>
                </c:pt>
              </c:strCache>
            </c:strRef>
          </c:cat>
          <c:val>
            <c:numRef>
              <c:f>竞争力分析!$J$14:$J$16</c:f>
              <c:numCache>
                <c:formatCode>#,##0</c:formatCode>
                <c:ptCount val="3"/>
                <c:pt idx="0">
                  <c:v>542956.795007807</c:v>
                </c:pt>
                <c:pt idx="1">
                  <c:v>543584.575293532</c:v>
                </c:pt>
                <c:pt idx="2">
                  <c:v>674558.8</c:v>
                </c:pt>
              </c:numCache>
            </c:numRef>
          </c:val>
        </c:ser>
        <c:ser>
          <c:idx val="2"/>
          <c:order val="2"/>
          <c:tx>
            <c:strRef>
              <c:f>竞争力分析!$K$5</c:f>
              <c:strCache>
                <c:ptCount val="1"/>
                <c:pt idx="0">
                  <c:v>P75-P50</c:v>
                </c:pt>
              </c:strCache>
            </c:strRef>
          </c:tx>
          <c:spPr>
            <a:solidFill>
              <a:schemeClr val="accent6">
                <a:lumMod val="40000"/>
                <a:lumOff val="60000"/>
              </a:schemeClr>
            </a:solidFill>
            <a:ln w="19050">
              <a:solidFill>
                <a:srgbClr val="A00050"/>
              </a:solidFill>
            </a:ln>
          </c:spPr>
          <c:invertIfNegative val="0"/>
          <c:cat>
            <c:strRef>
              <c:f>竞争力分析!$H$14:$H$16</c:f>
              <c:strCache>
                <c:ptCount val="3"/>
                <c:pt idx="0">
                  <c:v>中后台副总</c:v>
                </c:pt>
                <c:pt idx="1">
                  <c:v>前台副总</c:v>
                </c:pt>
                <c:pt idx="2">
                  <c:v>总经理</c:v>
                </c:pt>
              </c:strCache>
            </c:strRef>
          </c:cat>
          <c:val>
            <c:numRef>
              <c:f>竞争力分析!$K$14:$K$16</c:f>
              <c:numCache>
                <c:formatCode>#,##0</c:formatCode>
                <c:ptCount val="3"/>
                <c:pt idx="0">
                  <c:v>416377.204992193</c:v>
                </c:pt>
                <c:pt idx="1">
                  <c:v>663650.774768249</c:v>
                </c:pt>
                <c:pt idx="2">
                  <c:v>827784.2</c:v>
                </c:pt>
              </c:numCache>
            </c:numRef>
          </c:val>
        </c:ser>
        <c:dLbls>
          <c:showLegendKey val="0"/>
          <c:showVal val="0"/>
          <c:showCatName val="0"/>
          <c:showSerName val="0"/>
          <c:showPercent val="0"/>
          <c:showBubbleSize val="0"/>
          <c:showLeaderLines val="0"/>
        </c:dLbls>
        <c:gapWidth/>
        <c:overlap val="100"/>
        <c:axId val="160212096"/>
        <c:axId val="160214016"/>
      </c:barChart>
      <c:lineChart>
        <c:grouping/>
        <c:varyColors val="0"/>
        <c:ser>
          <c:idx val="3"/>
          <c:order val="3"/>
          <c:tx>
            <c:strRef>
              <c:f>竞争力分析!$L$5</c:f>
              <c:strCache>
                <c:ptCount val="1"/>
                <c:pt idx="0">
                  <c:v>中投租赁</c:v>
                </c:pt>
              </c:strCache>
            </c:strRef>
          </c:tx>
          <c:spPr>
            <a:ln>
              <a:noFill/>
            </a:ln>
          </c:spPr>
          <c:marker>
            <c:symbol val="triangle"/>
            <c:spPr>
              <a:solidFill>
                <a:srgbClr val="E65032"/>
              </a:solidFill>
              <a:ln>
                <a:solidFill>
                  <a:srgbClr val="E65032"/>
                </a:solidFill>
              </a:ln>
            </c:spPr>
          </c:marker>
          <c:cat>
            <c:strRef>
              <c:f>竞争力分析!$H$14:$H$16</c:f>
              <c:strCache>
                <c:ptCount val="3"/>
                <c:pt idx="0">
                  <c:v>中后台副总</c:v>
                </c:pt>
                <c:pt idx="1">
                  <c:v>前台副总</c:v>
                </c:pt>
                <c:pt idx="2">
                  <c:v>总经理</c:v>
                </c:pt>
              </c:strCache>
            </c:strRef>
          </c:cat>
          <c:val>
            <c:numRef>
              <c:f>竞争力分析!$L$14:$L$16</c:f>
              <c:numCache>
                <c:formatCode>#,##0</c:formatCode>
                <c:ptCount val="3"/>
                <c:pt idx="0">
                  <c:v>900000</c:v>
                </c:pt>
                <c:pt idx="1">
                  <c:v>1050000</c:v>
                </c:pt>
                <c:pt idx="2">
                  <c:v>1300000</c:v>
                </c:pt>
              </c:numCache>
            </c:numRef>
          </c:val>
          <c:smooth val="0"/>
        </c:ser>
        <c:dLbls>
          <c:showLegendKey val="0"/>
          <c:showVal val="0"/>
          <c:showCatName val="0"/>
          <c:showSerName val="0"/>
          <c:showPercent val="0"/>
          <c:showBubbleSize val="0"/>
          <c:showLeaderLines val="0"/>
        </c:dLbls>
        <c:axId val="160212096"/>
        <c:axId val="160214016"/>
      </c:lineChart>
      <c:catAx>
        <c:axId val="160212096"/>
        <c:scaling>
          <c:orientation/>
        </c:scaling>
        <c:delete val="0"/>
        <c:axPos val="b"/>
        <c:majorTickMark val="none"/>
        <c:minorTickMark val="none"/>
        <c:txPr>
          <a:bodyPr/>
          <a:p>
            <a:pPr>
              <a:defRPr smtId="4294967295">
                <a:latin typeface="楷体_GB2312" pitchFamily="49" charset="-122"/>
                <a:ea typeface="楷体_GB2312" pitchFamily="49" charset="-122"/>
              </a:defRPr>
            </a:pPr>
            <a:endParaRPr smtId="4294967295">
              <a:latin typeface="楷体_GB2312" pitchFamily="49" charset="-122"/>
              <a:ea typeface="楷体_GB2312" pitchFamily="49" charset="-122"/>
            </a:endParaRPr>
          </a:p>
        </c:txPr>
        <c:crossAx val="160214016"/>
        <c:crosses val="autoZero"/>
        <c:auto val="0"/>
        <c:lblAlgn val="ctr"/>
        <c:lblOffset/>
        <c:noMultiLvlLbl val="0"/>
      </c:catAx>
      <c:valAx>
        <c:axId val="160214016"/>
        <c:scaling>
          <c:orientation/>
          <c:max val="3500000"/>
        </c:scaling>
        <c:delete val="0"/>
        <c:axPos val="l"/>
        <c:numFmt formatCode="#,##0" sourceLinked="1"/>
        <c:majorTickMark val="none"/>
        <c:minorTickMark val="none"/>
        <c:crossAx val="160212096"/>
        <c:crosses val="autoZero"/>
        <c:crossBetween val="between"/>
        <c:majorUnit val="500000"/>
        <c:dispUnits>
          <c:builtInUnit val="tenThousands"/>
        </c:dispUnits>
      </c:valAx>
    </c:plotArea>
    <c:plotVisOnly val="1"/>
    <c:dispBlanksAs val="gap"/>
    <c:showDLblsOverMax val="0"/>
  </c:chart>
  <c:spPr>
    <a:ln>
      <a:noFill/>
    </a:ln>
  </c:spPr>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barChart>
        <c:barDir val="col"/>
        <c:grouping val="stacked"/>
        <c:varyColors val="0"/>
        <c:ser>
          <c:idx val="0"/>
          <c:order val="0"/>
          <c:tx>
            <c:strRef>
              <c:f>竞争力分析!$I$5</c:f>
              <c:strCache>
                <c:ptCount val="1"/>
                <c:pt idx="0">
                  <c:v>P25</c:v>
                </c:pt>
              </c:strCache>
            </c:strRef>
          </c:tx>
          <c:spPr>
            <a:noFill/>
            <a:ln>
              <a:noFill/>
            </a:ln>
          </c:spPr>
          <c:invertIfNegative val="0"/>
          <c:cat>
            <c:strRef>
              <c:f>竞争力分析!$H$6:$H$8</c:f>
              <c:strCache>
                <c:ptCount val="3"/>
                <c:pt idx="0">
                  <c:v>中后台副总</c:v>
                </c:pt>
                <c:pt idx="1">
                  <c:v>前台副总</c:v>
                </c:pt>
                <c:pt idx="2">
                  <c:v>总经理</c:v>
                </c:pt>
              </c:strCache>
            </c:strRef>
          </c:cat>
          <c:val>
            <c:numRef>
              <c:f>竞争力分析!$I$6:$I$8</c:f>
              <c:numCache>
                <c:formatCode>#,##0</c:formatCode>
                <c:ptCount val="3"/>
                <c:pt idx="0">
                  <c:v>589537.420949679</c:v>
                </c:pt>
                <c:pt idx="1">
                  <c:v>654245.048273116</c:v>
                </c:pt>
                <c:pt idx="2">
                  <c:v>788784</c:v>
                </c:pt>
              </c:numCache>
            </c:numRef>
          </c:val>
        </c:ser>
        <c:ser>
          <c:idx val="1"/>
          <c:order val="1"/>
          <c:tx>
            <c:strRef>
              <c:f>竞争力分析!$J$5</c:f>
              <c:strCache>
                <c:ptCount val="1"/>
                <c:pt idx="0">
                  <c:v>P50-P25</c:v>
                </c:pt>
              </c:strCache>
            </c:strRef>
          </c:tx>
          <c:spPr>
            <a:solidFill>
              <a:schemeClr val="accent6">
                <a:lumMod val="40000"/>
                <a:lumOff val="60000"/>
              </a:schemeClr>
            </a:solidFill>
            <a:ln w="19050">
              <a:solidFill>
                <a:srgbClr val="A00050"/>
              </a:solidFill>
            </a:ln>
          </c:spPr>
          <c:invertIfNegative val="0"/>
          <c:cat>
            <c:strRef>
              <c:f>竞争力分析!$H$6:$H$8</c:f>
              <c:strCache>
                <c:ptCount val="3"/>
                <c:pt idx="0">
                  <c:v>中后台副总</c:v>
                </c:pt>
                <c:pt idx="1">
                  <c:v>前台副总</c:v>
                </c:pt>
                <c:pt idx="2">
                  <c:v>总经理</c:v>
                </c:pt>
              </c:strCache>
            </c:strRef>
          </c:cat>
          <c:val>
            <c:numRef>
              <c:f>竞争力分析!$J$6:$J$8</c:f>
              <c:numCache>
                <c:formatCode>#,##0</c:formatCode>
                <c:ptCount val="3"/>
                <c:pt idx="0">
                  <c:v>343752.233724116</c:v>
                </c:pt>
                <c:pt idx="1">
                  <c:v>378607.94676128</c:v>
                </c:pt>
                <c:pt idx="2">
                  <c:v>463385</c:v>
                </c:pt>
              </c:numCache>
            </c:numRef>
          </c:val>
        </c:ser>
        <c:ser>
          <c:idx val="2"/>
          <c:order val="2"/>
          <c:tx>
            <c:strRef>
              <c:f>竞争力分析!$K$5</c:f>
              <c:strCache>
                <c:ptCount val="1"/>
                <c:pt idx="0">
                  <c:v>P75-P50</c:v>
                </c:pt>
              </c:strCache>
            </c:strRef>
          </c:tx>
          <c:spPr>
            <a:solidFill>
              <a:schemeClr val="accent6">
                <a:lumMod val="40000"/>
                <a:lumOff val="60000"/>
              </a:schemeClr>
            </a:solidFill>
            <a:ln w="19050">
              <a:solidFill>
                <a:srgbClr val="A00050"/>
              </a:solidFill>
            </a:ln>
          </c:spPr>
          <c:invertIfNegative val="0"/>
          <c:cat>
            <c:strRef>
              <c:f>竞争力分析!$H$6:$H$8</c:f>
              <c:strCache>
                <c:ptCount val="3"/>
                <c:pt idx="0">
                  <c:v>中后台副总</c:v>
                </c:pt>
                <c:pt idx="1">
                  <c:v>前台副总</c:v>
                </c:pt>
                <c:pt idx="2">
                  <c:v>总经理</c:v>
                </c:pt>
              </c:strCache>
            </c:strRef>
          </c:cat>
          <c:val>
            <c:numRef>
              <c:f>竞争力分析!$K$6:$K$8</c:f>
              <c:numCache>
                <c:formatCode>#,##0</c:formatCode>
                <c:ptCount val="3"/>
                <c:pt idx="0">
                  <c:v>265877.473673355</c:v>
                </c:pt>
                <c:pt idx="1">
                  <c:v>310022.321973877</c:v>
                </c:pt>
                <c:pt idx="2">
                  <c:v>362840</c:v>
                </c:pt>
              </c:numCache>
            </c:numRef>
          </c:val>
        </c:ser>
        <c:dLbls>
          <c:showLegendKey val="0"/>
          <c:showVal val="0"/>
          <c:showCatName val="0"/>
          <c:showSerName val="0"/>
          <c:showPercent val="0"/>
          <c:showBubbleSize val="0"/>
          <c:showLeaderLines val="0"/>
        </c:dLbls>
        <c:gapWidth/>
        <c:overlap val="100"/>
        <c:axId val="160924800"/>
        <c:axId val="160926720"/>
      </c:barChart>
      <c:lineChart>
        <c:grouping/>
        <c:varyColors val="0"/>
        <c:ser>
          <c:idx val="3"/>
          <c:order val="3"/>
          <c:tx>
            <c:strRef>
              <c:f>竞争力分析!$L$5</c:f>
              <c:strCache>
                <c:ptCount val="1"/>
                <c:pt idx="0">
                  <c:v>中投租赁</c:v>
                </c:pt>
              </c:strCache>
            </c:strRef>
          </c:tx>
          <c:spPr>
            <a:ln>
              <a:noFill/>
            </a:ln>
          </c:spPr>
          <c:marker>
            <c:symbol val="triangle"/>
            <c:spPr>
              <a:solidFill>
                <a:srgbClr val="E65032"/>
              </a:solidFill>
              <a:ln>
                <a:solidFill>
                  <a:srgbClr val="E65032"/>
                </a:solidFill>
              </a:ln>
            </c:spPr>
          </c:marker>
          <c:cat>
            <c:strRef>
              <c:f>竞争力分析!$H$6:$H$8</c:f>
              <c:strCache>
                <c:ptCount val="3"/>
                <c:pt idx="0">
                  <c:v>中后台副总</c:v>
                </c:pt>
                <c:pt idx="1">
                  <c:v>前台副总</c:v>
                </c:pt>
                <c:pt idx="2">
                  <c:v>总经理</c:v>
                </c:pt>
              </c:strCache>
            </c:strRef>
          </c:cat>
          <c:val>
            <c:numRef>
              <c:f>竞争力分析!$L$6:$L$8</c:f>
              <c:numCache>
                <c:formatCode>#,##0</c:formatCode>
                <c:ptCount val="3"/>
                <c:pt idx="0">
                  <c:v>450000</c:v>
                </c:pt>
                <c:pt idx="1">
                  <c:v>525000</c:v>
                </c:pt>
                <c:pt idx="2">
                  <c:v>650000</c:v>
                </c:pt>
              </c:numCache>
            </c:numRef>
          </c:val>
          <c:smooth val="0"/>
        </c:ser>
        <c:dLbls>
          <c:showLegendKey val="0"/>
          <c:showVal val="0"/>
          <c:showCatName val="0"/>
          <c:showSerName val="0"/>
          <c:showPercent val="0"/>
          <c:showBubbleSize val="0"/>
          <c:showLeaderLines val="0"/>
        </c:dLbls>
        <c:axId val="160924800"/>
        <c:axId val="160926720"/>
      </c:lineChart>
      <c:catAx>
        <c:axId val="160924800"/>
        <c:scaling>
          <c:orientation/>
        </c:scaling>
        <c:delete val="0"/>
        <c:axPos val="b"/>
        <c:majorTickMark val="none"/>
        <c:minorTickMark val="none"/>
        <c:txPr>
          <a:bodyPr/>
          <a:p>
            <a:pPr>
              <a:defRPr smtId="4294967295">
                <a:latin typeface="楷体_GB2312" pitchFamily="49" charset="-122"/>
                <a:ea typeface="楷体_GB2312" pitchFamily="49" charset="-122"/>
              </a:defRPr>
            </a:pPr>
            <a:endParaRPr smtId="4294967295">
              <a:latin typeface="楷体_GB2312" pitchFamily="49" charset="-122"/>
              <a:ea typeface="楷体_GB2312" pitchFamily="49" charset="-122"/>
            </a:endParaRPr>
          </a:p>
        </c:txPr>
        <c:crossAx val="160926720"/>
        <c:crosses val="autoZero"/>
        <c:auto val="0"/>
        <c:lblAlgn val="ctr"/>
        <c:lblOffset/>
        <c:noMultiLvlLbl val="0"/>
      </c:catAx>
      <c:valAx>
        <c:axId val="160926720"/>
        <c:scaling>
          <c:orientation/>
        </c:scaling>
        <c:delete val="0"/>
        <c:axPos val="l"/>
        <c:numFmt formatCode="#,##0" sourceLinked="1"/>
        <c:majorTickMark val="none"/>
        <c:minorTickMark val="none"/>
        <c:crossAx val="160924800"/>
        <c:crosses val="autoZero"/>
        <c:crossBetween val="between"/>
        <c:majorUnit val="300000"/>
        <c:dispUnits>
          <c:builtInUnit val="tenThousands"/>
        </c:dispUnits>
      </c:valAx>
    </c:plotArea>
    <c:plotVisOnly val="1"/>
    <c:dispBlanksAs val="gap"/>
    <c:showDLblsOverMax val="0"/>
  </c:chart>
  <c:spPr>
    <a:ln>
      <a:noFill/>
    </a:ln>
  </c:spPr>
  <c:externalData r:id="rId1">
    <c:autoUpdate val="0"/>
  </c:externalData>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barChart>
        <c:barDir val="col"/>
        <c:grouping val="percentStacked"/>
        <c:varyColors val="0"/>
        <c:ser>
          <c:idx val="0"/>
          <c:order val="0"/>
          <c:spPr>
            <a:solidFill>
              <a:srgbClr val="F09684"/>
            </a:solidFill>
            <a:ln>
              <a:solidFill>
                <a:schemeClr val="bg1"/>
              </a:solidFill>
            </a:ln>
          </c:spPr>
          <c:invertIfNegative val="0"/>
          <c:dPt>
            <c:idx val="3"/>
            <c:invertIfNegative val="0"/>
            <c:spPr>
              <a:noFill/>
              <a:ln w="6350">
                <a:solidFill>
                  <a:srgbClr val="F09684"/>
                </a:solidFill>
                <a:prstDash val="dash"/>
              </a:ln>
            </c:spPr>
          </c:dPt>
          <c:dLbls>
            <c:dLbl>
              <c:idx val="3"/>
              <c:numFmt formatCode="" sourceLinked="1"/>
              <c:spPr/>
              <c:txPr>
                <a:bodyPr/>
                <a:p>
                  <a:pPr>
                    <a:defRPr sz="900" b="1" smtId="4294967295">
                      <a:solidFill>
                        <a:schemeClr val="bg1">
                          <a:lumMod val="85000"/>
                        </a:schemeClr>
                      </a:solidFill>
                      <a:latin typeface="Arial" pitchFamily="34" charset="0"/>
                      <a:cs typeface="Arial" pitchFamily="34" charset="0"/>
                    </a:defRPr>
                  </a:pPr>
                  <a:endParaRPr sz="900" b="1" smtId="4294967295">
                    <a:solidFill>
                      <a:schemeClr val="bg1">
                        <a:lumMod val="85000"/>
                      </a:schemeClr>
                    </a:solidFill>
                    <a:latin typeface="Arial" pitchFamily="34" charset="0"/>
                    <a:cs typeface="Arial" pitchFamily="34" charset="0"/>
                  </a:endParaRPr>
                </a:p>
              </c:txPr>
              <c:showLegendKey val="0"/>
              <c:showVal val="1"/>
              <c:showCatName val="0"/>
              <c:showSerName val="0"/>
              <c:showPercent val="0"/>
              <c:showBubbleSize val="0"/>
              <c:extLst/>
            </c:dLbl>
            <c:txPr>
              <a:bodyPr/>
              <a:p>
                <a:pPr>
                  <a:defRPr sz="900" b="1" smtId="4294967295">
                    <a:latin typeface="Arial" pitchFamily="34" charset="0"/>
                    <a:cs typeface="Arial" pitchFamily="34" charset="0"/>
                  </a:defRPr>
                </a:pPr>
                <a:endParaRPr sz="900" b="1" smtId="4294967295">
                  <a:latin typeface="Arial" pitchFamily="34" charset="0"/>
                  <a:cs typeface="Arial" pitchFamily="34" charset="0"/>
                </a:endParaRPr>
              </a:p>
            </c:txPr>
            <c:showLegendKey val="0"/>
            <c:showVal val="1"/>
            <c:showCatName val="0"/>
            <c:showSerName val="0"/>
            <c:showPercent val="0"/>
            <c:showBubbleSize val="0"/>
            <c:showLeaderLines val="0"/>
            <c:extLst/>
          </c:dLbls>
          <c:cat>
            <c:strRef>
              <c:f>竞争力分析!$A$21:$A$23</c:f>
              <c:strCache>
                <c:ptCount val="3"/>
                <c:pt idx="0">
                  <c:v>总经理</c:v>
                </c:pt>
                <c:pt idx="1">
                  <c:v>前台副总</c:v>
                </c:pt>
                <c:pt idx="2">
                  <c:v>中后台副总</c:v>
                </c:pt>
              </c:strCache>
            </c:strRef>
          </c:cat>
          <c:val>
            <c:numRef>
              <c:f>竞争力分析!$B$21:$B$23</c:f>
              <c:numCache>
                <c:formatCode>0%</c:formatCode>
                <c:ptCount val="3"/>
                <c:pt idx="0">
                  <c:v>0.5</c:v>
                </c:pt>
                <c:pt idx="1">
                  <c:v>0.5</c:v>
                </c:pt>
                <c:pt idx="2">
                  <c:v>0.5</c:v>
                </c:pt>
              </c:numCache>
            </c:numRef>
          </c:val>
        </c:ser>
        <c:ser>
          <c:idx val="1"/>
          <c:order val="1"/>
          <c:spPr>
            <a:solidFill>
              <a:srgbClr val="E65032"/>
            </a:solidFill>
            <a:ln>
              <a:solidFill>
                <a:schemeClr val="bg1"/>
              </a:solidFill>
            </a:ln>
          </c:spPr>
          <c:invertIfNegative val="0"/>
          <c:dPt>
            <c:idx val="3"/>
            <c:invertIfNegative val="0"/>
            <c:spPr>
              <a:solidFill>
                <a:srgbClr val="FDF0ED"/>
              </a:solidFill>
              <a:ln w="6350">
                <a:solidFill>
                  <a:srgbClr val="F09684"/>
                </a:solidFill>
                <a:prstDash val="dash"/>
              </a:ln>
            </c:spPr>
          </c:dPt>
          <c:dLbls>
            <c:dLbl>
              <c:idx val="3"/>
              <c:numFmt formatCode="" sourceLinked="1"/>
              <c:spPr/>
              <c:txPr>
                <a:bodyPr/>
                <a:p>
                  <a:pPr>
                    <a:defRPr sz="900" b="1" smtId="4294967295">
                      <a:solidFill>
                        <a:schemeClr val="bg1">
                          <a:lumMod val="85000"/>
                        </a:schemeClr>
                      </a:solidFill>
                      <a:latin typeface="Arial" pitchFamily="34" charset="0"/>
                      <a:cs typeface="Arial" pitchFamily="34" charset="0"/>
                    </a:defRPr>
                  </a:pPr>
                  <a:endParaRPr sz="900" b="1" smtId="4294967295">
                    <a:solidFill>
                      <a:schemeClr val="bg1">
                        <a:lumMod val="85000"/>
                      </a:schemeClr>
                    </a:solidFill>
                    <a:latin typeface="Arial" pitchFamily="34" charset="0"/>
                    <a:cs typeface="Arial" pitchFamily="34" charset="0"/>
                  </a:endParaRPr>
                </a:p>
              </c:txPr>
              <c:showLegendKey val="0"/>
              <c:showVal val="1"/>
              <c:showCatName val="0"/>
              <c:showSerName val="0"/>
              <c:showPercent val="0"/>
              <c:showBubbleSize val="0"/>
              <c:extLst/>
            </c:dLbl>
            <c:txPr>
              <a:bodyPr/>
              <a:p>
                <a:pPr>
                  <a:defRPr sz="900" b="1" smtId="4294967295">
                    <a:solidFill>
                      <a:schemeClr val="bg1"/>
                    </a:solidFill>
                    <a:latin typeface="Arial" pitchFamily="34" charset="0"/>
                    <a:cs typeface="Arial" pitchFamily="34" charset="0"/>
                  </a:defRPr>
                </a:pPr>
                <a:endParaRPr sz="900" b="1" smtId="4294967295">
                  <a:solidFill>
                    <a:schemeClr val="bg1"/>
                  </a:solidFill>
                  <a:latin typeface="Arial" pitchFamily="34" charset="0"/>
                  <a:cs typeface="Arial" pitchFamily="34" charset="0"/>
                </a:endParaRPr>
              </a:p>
            </c:txPr>
            <c:showLegendKey val="0"/>
            <c:showVal val="1"/>
            <c:showCatName val="0"/>
            <c:showSerName val="0"/>
            <c:showPercent val="0"/>
            <c:showBubbleSize val="0"/>
            <c:showLeaderLines val="0"/>
            <c:extLst/>
          </c:dLbls>
          <c:cat>
            <c:strRef>
              <c:f>竞争力分析!$A$21:$A$23</c:f>
              <c:strCache>
                <c:ptCount val="3"/>
                <c:pt idx="0">
                  <c:v>总经理</c:v>
                </c:pt>
                <c:pt idx="1">
                  <c:v>前台副总</c:v>
                </c:pt>
                <c:pt idx="2">
                  <c:v>中后台副总</c:v>
                </c:pt>
              </c:strCache>
            </c:strRef>
          </c:cat>
          <c:val>
            <c:numRef>
              <c:f>竞争力分析!$C$21:$C$23</c:f>
              <c:numCache>
                <c:formatCode>0%</c:formatCode>
                <c:ptCount val="3"/>
                <c:pt idx="0">
                  <c:v>0.5</c:v>
                </c:pt>
                <c:pt idx="1">
                  <c:v>0.5</c:v>
                </c:pt>
                <c:pt idx="2">
                  <c:v>0.5</c:v>
                </c:pt>
              </c:numCache>
            </c:numRef>
          </c:val>
        </c:ser>
        <c:dLbls>
          <c:showLegendKey val="0"/>
          <c:showVal val="0"/>
          <c:showCatName val="0"/>
          <c:showSerName val="0"/>
          <c:showPercent val="0"/>
          <c:showBubbleSize val="0"/>
          <c:showLeaderLines val="0"/>
        </c:dLbls>
        <c:gapWidth/>
        <c:overlap val="100"/>
        <c:axId val="161237632"/>
        <c:axId val="161247616"/>
      </c:barChart>
      <c:catAx>
        <c:axId val="161237632"/>
        <c:scaling>
          <c:orientation/>
        </c:scaling>
        <c:delete val="0"/>
        <c:axPos val="b"/>
        <c:majorTickMark val="none"/>
        <c:minorTickMark val="none"/>
        <c:txPr>
          <a:bodyPr/>
          <a:p>
            <a:pPr>
              <a:defRPr sz="800" smtId="4294967295">
                <a:latin typeface="楷体_GB2312" pitchFamily="49" charset="-122"/>
                <a:ea typeface="楷体_GB2312" pitchFamily="49" charset="-122"/>
              </a:defRPr>
            </a:pPr>
            <a:endParaRPr sz="800" smtId="4294967295">
              <a:latin typeface="楷体_GB2312" pitchFamily="49" charset="-122"/>
              <a:ea typeface="楷体_GB2312" pitchFamily="49" charset="-122"/>
            </a:endParaRPr>
          </a:p>
        </c:txPr>
        <c:crossAx val="161247616"/>
        <c:crosses val="autoZero"/>
        <c:auto val="0"/>
        <c:lblAlgn val="ctr"/>
        <c:lblOffset/>
        <c:noMultiLvlLbl val="0"/>
      </c:catAx>
      <c:valAx>
        <c:axId val="161247616"/>
        <c:scaling>
          <c:orientation/>
        </c:scaling>
        <c:delete val="1"/>
        <c:axPos val="l"/>
        <c:numFmt formatCode="0%" sourceLinked="1"/>
        <c:majorTickMark val="out"/>
        <c:minorTickMark val="none"/>
        <c:crossAx val="161237632"/>
        <c:crossBetween val="between"/>
      </c:valAx>
    </c:plotArea>
    <c:plotVisOnly val="1"/>
    <c:dispBlanksAs val="gap"/>
    <c:showDLblsOverMax val="0"/>
  </c:chart>
  <c:spPr>
    <a:ln>
      <a:noFill/>
    </a:ln>
  </c:spPr>
  <c:externalData r:id="rId1">
    <c:autoUpdate val="0"/>
  </c:externalData>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barChart>
        <c:barDir val="col"/>
        <c:grouping val="percentStacked"/>
        <c:varyColors val="0"/>
        <c:ser>
          <c:idx val="0"/>
          <c:order val="0"/>
          <c:spPr>
            <a:solidFill>
              <a:srgbClr val="E1ADBD"/>
            </a:solidFill>
            <a:ln>
              <a:solidFill>
                <a:schemeClr val="bg1"/>
              </a:solidFill>
            </a:ln>
          </c:spPr>
          <c:invertIfNegative val="0"/>
          <c:dLbls>
            <c:txPr>
              <a:bodyPr/>
              <a:p>
                <a:pPr>
                  <a:defRPr sz="900" b="1" smtId="4294967295">
                    <a:latin typeface="Arial" pitchFamily="34" charset="0"/>
                    <a:cs typeface="Arial" pitchFamily="34" charset="0"/>
                  </a:defRPr>
                </a:pPr>
                <a:endParaRPr sz="900" b="1" smtId="4294967295">
                  <a:latin typeface="Arial" pitchFamily="34" charset="0"/>
                  <a:cs typeface="Arial" pitchFamily="34" charset="0"/>
                </a:endParaRPr>
              </a:p>
            </c:txPr>
            <c:showLegendKey val="0"/>
            <c:showVal val="1"/>
            <c:showCatName val="0"/>
            <c:showSerName val="0"/>
            <c:showPercent val="0"/>
            <c:showBubbleSize val="0"/>
            <c:showLeaderLines val="0"/>
            <c:extLst/>
          </c:dLbls>
          <c:cat>
            <c:strRef>
              <c:f>竞争力分析!$D$21:$D$23</c:f>
              <c:strCache>
                <c:ptCount val="3"/>
                <c:pt idx="0">
                  <c:v>总经理</c:v>
                </c:pt>
                <c:pt idx="1">
                  <c:v>前台副总</c:v>
                </c:pt>
                <c:pt idx="2">
                  <c:v>中后台副总</c:v>
                </c:pt>
              </c:strCache>
            </c:strRef>
          </c:cat>
          <c:val>
            <c:numRef>
              <c:f>竞争力分析!$E$21:$E$23</c:f>
              <c:numCache>
                <c:formatCode>0%</c:formatCode>
                <c:ptCount val="3"/>
                <c:pt idx="0">
                  <c:v>0.577670298855131</c:v>
                </c:pt>
                <c:pt idx="1">
                  <c:v>0.574363444446257</c:v>
                </c:pt>
                <c:pt idx="2">
                  <c:v>0.657755859827057</c:v>
                </c:pt>
              </c:numCache>
            </c:numRef>
          </c:val>
        </c:ser>
        <c:ser>
          <c:idx val="1"/>
          <c:order val="1"/>
          <c:spPr>
            <a:solidFill>
              <a:srgbClr val="A00050"/>
            </a:solidFill>
            <a:ln>
              <a:solidFill>
                <a:schemeClr val="bg1"/>
              </a:solidFill>
            </a:ln>
          </c:spPr>
          <c:invertIfNegative val="0"/>
          <c:dLbls>
            <c:txPr>
              <a:bodyPr/>
              <a:p>
                <a:pPr>
                  <a:defRPr sz="900" b="1" smtId="4294967295">
                    <a:solidFill>
                      <a:schemeClr val="bg1"/>
                    </a:solidFill>
                    <a:latin typeface="Arial" pitchFamily="34" charset="0"/>
                    <a:cs typeface="Arial" pitchFamily="34" charset="0"/>
                  </a:defRPr>
                </a:pPr>
                <a:endParaRPr sz="900" b="1" smtId="4294967295">
                  <a:solidFill>
                    <a:schemeClr val="bg1"/>
                  </a:solidFill>
                  <a:latin typeface="Arial" pitchFamily="34" charset="0"/>
                  <a:cs typeface="Arial" pitchFamily="34" charset="0"/>
                </a:endParaRPr>
              </a:p>
            </c:txPr>
            <c:showLegendKey val="0"/>
            <c:showVal val="1"/>
            <c:showCatName val="0"/>
            <c:showSerName val="0"/>
            <c:showPercent val="0"/>
            <c:showBubbleSize val="0"/>
            <c:showLeaderLines val="0"/>
            <c:extLst/>
          </c:dLbls>
          <c:cat>
            <c:strRef>
              <c:f>竞争力分析!$D$21:$D$23</c:f>
              <c:strCache>
                <c:ptCount val="3"/>
                <c:pt idx="0">
                  <c:v>总经理</c:v>
                </c:pt>
                <c:pt idx="1">
                  <c:v>前台副总</c:v>
                </c:pt>
                <c:pt idx="2">
                  <c:v>中后台副总</c:v>
                </c:pt>
              </c:strCache>
            </c:strRef>
          </c:cat>
          <c:val>
            <c:numRef>
              <c:f>竞争力分析!$F$21:$F$23</c:f>
              <c:numCache>
                <c:formatCode>0%</c:formatCode>
                <c:ptCount val="3"/>
                <c:pt idx="0">
                  <c:v>0.422329701144869</c:v>
                </c:pt>
                <c:pt idx="1">
                  <c:v>0.425636555553743</c:v>
                </c:pt>
                <c:pt idx="2">
                  <c:v>0.342244140172943</c:v>
                </c:pt>
              </c:numCache>
            </c:numRef>
          </c:val>
        </c:ser>
        <c:dLbls>
          <c:showLegendKey val="0"/>
          <c:showVal val="0"/>
          <c:showCatName val="0"/>
          <c:showSerName val="0"/>
          <c:showPercent val="0"/>
          <c:showBubbleSize val="0"/>
          <c:showLeaderLines val="0"/>
        </c:dLbls>
        <c:gapWidth/>
        <c:overlap val="100"/>
        <c:axId val="161174656"/>
        <c:axId val="161176192"/>
      </c:barChart>
      <c:catAx>
        <c:axId val="161174656"/>
        <c:scaling>
          <c:orientation/>
        </c:scaling>
        <c:delete val="0"/>
        <c:axPos val="b"/>
        <c:majorTickMark val="none"/>
        <c:minorTickMark val="none"/>
        <c:txPr>
          <a:bodyPr/>
          <a:p>
            <a:pPr>
              <a:defRPr sz="800" smtId="4294967295"/>
            </a:pPr>
            <a:endParaRPr sz="800" smtId="4294967295"/>
          </a:p>
        </c:txPr>
        <c:crossAx val="161176192"/>
        <c:crosses val="autoZero"/>
        <c:auto val="0"/>
        <c:lblAlgn val="ctr"/>
        <c:lblOffset/>
        <c:noMultiLvlLbl val="0"/>
      </c:catAx>
      <c:valAx>
        <c:axId val="161176192"/>
        <c:scaling>
          <c:orientation/>
        </c:scaling>
        <c:delete val="1"/>
        <c:axPos val="l"/>
        <c:numFmt formatCode="0%" sourceLinked="1"/>
        <c:majorTickMark val="out"/>
        <c:minorTickMark val="none"/>
        <c:crossAx val="161174656"/>
        <c:crossBetween val="between"/>
      </c:valAx>
    </c:plotArea>
    <c:plotVisOnly val="1"/>
    <c:dispBlanksAs val="gap"/>
    <c:showDLblsOverMax val="0"/>
  </c:chart>
  <c:spPr>
    <a:ln>
      <a:noFill/>
    </a:ln>
  </c:spPr>
  <c:externalData r:id="rId1">
    <c:autoUpdate val="0"/>
  </c:externalData>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8492129445075989"/>
          <c:y val="0.28150850534439087"/>
          <c:w val="0.63253098726272583"/>
          <c:h val="0.63373017311096191"/>
        </c:manualLayout>
      </c:layout>
      <c:scatterChart>
        <c:scatterStyle val="lineMarker"/>
        <c:varyColors val="0"/>
        <c:ser>
          <c:idx val="0"/>
          <c:order val="0"/>
          <c:tx>
            <c:strRef>
              <c:f>A股结果!$B$2</c:f>
              <c:strCache>
                <c:ptCount val="1"/>
                <c:pt idx="0">
                  <c:v>中集集团</c:v>
                </c:pt>
              </c:strCache>
            </c:strRef>
          </c:tx>
          <c:spPr>
            <a:ln w="28575">
              <a:noFill/>
            </a:ln>
          </c:spPr>
          <c:marker>
            <c:symbol val="circle"/>
            <c:size val="7"/>
            <c:spPr>
              <a:solidFill>
                <a:srgbClr val="E65032"/>
              </a:solidFill>
            </c:spPr>
          </c:marker>
          <c:xVal>
            <c:numRef>
              <c:f>A股结果!$H$2</c:f>
              <c:numCache>
                <c:formatCode>0%</c:formatCode>
                <c:ptCount val="1"/>
                <c:pt idx="0">
                  <c:v>0.974</c:v>
                </c:pt>
              </c:numCache>
            </c:numRef>
          </c:xVal>
          <c:yVal>
            <c:numRef>
              <c:f>A股结果!$G$2</c:f>
              <c:numCache>
                <c:formatCode>0%</c:formatCode>
                <c:ptCount val="1"/>
                <c:pt idx="0">
                  <c:v>0.975</c:v>
                </c:pt>
              </c:numCache>
            </c:numRef>
          </c:yVal>
          <c:smooth val="0"/>
        </c:ser>
        <c:ser>
          <c:idx val="1"/>
          <c:order val="1"/>
          <c:tx>
            <c:strRef>
              <c:f>A股结果!$B$3</c:f>
              <c:strCache>
                <c:ptCount val="1"/>
                <c:pt idx="0">
                  <c:v>深发展A</c:v>
                </c:pt>
              </c:strCache>
            </c:strRef>
          </c:tx>
          <c:spPr>
            <a:ln w="28575">
              <a:noFill/>
            </a:ln>
          </c:spPr>
          <c:marker>
            <c:symbol val="circle"/>
            <c:size val="7"/>
            <c:spPr>
              <a:solidFill>
                <a:srgbClr val="E65032"/>
              </a:solidFill>
            </c:spPr>
          </c:marker>
          <c:xVal>
            <c:numRef>
              <c:f>A股结果!$H$3</c:f>
              <c:numCache>
                <c:formatCode>0%</c:formatCode>
                <c:ptCount val="1"/>
                <c:pt idx="0">
                  <c:v>0.99</c:v>
                </c:pt>
              </c:numCache>
            </c:numRef>
          </c:xVal>
          <c:yVal>
            <c:numRef>
              <c:f>A股结果!$G$3</c:f>
              <c:numCache>
                <c:formatCode>0%</c:formatCode>
                <c:ptCount val="1"/>
                <c:pt idx="0">
                  <c:v>0.949</c:v>
                </c:pt>
              </c:numCache>
            </c:numRef>
          </c:yVal>
          <c:smooth val="0"/>
        </c:ser>
        <c:ser>
          <c:idx val="2"/>
          <c:order val="2"/>
          <c:tx>
            <c:strRef>
              <c:f>A股结果!$B$4</c:f>
              <c:strCache>
                <c:ptCount val="1"/>
                <c:pt idx="0">
                  <c:v>长城开发</c:v>
                </c:pt>
              </c:strCache>
            </c:strRef>
          </c:tx>
          <c:spPr>
            <a:ln w="28575">
              <a:noFill/>
            </a:ln>
          </c:spPr>
          <c:marker>
            <c:symbol val="circle"/>
            <c:size val="7"/>
            <c:spPr>
              <a:solidFill>
                <a:srgbClr val="E65032"/>
              </a:solidFill>
              <a:ln>
                <a:noFill/>
              </a:ln>
            </c:spPr>
          </c:marker>
          <c:xVal>
            <c:numRef>
              <c:f>A股结果!$H$4</c:f>
              <c:numCache>
                <c:formatCode>0%</c:formatCode>
                <c:ptCount val="1"/>
                <c:pt idx="0">
                  <c:v>0.715</c:v>
                </c:pt>
              </c:numCache>
            </c:numRef>
          </c:xVal>
          <c:yVal>
            <c:numRef>
              <c:f>A股结果!$G$4</c:f>
              <c:numCache>
                <c:formatCode>0%</c:formatCode>
                <c:ptCount val="1"/>
                <c:pt idx="0">
                  <c:v>0.93</c:v>
                </c:pt>
              </c:numCache>
            </c:numRef>
          </c:yVal>
          <c:smooth val="0"/>
        </c:ser>
        <c:ser>
          <c:idx val="3"/>
          <c:order val="3"/>
          <c:tx>
            <c:strRef>
              <c:f>A股结果!$B$5</c:f>
              <c:strCache>
                <c:ptCount val="1"/>
                <c:pt idx="0">
                  <c:v>万科A</c:v>
                </c:pt>
              </c:strCache>
            </c:strRef>
          </c:tx>
          <c:spPr>
            <a:ln w="28575">
              <a:noFill/>
            </a:ln>
          </c:spPr>
          <c:marker>
            <c:symbol val="circle"/>
            <c:size val="7"/>
            <c:spPr>
              <a:solidFill>
                <a:srgbClr val="E65032"/>
              </a:solidFill>
            </c:spPr>
          </c:marker>
          <c:xVal>
            <c:numRef>
              <c:f>A股结果!$H$5</c:f>
              <c:numCache>
                <c:formatCode>0%</c:formatCode>
                <c:ptCount val="1"/>
                <c:pt idx="0">
                  <c:v>0.99</c:v>
                </c:pt>
              </c:numCache>
            </c:numRef>
          </c:xVal>
          <c:yVal>
            <c:numRef>
              <c:f>A股结果!$G$5</c:f>
              <c:numCache>
                <c:formatCode>0%</c:formatCode>
                <c:ptCount val="1"/>
                <c:pt idx="0">
                  <c:v>0.978</c:v>
                </c:pt>
              </c:numCache>
            </c:numRef>
          </c:yVal>
          <c:smooth val="0"/>
        </c:ser>
        <c:ser>
          <c:idx val="4"/>
          <c:order val="4"/>
          <c:tx>
            <c:strRef>
              <c:f>A股结果!$B$6</c:f>
              <c:strCache>
                <c:ptCount val="1"/>
                <c:pt idx="0">
                  <c:v>广发证券</c:v>
                </c:pt>
              </c:strCache>
            </c:strRef>
          </c:tx>
          <c:spPr>
            <a:ln w="28575">
              <a:noFill/>
            </a:ln>
          </c:spPr>
          <c:marker>
            <c:symbol val="circle"/>
            <c:size val="7"/>
            <c:spPr>
              <a:solidFill>
                <a:srgbClr val="E65032"/>
              </a:solidFill>
            </c:spPr>
          </c:marker>
          <c:xVal>
            <c:numRef>
              <c:f>A股结果!$H$6</c:f>
              <c:numCache>
                <c:formatCode>0%</c:formatCode>
                <c:ptCount val="1"/>
                <c:pt idx="0">
                  <c:v>0.958</c:v>
                </c:pt>
              </c:numCache>
            </c:numRef>
          </c:xVal>
          <c:yVal>
            <c:numRef>
              <c:f>A股结果!$G$6</c:f>
              <c:numCache>
                <c:formatCode>0%</c:formatCode>
                <c:ptCount val="1"/>
                <c:pt idx="0">
                  <c:v>0.829</c:v>
                </c:pt>
              </c:numCache>
            </c:numRef>
          </c:yVal>
          <c:smooth val="0"/>
        </c:ser>
        <c:ser>
          <c:idx val="5"/>
          <c:order val="5"/>
          <c:tx>
            <c:strRef>
              <c:f>A股结果!$B$7</c:f>
              <c:strCache>
                <c:ptCount val="1"/>
                <c:pt idx="0">
                  <c:v>中国平安</c:v>
                </c:pt>
              </c:strCache>
            </c:strRef>
          </c:tx>
          <c:spPr>
            <a:ln w="28575">
              <a:noFill/>
            </a:ln>
          </c:spPr>
          <c:marker>
            <c:symbol val="circle"/>
            <c:size val="7"/>
            <c:spPr>
              <a:solidFill>
                <a:srgbClr val="E65032"/>
              </a:solidFill>
              <a:ln>
                <a:noFill/>
              </a:ln>
            </c:spPr>
          </c:marker>
          <c:xVal>
            <c:numRef>
              <c:f>A股结果!$H$7</c:f>
              <c:numCache>
                <c:formatCode>0%</c:formatCode>
                <c:ptCount val="1"/>
                <c:pt idx="0">
                  <c:v>0.993</c:v>
                </c:pt>
              </c:numCache>
            </c:numRef>
          </c:xVal>
          <c:yVal>
            <c:numRef>
              <c:f>A股结果!$G$7</c:f>
              <c:numCache>
                <c:formatCode>0%</c:formatCode>
                <c:ptCount val="1"/>
                <c:pt idx="0">
                  <c:v>0.995</c:v>
                </c:pt>
              </c:numCache>
            </c:numRef>
          </c:yVal>
          <c:smooth val="0"/>
        </c:ser>
        <c:ser>
          <c:idx val="6"/>
          <c:order val="6"/>
          <c:tx>
            <c:strRef>
              <c:f>A股结果!$B$8</c:f>
              <c:strCache>
                <c:ptCount val="1"/>
                <c:pt idx="0">
                  <c:v>招商银行</c:v>
                </c:pt>
              </c:strCache>
            </c:strRef>
          </c:tx>
          <c:spPr>
            <a:ln w="28575">
              <a:noFill/>
            </a:ln>
          </c:spPr>
          <c:marker>
            <c:symbol val="circle"/>
            <c:size val="7"/>
            <c:spPr>
              <a:solidFill>
                <a:srgbClr val="E65032"/>
              </a:solidFill>
              <a:ln>
                <a:noFill/>
              </a:ln>
            </c:spPr>
          </c:marker>
          <c:xVal>
            <c:numRef>
              <c:f>A股结果!$H$8</c:f>
              <c:numCache>
                <c:formatCode>0%</c:formatCode>
                <c:ptCount val="1"/>
                <c:pt idx="0">
                  <c:v>0.996</c:v>
                </c:pt>
              </c:numCache>
            </c:numRef>
          </c:xVal>
          <c:yVal>
            <c:numRef>
              <c:f>A股结果!$G$8</c:f>
              <c:numCache>
                <c:formatCode>0%</c:formatCode>
                <c:ptCount val="1"/>
                <c:pt idx="0">
                  <c:v>0.987</c:v>
                </c:pt>
              </c:numCache>
            </c:numRef>
          </c:yVal>
          <c:smooth val="0"/>
        </c:ser>
        <c:ser>
          <c:idx val="7"/>
          <c:order val="7"/>
          <c:tx>
            <c:strRef>
              <c:f>A股结果!$B$9</c:f>
              <c:strCache>
                <c:ptCount val="1"/>
                <c:pt idx="0">
                  <c:v>太平洋</c:v>
                </c:pt>
              </c:strCache>
            </c:strRef>
          </c:tx>
          <c:spPr>
            <a:ln w="28575">
              <a:noFill/>
            </a:ln>
          </c:spPr>
          <c:marker>
            <c:symbol val="circle"/>
            <c:size val="7"/>
            <c:spPr>
              <a:solidFill>
                <a:srgbClr val="E65032"/>
              </a:solidFill>
              <a:ln>
                <a:noFill/>
              </a:ln>
            </c:spPr>
          </c:marker>
          <c:xVal>
            <c:numRef>
              <c:f>A股结果!$H$9</c:f>
              <c:numCache>
                <c:formatCode>0%</c:formatCode>
                <c:ptCount val="1"/>
                <c:pt idx="0">
                  <c:v>0.637</c:v>
                </c:pt>
              </c:numCache>
            </c:numRef>
          </c:xVal>
          <c:yVal>
            <c:numRef>
              <c:f>A股结果!$G$9</c:f>
              <c:numCache>
                <c:formatCode>0%</c:formatCode>
                <c:ptCount val="1"/>
                <c:pt idx="0">
                  <c:v>0.304</c:v>
                </c:pt>
              </c:numCache>
            </c:numRef>
          </c:yVal>
          <c:smooth val="0"/>
        </c:ser>
        <c:ser>
          <c:idx val="8"/>
          <c:order val="8"/>
          <c:tx>
            <c:strRef>
              <c:f>A股结果!$B$10</c:f>
              <c:strCache>
                <c:ptCount val="1"/>
                <c:pt idx="0">
                  <c:v>民生银行</c:v>
                </c:pt>
              </c:strCache>
            </c:strRef>
          </c:tx>
          <c:spPr>
            <a:ln w="28575">
              <a:noFill/>
            </a:ln>
          </c:spPr>
          <c:marker>
            <c:symbol val="circle"/>
            <c:size val="7"/>
            <c:spPr>
              <a:solidFill>
                <a:srgbClr val="E65032"/>
              </a:solidFill>
            </c:spPr>
          </c:marker>
          <c:xVal>
            <c:numRef>
              <c:f>A股结果!$H$10</c:f>
              <c:numCache>
                <c:formatCode>0%</c:formatCode>
                <c:ptCount val="1"/>
                <c:pt idx="0">
                  <c:v>0.995</c:v>
                </c:pt>
              </c:numCache>
            </c:numRef>
          </c:xVal>
          <c:yVal>
            <c:numRef>
              <c:f>A股结果!$G$10</c:f>
              <c:numCache>
                <c:formatCode>0%</c:formatCode>
                <c:ptCount val="1"/>
                <c:pt idx="0">
                  <c:v>0.982</c:v>
                </c:pt>
              </c:numCache>
            </c:numRef>
          </c:yVal>
          <c:smooth val="0"/>
        </c:ser>
        <c:ser>
          <c:idx val="9"/>
          <c:order val="9"/>
          <c:tx>
            <c:strRef>
              <c:f>A股结果!$B$11</c:f>
              <c:strCache>
                <c:ptCount val="1"/>
                <c:pt idx="0">
                  <c:v>晨鸣纸业</c:v>
                </c:pt>
              </c:strCache>
            </c:strRef>
          </c:tx>
          <c:spPr>
            <a:ln w="28575">
              <a:noFill/>
            </a:ln>
          </c:spPr>
          <c:marker>
            <c:symbol val="circle"/>
            <c:size val="7"/>
            <c:spPr>
              <a:solidFill>
                <a:srgbClr val="E65032"/>
              </a:solidFill>
            </c:spPr>
          </c:marker>
          <c:xVal>
            <c:numRef>
              <c:f>A股结果!$H$11</c:f>
              <c:numCache>
                <c:formatCode>0%</c:formatCode>
                <c:ptCount val="1"/>
                <c:pt idx="0">
                  <c:v>0.877</c:v>
                </c:pt>
              </c:numCache>
            </c:numRef>
          </c:xVal>
          <c:yVal>
            <c:numRef>
              <c:f>A股结果!$G$11</c:f>
              <c:numCache>
                <c:formatCode>0%</c:formatCode>
                <c:ptCount val="1"/>
                <c:pt idx="0">
                  <c:v>0.928</c:v>
                </c:pt>
              </c:numCache>
            </c:numRef>
          </c:yVal>
          <c:smooth val="0"/>
        </c:ser>
        <c:dLbls>
          <c:showLegendKey val="0"/>
          <c:showVal val="0"/>
          <c:showCatName val="0"/>
          <c:showSerName val="0"/>
          <c:showPercent val="0"/>
          <c:showBubbleSize val="0"/>
          <c:showLeaderLines val="0"/>
        </c:dLbls>
        <c:axId val="159255168"/>
        <c:axId val="159265536"/>
      </c:scatterChart>
      <c:valAx>
        <c:axId val="159255168"/>
        <c:scaling>
          <c:orientation/>
          <c:max val="1"/>
          <c:min val="0"/>
        </c:scaling>
        <c:delete val="0"/>
        <c:axPos val="b"/>
        <c:numFmt formatCode="@" sourceLinked="0"/>
        <c:majorTickMark val="out"/>
        <c:minorTickMark val="none"/>
        <c:crossAx val="159265536"/>
        <c:crosses val="autoZero"/>
        <c:crossBetween val="midCat"/>
        <c:majorUnit val="0.25"/>
      </c:valAx>
      <c:valAx>
        <c:axId val="159265536"/>
        <c:scaling>
          <c:orientation/>
          <c:max val="1"/>
          <c:min val="0"/>
        </c:scaling>
        <c:delete val="0"/>
        <c:axPos val="l"/>
        <c:numFmt formatCode="@" sourceLinked="0"/>
        <c:majorTickMark val="out"/>
        <c:minorTickMark val="none"/>
        <c:crossAx val="159255168"/>
        <c:crosses val="autoZero"/>
        <c:crossBetween val="midCat"/>
        <c:majorUnit val="0.25"/>
      </c:valAx>
    </c:plotArea>
    <c:plotVisOnly val="1"/>
    <c:dispBlanksAs val="gap"/>
    <c:showDLblsOverMax val="0"/>
  </c:chart>
  <c:spPr>
    <a:ln>
      <a:noFill/>
    </a:ln>
  </c:spPr>
  <c:txPr>
    <a:bodyPr/>
    <a:p>
      <a:pPr>
        <a:defRPr sz="1200" smtId="4294967295">
          <a:latin typeface="+mn-lt"/>
          <a:ea typeface="Segoe UI Symbol" pitchFamily="34" charset="0"/>
        </a:defRPr>
      </a:pPr>
      <a:endParaRPr sz="1200" smtId="4294967295">
        <a:latin typeface="+mn-lt"/>
        <a:ea typeface="Segoe UI Symbol" pitchFamily="34" charset="0"/>
      </a:endParaRPr>
    </a:p>
  </c:txPr>
  <c:externalData r:id="rId1">
    <c:autoUpdate val="0"/>
  </c:externalData>
  <c:userShapes r:id="rId3"/>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8492129445075989"/>
          <c:y val="0.28150850534439087"/>
          <c:w val="0.63253098726272583"/>
          <c:h val="0.63373017311096191"/>
        </c:manualLayout>
      </c:layout>
      <c:scatterChart>
        <c:scatterStyle val="lineMarker"/>
        <c:varyColors val="0"/>
        <c:ser>
          <c:idx val="0"/>
          <c:order val="0"/>
          <c:tx>
            <c:strRef>
              <c:f>'H股源数据&amp;结果'!$B$3</c:f>
              <c:strCache>
                <c:ptCount val="1"/>
                <c:pt idx="0">
                  <c:v>中国旺旺</c:v>
                </c:pt>
              </c:strCache>
            </c:strRef>
          </c:tx>
          <c:spPr>
            <a:ln w="28575">
              <a:noFill/>
            </a:ln>
          </c:spPr>
          <c:marker>
            <c:symbol val="circle"/>
            <c:size val="7"/>
            <c:spPr>
              <a:solidFill>
                <a:srgbClr val="E65032"/>
              </a:solidFill>
            </c:spPr>
          </c:marker>
          <c:xVal>
            <c:numRef>
              <c:f>'H股源数据&amp;结果'!$P$3</c:f>
              <c:numCache>
                <c:formatCode>0%</c:formatCode>
                <c:ptCount val="1"/>
                <c:pt idx="0">
                  <c:v>0.818</c:v>
                </c:pt>
              </c:numCache>
            </c:numRef>
          </c:xVal>
          <c:yVal>
            <c:numRef>
              <c:f>'H股源数据&amp;结果'!$N$3</c:f>
              <c:numCache>
                <c:formatCode>0%</c:formatCode>
                <c:ptCount val="1"/>
                <c:pt idx="0">
                  <c:v>0.749</c:v>
                </c:pt>
              </c:numCache>
            </c:numRef>
          </c:yVal>
          <c:smooth val="0"/>
        </c:ser>
        <c:ser>
          <c:idx val="1"/>
          <c:order val="1"/>
          <c:tx>
            <c:strRef>
              <c:f>'H股源数据&amp;结果'!$B$5</c:f>
              <c:strCache>
                <c:ptCount val="1"/>
                <c:pt idx="0">
                  <c:v>联想</c:v>
                </c:pt>
              </c:strCache>
            </c:strRef>
          </c:tx>
          <c:spPr>
            <a:ln w="28575">
              <a:noFill/>
            </a:ln>
          </c:spPr>
          <c:marker>
            <c:symbol val="circle"/>
            <c:size val="7"/>
            <c:spPr>
              <a:solidFill>
                <a:srgbClr val="E65032"/>
              </a:solidFill>
            </c:spPr>
          </c:marker>
          <c:xVal>
            <c:numRef>
              <c:f>'H股源数据&amp;结果'!$P$5</c:f>
              <c:numCache>
                <c:formatCode>0%</c:formatCode>
                <c:ptCount val="1"/>
                <c:pt idx="0">
                  <c:v>0.825</c:v>
                </c:pt>
              </c:numCache>
            </c:numRef>
          </c:xVal>
          <c:yVal>
            <c:numRef>
              <c:f>'H股源数据&amp;结果'!$N$5</c:f>
              <c:numCache>
                <c:formatCode>0%</c:formatCode>
                <c:ptCount val="1"/>
                <c:pt idx="0">
                  <c:v>0.966</c:v>
                </c:pt>
              </c:numCache>
            </c:numRef>
          </c:yVal>
          <c:smooth val="0"/>
        </c:ser>
        <c:ser>
          <c:idx val="2"/>
          <c:order val="2"/>
          <c:tx>
            <c:strRef>
              <c:f>'H股源数据&amp;结果'!$B$6</c:f>
              <c:strCache>
                <c:ptCount val="1"/>
                <c:pt idx="0">
                  <c:v>腾讯控股</c:v>
                </c:pt>
              </c:strCache>
            </c:strRef>
          </c:tx>
          <c:spPr>
            <a:ln w="28575">
              <a:noFill/>
            </a:ln>
          </c:spPr>
          <c:marker>
            <c:symbol val="circle"/>
            <c:size val="7"/>
            <c:spPr>
              <a:solidFill>
                <a:srgbClr val="E65032"/>
              </a:solidFill>
              <a:ln>
                <a:noFill/>
              </a:ln>
            </c:spPr>
          </c:marker>
          <c:xVal>
            <c:numRef>
              <c:f>'H股源数据&amp;结果'!$P$6</c:f>
              <c:numCache>
                <c:formatCode>0%</c:formatCode>
                <c:ptCount val="1"/>
                <c:pt idx="0">
                  <c:v>0.94</c:v>
                </c:pt>
              </c:numCache>
            </c:numRef>
          </c:xVal>
          <c:yVal>
            <c:numRef>
              <c:f>'H股源数据&amp;结果'!$N$6</c:f>
              <c:numCache>
                <c:formatCode>0%</c:formatCode>
                <c:ptCount val="1"/>
                <c:pt idx="0">
                  <c:v>0.814</c:v>
                </c:pt>
              </c:numCache>
            </c:numRef>
          </c:yVal>
          <c:smooth val="0"/>
        </c:ser>
        <c:ser>
          <c:idx val="3"/>
          <c:order val="3"/>
          <c:tx>
            <c:strRef>
              <c:f>'H股源数据&amp;结果'!$B$7</c:f>
              <c:strCache>
                <c:ptCount val="1"/>
                <c:pt idx="0">
                  <c:v>恒大地产</c:v>
                </c:pt>
              </c:strCache>
            </c:strRef>
          </c:tx>
          <c:spPr>
            <a:ln w="28575">
              <a:noFill/>
            </a:ln>
          </c:spPr>
          <c:marker>
            <c:symbol val="circle"/>
            <c:size val="7"/>
            <c:spPr>
              <a:solidFill>
                <a:srgbClr val="E65032"/>
              </a:solidFill>
            </c:spPr>
          </c:marker>
          <c:dPt>
            <c:idx val="0"/>
            <c:invertIfNegative val="1"/>
            <c:marker>
              <c:spPr>
                <a:solidFill>
                  <a:srgbClr val="E65032"/>
                </a:solidFill>
                <a:ln>
                  <a:noFill/>
                </a:ln>
              </c:spPr>
            </c:marker>
          </c:dPt>
          <c:xVal>
            <c:numRef>
              <c:f>'H股源数据&amp;结果'!$P$7</c:f>
              <c:numCache>
                <c:formatCode>0%</c:formatCode>
                <c:ptCount val="1"/>
                <c:pt idx="0">
                  <c:v>0.945</c:v>
                </c:pt>
              </c:numCache>
            </c:numRef>
          </c:xVal>
          <c:yVal>
            <c:numRef>
              <c:f>'H股源数据&amp;结果'!$N$7</c:f>
              <c:numCache>
                <c:formatCode>0%</c:formatCode>
                <c:ptCount val="1"/>
                <c:pt idx="0">
                  <c:v>0.889</c:v>
                </c:pt>
              </c:numCache>
            </c:numRef>
          </c:yVal>
          <c:smooth val="0"/>
        </c:ser>
        <c:ser>
          <c:idx val="4"/>
          <c:order val="4"/>
          <c:tx>
            <c:strRef>
              <c:f>'H股源数据&amp;结果'!$B$8</c:f>
              <c:strCache>
                <c:ptCount val="1"/>
                <c:pt idx="0">
                  <c:v>华润燃气</c:v>
                </c:pt>
              </c:strCache>
            </c:strRef>
          </c:tx>
          <c:spPr>
            <a:ln w="28575">
              <a:noFill/>
            </a:ln>
          </c:spPr>
          <c:dPt>
            <c:idx val="0"/>
            <c:invertIfNegative val="1"/>
            <c:marker>
              <c:symbol val="circle"/>
              <c:size val="7"/>
              <c:spPr>
                <a:solidFill>
                  <a:srgbClr val="E65032"/>
                </a:solidFill>
              </c:spPr>
            </c:marker>
          </c:dPt>
          <c:xVal>
            <c:numRef>
              <c:f>'H股源数据&amp;结果'!$P$8</c:f>
              <c:numCache>
                <c:formatCode>0%</c:formatCode>
                <c:ptCount val="1"/>
                <c:pt idx="0">
                  <c:v>0.634</c:v>
                </c:pt>
              </c:numCache>
            </c:numRef>
          </c:xVal>
          <c:yVal>
            <c:numRef>
              <c:f>'H股源数据&amp;结果'!$N$8</c:f>
              <c:numCache>
                <c:formatCode>0%</c:formatCode>
                <c:ptCount val="1"/>
                <c:pt idx="0">
                  <c:v>0.665</c:v>
                </c:pt>
              </c:numCache>
            </c:numRef>
          </c:yVal>
          <c:smooth val="0"/>
        </c:ser>
        <c:ser>
          <c:idx val="5"/>
          <c:order val="5"/>
          <c:tx>
            <c:strRef>
              <c:f>'H股源数据&amp;结果'!$B$9</c:f>
              <c:strCache>
                <c:ptCount val="1"/>
                <c:pt idx="0">
                  <c:v>五矿资源</c:v>
                </c:pt>
              </c:strCache>
            </c:strRef>
          </c:tx>
          <c:spPr>
            <a:ln w="28575">
              <a:noFill/>
            </a:ln>
          </c:spPr>
          <c:marker>
            <c:symbol val="circle"/>
            <c:size val="7"/>
            <c:spPr>
              <a:solidFill>
                <a:srgbClr val="E65032"/>
              </a:solidFill>
              <a:ln>
                <a:noFill/>
              </a:ln>
            </c:spPr>
          </c:marker>
          <c:xVal>
            <c:numRef>
              <c:f>'H股源数据&amp;结果'!$P$9</c:f>
              <c:numCache>
                <c:formatCode>0%</c:formatCode>
                <c:ptCount val="1"/>
                <c:pt idx="0">
                  <c:v>0.84</c:v>
                </c:pt>
              </c:numCache>
            </c:numRef>
          </c:xVal>
          <c:yVal>
            <c:numRef>
              <c:f>'H股源数据&amp;结果'!$N$9</c:f>
              <c:numCache>
                <c:formatCode>0%</c:formatCode>
                <c:ptCount val="1"/>
                <c:pt idx="0">
                  <c:v>0.703</c:v>
                </c:pt>
              </c:numCache>
            </c:numRef>
          </c:yVal>
          <c:smooth val="0"/>
        </c:ser>
        <c:ser>
          <c:idx val="6"/>
          <c:order val="6"/>
          <c:tx>
            <c:strRef>
              <c:f>'H股源数据&amp;结果'!$B$10</c:f>
              <c:strCache>
                <c:ptCount val="1"/>
                <c:pt idx="0">
                  <c:v>香港建设(控股)</c:v>
                </c:pt>
              </c:strCache>
            </c:strRef>
          </c:tx>
          <c:spPr>
            <a:ln w="28575">
              <a:noFill/>
            </a:ln>
          </c:spPr>
          <c:marker>
            <c:symbol val="circle"/>
            <c:size val="7"/>
            <c:spPr>
              <a:solidFill>
                <a:srgbClr val="E65032"/>
              </a:solidFill>
            </c:spPr>
          </c:marker>
          <c:xVal>
            <c:numRef>
              <c:f>'H股源数据&amp;结果'!$P$10</c:f>
              <c:numCache>
                <c:formatCode>0%</c:formatCode>
                <c:ptCount val="1"/>
                <c:pt idx="0">
                  <c:v>0.36</c:v>
                </c:pt>
              </c:numCache>
            </c:numRef>
          </c:xVal>
          <c:yVal>
            <c:numRef>
              <c:f>'H股源数据&amp;结果'!$N$10</c:f>
              <c:numCache>
                <c:formatCode>0%</c:formatCode>
                <c:ptCount val="1"/>
                <c:pt idx="0">
                  <c:v>0.204</c:v>
                </c:pt>
              </c:numCache>
            </c:numRef>
          </c:yVal>
          <c:smooth val="0"/>
        </c:ser>
        <c:ser>
          <c:idx val="7"/>
          <c:order val="7"/>
          <c:tx>
            <c:strRef>
              <c:f>'H股源数据&amp;结果'!$B$11</c:f>
              <c:strCache>
                <c:ptCount val="1"/>
                <c:pt idx="0">
                  <c:v>中信资源</c:v>
                </c:pt>
              </c:strCache>
            </c:strRef>
          </c:tx>
          <c:spPr>
            <a:ln w="28575">
              <a:noFill/>
            </a:ln>
          </c:spPr>
          <c:marker>
            <c:symbol val="circle"/>
            <c:size val="7"/>
            <c:spPr>
              <a:solidFill>
                <a:srgbClr val="E65032"/>
              </a:solidFill>
            </c:spPr>
          </c:marker>
          <c:xVal>
            <c:numRef>
              <c:f>'H股源数据&amp;结果'!$P$11</c:f>
              <c:numCache>
                <c:formatCode>0%</c:formatCode>
                <c:ptCount val="1"/>
                <c:pt idx="0">
                  <c:v>0.747</c:v>
                </c:pt>
              </c:numCache>
            </c:numRef>
          </c:xVal>
          <c:yVal>
            <c:numRef>
              <c:f>'H股源数据&amp;结果'!$N$11</c:f>
              <c:numCache>
                <c:formatCode>0%</c:formatCode>
                <c:ptCount val="1"/>
                <c:pt idx="0">
                  <c:v>0.828</c:v>
                </c:pt>
              </c:numCache>
            </c:numRef>
          </c:yVal>
          <c:smooth val="0"/>
        </c:ser>
        <c:ser>
          <c:idx val="8"/>
          <c:order val="8"/>
          <c:tx>
            <c:strRef>
              <c:f>'H股源数据&amp;结果'!$B$12</c:f>
              <c:strCache>
                <c:ptCount val="1"/>
                <c:pt idx="0">
                  <c:v>国泰君安国际</c:v>
                </c:pt>
              </c:strCache>
            </c:strRef>
          </c:tx>
          <c:spPr>
            <a:ln w="28575">
              <a:noFill/>
            </a:ln>
          </c:spPr>
          <c:marker>
            <c:symbol val="circle"/>
            <c:size val="7"/>
            <c:spPr>
              <a:solidFill>
                <a:srgbClr val="E65032"/>
              </a:solidFill>
              <a:ln>
                <a:noFill/>
              </a:ln>
            </c:spPr>
          </c:marker>
          <c:xVal>
            <c:numRef>
              <c:f>'H股源数据&amp;结果'!$P$12</c:f>
              <c:numCache>
                <c:formatCode>0%</c:formatCode>
                <c:ptCount val="1"/>
                <c:pt idx="0">
                  <c:v>0.381</c:v>
                </c:pt>
              </c:numCache>
            </c:numRef>
          </c:xVal>
          <c:yVal>
            <c:numRef>
              <c:f>'H股源数据&amp;结果'!$N$12</c:f>
              <c:numCache>
                <c:formatCode>0%</c:formatCode>
                <c:ptCount val="1"/>
                <c:pt idx="0">
                  <c:v>0.154</c:v>
                </c:pt>
              </c:numCache>
            </c:numRef>
          </c:yVal>
          <c:smooth val="0"/>
        </c:ser>
        <c:dLbls>
          <c:showLegendKey val="0"/>
          <c:showVal val="0"/>
          <c:showCatName val="0"/>
          <c:showSerName val="0"/>
          <c:showPercent val="0"/>
          <c:showBubbleSize val="0"/>
          <c:showLeaderLines val="0"/>
        </c:dLbls>
        <c:axId val="159317376"/>
        <c:axId val="159331840"/>
      </c:scatterChart>
      <c:valAx>
        <c:axId val="159317376"/>
        <c:scaling>
          <c:orientation/>
          <c:max val="1"/>
          <c:min val="0"/>
        </c:scaling>
        <c:delete val="0"/>
        <c:axPos val="b"/>
        <c:numFmt formatCode="@" sourceLinked="0"/>
        <c:majorTickMark val="out"/>
        <c:minorTickMark val="none"/>
        <c:crossAx val="159331840"/>
        <c:crosses val="autoZero"/>
        <c:crossBetween val="midCat"/>
        <c:majorUnit val="0.25"/>
      </c:valAx>
      <c:valAx>
        <c:axId val="159331840"/>
        <c:scaling>
          <c:orientation/>
          <c:max val="1"/>
          <c:min val="0"/>
        </c:scaling>
        <c:delete val="0"/>
        <c:axPos val="l"/>
        <c:numFmt formatCode="@" sourceLinked="0"/>
        <c:majorTickMark val="out"/>
        <c:minorTickMark val="none"/>
        <c:crossAx val="159317376"/>
        <c:crosses val="autoZero"/>
        <c:crossBetween val="midCat"/>
        <c:majorUnit val="0.25"/>
      </c:valAx>
    </c:plotArea>
    <c:plotVisOnly val="1"/>
    <c:dispBlanksAs val="gap"/>
    <c:showDLblsOverMax val="0"/>
  </c:chart>
  <c:spPr>
    <a:ln>
      <a:noFill/>
    </a:ln>
  </c:spPr>
  <c:txPr>
    <a:bodyPr/>
    <a:p>
      <a:pPr>
        <a:defRPr sz="1200" smtId="4294967295">
          <a:latin typeface="+mn-lt"/>
          <a:ea typeface="楷体_GB2312" pitchFamily="49" charset="-122"/>
        </a:defRPr>
      </a:pPr>
      <a:endParaRPr sz="1200" smtId="4294967295">
        <a:latin typeface="+mn-lt"/>
        <a:ea typeface="楷体_GB2312" pitchFamily="49" charset="-122"/>
      </a:endParaRPr>
    </a:p>
  </c:txPr>
  <c:externalData r:id="rId1">
    <c:autoUpdate val="0"/>
  </c:externalData>
  <c:userShapes r:id="rId3"/>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1761186271905899"/>
          <c:y val="0.051400553435087204"/>
          <c:w val="0.8572537899017334"/>
          <c:h val="0.8136785626411438"/>
        </c:manualLayout>
      </c:layout>
      <c:barChart>
        <c:barDir val="col"/>
        <c:grouping val="stacked"/>
        <c:varyColors val="0"/>
        <c:ser>
          <c:idx val="0"/>
          <c:order val="0"/>
          <c:tx>
            <c:strRef>
              <c:f>建议薪酬表!$M$34</c:f>
              <c:strCache>
                <c:ptCount val="1"/>
                <c:pt idx="0">
                  <c:v>下限</c:v>
                </c:pt>
              </c:strCache>
            </c:strRef>
          </c:tx>
          <c:spPr>
            <a:noFill/>
            <a:ln>
              <a:noFill/>
            </a:ln>
          </c:spPr>
          <c:invertIfNegative val="0"/>
          <c:cat>
            <c:strRef>
              <c:f>建议薪酬表!$L$22:$L$25</c:f>
              <c:strCache>
                <c:ptCount val="4"/>
                <c:pt idx="0">
                  <c:v>中后台副总</c:v>
                </c:pt>
                <c:pt idx="1">
                  <c:v>前台副总</c:v>
                </c:pt>
                <c:pt idx="2">
                  <c:v>总经理</c:v>
                </c:pt>
                <c:pt idx="3">
                  <c:v>董事长</c:v>
                </c:pt>
              </c:strCache>
            </c:strRef>
          </c:cat>
          <c:val>
            <c:numRef>
              <c:f>建议薪酬表!$M$22:$M$25</c:f>
              <c:numCache>
                <c:formatCode>#,##0_ </c:formatCode>
                <c:ptCount val="4"/>
                <c:pt idx="0">
                  <c:v>1193000</c:v>
                </c:pt>
                <c:pt idx="1">
                  <c:v>1363000</c:v>
                </c:pt>
                <c:pt idx="2">
                  <c:v>1533000</c:v>
                </c:pt>
                <c:pt idx="3">
                  <c:v>1704000</c:v>
                </c:pt>
              </c:numCache>
            </c:numRef>
          </c:val>
        </c:ser>
        <c:ser>
          <c:idx val="1"/>
          <c:order val="1"/>
          <c:tx>
            <c:strRef>
              <c:f>建议薪酬表!$N$34</c:f>
              <c:strCache>
                <c:ptCount val="1"/>
                <c:pt idx="0">
                  <c:v>薪酬区间</c:v>
                </c:pt>
              </c:strCache>
            </c:strRef>
          </c:tx>
          <c:spPr>
            <a:solidFill>
              <a:schemeClr val="accent6">
                <a:lumMod val="40000"/>
                <a:lumOff val="60000"/>
              </a:schemeClr>
            </a:solidFill>
          </c:spPr>
          <c:invertIfNegative val="0"/>
          <c:cat>
            <c:strRef>
              <c:f>建议薪酬表!$L$22:$L$25</c:f>
              <c:strCache>
                <c:ptCount val="4"/>
                <c:pt idx="0">
                  <c:v>中后台副总</c:v>
                </c:pt>
                <c:pt idx="1">
                  <c:v>前台副总</c:v>
                </c:pt>
                <c:pt idx="2">
                  <c:v>总经理</c:v>
                </c:pt>
                <c:pt idx="3">
                  <c:v>董事长</c:v>
                </c:pt>
              </c:strCache>
            </c:strRef>
          </c:cat>
          <c:val>
            <c:numRef>
              <c:f>建议薪酬表!$N$22:$N$25</c:f>
              <c:numCache>
                <c:formatCode>#,##0_ </c:formatCode>
                <c:ptCount val="4"/>
                <c:pt idx="0">
                  <c:v>954000</c:v>
                </c:pt>
                <c:pt idx="1">
                  <c:v>1090000</c:v>
                </c:pt>
                <c:pt idx="2">
                  <c:v>1226000</c:v>
                </c:pt>
                <c:pt idx="3">
                  <c:v>1363000</c:v>
                </c:pt>
              </c:numCache>
            </c:numRef>
          </c:val>
        </c:ser>
        <c:dLbls>
          <c:showLegendKey val="0"/>
          <c:showVal val="0"/>
          <c:showCatName val="0"/>
          <c:showSerName val="0"/>
          <c:showPercent val="0"/>
          <c:showBubbleSize val="0"/>
          <c:showLeaderLines val="0"/>
        </c:dLbls>
        <c:gapWidth/>
        <c:overlap val="100"/>
        <c:axId val="186682368"/>
        <c:axId val="186688640"/>
      </c:barChart>
      <c:lineChart>
        <c:grouping/>
        <c:varyColors val="0"/>
        <c:ser>
          <c:idx val="2"/>
          <c:order val="2"/>
          <c:tx>
            <c:strRef>
              <c:f>建议薪酬表!$O$34</c:f>
              <c:strCache>
                <c:ptCount val="1"/>
                <c:pt idx="0">
                  <c:v>中间值</c:v>
                </c:pt>
              </c:strCache>
            </c:strRef>
          </c:tx>
          <c:spPr>
            <a:ln>
              <a:noFill/>
            </a:ln>
          </c:spPr>
          <c:marker>
            <c:spPr>
              <a:solidFill>
                <a:srgbClr val="E65032"/>
              </a:solidFill>
              <a:ln>
                <a:solidFill>
                  <a:srgbClr val="E65032"/>
                </a:solidFill>
              </a:ln>
            </c:spPr>
          </c:marker>
          <c:cat>
            <c:strRef>
              <c:f>建议薪酬表!$L$22:$L$25</c:f>
              <c:strCache>
                <c:ptCount val="4"/>
                <c:pt idx="0">
                  <c:v>中后台副总</c:v>
                </c:pt>
                <c:pt idx="1">
                  <c:v>前台副总</c:v>
                </c:pt>
                <c:pt idx="2">
                  <c:v>总经理</c:v>
                </c:pt>
                <c:pt idx="3">
                  <c:v>董事长</c:v>
                </c:pt>
              </c:strCache>
            </c:strRef>
          </c:cat>
          <c:val>
            <c:numRef>
              <c:f>建议薪酬表!$O$22:$O$25</c:f>
              <c:numCache>
                <c:formatCode>#,##0_ </c:formatCode>
                <c:ptCount val="4"/>
                <c:pt idx="0">
                  <c:v>1669500</c:v>
                </c:pt>
                <c:pt idx="1">
                  <c:v>1908000</c:v>
                </c:pt>
                <c:pt idx="2">
                  <c:v>2146500</c:v>
                </c:pt>
                <c:pt idx="3">
                  <c:v>2385000</c:v>
                </c:pt>
              </c:numCache>
            </c:numRef>
          </c:val>
          <c:smooth val="0"/>
        </c:ser>
        <c:ser>
          <c:idx val="3"/>
          <c:order val="3"/>
          <c:tx>
            <c:strRef>
              <c:f>建议薪酬表!$P$34</c:f>
              <c:strCache>
                <c:ptCount val="1"/>
                <c:pt idx="0">
                  <c:v>25分位</c:v>
                </c:pt>
              </c:strCache>
            </c:strRef>
          </c:tx>
          <c:spPr>
            <a:ln w="19050">
              <a:solidFill>
                <a:srgbClr val="A00050"/>
              </a:solidFill>
            </a:ln>
          </c:spPr>
          <c:marker>
            <c:symbol val="star"/>
            <c:spPr>
              <a:noFill/>
              <a:ln>
                <a:solidFill>
                  <a:srgbClr val="A00050"/>
                </a:solidFill>
              </a:ln>
            </c:spPr>
          </c:marker>
          <c:cat>
            <c:strRef>
              <c:f>建议薪酬表!$L$22:$L$25</c:f>
              <c:strCache>
                <c:ptCount val="4"/>
                <c:pt idx="0">
                  <c:v>中后台副总</c:v>
                </c:pt>
                <c:pt idx="1">
                  <c:v>前台副总</c:v>
                </c:pt>
                <c:pt idx="2">
                  <c:v>总经理</c:v>
                </c:pt>
                <c:pt idx="3">
                  <c:v>董事长</c:v>
                </c:pt>
              </c:strCache>
            </c:strRef>
          </c:cat>
          <c:val>
            <c:numRef>
              <c:f>建议薪酬表!$P$22:$P$25</c:f>
              <c:numCache>
                <c:formatCode>#,##0</c:formatCode>
                <c:ptCount val="4"/>
                <c:pt idx="0">
                  <c:v>875943</c:v>
                </c:pt>
                <c:pt idx="1">
                  <c:v>1254672.26890756</c:v>
                </c:pt>
                <c:pt idx="2">
                  <c:v>1493060</c:v>
                </c:pt>
                <c:pt idx="3">
                  <c:v>1642366</c:v>
                </c:pt>
              </c:numCache>
            </c:numRef>
          </c:val>
          <c:smooth val="0"/>
        </c:ser>
        <c:ser>
          <c:idx val="4"/>
          <c:order val="4"/>
          <c:tx>
            <c:strRef>
              <c:f>建议薪酬表!$Q$34</c:f>
              <c:strCache>
                <c:ptCount val="1"/>
                <c:pt idx="0">
                  <c:v>50分位</c:v>
                </c:pt>
              </c:strCache>
            </c:strRef>
          </c:tx>
          <c:spPr>
            <a:ln w="19050">
              <a:solidFill>
                <a:schemeClr val="bg1">
                  <a:lumMod val="50000"/>
                </a:schemeClr>
              </a:solidFill>
            </a:ln>
          </c:spPr>
          <c:marker>
            <c:symbol val="star"/>
            <c:spPr>
              <a:noFill/>
              <a:ln>
                <a:solidFill>
                  <a:srgbClr val="0070C0"/>
                </a:solidFill>
              </a:ln>
            </c:spPr>
          </c:marker>
          <c:cat>
            <c:strRef>
              <c:f>建议薪酬表!$L$22:$L$25</c:f>
              <c:strCache>
                <c:ptCount val="4"/>
                <c:pt idx="0">
                  <c:v>中后台副总</c:v>
                </c:pt>
                <c:pt idx="1">
                  <c:v>前台副总</c:v>
                </c:pt>
                <c:pt idx="2">
                  <c:v>总经理</c:v>
                </c:pt>
                <c:pt idx="3">
                  <c:v>董事长</c:v>
                </c:pt>
              </c:strCache>
            </c:strRef>
          </c:cat>
          <c:val>
            <c:numRef>
              <c:f>建议薪酬表!$Q$22:$Q$25</c:f>
              <c:numCache>
                <c:formatCode>#,##0</c:formatCode>
                <c:ptCount val="4"/>
                <c:pt idx="0">
                  <c:v>1418899.79500781</c:v>
                </c:pt>
                <c:pt idx="1">
                  <c:v>1798256.84420109</c:v>
                </c:pt>
                <c:pt idx="2">
                  <c:v>2167618.8</c:v>
                </c:pt>
                <c:pt idx="3">
                  <c:v>2384380.68</c:v>
                </c:pt>
              </c:numCache>
            </c:numRef>
          </c:val>
          <c:smooth val="0"/>
        </c:ser>
        <c:ser>
          <c:idx val="5"/>
          <c:order val="5"/>
          <c:tx>
            <c:strRef>
              <c:f>建议薪酬表!$R$34</c:f>
              <c:strCache>
                <c:ptCount val="1"/>
                <c:pt idx="0">
                  <c:v>75分位</c:v>
                </c:pt>
              </c:strCache>
            </c:strRef>
          </c:tx>
          <c:spPr>
            <a:ln w="19050">
              <a:solidFill>
                <a:srgbClr val="0070C0"/>
              </a:solidFill>
            </a:ln>
          </c:spPr>
          <c:marker>
            <c:symbol val="star"/>
            <c:spPr>
              <a:noFill/>
              <a:ln>
                <a:solidFill>
                  <a:srgbClr val="0070C0"/>
                </a:solidFill>
              </a:ln>
            </c:spPr>
          </c:marker>
          <c:cat>
            <c:strRef>
              <c:f>建议薪酬表!$L$22:$L$25</c:f>
              <c:strCache>
                <c:ptCount val="4"/>
                <c:pt idx="0">
                  <c:v>中后台副总</c:v>
                </c:pt>
                <c:pt idx="1">
                  <c:v>前台副总</c:v>
                </c:pt>
                <c:pt idx="2">
                  <c:v>总经理</c:v>
                </c:pt>
                <c:pt idx="3">
                  <c:v>董事长</c:v>
                </c:pt>
              </c:strCache>
            </c:strRef>
          </c:cat>
          <c:val>
            <c:numRef>
              <c:f>建议薪酬表!$R$22:$R$25</c:f>
              <c:numCache>
                <c:formatCode>#,##0</c:formatCode>
                <c:ptCount val="4"/>
                <c:pt idx="0">
                  <c:v>1835277</c:v>
                </c:pt>
                <c:pt idx="1">
                  <c:v>2461907.61896934</c:v>
                </c:pt>
                <c:pt idx="2">
                  <c:v>2995403</c:v>
                </c:pt>
                <c:pt idx="3">
                  <c:v>3294943.3</c:v>
                </c:pt>
              </c:numCache>
            </c:numRef>
          </c:val>
          <c:smooth val="0"/>
        </c:ser>
        <c:dLbls>
          <c:showLegendKey val="0"/>
          <c:showVal val="0"/>
          <c:showCatName val="0"/>
          <c:showSerName val="0"/>
          <c:showPercent val="0"/>
          <c:showBubbleSize val="0"/>
          <c:showLeaderLines val="0"/>
        </c:dLbls>
        <c:axId val="186682368"/>
        <c:axId val="186688640"/>
      </c:lineChart>
      <c:catAx>
        <c:axId val="186682368"/>
        <c:scaling>
          <c:orientation/>
        </c:scaling>
        <c:delete val="0"/>
        <c:axPos val="b"/>
        <c:majorTickMark val="none"/>
        <c:minorTickMark val="none"/>
        <c:txPr>
          <a:bodyPr/>
          <a:p>
            <a:pPr>
              <a:defRPr smtId="4294967295">
                <a:latin typeface="楷体_GB2312" pitchFamily="49" charset="-122"/>
                <a:ea typeface="楷体_GB2312" pitchFamily="49" charset="-122"/>
              </a:defRPr>
            </a:pPr>
            <a:endParaRPr smtId="4294967295">
              <a:latin typeface="楷体_GB2312" pitchFamily="49" charset="-122"/>
              <a:ea typeface="楷体_GB2312" pitchFamily="49" charset="-122"/>
            </a:endParaRPr>
          </a:p>
        </c:txPr>
        <c:crossAx val="186688640"/>
        <c:crosses val="autoZero"/>
        <c:auto val="0"/>
        <c:lblAlgn val="ctr"/>
        <c:lblOffset/>
        <c:noMultiLvlLbl val="0"/>
      </c:catAx>
      <c:valAx>
        <c:axId val="186688640"/>
        <c:scaling>
          <c:orientation/>
          <c:max val="4000000"/>
        </c:scaling>
        <c:delete val="0"/>
        <c:axPos val="l"/>
        <c:numFmt formatCode="#,##0_ " sourceLinked="1"/>
        <c:majorTickMark val="none"/>
        <c:minorTickMark val="none"/>
        <c:txPr>
          <a:bodyPr/>
          <a:p>
            <a:pPr>
              <a:defRPr smtId="4294967295">
                <a:latin typeface="Arial" pitchFamily="34" charset="0"/>
                <a:cs typeface="Arial" pitchFamily="34" charset="0"/>
              </a:defRPr>
            </a:pPr>
            <a:endParaRPr smtId="4294967295">
              <a:latin typeface="Arial" pitchFamily="34" charset="0"/>
              <a:cs typeface="Arial" pitchFamily="34" charset="0"/>
            </a:endParaRPr>
          </a:p>
        </c:txPr>
        <c:crossAx val="186682368"/>
        <c:crosses val="autoZero"/>
        <c:crossBetween val="between"/>
        <c:majorUnit val="1000000"/>
        <c:dispUnits>
          <c:builtInUnit val="tenThousands"/>
        </c:dispUnits>
      </c:valAx>
    </c:plotArea>
    <c:legend>
      <c:legendPos/>
      <c:legendEntry>
        <c:idx val="1"/>
        <c:delete val="1"/>
      </c:legendEntry>
      <c:layout>
        <c:manualLayout>
          <c:xMode val="edge"/>
          <c:yMode val="edge"/>
          <c:x val="0.14920635521411896"/>
          <c:y val="0.046284876763820648"/>
          <c:w val="0.48201057314872742"/>
          <c:h val="0.22865961492061615"/>
        </c:manualLayout>
      </c:layout>
      <c:overlay val="0"/>
      <c:txPr>
        <a:bodyPr/>
        <a:p>
          <a:pPr>
            <a:defRPr smtId="4294967295">
              <a:latin typeface="Arial" pitchFamily="34" charset="0"/>
              <a:ea typeface="楷体_GB2312" pitchFamily="49" charset="-122"/>
              <a:cs typeface="Arial" pitchFamily="34" charset="0"/>
            </a:defRPr>
          </a:pPr>
          <a:endParaRPr smtId="4294967295">
            <a:latin typeface="Arial" pitchFamily="34" charset="0"/>
            <a:ea typeface="楷体_GB2312" pitchFamily="49" charset="-122"/>
            <a:cs typeface="Arial" pitchFamily="34" charset="0"/>
          </a:endParaRPr>
        </a:p>
      </c:txPr>
    </c:legend>
    <c:plotVisOnly val="1"/>
    <c:dispBlanksAs val="gap"/>
    <c:showDLblsOverMax val="0"/>
  </c:chart>
  <c:spPr>
    <a:ln>
      <a:solidFill>
        <a:schemeClr val="bg1">
          <a:lumMod val="50000"/>
        </a:schemeClr>
      </a:solidFill>
      <a:prstDash val="sysDash"/>
    </a:ln>
  </c:spPr>
  <c:externalData r:id="rId1">
    <c:autoUpdate val="0"/>
  </c:externalData>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11031784117221832"/>
          <c:y val="0.068907745182514191"/>
          <c:w val="0.87370741367340088"/>
          <c:h val="0.81303596496582031"/>
        </c:manualLayout>
      </c:layout>
      <c:barChart>
        <c:barDir val="col"/>
        <c:grouping val="stacked"/>
        <c:varyColors val="0"/>
        <c:ser>
          <c:idx val="0"/>
          <c:order val="0"/>
          <c:tx>
            <c:strRef>
              <c:f>建议薪酬表!$M$34</c:f>
              <c:strCache>
                <c:ptCount val="1"/>
                <c:pt idx="0">
                  <c:v>下限</c:v>
                </c:pt>
              </c:strCache>
            </c:strRef>
          </c:tx>
          <c:spPr>
            <a:noFill/>
            <a:ln>
              <a:noFill/>
            </a:ln>
          </c:spPr>
          <c:invertIfNegative val="0"/>
          <c:cat>
            <c:strRef>
              <c:f>建议薪酬表!$L$14:$L$17</c:f>
              <c:strCache>
                <c:ptCount val="4"/>
                <c:pt idx="0">
                  <c:v>中后台副总</c:v>
                </c:pt>
                <c:pt idx="1">
                  <c:v>前台副总</c:v>
                </c:pt>
                <c:pt idx="2">
                  <c:v>总经理</c:v>
                </c:pt>
                <c:pt idx="3">
                  <c:v>董事长</c:v>
                </c:pt>
              </c:strCache>
            </c:strRef>
          </c:cat>
          <c:val>
            <c:numRef>
              <c:f>建议薪酬表!$M$14:$M$17</c:f>
              <c:numCache>
                <c:formatCode>#,##0_ </c:formatCode>
                <c:ptCount val="4"/>
                <c:pt idx="0">
                  <c:v>681000</c:v>
                </c:pt>
                <c:pt idx="1">
                  <c:v>681000</c:v>
                </c:pt>
                <c:pt idx="2">
                  <c:v>766000</c:v>
                </c:pt>
                <c:pt idx="3">
                  <c:v>852000</c:v>
                </c:pt>
              </c:numCache>
            </c:numRef>
          </c:val>
        </c:ser>
        <c:ser>
          <c:idx val="1"/>
          <c:order val="1"/>
          <c:tx>
            <c:strRef>
              <c:f>建议薪酬表!$N$34</c:f>
              <c:strCache>
                <c:ptCount val="1"/>
                <c:pt idx="0">
                  <c:v>薪酬区间</c:v>
                </c:pt>
              </c:strCache>
            </c:strRef>
          </c:tx>
          <c:spPr>
            <a:solidFill>
              <a:schemeClr val="accent6">
                <a:lumMod val="40000"/>
                <a:lumOff val="60000"/>
              </a:schemeClr>
            </a:solidFill>
          </c:spPr>
          <c:invertIfNegative val="0"/>
          <c:cat>
            <c:strRef>
              <c:f>建议薪酬表!$L$14:$L$17</c:f>
              <c:strCache>
                <c:ptCount val="4"/>
                <c:pt idx="0">
                  <c:v>中后台副总</c:v>
                </c:pt>
                <c:pt idx="1">
                  <c:v>前台副总</c:v>
                </c:pt>
                <c:pt idx="2">
                  <c:v>总经理</c:v>
                </c:pt>
                <c:pt idx="3">
                  <c:v>董事长</c:v>
                </c:pt>
              </c:strCache>
            </c:strRef>
          </c:cat>
          <c:val>
            <c:numRef>
              <c:f>建议薪酬表!$N$14:$N$17</c:f>
              <c:numCache>
                <c:formatCode>#,##0_ </c:formatCode>
                <c:ptCount val="4"/>
                <c:pt idx="0">
                  <c:v>545000</c:v>
                </c:pt>
                <c:pt idx="1">
                  <c:v>545000</c:v>
                </c:pt>
                <c:pt idx="2">
                  <c:v>613000</c:v>
                </c:pt>
                <c:pt idx="3">
                  <c:v>682000</c:v>
                </c:pt>
              </c:numCache>
            </c:numRef>
          </c:val>
        </c:ser>
        <c:dLbls>
          <c:showLegendKey val="0"/>
          <c:showVal val="0"/>
          <c:showCatName val="0"/>
          <c:showSerName val="0"/>
          <c:showPercent val="0"/>
          <c:showBubbleSize val="0"/>
          <c:showLeaderLines val="0"/>
        </c:dLbls>
        <c:gapWidth/>
        <c:overlap val="100"/>
        <c:axId val="190587648"/>
        <c:axId val="190589568"/>
      </c:barChart>
      <c:lineChart>
        <c:grouping/>
        <c:varyColors val="0"/>
        <c:ser>
          <c:idx val="2"/>
          <c:order val="2"/>
          <c:tx>
            <c:strRef>
              <c:f>建议薪酬表!$O$34</c:f>
              <c:strCache>
                <c:ptCount val="1"/>
                <c:pt idx="0">
                  <c:v>中间值</c:v>
                </c:pt>
              </c:strCache>
            </c:strRef>
          </c:tx>
          <c:spPr>
            <a:ln>
              <a:noFill/>
            </a:ln>
          </c:spPr>
          <c:marker>
            <c:spPr>
              <a:solidFill>
                <a:srgbClr val="E65032"/>
              </a:solidFill>
              <a:ln>
                <a:solidFill>
                  <a:srgbClr val="E65032"/>
                </a:solidFill>
              </a:ln>
            </c:spPr>
          </c:marker>
          <c:cat>
            <c:strRef>
              <c:f>建议薪酬表!$L$14:$L$17</c:f>
              <c:strCache>
                <c:ptCount val="4"/>
                <c:pt idx="0">
                  <c:v>中后台副总</c:v>
                </c:pt>
                <c:pt idx="1">
                  <c:v>前台副总</c:v>
                </c:pt>
                <c:pt idx="2">
                  <c:v>总经理</c:v>
                </c:pt>
                <c:pt idx="3">
                  <c:v>董事长</c:v>
                </c:pt>
              </c:strCache>
            </c:strRef>
          </c:cat>
          <c:val>
            <c:numRef>
              <c:f>建议薪酬表!$O$14:$O$17</c:f>
              <c:numCache>
                <c:formatCode>#,##0_ </c:formatCode>
                <c:ptCount val="4"/>
                <c:pt idx="0">
                  <c:v>954000</c:v>
                </c:pt>
                <c:pt idx="1">
                  <c:v>954000</c:v>
                </c:pt>
                <c:pt idx="2">
                  <c:v>1073000</c:v>
                </c:pt>
                <c:pt idx="3">
                  <c:v>1193000</c:v>
                </c:pt>
              </c:numCache>
            </c:numRef>
          </c:val>
          <c:smooth val="0"/>
        </c:ser>
        <c:ser>
          <c:idx val="3"/>
          <c:order val="3"/>
          <c:tx>
            <c:strRef>
              <c:f>建议薪酬表!$P$34</c:f>
              <c:strCache>
                <c:ptCount val="1"/>
                <c:pt idx="0">
                  <c:v>25分位</c:v>
                </c:pt>
              </c:strCache>
            </c:strRef>
          </c:tx>
          <c:spPr>
            <a:ln w="19050">
              <a:solidFill>
                <a:srgbClr val="A00050"/>
              </a:solidFill>
            </a:ln>
          </c:spPr>
          <c:marker>
            <c:symbol val="star"/>
            <c:spPr>
              <a:noFill/>
              <a:ln>
                <a:solidFill>
                  <a:srgbClr val="A00050"/>
                </a:solidFill>
              </a:ln>
            </c:spPr>
          </c:marker>
          <c:cat>
            <c:strRef>
              <c:f>建议薪酬表!$L$14:$L$17</c:f>
              <c:strCache>
                <c:ptCount val="4"/>
                <c:pt idx="0">
                  <c:v>中后台副总</c:v>
                </c:pt>
                <c:pt idx="1">
                  <c:v>前台副总</c:v>
                </c:pt>
                <c:pt idx="2">
                  <c:v>总经理</c:v>
                </c:pt>
                <c:pt idx="3">
                  <c:v>董事长</c:v>
                </c:pt>
              </c:strCache>
            </c:strRef>
          </c:cat>
          <c:val>
            <c:numRef>
              <c:f>建议薪酬表!$P$14:$P$17</c:f>
              <c:numCache>
                <c:formatCode>#,##0</c:formatCode>
                <c:ptCount val="4"/>
                <c:pt idx="0">
                  <c:v>589537.420949679</c:v>
                </c:pt>
                <c:pt idx="1">
                  <c:v>654245.048273116</c:v>
                </c:pt>
                <c:pt idx="2">
                  <c:v>788784</c:v>
                </c:pt>
                <c:pt idx="3">
                  <c:v>867662.4</c:v>
                </c:pt>
              </c:numCache>
            </c:numRef>
          </c:val>
          <c:smooth val="0"/>
        </c:ser>
        <c:ser>
          <c:idx val="4"/>
          <c:order val="4"/>
          <c:tx>
            <c:strRef>
              <c:f>建议薪酬表!$Q$34</c:f>
              <c:strCache>
                <c:ptCount val="1"/>
                <c:pt idx="0">
                  <c:v>50分位</c:v>
                </c:pt>
              </c:strCache>
            </c:strRef>
          </c:tx>
          <c:spPr>
            <a:ln w="19050">
              <a:solidFill>
                <a:schemeClr val="bg1">
                  <a:lumMod val="50000"/>
                </a:schemeClr>
              </a:solidFill>
            </a:ln>
          </c:spPr>
          <c:marker>
            <c:symbol val="star"/>
            <c:spPr>
              <a:noFill/>
              <a:ln>
                <a:solidFill>
                  <a:srgbClr val="0070C0"/>
                </a:solidFill>
              </a:ln>
            </c:spPr>
          </c:marker>
          <c:cat>
            <c:strRef>
              <c:f>建议薪酬表!$L$14:$L$17</c:f>
              <c:strCache>
                <c:ptCount val="4"/>
                <c:pt idx="0">
                  <c:v>中后台副总</c:v>
                </c:pt>
                <c:pt idx="1">
                  <c:v>前台副总</c:v>
                </c:pt>
                <c:pt idx="2">
                  <c:v>总经理</c:v>
                </c:pt>
                <c:pt idx="3">
                  <c:v>董事长</c:v>
                </c:pt>
              </c:strCache>
            </c:strRef>
          </c:cat>
          <c:val>
            <c:numRef>
              <c:f>建议薪酬表!$Q$14:$Q$17</c:f>
              <c:numCache>
                <c:formatCode>#,##0</c:formatCode>
                <c:ptCount val="4"/>
                <c:pt idx="0">
                  <c:v>933289.654673796</c:v>
                </c:pt>
                <c:pt idx="1">
                  <c:v>1032852.9950344</c:v>
                </c:pt>
                <c:pt idx="2">
                  <c:v>1252169</c:v>
                </c:pt>
                <c:pt idx="3">
                  <c:v>1377385.9</c:v>
                </c:pt>
              </c:numCache>
            </c:numRef>
          </c:val>
          <c:smooth val="0"/>
        </c:ser>
        <c:ser>
          <c:idx val="5"/>
          <c:order val="5"/>
          <c:tx>
            <c:strRef>
              <c:f>建议薪酬表!$R$34</c:f>
              <c:strCache>
                <c:ptCount val="1"/>
                <c:pt idx="0">
                  <c:v>75分位</c:v>
                </c:pt>
              </c:strCache>
            </c:strRef>
          </c:tx>
          <c:spPr>
            <a:ln w="19050">
              <a:solidFill>
                <a:srgbClr val="0070C0"/>
              </a:solidFill>
            </a:ln>
          </c:spPr>
          <c:marker>
            <c:symbol val="star"/>
            <c:spPr>
              <a:noFill/>
              <a:ln>
                <a:solidFill>
                  <a:srgbClr val="0070C0"/>
                </a:solidFill>
              </a:ln>
            </c:spPr>
          </c:marker>
          <c:cat>
            <c:strRef>
              <c:f>建议薪酬表!$L$14:$L$17</c:f>
              <c:strCache>
                <c:ptCount val="4"/>
                <c:pt idx="0">
                  <c:v>中后台副总</c:v>
                </c:pt>
                <c:pt idx="1">
                  <c:v>前台副总</c:v>
                </c:pt>
                <c:pt idx="2">
                  <c:v>总经理</c:v>
                </c:pt>
                <c:pt idx="3">
                  <c:v>董事长</c:v>
                </c:pt>
              </c:strCache>
            </c:strRef>
          </c:cat>
          <c:val>
            <c:numRef>
              <c:f>建议薪酬表!$R$14:$R$17</c:f>
              <c:numCache>
                <c:formatCode>#,##0</c:formatCode>
                <c:ptCount val="4"/>
                <c:pt idx="0">
                  <c:v>1199167.12834715</c:v>
                </c:pt>
                <c:pt idx="1">
                  <c:v>1342875.31700827</c:v>
                </c:pt>
                <c:pt idx="2">
                  <c:v>1615009</c:v>
                </c:pt>
                <c:pt idx="3">
                  <c:v>1776509.9</c:v>
                </c:pt>
              </c:numCache>
            </c:numRef>
          </c:val>
          <c:smooth val="0"/>
        </c:ser>
        <c:dLbls>
          <c:showLegendKey val="0"/>
          <c:showVal val="0"/>
          <c:showCatName val="0"/>
          <c:showSerName val="0"/>
          <c:showPercent val="0"/>
          <c:showBubbleSize val="0"/>
          <c:showLeaderLines val="0"/>
        </c:dLbls>
        <c:axId val="190587648"/>
        <c:axId val="190589568"/>
      </c:lineChart>
      <c:catAx>
        <c:axId val="190587648"/>
        <c:scaling>
          <c:orientation/>
        </c:scaling>
        <c:delete val="0"/>
        <c:axPos val="b"/>
        <c:majorTickMark val="none"/>
        <c:minorTickMark val="none"/>
        <c:txPr>
          <a:bodyPr/>
          <a:p>
            <a:pPr>
              <a:defRPr smtId="4294967295">
                <a:latin typeface="楷体_GB2312" pitchFamily="49" charset="-122"/>
                <a:ea typeface="楷体_GB2312" pitchFamily="49" charset="-122"/>
              </a:defRPr>
            </a:pPr>
            <a:endParaRPr smtId="4294967295">
              <a:latin typeface="楷体_GB2312" pitchFamily="49" charset="-122"/>
              <a:ea typeface="楷体_GB2312" pitchFamily="49" charset="-122"/>
            </a:endParaRPr>
          </a:p>
        </c:txPr>
        <c:crossAx val="190589568"/>
        <c:crosses val="autoZero"/>
        <c:auto val="0"/>
        <c:lblAlgn val="ctr"/>
        <c:lblOffset/>
        <c:noMultiLvlLbl val="0"/>
      </c:catAx>
      <c:valAx>
        <c:axId val="190589568"/>
        <c:scaling>
          <c:orientation/>
        </c:scaling>
        <c:delete val="0"/>
        <c:axPos val="l"/>
        <c:numFmt formatCode="#,##0_ " sourceLinked="1"/>
        <c:majorTickMark val="none"/>
        <c:minorTickMark val="none"/>
        <c:txPr>
          <a:bodyPr/>
          <a:p>
            <a:pPr>
              <a:defRPr smtId="4294967295">
                <a:latin typeface="Arial" pitchFamily="34" charset="0"/>
                <a:cs typeface="Arial" pitchFamily="34" charset="0"/>
              </a:defRPr>
            </a:pPr>
            <a:endParaRPr smtId="4294967295">
              <a:latin typeface="Arial" pitchFamily="34" charset="0"/>
              <a:cs typeface="Arial" pitchFamily="34" charset="0"/>
            </a:endParaRPr>
          </a:p>
        </c:txPr>
        <c:crossAx val="190587648"/>
        <c:crosses val="autoZero"/>
        <c:crossBetween val="between"/>
        <c:majorUnit val="400000"/>
        <c:dispUnits>
          <c:builtInUnit val="tenThousands"/>
        </c:dispUnits>
      </c:valAx>
    </c:plotArea>
    <c:legend>
      <c:legendPos/>
      <c:legendEntry>
        <c:idx val="1"/>
        <c:delete val="1"/>
      </c:legendEntry>
      <c:layout>
        <c:manualLayout>
          <c:xMode val="edge"/>
          <c:yMode val="edge"/>
          <c:x val="0.15331977605819702"/>
          <c:y val="0.04070676863193512"/>
          <c:w val="0.47757452726364136"/>
          <c:h val="0.22737047076225281"/>
        </c:manualLayout>
      </c:layout>
      <c:overlay val="0"/>
      <c:txPr>
        <a:bodyPr/>
        <a:p>
          <a:pPr>
            <a:defRPr smtId="4294967295">
              <a:latin typeface="Arial" pitchFamily="34" charset="0"/>
              <a:ea typeface="楷体_GB2312" pitchFamily="49" charset="-122"/>
              <a:cs typeface="Arial" pitchFamily="34" charset="0"/>
            </a:defRPr>
          </a:pPr>
          <a:endParaRPr smtId="4294967295">
            <a:latin typeface="Arial" pitchFamily="34" charset="0"/>
            <a:ea typeface="楷体_GB2312" pitchFamily="49" charset="-122"/>
            <a:cs typeface="Arial" pitchFamily="34" charset="0"/>
          </a:endParaRPr>
        </a:p>
      </c:txPr>
    </c:legend>
    <c:plotVisOnly val="1"/>
    <c:dispBlanksAs val="gap"/>
    <c:showDLblsOverMax val="0"/>
  </c:chart>
  <c:spPr>
    <a:ln>
      <a:solidFill>
        <a:schemeClr val="bg1">
          <a:lumMod val="50000"/>
        </a:schemeClr>
      </a:solidFill>
      <a:prstDash val="sysDash"/>
    </a:ln>
  </c:spPr>
  <c:externalData r:id="rId1">
    <c:autoUpdate val="0"/>
  </c:externalData>
</c:chartSpace>
</file>

<file path=ppt/diagrams/colors1.xml><?xml version="1.0" encoding="utf-8"?>
<dgm:colorsDef xmlns:a="http://schemas.openxmlformats.org/drawingml/2006/main" xmlns:dgm="http://schemas.openxmlformats.org/drawingml/2006/diagram"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03C6F9CC-589E-496B-92EB-5C3C33C76192}" type="doc">
      <dgm:prSet loTypeId="urn:microsoft.com/office/officeart/2008/layout/VerticalCurvedList" loCatId="list" qsTypeId="urn:microsoft.com/office/officeart/2005/8/quickstyle/simple5" qsCatId="simple" csTypeId="urn:microsoft.com/office/officeart/2005/8/colors/colorful1" csCatId="colorful"/>
      <dgm:spPr/>
      <dgm:t>
        <a:bodyPr/>
        <a:lstStyle/>
        <a:p>
          <a:endParaRPr lang="zh-CN" altLang="en-US"/>
        </a:p>
      </dgm:t>
    </dgm:pt>
    <dgm:pt modelId="{CA443BEB-2DA3-40D4-AA66-4AB89DCB5EF5}" type="parTrans" cxnId="{0244A932-B982-40C5-96B2-76607ACAB1E8}">
      <dgm:prSet/>
      <dgm:spPr/>
      <dgm:t>
        <a:bodyPr/>
        <a:lstStyle/>
        <a:p>
          <a:endParaRPr lang="zh-CN" altLang="en-US"/>
        </a:p>
      </dgm:t>
    </dgm:pt>
    <dgm:pt modelId="{EF7F739D-3452-4F34-9A37-0C21501B7A55}">
      <dgm:prSet/>
      <dgm:spPr>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scene3d>
          <a:camera prst="orthographicFront">
            <a:rot lat="0" lon="0" rev="0"/>
          </a:camera>
          <a:lightRig rig="threePt" dir="t">
            <a:rot lat="0" lon="0" rev="1200000"/>
          </a:lightRig>
        </a:scene3d>
        <a:sp3d>
          <a:bevelT w="63500" h="25400"/>
        </a:sp3d>
      </dgm:spPr>
      <dgm:t>
        <a:bodyPr/>
        <a:lstStyle/>
        <a:p>
          <a:pPr algn="l" rtl="0"/>
          <a:r>
            <a:rPr lang="zh-CN" b="1" smtClean="0">
              <a:latin typeface="+mj-lt"/>
              <a:ea typeface="楷体_GB2312" pitchFamily="49" charset="-122"/>
            </a:rPr>
            <a:t>中投租赁的业务不同于国内租赁行业中的许多银行系租赁公司及依靠母公司资源开展业务的大型设备租赁公司，业务的获取难度和工作强度更大</a:t>
          </a:r>
          <a:endParaRPr lang="zh-CN" b="1">
            <a:latin typeface="+mj-lt"/>
            <a:ea typeface="楷体_GB2312" pitchFamily="49" charset="-122"/>
          </a:endParaRPr>
        </a:p>
      </dgm:t>
    </dgm:pt>
    <dgm:pt modelId="{5FAEF4CA-5EB4-4586-B3AD-0A5521B2D123}" type="sibTrans" cxnId="{0244A932-B982-40C5-96B2-76607ACAB1E8}">
      <dgm:prSet/>
      <dgm:spPr>
        <a:noFill/>
        <a:ln w="25400" cap="flat" cmpd="sng" algn="ctr">
          <a:solidFill>
            <a:schemeClr val="accent2">
              <a:hueOff val="0"/>
              <a:satOff val="0"/>
              <a:lumOff val="0"/>
              <a:alphaOff val="0"/>
            </a:schemeClr>
          </a:solidFill>
          <a:prstDash val="solid"/>
        </a:ln>
      </dgm:spPr>
      <dgm:t>
        <a:bodyPr/>
        <a:lstStyle/>
        <a:p>
          <a:endParaRPr lang="zh-CN" altLang="en-US"/>
        </a:p>
      </dgm:t>
    </dgm:pt>
    <dgm:pt modelId="{9E80C31E-AED4-420E-B6A9-5615BDD57817}" type="parTrans" cxnId="{BC0C071C-EE52-4A08-990E-11BA58C4107F}">
      <dgm:prSet/>
      <dgm:spPr/>
      <dgm:t>
        <a:bodyPr/>
        <a:lstStyle/>
        <a:p>
          <a:endParaRPr lang="zh-CN" altLang="en-US"/>
        </a:p>
      </dgm:t>
    </dgm:pt>
    <dgm:pt modelId="{ED9FC3C2-6573-4620-B1A1-47A030A13D1D}">
      <dgm:prSet/>
      <dgm:spPr>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scene3d>
          <a:camera prst="orthographicFront">
            <a:rot lat="0" lon="0" rev="0"/>
          </a:camera>
          <a:lightRig rig="threePt" dir="t">
            <a:rot lat="0" lon="0" rev="1200000"/>
          </a:lightRig>
        </a:scene3d>
        <a:sp3d>
          <a:bevelT w="63500" h="25400"/>
        </a:sp3d>
      </dgm:spPr>
      <dgm:t>
        <a:bodyPr/>
        <a:lstStyle/>
        <a:p>
          <a:pPr algn="l" rtl="0"/>
          <a:r>
            <a:rPr lang="en-US" b="1" smtClean="0">
              <a:latin typeface="+mj-lt"/>
              <a:ea typeface="楷体_GB2312" pitchFamily="49" charset="-122"/>
            </a:rPr>
            <a:t>2010</a:t>
          </a:r>
          <a:r>
            <a:rPr lang="zh-CN" b="1" smtClean="0">
              <a:latin typeface="+mj-lt"/>
              <a:ea typeface="楷体_GB2312" pitchFamily="49" charset="-122"/>
            </a:rPr>
            <a:t>年至</a:t>
          </a:r>
          <a:r>
            <a:rPr lang="en-US" b="1" smtClean="0">
              <a:latin typeface="+mj-lt"/>
              <a:ea typeface="楷体_GB2312" pitchFamily="49" charset="-122"/>
            </a:rPr>
            <a:t>2012</a:t>
          </a:r>
          <a:r>
            <a:rPr lang="zh-CN" b="1" smtClean="0">
              <a:latin typeface="+mj-lt"/>
              <a:ea typeface="楷体_GB2312" pitchFamily="49" charset="-122"/>
            </a:rPr>
            <a:t>年公司营业收入及利润实现高速增长，且根据</a:t>
          </a:r>
          <a:r>
            <a:rPr lang="en-US" b="1" smtClean="0">
              <a:latin typeface="+mj-lt"/>
              <a:ea typeface="楷体_GB2312" pitchFamily="49" charset="-122"/>
            </a:rPr>
            <a:t>2015</a:t>
          </a:r>
          <a:r>
            <a:rPr lang="zh-CN" b="1" smtClean="0">
              <a:latin typeface="+mj-lt"/>
              <a:ea typeface="楷体_GB2312" pitchFamily="49" charset="-122"/>
            </a:rPr>
            <a:t>年公司上市计划的财务要求以及长期发展规划，公司业绩将以更高速度增长要求，远远高于远东的上市历程（上市前三年的收入复合年增长 </a:t>
          </a:r>
          <a:r>
            <a:rPr lang="en-US" b="1" smtClean="0">
              <a:latin typeface="+mj-lt"/>
              <a:ea typeface="楷体_GB2312" pitchFamily="49" charset="-122"/>
            </a:rPr>
            <a:t>53%</a:t>
          </a:r>
          <a:r>
            <a:rPr lang="zh-CN" b="1" smtClean="0">
              <a:latin typeface="+mj-lt"/>
              <a:ea typeface="楷体_GB2312" pitchFamily="49" charset="-122"/>
            </a:rPr>
            <a:t>）</a:t>
          </a:r>
          <a:endParaRPr lang="zh-CN" b="1">
            <a:latin typeface="+mj-lt"/>
            <a:ea typeface="楷体_GB2312" pitchFamily="49" charset="-122"/>
          </a:endParaRPr>
        </a:p>
      </dgm:t>
    </dgm:pt>
    <dgm:pt modelId="{D64D7A68-84AC-4D7A-AAFC-66E2D2512E95}" type="sibTrans" cxnId="{BC0C071C-EE52-4A08-990E-11BA58C4107F}">
      <dgm:prSet/>
      <dgm:spPr/>
      <dgm:t>
        <a:bodyPr/>
        <a:lstStyle/>
        <a:p>
          <a:endParaRPr lang="zh-CN" altLang="en-US"/>
        </a:p>
      </dgm:t>
    </dgm:pt>
    <dgm:pt modelId="{020D1106-4292-4FAF-A278-04EC1E8CED98}" type="parTrans" cxnId="{8EFE9F1A-5334-4061-8FBB-1BD74B4F4CED}">
      <dgm:prSet/>
      <dgm:spPr/>
      <dgm:t>
        <a:bodyPr/>
        <a:lstStyle/>
        <a:p>
          <a:endParaRPr lang="zh-CN" altLang="en-US"/>
        </a:p>
      </dgm:t>
    </dgm:pt>
    <dgm:pt modelId="{046AD1E9-AA11-4F1C-9674-9CA25F0BC6C1}">
      <dgm:prSet/>
      <dgm:spPr>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scene3d>
          <a:camera prst="orthographicFront">
            <a:rot lat="0" lon="0" rev="0"/>
          </a:camera>
          <a:lightRig rig="threePt" dir="t">
            <a:rot lat="0" lon="0" rev="1200000"/>
          </a:lightRig>
        </a:scene3d>
        <a:sp3d>
          <a:bevelT w="63500" h="25400"/>
        </a:sp3d>
      </dgm:spPr>
      <dgm:t>
        <a:bodyPr/>
        <a:lstStyle/>
        <a:p>
          <a:pPr algn="l" rtl="0"/>
          <a:r>
            <a:rPr lang="zh-CN" b="1" smtClean="0">
              <a:latin typeface="+mj-lt"/>
              <a:ea typeface="楷体_GB2312" pitchFamily="49" charset="-122"/>
            </a:rPr>
            <a:t>公司需要提供有竞争力的薪酬水平才能吸引并激励高管团队达成宏伟目标</a:t>
          </a:r>
          <a:endParaRPr lang="zh-CN" b="1">
            <a:latin typeface="+mj-lt"/>
            <a:ea typeface="楷体_GB2312" pitchFamily="49" charset="-122"/>
          </a:endParaRPr>
        </a:p>
      </dgm:t>
    </dgm:pt>
    <dgm:pt modelId="{AD793C56-3240-4CDE-8E7D-9609D7C14180}" type="sibTrans" cxnId="{8EFE9F1A-5334-4061-8FBB-1BD74B4F4CED}">
      <dgm:prSet/>
      <dgm:spPr/>
      <dgm:t>
        <a:bodyPr/>
        <a:lstStyle/>
        <a:p>
          <a:endParaRPr lang="zh-CN" altLang="en-US"/>
        </a:p>
      </dgm:t>
    </dgm:pt>
    <dgm:pt modelId="{37984EE6-2009-4877-9BAF-14EC30C879D8}" type="pres">
      <dgm:prSet presAssocID="{03C6F9CC-589E-496B-92EB-5C3C33C76192}" presName="Name0">
        <dgm:presLayoutVars>
          <dgm:chMax val="7"/>
          <dgm:chPref val="7"/>
          <dgm:dir/>
        </dgm:presLayoutVars>
      </dgm:prSet>
      <dgm:spPr/>
      <dgm:t>
        <a:bodyPr/>
        <a:lstStyle/>
        <a:p>
          <a:endParaRPr lang="zh-CN" altLang="en-US"/>
        </a:p>
      </dgm:t>
    </dgm:pt>
    <dgm:pt modelId="{9C2DCBCF-ECBE-420C-84AA-B3359C9008E1}" type="pres">
      <dgm:prSet presAssocID="{03C6F9CC-589E-496B-92EB-5C3C33C76192}" presName="Name1"/>
      <dgm:spPr/>
      <dgm:t>
        <a:bodyPr/>
        <a:lstStyle/>
        <a:p/>
      </dgm:t>
    </dgm:pt>
    <dgm:pt modelId="{3A283C8A-EBDE-4236-9BFA-A21348EB6758}" type="pres">
      <dgm:prSet presAssocID="{03C6F9CC-589E-496B-92EB-5C3C33C76192}" presName="cycle"/>
      <dgm:spPr/>
      <dgm:t>
        <a:bodyPr/>
        <a:lstStyle/>
        <a:p/>
      </dgm:t>
    </dgm:pt>
    <dgm:pt modelId="{D56FAE3C-7823-4BE2-A05E-8D427EF88537}" type="pres">
      <dgm:prSet presAssocID="{03C6F9CC-589E-496B-92EB-5C3C33C76192}" presName="srcNode" presStyleLbl="node1" presStyleCnt="5"/>
      <dgm:spPr/>
      <dgm:t>
        <a:bodyPr/>
        <a:lstStyle/>
        <a:p/>
      </dgm:t>
    </dgm:pt>
    <dgm:pt modelId="{632B671B-4687-464A-BD73-2FBE7743E4CF}" type="pres">
      <dgm:prSet presAssocID="{03C6F9CC-589E-496B-92EB-5C3C33C76192}" presName="conn" presStyleLbl="parChTrans1D2" presStyleCnt="1"/>
      <dgm:spPr/>
      <dgm:t>
        <a:bodyPr/>
        <a:lstStyle/>
        <a:p>
          <a:endParaRPr lang="zh-CN" altLang="en-US"/>
        </a:p>
      </dgm:t>
    </dgm:pt>
    <dgm:pt modelId="{A82C63A0-F2D8-4DBB-B84D-B65BFEEA7544}" type="pres">
      <dgm:prSet presAssocID="{03C6F9CC-589E-496B-92EB-5C3C33C76192}" presName="extraNode" presStyleLbl="node1" presStyleIdx="1" presStyleCnt="5"/>
      <dgm:spPr/>
      <dgm:t>
        <a:bodyPr/>
        <a:lstStyle/>
        <a:p/>
      </dgm:t>
    </dgm:pt>
    <dgm:pt modelId="{957F2F8B-B879-4A2F-84D5-3CC400A13EAB}" type="pres">
      <dgm:prSet presAssocID="{03C6F9CC-589E-496B-92EB-5C3C33C76192}" presName="dstNode" presStyleLbl="node1" presStyleIdx="1" presStyleCnt="5"/>
      <dgm:spPr/>
      <dgm:t>
        <a:bodyPr/>
        <a:lstStyle/>
        <a:p/>
      </dgm:t>
    </dgm:pt>
    <dgm:pt modelId="{D08FE8BC-7513-4C82-8C26-9DEB5DC46162}" type="pres">
      <dgm:prSet presAssocID="{EF7F739D-3452-4F34-9A37-0C21501B7A55}" presName="text_1" presStyleLbl="node1" presStyleIdx="2" presStyleCnt="5">
        <dgm:presLayoutVars>
          <dgm:bulletEnabled val="1"/>
        </dgm:presLayoutVars>
      </dgm:prSet>
      <dgm:spPr/>
      <dgm:t>
        <a:bodyPr/>
        <a:lstStyle/>
        <a:p>
          <a:endParaRPr lang="zh-CN" altLang="en-US"/>
        </a:p>
      </dgm:t>
    </dgm:pt>
    <dgm:pt modelId="{3FDACF41-20A1-4817-8E0E-0965799A03B3}" type="pres">
      <dgm:prSet presAssocID="{EF7F739D-3452-4F34-9A37-0C21501B7A55}" presName="accent_1"/>
      <dgm:spPr/>
      <dgm:t>
        <a:bodyPr/>
        <a:lstStyle/>
        <a:p/>
      </dgm:t>
    </dgm:pt>
    <dgm:pt modelId="{2CC617D4-009D-42CD-9D90-155F7364DBC6}" type="pres">
      <dgm:prSet presAssocID="{EF7F739D-3452-4F34-9A37-0C21501B7A55}" presName="accentRepeatNode" presStyleLbl="solidFgAcc1" presStyleCnt="3"/>
      <dgm:spPr>
        <a:solidFill>
          <a:schemeClr val="lt1">
            <a:hueOff val="0"/>
            <a:satOff val="0"/>
            <a:lumOff val="0"/>
            <a:alphaOff val="0"/>
          </a:schemeClr>
        </a:solidFill>
        <a:ln w="9525" cap="flat" cmpd="sng" algn="ctr">
          <a:solidFill>
            <a:schemeClr val="accent2">
              <a:hueOff val="0"/>
              <a:satOff val="0"/>
              <a:lumOff val="0"/>
              <a:alphaOff val="0"/>
            </a:schemeClr>
          </a:solidFill>
          <a:prstDash val="solid"/>
        </a:ln>
      </dgm:spPr>
      <dgm:t>
        <a:bodyPr/>
        <a:lstStyle/>
        <a:p/>
      </dgm:t>
    </dgm:pt>
    <dgm:pt modelId="{A4859BC1-7CE9-48F4-8FA9-F6D64DF9B819}" type="pres">
      <dgm:prSet presAssocID="{ED9FC3C2-6573-4620-B1A1-47A030A13D1D}" presName="text_2" presStyleLbl="node1" presStyleIdx="3" presStyleCnt="5">
        <dgm:presLayoutVars>
          <dgm:bulletEnabled val="1"/>
        </dgm:presLayoutVars>
      </dgm:prSet>
      <dgm:spPr/>
      <dgm:t>
        <a:bodyPr/>
        <a:lstStyle/>
        <a:p>
          <a:endParaRPr lang="zh-CN" altLang="en-US"/>
        </a:p>
      </dgm:t>
    </dgm:pt>
    <dgm:pt modelId="{A8599C29-90FF-4B90-9280-CEB9C8A1AB1F}" type="pres">
      <dgm:prSet presAssocID="{ED9FC3C2-6573-4620-B1A1-47A030A13D1D}" presName="accent_2"/>
      <dgm:spPr/>
      <dgm:t>
        <a:bodyPr/>
        <a:lstStyle/>
        <a:p/>
      </dgm:t>
    </dgm:pt>
    <dgm:pt modelId="{63377BC5-EED8-44D6-A854-785B8FA439D0}" type="pres">
      <dgm:prSet presAssocID="{ED9FC3C2-6573-4620-B1A1-47A030A13D1D}" presName="accentRepeatNode" presStyleLbl="solidFgAcc1" presStyleIdx="1" presStyleCnt="3"/>
      <dgm:spPr>
        <a:solidFill>
          <a:schemeClr val="lt1">
            <a:hueOff val="0"/>
            <a:satOff val="0"/>
            <a:lumOff val="0"/>
            <a:alphaOff val="0"/>
          </a:schemeClr>
        </a:solidFill>
        <a:ln w="9525" cap="flat" cmpd="sng" algn="ctr">
          <a:solidFill>
            <a:schemeClr val="accent3">
              <a:hueOff val="0"/>
              <a:satOff val="0"/>
              <a:lumOff val="0"/>
              <a:alphaOff val="0"/>
            </a:schemeClr>
          </a:solidFill>
          <a:prstDash val="solid"/>
        </a:ln>
      </dgm:spPr>
      <dgm:t>
        <a:bodyPr/>
        <a:lstStyle/>
        <a:p/>
      </dgm:t>
    </dgm:pt>
    <dgm:pt modelId="{61B6C84B-63E6-4F96-9D9B-595E725CD58E}" type="pres">
      <dgm:prSet presAssocID="{046AD1E9-AA11-4F1C-9674-9CA25F0BC6C1}" presName="text_3" presStyleLbl="node1" presStyleIdx="4" presStyleCnt="5">
        <dgm:presLayoutVars>
          <dgm:bulletEnabled val="1"/>
        </dgm:presLayoutVars>
      </dgm:prSet>
      <dgm:spPr/>
      <dgm:t>
        <a:bodyPr/>
        <a:lstStyle/>
        <a:p>
          <a:endParaRPr lang="zh-CN" altLang="en-US"/>
        </a:p>
      </dgm:t>
    </dgm:pt>
    <dgm:pt modelId="{0E238C23-8EFE-4996-BE20-2CFF6FF83027}" type="pres">
      <dgm:prSet presAssocID="{046AD1E9-AA11-4F1C-9674-9CA25F0BC6C1}" presName="accent_3"/>
      <dgm:spPr/>
      <dgm:t>
        <a:bodyPr/>
        <a:lstStyle/>
        <a:p/>
      </dgm:t>
    </dgm:pt>
    <dgm:pt modelId="{2F0E19CA-FE9F-466D-9F66-5C042FD08D70}" type="pres">
      <dgm:prSet presAssocID="{046AD1E9-AA11-4F1C-9674-9CA25F0BC6C1}" presName="accentRepeatNode" presStyleLbl="solidFgAcc1" presStyleIdx="2" presStyleCnt="3"/>
      <dgm:spPr>
        <a:solidFill>
          <a:schemeClr val="lt1">
            <a:hueOff val="0"/>
            <a:satOff val="0"/>
            <a:lumOff val="0"/>
            <a:alphaOff val="0"/>
          </a:schemeClr>
        </a:solidFill>
        <a:ln w="9525" cap="flat" cmpd="sng" algn="ctr">
          <a:solidFill>
            <a:schemeClr val="accent4">
              <a:hueOff val="0"/>
              <a:satOff val="0"/>
              <a:lumOff val="0"/>
              <a:alphaOff val="0"/>
            </a:schemeClr>
          </a:solidFill>
          <a:prstDash val="solid"/>
        </a:ln>
      </dgm:spPr>
      <dgm:t>
        <a:bodyPr/>
        <a:lstStyle/>
        <a:p/>
      </dgm:t>
    </dgm:pt>
  </dgm:ptLst>
  <dgm:cxnLst>
    <dgm:cxn modelId="{0244A932-B982-40C5-96B2-76607ACAB1E8}" srcId="{03C6F9CC-589E-496B-92EB-5C3C33C76192}" destId="{EF7F739D-3452-4F34-9A37-0C21501B7A55}" srcOrd="0" destOrd="0" parTransId="{CA443BEB-2DA3-40D4-AA66-4AB89DCB5EF5}" sibTransId="{5FAEF4CA-5EB4-4586-B3AD-0A5521B2D123}"/>
    <dgm:cxn modelId="{BC0C071C-EE52-4A08-990E-11BA58C4107F}" srcId="{03C6F9CC-589E-496B-92EB-5C3C33C76192}" destId="{ED9FC3C2-6573-4620-B1A1-47A030A13D1D}" srcOrd="1" destOrd="0" parTransId="{9E80C31E-AED4-420E-B6A9-5615BDD57817}" sibTransId="{D64D7A68-84AC-4D7A-AAFC-66E2D2512E95}"/>
    <dgm:cxn modelId="{8EFE9F1A-5334-4061-8FBB-1BD74B4F4CED}" srcId="{03C6F9CC-589E-496B-92EB-5C3C33C76192}" destId="{046AD1E9-AA11-4F1C-9674-9CA25F0BC6C1}" srcOrd="2" destOrd="0" parTransId="{020D1106-4292-4FAF-A278-04EC1E8CED98}" sibTransId="{AD793C56-3240-4CDE-8E7D-9609D7C14180}"/>
    <dgm:cxn modelId="{09CB4CC9-B44F-40F0-A59E-CFD2B7CF651B}" type="presOf" srcId="{03C6F9CC-589E-496B-92EB-5C3C33C76192}" destId="{37984EE6-2009-4877-9BAF-14EC30C879D8}" srcOrd="0" destOrd="0" presId="urn:microsoft.com/office/officeart/2008/layout/VerticalCurvedList"/>
    <dgm:cxn modelId="{B59FC484-F49A-442F-BB20-197C32925C03}" type="presParOf" srcId="{37984EE6-2009-4877-9BAF-14EC30C879D8}" destId="{9C2DCBCF-ECBE-420C-84AA-B3359C9008E1}" srcOrd="0" destOrd="0" presId="urn:microsoft.com/office/officeart/2008/layout/VerticalCurvedList"/>
    <dgm:cxn modelId="{D2108A7F-4B86-40C8-A2AD-AACAE5342B04}" type="presParOf" srcId="{9C2DCBCF-ECBE-420C-84AA-B3359C9008E1}" destId="{3A283C8A-EBDE-4236-9BFA-A21348EB6758}" srcOrd="0" destOrd="0" presId="urn:microsoft.com/office/officeart/2008/layout/VerticalCurvedList"/>
    <dgm:cxn modelId="{EF2F3153-0173-4BF5-B79D-61302A457120}" type="presParOf" srcId="{3A283C8A-EBDE-4236-9BFA-A21348EB6758}" destId="{D56FAE3C-7823-4BE2-A05E-8D427EF88537}" srcOrd="0" destOrd="0" presId="urn:microsoft.com/office/officeart/2008/layout/VerticalCurvedList"/>
    <dgm:cxn modelId="{62D99F06-6CF1-450B-BEDC-F2BB97F2E579}" type="presParOf" srcId="{3A283C8A-EBDE-4236-9BFA-A21348EB6758}" destId="{632B671B-4687-464A-BD73-2FBE7743E4CF}" srcOrd="1" destOrd="0" presId="urn:microsoft.com/office/officeart/2008/layout/VerticalCurvedList"/>
    <dgm:cxn modelId="{110ADD14-B062-4608-B408-2BD3BDFF4DED}" type="presOf" srcId="{5FAEF4CA-5EB4-4586-B3AD-0A5521B2D123}" destId="{632B671B-4687-464A-BD73-2FBE7743E4CF}" srcOrd="0" destOrd="0" presId="urn:microsoft.com/office/officeart/2008/layout/VerticalCurvedList"/>
    <dgm:cxn modelId="{606F4F2D-3A32-4872-B59D-E5F2A90EEB27}" type="presParOf" srcId="{3A283C8A-EBDE-4236-9BFA-A21348EB6758}" destId="{A82C63A0-F2D8-4DBB-B84D-B65BFEEA7544}" srcOrd="2" destOrd="0" presId="urn:microsoft.com/office/officeart/2008/layout/VerticalCurvedList"/>
    <dgm:cxn modelId="{3943382E-8CF5-4C20-BD9B-630F771B5D19}" type="presParOf" srcId="{3A283C8A-EBDE-4236-9BFA-A21348EB6758}" destId="{957F2F8B-B879-4A2F-84D5-3CC400A13EAB}" srcOrd="3" destOrd="0" presId="urn:microsoft.com/office/officeart/2008/layout/VerticalCurvedList"/>
    <dgm:cxn modelId="{64DBDFE3-199A-460D-A700-9E9DEC59B66D}" type="presParOf" srcId="{9C2DCBCF-ECBE-420C-84AA-B3359C9008E1}" destId="{D08FE8BC-7513-4C82-8C26-9DEB5DC46162}" srcOrd="1" destOrd="0" presId="urn:microsoft.com/office/officeart/2008/layout/VerticalCurvedList"/>
    <dgm:cxn modelId="{5354935C-EE74-41F0-B241-7F4A7374FC36}" type="presOf" srcId="{EF7F739D-3452-4F34-9A37-0C21501B7A55}" destId="{D08FE8BC-7513-4C82-8C26-9DEB5DC46162}" srcOrd="0" destOrd="0" presId="urn:microsoft.com/office/officeart/2008/layout/VerticalCurvedList"/>
    <dgm:cxn modelId="{4256BF00-68BE-47F4-8FCE-4C7A7FFC897D}" type="presParOf" srcId="{9C2DCBCF-ECBE-420C-84AA-B3359C9008E1}" destId="{3FDACF41-20A1-4817-8E0E-0965799A03B3}" srcOrd="2" destOrd="0" presId="urn:microsoft.com/office/officeart/2008/layout/VerticalCurvedList"/>
    <dgm:cxn modelId="{A9197BED-E638-4ADA-97F5-14462286E1CC}" type="presParOf" srcId="{3FDACF41-20A1-4817-8E0E-0965799A03B3}" destId="{2CC617D4-009D-42CD-9D90-155F7364DBC6}" srcOrd="0" destOrd="0" presId="urn:microsoft.com/office/officeart/2008/layout/VerticalCurvedList"/>
    <dgm:cxn modelId="{94F02C6E-B137-4CEF-9675-A5916554DEBD}" type="presParOf" srcId="{9C2DCBCF-ECBE-420C-84AA-B3359C9008E1}" destId="{A4859BC1-7CE9-48F4-8FA9-F6D64DF9B819}" srcOrd="3" destOrd="0" presId="urn:microsoft.com/office/officeart/2008/layout/VerticalCurvedList"/>
    <dgm:cxn modelId="{D19BA16E-73DB-428B-A576-B9EC6F98B6E9}" type="presOf" srcId="{ED9FC3C2-6573-4620-B1A1-47A030A13D1D}" destId="{A4859BC1-7CE9-48F4-8FA9-F6D64DF9B819}" srcOrd="0" destOrd="0" presId="urn:microsoft.com/office/officeart/2008/layout/VerticalCurvedList"/>
    <dgm:cxn modelId="{8620000A-F4F0-4D9B-98AE-C1EFCDCEA831}" type="presParOf" srcId="{9C2DCBCF-ECBE-420C-84AA-B3359C9008E1}" destId="{A8599C29-90FF-4B90-9280-CEB9C8A1AB1F}" srcOrd="4" destOrd="0" presId="urn:microsoft.com/office/officeart/2008/layout/VerticalCurvedList"/>
    <dgm:cxn modelId="{8C305D2A-1231-4396-9F82-C0F7F95B8557}" type="presParOf" srcId="{A8599C29-90FF-4B90-9280-CEB9C8A1AB1F}" destId="{63377BC5-EED8-44D6-A854-785B8FA439D0}" srcOrd="0" destOrd="0" presId="urn:microsoft.com/office/officeart/2008/layout/VerticalCurvedList"/>
    <dgm:cxn modelId="{1362199A-CF28-4B7F-BE60-F1DAB5F3DDB0}" type="presParOf" srcId="{9C2DCBCF-ECBE-420C-84AA-B3359C9008E1}" destId="{61B6C84B-63E6-4F96-9D9B-595E725CD58E}" srcOrd="5" destOrd="0" presId="urn:microsoft.com/office/officeart/2008/layout/VerticalCurvedList"/>
    <dgm:cxn modelId="{EA667E00-B4C1-44B6-94FA-BC23AE1D34C3}" type="presOf" srcId="{046AD1E9-AA11-4F1C-9674-9CA25F0BC6C1}" destId="{61B6C84B-63E6-4F96-9D9B-595E725CD58E}" srcOrd="0" destOrd="0" presId="urn:microsoft.com/office/officeart/2008/layout/VerticalCurvedList"/>
    <dgm:cxn modelId="{FA73A6AA-48A4-4637-94E1-86580EB7AB22}" type="presParOf" srcId="{9C2DCBCF-ECBE-420C-84AA-B3359C9008E1}" destId="{0E238C23-8EFE-4996-BE20-2CFF6FF83027}" srcOrd="6" destOrd="0" presId="urn:microsoft.com/office/officeart/2008/layout/VerticalCurvedList"/>
    <dgm:cxn modelId="{95E0A31E-A8E9-4D88-8099-3D4F2776CC9D}" type="presParOf" srcId="{0E238C23-8EFE-4996-BE20-2CFF6FF83027}" destId="{2F0E19CA-FE9F-466D-9F66-5C042FD08D70}" srcOrd="0" destOrd="0" presId="urn:microsoft.com/office/officeart/2008/layout/VerticalCurvedList"/>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30" name=""/>
      <dsp:cNvGrpSpPr/>
    </dsp:nvGrpSpPr>
    <dsp:grpSpPr/>
    <dsp:sp modelId="{632B671B-4687-464A-BD73-2FBE7743E4CF}">
      <dsp:nvSpPr>
        <dsp:cNvPr id="31" name=""/>
        <dsp:cNvSpPr/>
      </dsp:nvSpPr>
      <dsp:spPr>
        <a:xfrm>
          <a:off x="-5047449" y="-773293"/>
          <a:ext cx="6011082" cy="6011082"/>
        </a:xfrm>
        <a:prstGeom prst="blockArc">
          <a:avLst>
            <a:gd name="adj1" fmla="val 18900000"/>
            <a:gd name="adj2" fmla="val 2700000"/>
            <a:gd name="adj3" fmla="val 359"/>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a:lstStyle/>
        <a:p/>
      </dsp:txBody>
    </dsp:sp>
    <dsp:sp modelId="{D08FE8BC-7513-4C82-8C26-9DEB5DC46162}">
      <dsp:nvSpPr>
        <dsp:cNvPr id="32" name=""/>
        <dsp:cNvSpPr/>
      </dsp:nvSpPr>
      <dsp:spPr>
        <a:xfrm>
          <a:off x="619770" y="446449"/>
          <a:ext cx="7095581" cy="892899"/>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08739" tIns="38100" rIns="38100" bIns="38100" numCol="1" spcCol="1270" anchor="ctr" anchorCtr="0">
          <a:noAutofit/>
        </a:bodyPr>
        <a:lstStyle/>
        <a:p>
          <a:pPr lvl="0" algn="l" defTabSz="666750" rtl="0">
            <a:lnSpc>
              <a:spcPct val="90000"/>
            </a:lnSpc>
            <a:spcBef>
              <a:spcPct val="0"/>
            </a:spcBef>
            <a:spcAft>
              <a:spcPct val="35000"/>
            </a:spcAft>
          </a:pPr>
          <a:r>
            <a:rPr lang="zh-CN" sz="1500" b="1" kern="1200" smtClean="0">
              <a:latin typeface="+mj-lt"/>
              <a:ea typeface="楷体_GB2312" pitchFamily="49" charset="-122"/>
            </a:rPr>
            <a:t>中投租赁的业务不同于国内租赁行业中的许多银行系租赁公司及依靠母公司资源开展业务的大型设备租赁公司，业务的获取难度和工作强度更大</a:t>
          </a:r>
          <a:endParaRPr lang="zh-CN" sz="1500" b="1" kern="1200">
            <a:latin typeface="+mj-lt"/>
            <a:ea typeface="楷体_GB2312" pitchFamily="49" charset="-122"/>
          </a:endParaRPr>
        </a:p>
      </dsp:txBody>
      <dsp:txXfrm>
        <a:off x="619770" y="446449"/>
        <a:ext cx="7095581" cy="892899"/>
      </dsp:txXfrm>
    </dsp:sp>
    <dsp:sp modelId="{2CC617D4-009D-42CD-9D90-155F7364DBC6}">
      <dsp:nvSpPr>
        <dsp:cNvPr id="33" name=""/>
        <dsp:cNvSpPr/>
      </dsp:nvSpPr>
      <dsp:spPr>
        <a:xfrm>
          <a:off x="61708" y="334837"/>
          <a:ext cx="1116123" cy="1116123"/>
        </a:xfrm>
        <a:prstGeom prst="ellipse">
          <a:avLst/>
        </a:prstGeom>
        <a:solidFill>
          <a:schemeClr val="lt1">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a:lstStyle/>
        <a:p/>
      </dsp:txBody>
    </dsp:sp>
    <dsp:sp modelId="{A4859BC1-7CE9-48F4-8FA9-F6D64DF9B819}">
      <dsp:nvSpPr>
        <dsp:cNvPr id="34" name=""/>
        <dsp:cNvSpPr/>
      </dsp:nvSpPr>
      <dsp:spPr>
        <a:xfrm>
          <a:off x="944338" y="1785798"/>
          <a:ext cx="6771013" cy="892899"/>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08739" tIns="38100" rIns="38100" bIns="38100" numCol="1" spcCol="1270" anchor="ctr" anchorCtr="0">
          <a:noAutofit/>
        </a:bodyPr>
        <a:lstStyle/>
        <a:p>
          <a:pPr lvl="0" algn="l" defTabSz="666750" rtl="0">
            <a:lnSpc>
              <a:spcPct val="90000"/>
            </a:lnSpc>
            <a:spcBef>
              <a:spcPct val="0"/>
            </a:spcBef>
            <a:spcAft>
              <a:spcPct val="35000"/>
            </a:spcAft>
          </a:pPr>
          <a:r>
            <a:rPr lang="en-US" sz="1500" b="1" kern="1200" smtClean="0">
              <a:latin typeface="+mj-lt"/>
              <a:ea typeface="楷体_GB2312" pitchFamily="49" charset="-122"/>
            </a:rPr>
            <a:t>2010</a:t>
          </a:r>
          <a:r>
            <a:rPr lang="zh-CN" sz="1500" b="1" kern="1200" smtClean="0">
              <a:latin typeface="+mj-lt"/>
              <a:ea typeface="楷体_GB2312" pitchFamily="49" charset="-122"/>
            </a:rPr>
            <a:t>年至</a:t>
          </a:r>
          <a:r>
            <a:rPr lang="en-US" sz="1500" b="1" kern="1200" smtClean="0">
              <a:latin typeface="+mj-lt"/>
              <a:ea typeface="楷体_GB2312" pitchFamily="49" charset="-122"/>
            </a:rPr>
            <a:t>2012</a:t>
          </a:r>
          <a:r>
            <a:rPr lang="zh-CN" sz="1500" b="1" kern="1200" smtClean="0">
              <a:latin typeface="+mj-lt"/>
              <a:ea typeface="楷体_GB2312" pitchFamily="49" charset="-122"/>
            </a:rPr>
            <a:t>年公司营业收入及利润实现高速增长，且根据</a:t>
          </a:r>
          <a:r>
            <a:rPr lang="en-US" sz="1500" b="1" kern="1200" smtClean="0">
              <a:latin typeface="+mj-lt"/>
              <a:ea typeface="楷体_GB2312" pitchFamily="49" charset="-122"/>
            </a:rPr>
            <a:t>2015</a:t>
          </a:r>
          <a:r>
            <a:rPr lang="zh-CN" sz="1500" b="1" kern="1200" smtClean="0">
              <a:latin typeface="+mj-lt"/>
              <a:ea typeface="楷体_GB2312" pitchFamily="49" charset="-122"/>
            </a:rPr>
            <a:t>年公司上市计划的财务要求以及长期发展规划，公司业绩将以更高速度增长要求，远远高于远东的上市历程（上市前三年的收入复合年增长 </a:t>
          </a:r>
          <a:r>
            <a:rPr lang="en-US" sz="1500" b="1" kern="1200" smtClean="0">
              <a:latin typeface="+mj-lt"/>
              <a:ea typeface="楷体_GB2312" pitchFamily="49" charset="-122"/>
            </a:rPr>
            <a:t>53%</a:t>
          </a:r>
          <a:r>
            <a:rPr lang="zh-CN" sz="1500" b="1" kern="1200" smtClean="0">
              <a:latin typeface="+mj-lt"/>
              <a:ea typeface="楷体_GB2312" pitchFamily="49" charset="-122"/>
            </a:rPr>
            <a:t>）</a:t>
          </a:r>
          <a:endParaRPr lang="zh-CN" sz="1500" b="1" kern="1200">
            <a:latin typeface="+mj-lt"/>
            <a:ea typeface="楷体_GB2312" pitchFamily="49" charset="-122"/>
          </a:endParaRPr>
        </a:p>
      </dsp:txBody>
      <dsp:txXfrm>
        <a:off x="944338" y="1785798"/>
        <a:ext cx="6771013" cy="892899"/>
      </dsp:txXfrm>
    </dsp:sp>
    <dsp:sp modelId="{63377BC5-EED8-44D6-A854-785B8FA439D0}">
      <dsp:nvSpPr>
        <dsp:cNvPr id="35" name=""/>
        <dsp:cNvSpPr/>
      </dsp:nvSpPr>
      <dsp:spPr>
        <a:xfrm>
          <a:off x="386276" y="1674186"/>
          <a:ext cx="1116123" cy="1116123"/>
        </a:xfrm>
        <a:prstGeom prst="ellipse">
          <a:avLst/>
        </a:prstGeom>
        <a:solidFill>
          <a:schemeClr val="lt1">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a:lstStyle/>
        <a:p/>
      </dsp:txBody>
    </dsp:sp>
    <dsp:sp modelId="{61B6C84B-63E6-4F96-9D9B-595E725CD58E}">
      <dsp:nvSpPr>
        <dsp:cNvPr id="36" name=""/>
        <dsp:cNvSpPr/>
      </dsp:nvSpPr>
      <dsp:spPr>
        <a:xfrm>
          <a:off x="619770" y="3125147"/>
          <a:ext cx="7095581" cy="892899"/>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08739" tIns="38100" rIns="38100" bIns="38100" numCol="1" spcCol="1270" anchor="ctr" anchorCtr="0">
          <a:noAutofit/>
        </a:bodyPr>
        <a:lstStyle/>
        <a:p>
          <a:pPr lvl="0" algn="l" defTabSz="666750" rtl="0">
            <a:lnSpc>
              <a:spcPct val="90000"/>
            </a:lnSpc>
            <a:spcBef>
              <a:spcPct val="0"/>
            </a:spcBef>
            <a:spcAft>
              <a:spcPct val="35000"/>
            </a:spcAft>
          </a:pPr>
          <a:r>
            <a:rPr lang="zh-CN" sz="1500" b="1" kern="1200" smtClean="0">
              <a:latin typeface="+mj-lt"/>
              <a:ea typeface="楷体_GB2312" pitchFamily="49" charset="-122"/>
            </a:rPr>
            <a:t>公司需要提供有竞争力的薪酬水平才能吸引并激励高管团队达成宏伟目标</a:t>
          </a:r>
          <a:endParaRPr lang="zh-CN" sz="1500" b="1" kern="1200">
            <a:latin typeface="+mj-lt"/>
            <a:ea typeface="楷体_GB2312" pitchFamily="49" charset="-122"/>
          </a:endParaRPr>
        </a:p>
      </dsp:txBody>
      <dsp:txXfrm>
        <a:off x="619770" y="3125147"/>
        <a:ext cx="7095581" cy="892899"/>
      </dsp:txXfrm>
    </dsp:sp>
    <dsp:sp modelId="{2F0E19CA-FE9F-466D-9F66-5C042FD08D70}">
      <dsp:nvSpPr>
        <dsp:cNvPr id="37" name=""/>
        <dsp:cNvSpPr/>
      </dsp:nvSpPr>
      <dsp:spPr>
        <a:xfrm>
          <a:off x="61708" y="3013534"/>
          <a:ext cx="1116123" cy="1116123"/>
        </a:xfrm>
        <a:prstGeom prst="ellipse">
          <a:avLst/>
        </a:prstGeom>
        <a:solidFill>
          <a:schemeClr val="lt1">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a:lstStyle/>
        <a:p/>
      </dsp:txBody>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r:blip="">
      <dgm:adjLst/>
    </dgm:shape>
    <dgm:constrLst>
      <dgm:constr type="w" for="ch" refType="h" refFor="ch" op="gte" fact="0.8"/>
    </dgm:constrLst>
    <dgm:layoutNode name="Name1">
      <dgm:alg type="composite"/>
      <dgm:shape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r:blip="">
          <dgm:adjLst/>
        </dgm:shape>
        <dgm:presOf/>
        <dgm:constrLst>
          <dgm:constr type="w" for="ch" val="1"/>
          <dgm:constr type="h" for="ch" val="1"/>
          <dgm:constr type="diam" for="ch" forName="conn" refType="diam"/>
        </dgm:constrLst>
        <dgm:layoutNode name="srcNode">
          <dgm:alg type="sp"/>
          <dgm:shape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type="conn" r:blip="">
            <dgm:adjLst/>
          </dgm:shape>
          <dgm:presOf axis="desOrSelf" ptType="sibTrans" hideLastTrans="0" st="0" cnt="1"/>
          <dgm:constrLst>
            <dgm:constr type="begPad"/>
            <dgm:constr type="endPad"/>
          </dgm:constrLst>
        </dgm:layoutNode>
        <dgm:layoutNode name="extraNode">
          <dgm:alg type="sp"/>
          <dgm:shape type="rect" r:blip="" hideGeom="1">
            <dgm:adjLst/>
          </dgm:shape>
          <dgm:presOf/>
        </dgm:layoutNode>
        <dgm:layoutNode name="dstNode">
          <dgm:alg type="sp"/>
          <dgm:shape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1">
          <dgm:alg type="sp"/>
          <dgm:shape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2">
          <dgm:alg type="sp"/>
          <dgm:shape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3">
          <dgm:alg type="sp"/>
          <dgm:shape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4">
          <dgm:alg type="sp"/>
          <dgm:shape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5">
          <dgm:alg type="sp"/>
          <dgm:shape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6">
          <dgm:alg type="sp"/>
          <dgm:shape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7">
          <dgm:alg type="sp"/>
          <dgm:shape r:blip="">
            <dgm:adjLst/>
          </dgm:shape>
          <dgm:presOf/>
          <dgm:constrLst/>
          <dgm:forEach name="Name58" ref="accentRepeat"/>
        </dgm:layoutNode>
      </dgm:forEach>
    </dgm:layoutNode>
  </dgm:layoutNode>
</dgm:layoutDef>
</file>

<file path=ppt/diagrams/quickStyle1.xml><?xml version="1.0" encoding="utf-8"?>
<dgm:styleDef xmlns:a="http://schemas.openxmlformats.org/drawingml/2006/main" xmlns:dgm="http://schemas.openxmlformats.org/drawingml/2006/diagram"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dr="http://schemas.openxmlformats.org/drawingml/2006/chart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c="http://schemas.openxmlformats.org/drawingml/2006/chart">
  <cdr:relSizeAnchor>
    <cdr:from>
      <cdr:x>0.1921</cdr:x>
      <cdr:y>0.74152</cdr:y>
    </cdr:from>
    <cdr:to>
      <cdr:x>0.81899</cdr:x>
      <cdr:y>0.74152</cdr:y>
    </cdr:to>
    <cdr:cxnSp>
      <cdr:nvCxnSpPr>
        <cdr:cNvPr id="3" name="直接连接符 2"/>
        <cdr:cNvCxnSpPr/>
      </cdr:nvCxnSpPr>
      <cdr:spPr>
        <a:xfrm flipV="1">
          <a:off x="725043" y="1360678"/>
          <a:ext cx="2366010" cy="0"/>
        </a:xfrm>
        <a:prstGeom prst="line">
          <a:avLst/>
        </a:prstGeom>
        <a:ln w="19050">
          <a:solidFill>
            <a:srgbClr val="E65032"/>
          </a:solidFill>
          <a:prstDash val="dash"/>
        </a:ln>
      </cdr:spPr>
      <cdr:style>
        <a:lnRef idx="1">
          <a:schemeClr val="accent1"/>
        </a:lnRef>
        <a:fillRef idx="0">
          <a:schemeClr val="accent1"/>
        </a:fillRef>
        <a:effectRef idx="0">
          <a:schemeClr val="accent1"/>
        </a:effectRef>
        <a:fontRef idx="minor">
          <a:schemeClr val="tx1"/>
        </a:fontRef>
      </cdr:style>
    </cdr:cxnSp>
  </cdr:relSizeAnchor>
  <cdr:relSizeAnchor>
    <cdr:from>
      <cdr:x>0.50104</cdr:x>
      <cdr:y>0.35373</cdr:y>
    </cdr:from>
    <cdr:to>
      <cdr:x>0.50104</cdr:x>
      <cdr:y>1.22613</cdr:y>
    </cdr:to>
    <cdr:cxnSp>
      <cdr:nvCxnSpPr>
        <cdr:cNvPr id="7" name="直接连接符 6"/>
        <cdr:cNvCxnSpPr/>
      </cdr:nvCxnSpPr>
      <cdr:spPr>
        <a:xfrm rot="5400000" flipV="1">
          <a:off x="1090612" y="1449515"/>
          <a:ext cx="1600835" cy="0"/>
        </a:xfrm>
        <a:prstGeom prst="line">
          <a:avLst/>
        </a:prstGeom>
        <a:ln w="19050">
          <a:solidFill>
            <a:srgbClr val="E65032"/>
          </a:solidFill>
          <a:prstDash val="dash"/>
        </a:ln>
      </cdr:spPr>
      <cdr:style>
        <a:lnRef idx="1">
          <a:schemeClr val="accent1"/>
        </a:lnRef>
        <a:fillRef idx="0">
          <a:schemeClr val="accent1"/>
        </a:fillRef>
        <a:effectRef idx="0">
          <a:schemeClr val="accent1"/>
        </a:effectRef>
        <a:fontRef idx="minor">
          <a:schemeClr val="tx1"/>
        </a:fontRef>
      </cdr:style>
    </cdr:cxnSp>
  </cdr:relSizeAnchor>
</c:userShapes>
</file>

<file path=ppt/drawings/drawing2.xml><?xml version="1.0" encoding="utf-8"?>
<c:userShapes xmlns:cdr="http://schemas.openxmlformats.org/drawingml/2006/chart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c="http://schemas.openxmlformats.org/drawingml/2006/chart">
  <cdr:relSizeAnchor>
    <cdr:from>
      <cdr:x>0.18527</cdr:x>
      <cdr:y>0.74519</cdr:y>
    </cdr:from>
    <cdr:to>
      <cdr:x>0.81216</cdr:x>
      <cdr:y>0.74519</cdr:y>
    </cdr:to>
    <cdr:cxnSp>
      <cdr:nvCxnSpPr>
        <cdr:cNvPr id="3" name="直接连接符 2"/>
        <cdr:cNvCxnSpPr/>
      </cdr:nvCxnSpPr>
      <cdr:spPr>
        <a:xfrm flipV="1">
          <a:off x="699262" y="1367409"/>
          <a:ext cx="2366010" cy="0"/>
        </a:xfrm>
        <a:prstGeom prst="line">
          <a:avLst/>
        </a:prstGeom>
        <a:ln w="19050">
          <a:solidFill>
            <a:srgbClr val="E65032"/>
          </a:solidFill>
          <a:prstDash val="dash"/>
        </a:ln>
      </cdr:spPr>
      <cdr:style>
        <a:lnRef idx="1">
          <a:schemeClr val="accent1"/>
        </a:lnRef>
        <a:fillRef idx="0">
          <a:schemeClr val="accent1"/>
        </a:fillRef>
        <a:effectRef idx="0">
          <a:schemeClr val="accent1"/>
        </a:effectRef>
        <a:fontRef idx="minor">
          <a:schemeClr val="tx1"/>
        </a:fontRef>
      </cdr:style>
    </cdr:cxnSp>
  </cdr:relSizeAnchor>
  <cdr:relSizeAnchor>
    <cdr:from>
      <cdr:x>0.50104</cdr:x>
      <cdr:y>0.35373</cdr:y>
    </cdr:from>
    <cdr:to>
      <cdr:x>0.50104</cdr:x>
      <cdr:y>1.22613</cdr:y>
    </cdr:to>
    <cdr:cxnSp>
      <cdr:nvCxnSpPr>
        <cdr:cNvPr id="7" name="直接连接符 6"/>
        <cdr:cNvCxnSpPr/>
      </cdr:nvCxnSpPr>
      <cdr:spPr>
        <a:xfrm rot="5400000" flipV="1">
          <a:off x="1090612" y="1449515"/>
          <a:ext cx="1600835" cy="0"/>
        </a:xfrm>
        <a:prstGeom prst="line">
          <a:avLst/>
        </a:prstGeom>
        <a:ln w="19050">
          <a:solidFill>
            <a:srgbClr val="E65032"/>
          </a:solidFill>
          <a:prstDash val="dash"/>
        </a:ln>
      </cdr:spPr>
      <cdr:style>
        <a:lnRef idx="1">
          <a:schemeClr val="accent1"/>
        </a:lnRef>
        <a:fillRef idx="0">
          <a:schemeClr val="accent1"/>
        </a:fillRef>
        <a:effectRef idx="0">
          <a:schemeClr val="accent1"/>
        </a:effectRef>
        <a:fontRef idx="minor">
          <a:schemeClr val="tx1"/>
        </a:fontRef>
      </cdr:style>
    </cdr:cxnSp>
  </cdr:relSizeAnchor>
</c:userShape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1"/>
            <a:ext cx="2949099" cy="496967"/>
          </a:xfrm>
          <a:prstGeom prst="rect">
            <a:avLst/>
          </a:prstGeom>
        </p:spPr>
        <p:txBody>
          <a:bodyPr vert="horz" lIns="95673" tIns="47837" rIns="95673" bIns="47837" rtlCol="0"/>
          <a:lstStyle>
            <a:lvl1pPr algn="l">
              <a:defRPr sz="1300"/>
            </a:lvl1pPr>
          </a:lstStyle>
          <a:p>
            <a:endParaRPr lang="en-GB"/>
          </a:p>
        </p:txBody>
      </p:sp>
      <p:sp>
        <p:nvSpPr>
          <p:cNvPr id="3" name="Date Placeholder 2"/>
          <p:cNvSpPr>
            <a:spLocks noGrp="1"/>
          </p:cNvSpPr>
          <p:nvPr>
            <p:ph type="dt" idx="1"/>
          </p:nvPr>
        </p:nvSpPr>
        <p:spPr>
          <a:xfrm>
            <a:off x="3854940" y="1"/>
            <a:ext cx="2949099" cy="496967"/>
          </a:xfrm>
          <a:prstGeom prst="rect">
            <a:avLst/>
          </a:prstGeom>
        </p:spPr>
        <p:txBody>
          <a:bodyPr vert="horz" lIns="95673" tIns="47837" rIns="95673" bIns="47837" rtlCol="0"/>
          <a:lstStyle>
            <a:lvl1pPr algn="r">
              <a:defRPr sz="1300"/>
            </a:lvl1pPr>
          </a:lstStyle>
          <a:p>
            <a:fld id="{282CEEF3-F82E-4A2B-AA3A-1EFA99D3D4B3}" type="datetimeFigureOut">
              <a:rPr lang="en-GB" smtClean="0"/>
              <a:t>17/06/2013</a:t>
            </a:fld>
            <a:endParaRPr lang="en-GB"/>
          </a:p>
        </p:txBody>
      </p:sp>
      <p:sp>
        <p:nvSpPr>
          <p:cNvPr id="4" name="Slide Image Placeholder 3"/>
          <p:cNvSpPr>
            <a:spLocks noGrp="1" noRot="1" noChangeAspect="1"/>
          </p:cNvSpPr>
          <p:nvPr>
            <p:ph type="sldImg" idx="2"/>
          </p:nvPr>
        </p:nvSpPr>
        <p:spPr>
          <a:xfrm>
            <a:off x="917575" y="744538"/>
            <a:ext cx="4970463" cy="3729037"/>
          </a:xfrm>
          <a:prstGeom prst="rect">
            <a:avLst/>
          </a:prstGeom>
          <a:noFill/>
          <a:ln w="12700">
            <a:solidFill>
              <a:prstClr val="black"/>
            </a:solidFill>
          </a:ln>
        </p:spPr>
      </p:sp>
      <p:sp>
        <p:nvSpPr>
          <p:cNvPr id="5" name="Notes Placeholder 4"/>
          <p:cNvSpPr>
            <a:spLocks noGrp="1"/>
          </p:cNvSpPr>
          <p:nvPr>
            <p:ph type="body" sz="quarter" idx="3"/>
          </p:nvPr>
        </p:nvSpPr>
        <p:spPr>
          <a:xfrm>
            <a:off x="680562" y="4721186"/>
            <a:ext cx="5444490" cy="4472703"/>
          </a:xfrm>
          <a:prstGeom prst="rect">
            <a:avLst/>
          </a:prstGeom>
        </p:spPr>
        <p:txBody>
          <a:bodyPr vert="horz" lIns="95673" tIns="47837" rIns="95673" bIns="47837"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40647"/>
            <a:ext cx="2949099" cy="496967"/>
          </a:xfrm>
          <a:prstGeom prst="rect">
            <a:avLst/>
          </a:prstGeom>
        </p:spPr>
        <p:txBody>
          <a:bodyPr vert="horz" lIns="95673" tIns="47837" rIns="95673" bIns="47837" rtlCol="0" anchor="b"/>
          <a:lstStyle>
            <a:lvl1pPr algn="l">
              <a:defRPr sz="1300"/>
            </a:lvl1pPr>
          </a:lstStyle>
          <a:p>
            <a:endParaRPr lang="en-GB"/>
          </a:p>
        </p:txBody>
      </p:sp>
      <p:sp>
        <p:nvSpPr>
          <p:cNvPr id="7" name="Slide Number Placeholder 6"/>
          <p:cNvSpPr>
            <a:spLocks noGrp="1"/>
          </p:cNvSpPr>
          <p:nvPr>
            <p:ph type="sldNum" sz="quarter" idx="5"/>
          </p:nvPr>
        </p:nvSpPr>
        <p:spPr>
          <a:xfrm>
            <a:off x="3854940" y="9440647"/>
            <a:ext cx="2949099" cy="496967"/>
          </a:xfrm>
          <a:prstGeom prst="rect">
            <a:avLst/>
          </a:prstGeom>
        </p:spPr>
        <p:txBody>
          <a:bodyPr vert="horz" lIns="95673" tIns="47837" rIns="95673" bIns="47837" rtlCol="0" anchor="b"/>
          <a:lstStyle>
            <a:lvl1pPr algn="r">
              <a:defRPr sz="1300"/>
            </a:lvl1pPr>
          </a:lstStyle>
          <a:p>
            <a:fld id="{E74B384F-1A4C-409C-A7B3-E26CBCB40244}" type="slidenum">
              <a:rPr lang="en-GB" smtClean="0"/>
              <a:t>‹#›</a:t>
            </a:fld>
            <a:endParaRPr lang="en-GB"/>
          </a:p>
        </p:txBody>
      </p:sp>
    </p:spTree>
    <p:extLst>
      <p:ext uri="{BB962C8B-B14F-4D97-AF65-F5344CB8AC3E}">
        <p14:creationId xmlns:p14="http://schemas.microsoft.com/office/powerpoint/2010/main" val="36703820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74B384F-1A4C-409C-A7B3-E26CBCB40244}" type="slidenum">
              <a:rPr lang="en-GB" smtClean="0"/>
              <a:t>7</a:t>
            </a:fld>
            <a:endParaRPr lang="en-GB"/>
          </a:p>
        </p:txBody>
      </p:sp>
    </p:spTree>
    <p:extLst>
      <p:ext uri="{BB962C8B-B14F-4D97-AF65-F5344CB8AC3E}">
        <p14:creationId xmlns:p14="http://schemas.microsoft.com/office/powerpoint/2010/main" val="1542439427"/>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0D6171-C251-4BBB-B37D-6DBE022203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5435C2-E239-437F-B958-7DD7C429EA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543733-6B49-44C7-84E5-B7FC8FEA21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048090-B73E-4354-87BF-B2AD0625F1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6562C5-5AD9-45F9-9757-5CFF1486DB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F14146-4DC4-40A5-9983-B7BA0A6A36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5118DE-1C31-4ABE-87AF-E8E0994A24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E911FC-C19A-4467-82B7-21629BDF23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084AB7-5754-4BB6-A33E-11AD3A9104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17702A-ABF2-4BA2-B182-ECF3C555B6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C1F462-F3A7-4693-BB7E-BE8571A19E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itle Slide">
    <p:spTree>
      <p:nvGrpSpPr>
        <p:cNvPr id="1" name=""/>
        <p:cNvGrpSpPr/>
        <p:nvPr/>
      </p:nvGrpSpPr>
      <p:grpSpPr>
        <a:xfrm>
          <a:off x="0" y="0"/>
          <a:ext cx="0" cy="0"/>
        </a:xfrm>
      </p:grpSpPr>
      <p:sp>
        <p:nvSpPr>
          <p:cNvPr id="4" name="Date Placeholder 3"/>
          <p:cNvSpPr>
            <a:spLocks noGrp="1"/>
          </p:cNvSpPr>
          <p:nvPr>
            <p:ph type="dt" sz="half" idx="10"/>
          </p:nvPr>
        </p:nvSpPr>
        <p:spPr>
          <a:xfrm>
            <a:off x="313254" y="6525344"/>
            <a:ext cx="2133600" cy="216025"/>
          </a:xfrm>
        </p:spPr>
        <p:txBody>
          <a:bodyPr/>
          <a:lstStyle>
            <a:lvl1pPr>
              <a:defRPr>
                <a:solidFill>
                  <a:schemeClr val="tx1"/>
                </a:solidFill>
              </a:defRPr>
            </a:lvl1pPr>
          </a:lstStyle>
          <a:p>
            <a:pPr algn="l"/>
            <a:r>
              <a:rPr lang="en-US" smtClean="0"/>
              <a:t>© 2012 Towers Watson. All rights reserved.</a:t>
            </a:r>
            <a:endParaRPr lang="en-GB"/>
          </a:p>
        </p:txBody>
      </p:sp>
      <p:sp>
        <p:nvSpPr>
          <p:cNvPr id="2" name="Title 1"/>
          <p:cNvSpPr>
            <a:spLocks noGrp="1"/>
          </p:cNvSpPr>
          <p:nvPr>
            <p:ph type="ctrTitle"/>
          </p:nvPr>
        </p:nvSpPr>
        <p:spPr>
          <a:xfrm>
            <a:off x="381600" y="4010400"/>
            <a:ext cx="5943600" cy="385043"/>
          </a:xfrm>
          <a:solidFill>
            <a:schemeClr val="bg2"/>
          </a:solidFill>
        </p:spPr>
        <p:txBody>
          <a:bodyPr lIns="183600" tIns="28800" rIns="90000" bIns="18000">
            <a:noAutofit/>
          </a:bodyPr>
          <a:lstStyle>
            <a:lvl1pPr algn="l">
              <a:defRPr sz="2500">
                <a:solidFill>
                  <a:schemeClr val="bg1"/>
                </a:solidFill>
              </a:defRPr>
            </a:lvl1pPr>
          </a:lstStyle>
          <a:p>
            <a:r>
              <a:rPr lang="en-US" smtClean="0"/>
              <a:t>Click to edit Master title style</a:t>
            </a:r>
            <a:endParaRPr lang="en-GB"/>
          </a:p>
        </p:txBody>
      </p:sp>
      <p:sp>
        <p:nvSpPr>
          <p:cNvPr id="3" name="Subtitle 2"/>
          <p:cNvSpPr>
            <a:spLocks noGrp="1"/>
          </p:cNvSpPr>
          <p:nvPr>
            <p:ph type="subTitle" idx="1"/>
          </p:nvPr>
        </p:nvSpPr>
        <p:spPr>
          <a:xfrm>
            <a:off x="381600" y="4460400"/>
            <a:ext cx="7315200" cy="280800"/>
          </a:xfrm>
          <a:solidFill>
            <a:schemeClr val="tx1"/>
          </a:solidFill>
        </p:spPr>
        <p:txBody>
          <a:bodyPr lIns="183600" tIns="18000" rIns="90000" bIns="18000" anchor="ctr" anchorCtr="0">
            <a:noAutofit/>
          </a:bodyPr>
          <a:lstStyle>
            <a:lvl1pPr marL="0" indent="0" algn="l">
              <a:buNone/>
              <a:defRPr sz="1800" b="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11" name="Text Placeholder 10"/>
          <p:cNvSpPr>
            <a:spLocks noGrp="1"/>
          </p:cNvSpPr>
          <p:nvPr>
            <p:ph type="body" sz="quarter" idx="13"/>
          </p:nvPr>
        </p:nvSpPr>
        <p:spPr>
          <a:xfrm>
            <a:off x="250825" y="5229225"/>
            <a:ext cx="5834063" cy="1152525"/>
          </a:xfrm>
        </p:spPr>
        <p:txBody>
          <a:bodyPr>
            <a:noAutofit/>
          </a:bodyPr>
          <a:lstStyle>
            <a:lvl1pPr>
              <a:spcBef>
                <a:spcPts val="300"/>
              </a:spcBef>
              <a:defRPr sz="1600"/>
            </a:lvl1pPr>
            <a:lvl2pPr>
              <a:defRPr sz="11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64859049"/>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1"/>
          </p:nvPr>
        </p:nvSpPr>
        <p:spPr/>
        <p:txBody>
          <a:bodyPr/>
          <a:lstStyle/>
          <a:p>
            <a:r>
              <a:rPr lang="en-GB" smtClean="0"/>
              <a:t>towerswatson.com</a:t>
            </a:r>
            <a:endParaRPr lang="en-GB"/>
          </a:p>
        </p:txBody>
      </p:sp>
      <p:sp>
        <p:nvSpPr>
          <p:cNvPr id="8" name="Date Placeholder 2"/>
          <p:cNvSpPr>
            <a:spLocks noGrp="1"/>
          </p:cNvSpPr>
          <p:nvPr>
            <p:ph type="dt" sz="half" idx="10"/>
          </p:nvPr>
        </p:nvSpPr>
        <p:spPr>
          <a:xfrm>
            <a:off x="3794478" y="6434474"/>
            <a:ext cx="2133600" cy="216025"/>
          </a:xfrm>
        </p:spPr>
        <p:txBody>
          <a:bodyPr anchor="ctr" anchorCtr="0"/>
          <a:lstStyle/>
          <a:p>
            <a:r>
              <a:rPr lang="en-US" smtClean="0"/>
              <a:t>© 2012 Towers Watson. All rights reserved.</a:t>
            </a:r>
            <a:endParaRPr lang="en-GB"/>
          </a:p>
        </p:txBody>
      </p:sp>
      <p:sp>
        <p:nvSpPr>
          <p:cNvPr id="10" name="Slide Number Placeholder 4"/>
          <p:cNvSpPr>
            <a:spLocks noGrp="1"/>
          </p:cNvSpPr>
          <p:nvPr>
            <p:ph type="sldNum" sz="quarter" idx="12"/>
          </p:nvPr>
        </p:nvSpPr>
        <p:spPr>
          <a:xfrm>
            <a:off x="8254800" y="6237312"/>
            <a:ext cx="504000" cy="273600"/>
          </a:xfrm>
        </p:spPr>
        <p:txBody>
          <a:bodyPr/>
          <a:lstStyle/>
          <a:p>
            <a:fld id="{830D4EF1-2FB9-4CDA-AD22-D945B346B2F0}" type="slidenum">
              <a:rPr lang="en-GB" smtClean="0"/>
              <a:t>‹#›</a:t>
            </a:fld>
            <a:endParaRPr lang="en-GB"/>
          </a:p>
        </p:txBody>
      </p:sp>
      <p:sp>
        <p:nvSpPr>
          <p:cNvPr id="11" name="TextBox 10"/>
          <p:cNvSpPr txBox="1"/>
          <p:nvPr userDrawn="1"/>
        </p:nvSpPr>
        <p:spPr>
          <a:xfrm>
            <a:off x="5652120" y="6436800"/>
            <a:ext cx="3193429" cy="218397"/>
          </a:xfrm>
          <a:prstGeom prst="rect">
            <a:avLst/>
          </a:prstGeom>
          <a:noFill/>
        </p:spPr>
        <p:txBody>
          <a:bodyPr anchor="ctr" anchorCtr="0">
            <a:noAutofit/>
          </a:bodyPr>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algn="r" eaLnBrk="1" hangingPunct="1">
              <a:lnSpc>
                <a:spcPct val="90000"/>
              </a:lnSpc>
              <a:defRPr/>
            </a:pPr>
            <a:r>
              <a:rPr lang="en-US" sz="600" smtClean="0"/>
              <a:t>Proprietary and Confidential. For Towers Watson and Towers Watson client use only. </a:t>
            </a:r>
          </a:p>
        </p:txBody>
      </p:sp>
    </p:spTree>
    <p:extLst>
      <p:ext uri="{BB962C8B-B14F-4D97-AF65-F5344CB8AC3E}">
        <p14:creationId xmlns:p14="http://schemas.microsoft.com/office/powerpoint/2010/main" val="2646317953"/>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395536" y="1411200"/>
            <a:ext cx="4100264" cy="4712400"/>
          </a:xfrm>
        </p:spPr>
        <p:txBody>
          <a:bodyPr>
            <a:normAutofit/>
          </a:bodyPr>
          <a:lstStyle>
            <a:lvl1pPr>
              <a:defRPr sz="2000"/>
            </a:lvl1pPr>
            <a:lvl2pPr>
              <a:defRPr sz="2000"/>
            </a:lvl2pPr>
            <a:lvl3pPr>
              <a:defRPr sz="2000"/>
            </a:lvl3pPr>
            <a:lvl4pPr>
              <a:defRPr sz="18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411200"/>
            <a:ext cx="4100264" cy="4712400"/>
          </a:xfrm>
        </p:spPr>
        <p:txBody>
          <a:bodyPr>
            <a:normAutofit/>
          </a:bodyPr>
          <a:lstStyle>
            <a:lvl1pPr>
              <a:defRPr sz="2000"/>
            </a:lvl1pPr>
            <a:lvl2pPr>
              <a:defRPr sz="2000"/>
            </a:lvl2pPr>
            <a:lvl3pPr>
              <a:defRPr sz="2000"/>
            </a:lvl3pPr>
            <a:lvl4pPr>
              <a:defRPr sz="18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11"/>
          </p:nvPr>
        </p:nvSpPr>
        <p:spPr/>
        <p:txBody>
          <a:bodyPr/>
          <a:lstStyle/>
          <a:p>
            <a:r>
              <a:rPr lang="en-GB" smtClean="0"/>
              <a:t>towerswatson.com</a:t>
            </a:r>
            <a:endParaRPr lang="en-GB"/>
          </a:p>
        </p:txBody>
      </p:sp>
      <p:sp>
        <p:nvSpPr>
          <p:cNvPr id="10" name="Slide Number Placeholder 4"/>
          <p:cNvSpPr>
            <a:spLocks noGrp="1"/>
          </p:cNvSpPr>
          <p:nvPr>
            <p:ph type="sldNum" sz="quarter" idx="12"/>
          </p:nvPr>
        </p:nvSpPr>
        <p:spPr>
          <a:xfrm>
            <a:off x="8254800" y="6237312"/>
            <a:ext cx="504000" cy="273600"/>
          </a:xfrm>
        </p:spPr>
        <p:txBody>
          <a:bodyPr/>
          <a:lstStyle/>
          <a:p>
            <a:fld id="{830D4EF1-2FB9-4CDA-AD22-D945B346B2F0}" type="slidenum">
              <a:rPr lang="en-GB" smtClean="0"/>
              <a:t>‹#›</a:t>
            </a:fld>
            <a:endParaRPr lang="en-GB"/>
          </a:p>
        </p:txBody>
      </p:sp>
      <p:sp>
        <p:nvSpPr>
          <p:cNvPr id="13" name="Date Placeholder 2"/>
          <p:cNvSpPr>
            <a:spLocks noGrp="1"/>
          </p:cNvSpPr>
          <p:nvPr>
            <p:ph type="dt" sz="half" idx="10"/>
          </p:nvPr>
        </p:nvSpPr>
        <p:spPr>
          <a:xfrm>
            <a:off x="3794478" y="6434474"/>
            <a:ext cx="2133600" cy="216025"/>
          </a:xfrm>
        </p:spPr>
        <p:txBody>
          <a:bodyPr anchor="ctr" anchorCtr="0"/>
          <a:lstStyle/>
          <a:p>
            <a:r>
              <a:rPr lang="en-US" smtClean="0"/>
              <a:t>© 2012 Towers Watson. All rights reserved.</a:t>
            </a:r>
            <a:endParaRPr lang="en-GB"/>
          </a:p>
        </p:txBody>
      </p:sp>
      <p:sp>
        <p:nvSpPr>
          <p:cNvPr id="14" name="TextBox 13"/>
          <p:cNvSpPr txBox="1"/>
          <p:nvPr userDrawn="1"/>
        </p:nvSpPr>
        <p:spPr>
          <a:xfrm>
            <a:off x="5652120" y="6436800"/>
            <a:ext cx="3193429" cy="218397"/>
          </a:xfrm>
          <a:prstGeom prst="rect">
            <a:avLst/>
          </a:prstGeom>
          <a:noFill/>
        </p:spPr>
        <p:txBody>
          <a:bodyPr anchor="ctr" anchorCtr="0">
            <a:noAutofit/>
          </a:bodyPr>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algn="r" eaLnBrk="1" hangingPunct="1">
              <a:lnSpc>
                <a:spcPct val="90000"/>
              </a:lnSpc>
              <a:defRPr/>
            </a:pPr>
            <a:r>
              <a:rPr lang="en-US" sz="600" smtClean="0"/>
              <a:t>Proprietary and Confidential. For Towers Watson and Towers Watson client use only. </a:t>
            </a:r>
          </a:p>
        </p:txBody>
      </p:sp>
    </p:spTree>
    <p:extLst>
      <p:ext uri="{BB962C8B-B14F-4D97-AF65-F5344CB8AC3E}">
        <p14:creationId xmlns:p14="http://schemas.microsoft.com/office/powerpoint/2010/main" val="416151634"/>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itle-InfoGFX">
    <p:spTree>
      <p:nvGrpSpPr>
        <p:cNvPr id="1" name=""/>
        <p:cNvGrpSpPr/>
        <p:nvPr/>
      </p:nvGrpSpPr>
      <p:grpSpPr>
        <a:xfrm>
          <a:off x="0" y="0"/>
          <a:ext cx="0" cy="0"/>
        </a:xfrm>
      </p:grpSpPr>
      <p:sp>
        <p:nvSpPr>
          <p:cNvPr id="2" name="Title 1"/>
          <p:cNvSpPr>
            <a:spLocks noGrp="1"/>
          </p:cNvSpPr>
          <p:nvPr>
            <p:ph type="ctrTitle"/>
          </p:nvPr>
        </p:nvSpPr>
        <p:spPr>
          <a:xfrm>
            <a:off x="381600" y="4010400"/>
            <a:ext cx="5943600" cy="385043"/>
          </a:xfrm>
          <a:solidFill>
            <a:schemeClr val="bg2"/>
          </a:solidFill>
        </p:spPr>
        <p:txBody>
          <a:bodyPr lIns="183600" tIns="28800" rIns="90000" bIns="18000">
            <a:noAutofit/>
          </a:bodyPr>
          <a:lstStyle>
            <a:lvl1pPr algn="l">
              <a:defRPr sz="2500">
                <a:solidFill>
                  <a:schemeClr val="tx1"/>
                </a:solidFill>
              </a:defRPr>
            </a:lvl1pPr>
          </a:lstStyle>
          <a:p>
            <a:r>
              <a:rPr lang="en-US" smtClean="0"/>
              <a:t>Click to edit Master title style</a:t>
            </a:r>
            <a:endParaRPr lang="en-GB"/>
          </a:p>
        </p:txBody>
      </p:sp>
      <p:sp>
        <p:nvSpPr>
          <p:cNvPr id="4" name="Date Placeholder 3"/>
          <p:cNvSpPr>
            <a:spLocks noGrp="1"/>
          </p:cNvSpPr>
          <p:nvPr>
            <p:ph type="dt" sz="half" idx="10"/>
          </p:nvPr>
        </p:nvSpPr>
        <p:spPr>
          <a:xfrm>
            <a:off x="308982" y="6525344"/>
            <a:ext cx="2133600" cy="216025"/>
          </a:xfrm>
        </p:spPr>
        <p:txBody>
          <a:bodyPr/>
          <a:lstStyle>
            <a:lvl1pPr algn="l">
              <a:defRPr>
                <a:solidFill>
                  <a:schemeClr val="tx1"/>
                </a:solidFill>
              </a:defRPr>
            </a:lvl1pPr>
          </a:lstStyle>
          <a:p>
            <a:r>
              <a:rPr lang="en-US" smtClean="0"/>
              <a:t>© 2012 Towers Watson. All rights reserved.</a:t>
            </a:r>
            <a:endParaRPr lang="en-GB"/>
          </a:p>
        </p:txBody>
      </p:sp>
      <p:sp>
        <p:nvSpPr>
          <p:cNvPr id="11" name="Text Placeholder 10"/>
          <p:cNvSpPr>
            <a:spLocks noGrp="1"/>
          </p:cNvSpPr>
          <p:nvPr>
            <p:ph type="body" sz="quarter" idx="13"/>
          </p:nvPr>
        </p:nvSpPr>
        <p:spPr>
          <a:xfrm>
            <a:off x="250825" y="5229225"/>
            <a:ext cx="5834063" cy="1152525"/>
          </a:xfrm>
        </p:spPr>
        <p:txBody>
          <a:bodyPr>
            <a:noAutofit/>
          </a:bodyPr>
          <a:lstStyle>
            <a:lvl1pPr>
              <a:spcBef>
                <a:spcPts val="300"/>
              </a:spcBef>
              <a:defRPr sz="1600"/>
            </a:lvl1pPr>
            <a:lvl2pPr>
              <a:defRPr sz="11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06574481"/>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ransitionSlide">
    <p:spTree>
      <p:nvGrpSpPr>
        <p:cNvPr id="1" name=""/>
        <p:cNvGrpSpPr/>
        <p:nvPr/>
      </p:nvGrpSpPr>
      <p:grpSpPr>
        <a:xfrm>
          <a:off x="0" y="0"/>
          <a:ext cx="0" cy="0"/>
        </a:xfrm>
      </p:grpSpPr>
      <p:sp>
        <p:nvSpPr>
          <p:cNvPr id="2" name="Title 1"/>
          <p:cNvSpPr>
            <a:spLocks noGrp="1"/>
          </p:cNvSpPr>
          <p:nvPr>
            <p:ph type="ctrTitle"/>
          </p:nvPr>
        </p:nvSpPr>
        <p:spPr>
          <a:xfrm>
            <a:off x="381599" y="1078862"/>
            <a:ext cx="6635845" cy="385043"/>
          </a:xfrm>
          <a:solidFill>
            <a:schemeClr val="bg2"/>
          </a:solidFill>
        </p:spPr>
        <p:txBody>
          <a:bodyPr lIns="183600" tIns="28800" rIns="90000" bIns="18000">
            <a:noAutofit/>
          </a:bodyPr>
          <a:lstStyle>
            <a:lvl1pPr algn="l">
              <a:defRPr sz="2500">
                <a:solidFill>
                  <a:schemeClr val="tx1"/>
                </a:solidFill>
              </a:defRPr>
            </a:lvl1pPr>
          </a:lstStyle>
          <a:p>
            <a:r>
              <a:rPr lang="en-US" smtClean="0"/>
              <a:t>Click to edit Master title style</a:t>
            </a:r>
            <a:endParaRPr lang="en-GB"/>
          </a:p>
        </p:txBody>
      </p:sp>
      <p:sp>
        <p:nvSpPr>
          <p:cNvPr id="4" name="Date Placeholder 3"/>
          <p:cNvSpPr>
            <a:spLocks noGrp="1"/>
          </p:cNvSpPr>
          <p:nvPr>
            <p:ph type="dt" sz="half" idx="10"/>
          </p:nvPr>
        </p:nvSpPr>
        <p:spPr>
          <a:xfrm>
            <a:off x="313254" y="6525344"/>
            <a:ext cx="2133600" cy="216025"/>
          </a:xfrm>
        </p:spPr>
        <p:txBody>
          <a:bodyPr/>
          <a:lstStyle>
            <a:lvl1pPr algn="l">
              <a:defRPr/>
            </a:lvl1pPr>
          </a:lstStyle>
          <a:p>
            <a:r>
              <a:rPr lang="en-US" smtClean="0"/>
              <a:t>© 2012 Towers Watson. All rights reserved.</a:t>
            </a:r>
            <a:endParaRPr lang="en-GB"/>
          </a:p>
        </p:txBody>
      </p:sp>
      <p:sp>
        <p:nvSpPr>
          <p:cNvPr id="11" name="Text Placeholder 10"/>
          <p:cNvSpPr>
            <a:spLocks noGrp="1"/>
          </p:cNvSpPr>
          <p:nvPr>
            <p:ph type="body" sz="quarter" idx="13"/>
          </p:nvPr>
        </p:nvSpPr>
        <p:spPr>
          <a:xfrm>
            <a:off x="250825" y="5229225"/>
            <a:ext cx="5834063" cy="1152525"/>
          </a:xfrm>
        </p:spPr>
        <p:txBody>
          <a:bodyPr>
            <a:noAutofit/>
          </a:bodyPr>
          <a:lstStyle>
            <a:lvl1pPr>
              <a:spcBef>
                <a:spcPts val="300"/>
              </a:spcBef>
              <a:defRPr sz="1600"/>
            </a:lvl1pPr>
            <a:lvl2pPr>
              <a:defRPr sz="11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035806372"/>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ransitionSlide-WithSub">
    <p:spTree>
      <p:nvGrpSpPr>
        <p:cNvPr id="1" name=""/>
        <p:cNvGrpSpPr/>
        <p:nvPr/>
      </p:nvGrpSpPr>
      <p:grpSpPr>
        <a:xfrm>
          <a:off x="0" y="0"/>
          <a:ext cx="0" cy="0"/>
        </a:xfrm>
      </p:grpSpPr>
      <p:sp>
        <p:nvSpPr>
          <p:cNvPr id="2" name="Title 1"/>
          <p:cNvSpPr>
            <a:spLocks noGrp="1"/>
          </p:cNvSpPr>
          <p:nvPr>
            <p:ph type="ctrTitle"/>
          </p:nvPr>
        </p:nvSpPr>
        <p:spPr>
          <a:xfrm>
            <a:off x="381599" y="1078862"/>
            <a:ext cx="6635845" cy="385043"/>
          </a:xfrm>
          <a:solidFill>
            <a:schemeClr val="bg2"/>
          </a:solidFill>
        </p:spPr>
        <p:txBody>
          <a:bodyPr lIns="183600" tIns="28800" rIns="90000" bIns="18000">
            <a:noAutofit/>
          </a:bodyPr>
          <a:lstStyle>
            <a:lvl1pPr algn="l">
              <a:defRPr sz="2500">
                <a:solidFill>
                  <a:schemeClr val="tx1"/>
                </a:solidFill>
              </a:defRPr>
            </a:lvl1pPr>
          </a:lstStyle>
          <a:p>
            <a:r>
              <a:rPr lang="en-US" smtClean="0"/>
              <a:t>Click to edit Master title style</a:t>
            </a:r>
            <a:endParaRPr lang="en-GB"/>
          </a:p>
        </p:txBody>
      </p:sp>
      <p:sp>
        <p:nvSpPr>
          <p:cNvPr id="4" name="Date Placeholder 3"/>
          <p:cNvSpPr>
            <a:spLocks noGrp="1"/>
          </p:cNvSpPr>
          <p:nvPr>
            <p:ph type="dt" sz="half" idx="10"/>
          </p:nvPr>
        </p:nvSpPr>
        <p:spPr>
          <a:xfrm>
            <a:off x="313164" y="6525344"/>
            <a:ext cx="2133600" cy="216025"/>
          </a:xfrm>
        </p:spPr>
        <p:txBody>
          <a:bodyPr/>
          <a:lstStyle>
            <a:lvl1pPr algn="ctr">
              <a:defRPr>
                <a:solidFill>
                  <a:schemeClr val="tx1"/>
                </a:solidFill>
              </a:defRPr>
            </a:lvl1pPr>
          </a:lstStyle>
          <a:p>
            <a:pPr algn="l"/>
            <a:r>
              <a:rPr lang="en-US" smtClean="0"/>
              <a:t>© 2012 Towers Watson. All rights reserved.</a:t>
            </a:r>
            <a:endParaRPr lang="en-GB"/>
          </a:p>
        </p:txBody>
      </p:sp>
      <p:sp>
        <p:nvSpPr>
          <p:cNvPr id="11" name="Text Placeholder 10"/>
          <p:cNvSpPr>
            <a:spLocks noGrp="1"/>
          </p:cNvSpPr>
          <p:nvPr>
            <p:ph type="body" sz="quarter" idx="13"/>
          </p:nvPr>
        </p:nvSpPr>
        <p:spPr>
          <a:xfrm>
            <a:off x="250825" y="5229225"/>
            <a:ext cx="5834063" cy="1152525"/>
          </a:xfrm>
        </p:spPr>
        <p:txBody>
          <a:bodyPr>
            <a:noAutofit/>
          </a:bodyPr>
          <a:lstStyle>
            <a:lvl1pPr>
              <a:spcBef>
                <a:spcPts val="300"/>
              </a:spcBef>
              <a:defRPr sz="1600"/>
            </a:lvl1pPr>
            <a:lvl2pPr>
              <a:defRPr sz="11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905559815"/>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4" name="Footer Placeholder 3"/>
          <p:cNvSpPr>
            <a:spLocks noGrp="1"/>
          </p:cNvSpPr>
          <p:nvPr>
            <p:ph type="ftr" sz="quarter" idx="11"/>
          </p:nvPr>
        </p:nvSpPr>
        <p:spPr/>
        <p:txBody>
          <a:bodyPr/>
          <a:lstStyle/>
          <a:p>
            <a:r>
              <a:rPr lang="en-GB" smtClean="0"/>
              <a:t>towerswatson.com</a:t>
            </a:r>
            <a:endParaRPr lang="en-GB"/>
          </a:p>
        </p:txBody>
      </p:sp>
      <p:sp>
        <p:nvSpPr>
          <p:cNvPr id="5" name="Slide Number Placeholder 4"/>
          <p:cNvSpPr>
            <a:spLocks noGrp="1"/>
          </p:cNvSpPr>
          <p:nvPr>
            <p:ph type="sldNum" sz="quarter" idx="12"/>
          </p:nvPr>
        </p:nvSpPr>
        <p:spPr>
          <a:xfrm>
            <a:off x="8254800" y="6237312"/>
            <a:ext cx="504000" cy="273600"/>
          </a:xfrm>
        </p:spPr>
        <p:txBody>
          <a:bodyPr/>
          <a:lstStyle/>
          <a:p>
            <a:fld id="{830D4EF1-2FB9-4CDA-AD22-D945B346B2F0}" type="slidenum">
              <a:rPr lang="en-GB" smtClean="0"/>
              <a:t>‹#›</a:t>
            </a:fld>
            <a:endParaRPr lang="en-GB"/>
          </a:p>
        </p:txBody>
      </p:sp>
      <p:sp>
        <p:nvSpPr>
          <p:cNvPr id="8" name="Date Placeholder 2"/>
          <p:cNvSpPr>
            <a:spLocks noGrp="1"/>
          </p:cNvSpPr>
          <p:nvPr>
            <p:ph type="dt" sz="half" idx="10"/>
          </p:nvPr>
        </p:nvSpPr>
        <p:spPr>
          <a:xfrm>
            <a:off x="3794478" y="6434474"/>
            <a:ext cx="2133600" cy="216025"/>
          </a:xfrm>
        </p:spPr>
        <p:txBody>
          <a:bodyPr anchor="ctr" anchorCtr="0"/>
          <a:lstStyle/>
          <a:p>
            <a:r>
              <a:rPr lang="en-US" smtClean="0"/>
              <a:t>© 2012 Towers Watson. All rights reserved.</a:t>
            </a:r>
            <a:endParaRPr lang="en-GB"/>
          </a:p>
        </p:txBody>
      </p:sp>
      <p:sp>
        <p:nvSpPr>
          <p:cNvPr id="9" name="TextBox 8"/>
          <p:cNvSpPr txBox="1"/>
          <p:nvPr userDrawn="1"/>
        </p:nvSpPr>
        <p:spPr>
          <a:xfrm>
            <a:off x="5652120" y="6436800"/>
            <a:ext cx="3193429" cy="218397"/>
          </a:xfrm>
          <a:prstGeom prst="rect">
            <a:avLst/>
          </a:prstGeom>
          <a:noFill/>
        </p:spPr>
        <p:txBody>
          <a:bodyPr anchor="ctr" anchorCtr="0">
            <a:noAutofit/>
          </a:bodyPr>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algn="r" eaLnBrk="1" hangingPunct="1">
              <a:lnSpc>
                <a:spcPct val="90000"/>
              </a:lnSpc>
              <a:defRPr/>
            </a:pPr>
            <a:r>
              <a:rPr lang="en-US" sz="600" smtClean="0"/>
              <a:t>Proprietary and Confidential. For Towers Watson and Towers Watson client use only. </a:t>
            </a:r>
          </a:p>
        </p:txBody>
      </p:sp>
    </p:spTree>
    <p:extLst>
      <p:ext uri="{BB962C8B-B14F-4D97-AF65-F5344CB8AC3E}">
        <p14:creationId xmlns:p14="http://schemas.microsoft.com/office/powerpoint/2010/main" val="2813239718"/>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iography">
    <p:spTree>
      <p:nvGrpSpPr>
        <p:cNvPr id="1" name=""/>
        <p:cNvGrpSpPr/>
        <p:nvPr/>
      </p:nvGrpSpPr>
      <p:grpSpPr>
        <a:xfrm>
          <a:off x="0" y="0"/>
          <a:ext cx="0" cy="0"/>
        </a:xfrm>
      </p:grpSpPr>
      <p:sp>
        <p:nvSpPr>
          <p:cNvPr id="2" name="Title 1"/>
          <p:cNvSpPr>
            <a:spLocks noGrp="1"/>
          </p:cNvSpPr>
          <p:nvPr>
            <p:ph type="title"/>
          </p:nvPr>
        </p:nvSpPr>
        <p:spPr>
          <a:xfrm>
            <a:off x="1979712" y="476672"/>
            <a:ext cx="6768752" cy="720080"/>
          </a:xfrm>
        </p:spPr>
        <p:txBody>
          <a:bodyPr>
            <a:normAutofit/>
          </a:bodyPr>
          <a:lstStyle>
            <a:lvl1pPr>
              <a:defRPr sz="1800"/>
            </a:lvl1pPr>
          </a:lstStyle>
          <a:p>
            <a:r>
              <a:rPr lang="en-US" smtClean="0"/>
              <a:t>Click to edit Master title style</a:t>
            </a:r>
            <a:endParaRPr lang="en-GB"/>
          </a:p>
        </p:txBody>
      </p:sp>
      <p:sp>
        <p:nvSpPr>
          <p:cNvPr id="3" name="Content Placeholder 2"/>
          <p:cNvSpPr>
            <a:spLocks noGrp="1"/>
          </p:cNvSpPr>
          <p:nvPr>
            <p:ph idx="1"/>
          </p:nvPr>
        </p:nvSpPr>
        <p:spPr>
          <a:xfrm>
            <a:off x="611560" y="2204864"/>
            <a:ext cx="8136904" cy="3921299"/>
          </a:xfrm>
        </p:spPr>
        <p:txBody>
          <a:bodyPr>
            <a:normAutofit/>
          </a:bodyPr>
          <a:lstStyle>
            <a:lvl1pPr>
              <a:defRPr sz="1000"/>
            </a:lvl1pPr>
            <a:lvl2pPr>
              <a:defRPr sz="1000" b="1">
                <a:solidFill>
                  <a:schemeClr val="bg2"/>
                </a:solidFill>
              </a:defRPr>
            </a:lvl2pPr>
            <a:lvl3pPr marL="138113" indent="-138113">
              <a:defRPr sz="1000"/>
            </a:lvl3pPr>
            <a:lvl4pPr marL="280988" indent="-152400">
              <a:defRPr sz="1000"/>
            </a:lvl4pPr>
            <a:lvl5pPr marL="452438" indent="-157163">
              <a:defRPr sz="10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1"/>
          </p:nvPr>
        </p:nvSpPr>
        <p:spPr/>
        <p:txBody>
          <a:bodyPr/>
          <a:lstStyle/>
          <a:p>
            <a:r>
              <a:rPr lang="en-GB" smtClean="0"/>
              <a:t>towerswatson.com</a:t>
            </a:r>
            <a:endParaRPr lang="en-GB"/>
          </a:p>
        </p:txBody>
      </p:sp>
      <p:sp>
        <p:nvSpPr>
          <p:cNvPr id="15" name="Slide Number Placeholder 4"/>
          <p:cNvSpPr>
            <a:spLocks noGrp="1"/>
          </p:cNvSpPr>
          <p:nvPr>
            <p:ph type="sldNum" sz="quarter" idx="12"/>
          </p:nvPr>
        </p:nvSpPr>
        <p:spPr>
          <a:xfrm>
            <a:off x="8254800" y="6237312"/>
            <a:ext cx="504000" cy="273600"/>
          </a:xfrm>
        </p:spPr>
        <p:txBody>
          <a:bodyPr/>
          <a:lstStyle/>
          <a:p>
            <a:fld id="{830D4EF1-2FB9-4CDA-AD22-D945B346B2F0}" type="slidenum">
              <a:rPr lang="en-GB" smtClean="0"/>
              <a:t>‹#›</a:t>
            </a:fld>
            <a:endParaRPr lang="en-GB"/>
          </a:p>
        </p:txBody>
      </p:sp>
      <p:sp>
        <p:nvSpPr>
          <p:cNvPr id="9" name="Date Placeholder 2"/>
          <p:cNvSpPr>
            <a:spLocks noGrp="1"/>
          </p:cNvSpPr>
          <p:nvPr>
            <p:ph type="dt" sz="half" idx="10"/>
          </p:nvPr>
        </p:nvSpPr>
        <p:spPr>
          <a:xfrm>
            <a:off x="3794478" y="6434474"/>
            <a:ext cx="2133600" cy="216025"/>
          </a:xfrm>
        </p:spPr>
        <p:txBody>
          <a:bodyPr anchor="ctr" anchorCtr="0"/>
          <a:lstStyle/>
          <a:p>
            <a:r>
              <a:rPr lang="en-US" smtClean="0"/>
              <a:t>© 2012 Towers Watson. All rights reserved.</a:t>
            </a:r>
            <a:endParaRPr lang="en-GB"/>
          </a:p>
        </p:txBody>
      </p:sp>
      <p:sp>
        <p:nvSpPr>
          <p:cNvPr id="10" name="TextBox 9"/>
          <p:cNvSpPr txBox="1"/>
          <p:nvPr userDrawn="1"/>
        </p:nvSpPr>
        <p:spPr>
          <a:xfrm>
            <a:off x="5652120" y="6436800"/>
            <a:ext cx="3193429" cy="218397"/>
          </a:xfrm>
          <a:prstGeom prst="rect">
            <a:avLst/>
          </a:prstGeom>
          <a:noFill/>
        </p:spPr>
        <p:txBody>
          <a:bodyPr anchor="ctr" anchorCtr="0">
            <a:noAutofit/>
          </a:bodyPr>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algn="r" eaLnBrk="1" hangingPunct="1">
              <a:lnSpc>
                <a:spcPct val="90000"/>
              </a:lnSpc>
              <a:defRPr/>
            </a:pPr>
            <a:r>
              <a:rPr lang="en-US" sz="600" smtClean="0"/>
              <a:t>Proprietary and Confidential. For Towers Watson and Towers Watson client use only. </a:t>
            </a:r>
          </a:p>
        </p:txBody>
      </p:sp>
    </p:spTree>
    <p:extLst>
      <p:ext uri="{BB962C8B-B14F-4D97-AF65-F5344CB8AC3E}">
        <p14:creationId xmlns:p14="http://schemas.microsoft.com/office/powerpoint/2010/main" val="1558355983"/>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7EBF2599-1413-4649-9272-46C59651302F}" type="datetimeFigureOut">
              <a:rPr lang="zh-CN" altLang="en-US" smtClean="0">
                <a:solidFill>
                  <a:prstClr val="black">
                    <a:tint val="75000"/>
                  </a:prstClr>
                </a:solidFill>
              </a:rPr>
              <a:t>17/6/2013</a:t>
            </a:fld>
            <a:endParaRPr lang="zh-CN" alt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zh-CN" altLang="en-US">
              <a:solidFill>
                <a:srgbClr val="E65032"/>
              </a:solidFill>
            </a:endParaRPr>
          </a:p>
        </p:txBody>
      </p:sp>
      <p:sp>
        <p:nvSpPr>
          <p:cNvPr id="4" name="Slide Number Placeholder 3"/>
          <p:cNvSpPr>
            <a:spLocks noGrp="1"/>
          </p:cNvSpPr>
          <p:nvPr>
            <p:ph type="sldNum" sz="quarter" idx="12"/>
          </p:nvPr>
        </p:nvSpPr>
        <p:spPr/>
        <p:txBody>
          <a:bodyPr/>
          <a:lstStyle/>
          <a:p>
            <a:fld id="{3A7D72BB-10BB-4219-A09E-2B03A8948715}"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2068112656"/>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7" name="TextBox 6"/>
          <p:cNvSpPr txBox="1"/>
          <p:nvPr>
            <p:custDataLst>
              <p:tags r:id="rId10"/>
            </p:custDataLst>
          </p:nvPr>
        </p:nvSpPr>
        <p:spPr>
          <a:xfrm rot="19906912">
            <a:off x="243577" y="3029257"/>
            <a:ext cx="8514068" cy="1107996"/>
          </a:xfrm>
          <a:prstGeom prst="rect">
            <a:avLst/>
          </a:prstGeom>
          <a:noFill/>
        </p:spPr>
        <p:txBody>
          <a:bodyPr wrap="square"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6600" b="1" baseline="0" smtClean="0">
                <a:solidFill>
                  <a:schemeClr val="tx2">
                    <a:lumMod val="20000"/>
                    <a:lumOff val="80000"/>
                  </a:schemeClr>
                </a:solidFill>
              </a:rPr>
              <a:t> </a:t>
            </a:r>
            <a:endParaRPr lang="en-GB" b="1">
              <a:solidFill>
                <a:schemeClr val="tx2">
                  <a:lumMod val="20000"/>
                  <a:lumOff val="80000"/>
                </a:schemeClr>
              </a:solidFill>
            </a:endParaRPr>
          </a:p>
        </p:txBody>
      </p:sp>
      <p:sp>
        <p:nvSpPr>
          <p:cNvPr id="2" name="Title Placeholder 1"/>
          <p:cNvSpPr>
            <a:spLocks noGrp="1"/>
          </p:cNvSpPr>
          <p:nvPr>
            <p:ph type="title"/>
          </p:nvPr>
        </p:nvSpPr>
        <p:spPr>
          <a:xfrm>
            <a:off x="395536" y="404664"/>
            <a:ext cx="8352928" cy="738932"/>
          </a:xfrm>
          <a:prstGeom prst="rect">
            <a:avLst/>
          </a:prstGeom>
        </p:spPr>
        <p:txBody>
          <a:bodyPr vert="horz" lIns="0" tIns="45720" rIns="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395536" y="1412776"/>
            <a:ext cx="8352928" cy="4713387"/>
          </a:xfrm>
          <a:prstGeom prst="rect">
            <a:avLst/>
          </a:prstGeom>
        </p:spPr>
        <p:txBody>
          <a:bodyPr vert="horz" lIns="0" tIns="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3794478" y="6525344"/>
            <a:ext cx="2133600" cy="216025"/>
          </a:xfrm>
          <a:prstGeom prst="rect">
            <a:avLst/>
          </a:prstGeom>
        </p:spPr>
        <p:txBody>
          <a:bodyPr vert="horz" lIns="91440" tIns="45720" rIns="91440" bIns="45720" rtlCol="0" anchor="b" anchorCtr="0"/>
          <a:lstStyle>
            <a:defPPr>
              <a:defRPr lang="en-US"/>
            </a:defPPr>
            <a:lvl1pPr marL="0" algn="r" defTabSz="914400" rtl="0" eaLnBrk="1" latinLnBrk="0" hangingPunct="1">
              <a:defRPr sz="6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 2012 Towers Watson. All rights reserved.</a:t>
            </a:r>
            <a:endParaRPr lang="en-GB"/>
          </a:p>
        </p:txBody>
      </p:sp>
      <p:sp>
        <p:nvSpPr>
          <p:cNvPr id="5" name="Footer Placeholder 4"/>
          <p:cNvSpPr>
            <a:spLocks noGrp="1"/>
          </p:cNvSpPr>
          <p:nvPr>
            <p:ph type="ftr" sz="quarter" idx="3"/>
          </p:nvPr>
        </p:nvSpPr>
        <p:spPr>
          <a:xfrm>
            <a:off x="395536" y="6525344"/>
            <a:ext cx="1584176" cy="216024"/>
          </a:xfrm>
          <a:prstGeom prst="rect">
            <a:avLst/>
          </a:prstGeom>
        </p:spPr>
        <p:txBody>
          <a:bodyPr vert="horz" lIns="0" tIns="0" rIns="90000" bIns="45720" rtlCol="0" anchor="b" anchorCtr="0"/>
          <a:lstStyle>
            <a:defPPr>
              <a:defRPr lang="en-US"/>
            </a:defPPr>
            <a:lvl1pPr marL="0" algn="l" defTabSz="914400" rtl="0" eaLnBrk="1" latinLnBrk="0" hangingPunct="1">
              <a:defRPr sz="600" kern="1200">
                <a:solidFill>
                  <a:schemeClr val="bg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mtClean="0"/>
              <a:t>towerswatson.com</a:t>
            </a:r>
            <a:endParaRPr lang="en-GB"/>
          </a:p>
        </p:txBody>
      </p:sp>
      <p:sp>
        <p:nvSpPr>
          <p:cNvPr id="6" name="Slide Number Placeholder 5"/>
          <p:cNvSpPr>
            <a:spLocks noGrp="1"/>
          </p:cNvSpPr>
          <p:nvPr>
            <p:ph type="sldNum" sz="quarter" idx="4"/>
          </p:nvPr>
        </p:nvSpPr>
        <p:spPr>
          <a:xfrm>
            <a:off x="8254800" y="6328800"/>
            <a:ext cx="504000" cy="273600"/>
          </a:xfrm>
          <a:prstGeom prst="rect">
            <a:avLst/>
          </a:prstGeom>
        </p:spPr>
        <p:txBody>
          <a:bodyPr vert="horz" lIns="91440" tIns="45720" rIns="0" bIns="45720" rtlCol="0" anchor="b" anchorCtr="0"/>
          <a:lstStyle>
            <a:defPPr>
              <a:defRPr lang="en-US"/>
            </a:defPPr>
            <a:lvl1pPr marL="0" algn="r" defTabSz="914400" rtl="0" eaLnBrk="1" latinLnBrk="0" hangingPunct="1">
              <a:defRPr sz="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30D4EF1-2FB9-4CDA-AD22-D945B346B2F0}" type="slidenum">
              <a:rPr lang="en-GB" smtClean="0"/>
              <a:t>‹#›</a:t>
            </a:fld>
            <a:endParaRPr lang="en-GB"/>
          </a:p>
        </p:txBody>
      </p:sp>
    </p:spTree>
    <p:extLst>
      <p:ext uri="{BB962C8B-B14F-4D97-AF65-F5344CB8AC3E}">
        <p14:creationId xmlns:p14="http://schemas.microsoft.com/office/powerpoint/2010/main" val="2704425923"/>
      </p:ext>
    </p:extLst>
  </p:cSld>
  <p:clrMap bg1="lt1" tx1="dk1" bg2="lt2" tx2="dk2" accent1="accent1" accent2="accent2" accent3="accent3" accent4="accent4" accent5="accent5" accent6="accent6" hlink="hlink" folHlink="folHlink"/>
  <p:sldLayoutIdLst>
    <p:sldLayoutId id="2147483660" r:id="rId1"/>
    <p:sldLayoutId id="2147483723" r:id="rId2"/>
    <p:sldLayoutId id="2147483724" r:id="rId3"/>
    <p:sldLayoutId id="2147483726" r:id="rId4"/>
    <p:sldLayoutId id="2147483727" r:id="rId5"/>
    <p:sldLayoutId id="2147483735" r:id="rId6"/>
    <p:sldLayoutId id="2147483736" r:id="rId7"/>
    <p:sldLayoutId id="2147483737" r:id="rId8"/>
    <p:sldLayoutId id="2147483738" r:id="rId9"/>
  </p:sldLayoutIdLst>
  <p:transition/>
  <p:timing/>
  <p:hf sldNum="0" hdr="0"/>
  <p:txStyles>
    <p:titleStyle>
      <a:lvl1pPr algn="l" defTabSz="914400" rtl="0" eaLnBrk="1" latinLnBrk="0" hangingPunct="1">
        <a:spcBef>
          <a:spcPct val="0"/>
        </a:spcBef>
        <a:buNone/>
        <a:defRPr sz="2400" b="1"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0" algn="l" defTabSz="914400" rtl="0" eaLnBrk="1" latinLnBrk="0" hangingPunct="1">
        <a:spcBef>
          <a:spcPct val="20000"/>
        </a:spcBef>
        <a:buFontTx/>
        <a:buNone/>
        <a:defRPr sz="2000" b="1" kern="1200">
          <a:solidFill>
            <a:schemeClr val="tx1"/>
          </a:solidFill>
          <a:latin typeface="+mn-lt"/>
          <a:ea typeface="+mn-ea"/>
          <a:cs typeface="+mn-cs"/>
        </a:defRPr>
      </a:lvl1pPr>
      <a:lvl2pPr marL="0" indent="0" algn="l" defTabSz="914400" rtl="0" eaLnBrk="1" latinLnBrk="0" hangingPunct="1">
        <a:spcBef>
          <a:spcPct val="20000"/>
        </a:spcBef>
        <a:buFontTx/>
        <a:buNone/>
        <a:defRPr sz="2000" kern="1200">
          <a:solidFill>
            <a:schemeClr val="tx1"/>
          </a:solidFill>
          <a:latin typeface="+mn-lt"/>
          <a:ea typeface="+mn-ea"/>
          <a:cs typeface="+mn-cs"/>
        </a:defRPr>
      </a:lvl2pPr>
      <a:lvl3pPr marL="265113" indent="-265113" algn="l" defTabSz="914400" rtl="0" eaLnBrk="1" latinLnBrk="0" hangingPunct="1">
        <a:spcBef>
          <a:spcPct val="20000"/>
        </a:spcBef>
        <a:buClr>
          <a:schemeClr val="bg2"/>
        </a:buClr>
        <a:buSzPct val="60000"/>
        <a:buFont typeface="Wingdings" pitchFamily="2" charset="2"/>
        <a:buChar char=""/>
        <a:defRPr sz="2000" kern="1200">
          <a:solidFill>
            <a:schemeClr val="tx1"/>
          </a:solidFill>
          <a:latin typeface="+mn-lt"/>
          <a:ea typeface="+mn-ea"/>
          <a:cs typeface="+mn-cs"/>
        </a:defRPr>
      </a:lvl3pPr>
      <a:lvl4pPr marL="542925" indent="-277813" algn="l" defTabSz="914400" rtl="0" eaLnBrk="1" latinLnBrk="0" hangingPunct="1">
        <a:spcBef>
          <a:spcPct val="20000"/>
        </a:spcBef>
        <a:buClr>
          <a:schemeClr val="tx2"/>
        </a:buClr>
        <a:buSzPct val="60000"/>
        <a:buFont typeface="Wingdings" pitchFamily="2" charset="2"/>
        <a:buChar char=""/>
        <a:defRPr sz="1800" kern="1200">
          <a:solidFill>
            <a:schemeClr val="tx1"/>
          </a:solidFill>
          <a:latin typeface="+mn-lt"/>
          <a:ea typeface="+mn-ea"/>
          <a:cs typeface="+mn-cs"/>
        </a:defRPr>
      </a:lvl4pPr>
      <a:lvl5pPr marL="808038" indent="-265113" algn="l" defTabSz="914400" rtl="0" eaLnBrk="1" latinLnBrk="0" hangingPunct="1">
        <a:spcBef>
          <a:spcPct val="20000"/>
        </a:spcBef>
        <a:buClr>
          <a:schemeClr val="accent1"/>
        </a:buClr>
        <a:buSzTx/>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image" Target="../media/image3.png" /><Relationship Id="rId7" Type="http://schemas.openxmlformats.org/officeDocument/2006/relationships/tags" Target="../tags/tag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xml" /><Relationship Id="rId3" Type="http://schemas.openxmlformats.org/officeDocument/2006/relationships/tags" Target="../tags/tag6.xml" /><Relationship Id="rId4" Type="http://schemas.openxmlformats.org/officeDocument/2006/relationships/tags" Target="../tags/tag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chart" Target="../charts/chart3.xml" /><Relationship Id="rId5" Type="http://schemas.openxmlformats.org/officeDocument/2006/relationships/chart" Target="../charts/chart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4.jpeg" /><Relationship Id="rId4" Type="http://schemas.openxmlformats.org/officeDocument/2006/relationships/tags" Target="../tags/tag8.xml" /><Relationship Id="rId5" Type="http://schemas.openxmlformats.org/officeDocument/2006/relationships/tags" Target="../tags/tag9.xml" /><Relationship Id="rId6" Type="http://schemas.openxmlformats.org/officeDocument/2006/relationships/tags" Target="../tags/tag10.xml" /><Relationship Id="rId7" Type="http://schemas.openxmlformats.org/officeDocument/2006/relationships/tags" Target="../tags/tag11.xml" /><Relationship Id="rId8" Type="http://schemas.openxmlformats.org/officeDocument/2006/relationships/tags" Target="../tags/tag12.xml" /><Relationship Id="rId9" Type="http://schemas.openxmlformats.org/officeDocument/2006/relationships/tags" Target="../tags/tag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5.xml" /><Relationship Id="rId3" Type="http://schemas.openxmlformats.org/officeDocument/2006/relationships/chart" Target="../charts/chart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12503520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Title">
    <p:spTree>
      <p:nvGrpSpPr>
        <p:cNvPr id="1" name=""/>
        <p:cNvGrpSpPr/>
        <p:nvPr/>
      </p:nvGrpSpPr>
      <p:grpSpPr>
        <a:xfrm>
          <a:off x="0" y="0"/>
          <a:ext cx="0" cy="0"/>
        </a:xfrm>
      </p:grpSpPr>
      <p:pic>
        <p:nvPicPr>
          <p:cNvPr id="10" name="Picture 7" descr="108601501"/>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1938" y="271463"/>
            <a:ext cx="8588375" cy="47894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custDataLst>
              <p:tags r:id="rId3"/>
            </p:custDataLst>
          </p:nvPr>
        </p:nvSpPr>
        <p:spPr>
          <a:xfrm>
            <a:off x="381600" y="4010400"/>
            <a:ext cx="7358752" cy="426712"/>
          </a:xfrm>
        </p:spPr>
        <p:txBody>
          <a:bodyPr>
            <a:normAutofit fontScale="90000"/>
          </a:bodyPr>
          <a:lstStyle/>
          <a:p>
            <a:r>
              <a:rPr lang="zh-CN" altLang="en-US" sz="2800" smtClean="0">
                <a:ea typeface="楷体_GB2312" pitchFamily="49" charset="-122"/>
              </a:rPr>
              <a:t>中投租赁高</a:t>
            </a:r>
            <a:r>
              <a:rPr lang="zh-CN" altLang="en-US" sz="2800">
                <a:ea typeface="楷体_GB2312" pitchFamily="49" charset="-122"/>
              </a:rPr>
              <a:t>管薪酬方案优化</a:t>
            </a:r>
            <a:r>
              <a:rPr lang="zh-CN" altLang="en-US" sz="2800" smtClean="0">
                <a:ea typeface="楷体_GB2312" pitchFamily="49" charset="-122"/>
              </a:rPr>
              <a:t>建议</a:t>
            </a:r>
            <a:endParaRPr lang="en-GB">
              <a:ea typeface="楷体_GB2312" pitchFamily="49" charset="-122"/>
            </a:endParaRPr>
          </a:p>
        </p:txBody>
      </p:sp>
      <p:sp>
        <p:nvSpPr>
          <p:cNvPr id="3" name="Subtitle 2"/>
          <p:cNvSpPr>
            <a:spLocks noGrp="1"/>
          </p:cNvSpPr>
          <p:nvPr>
            <p:ph type="subTitle" idx="1"/>
            <p:custDataLst>
              <p:tags r:id="rId4"/>
            </p:custDataLst>
          </p:nvPr>
        </p:nvSpPr>
        <p:spPr/>
        <p:txBody>
          <a:bodyPr/>
          <a:lstStyle/>
          <a:p>
            <a:r>
              <a:rPr lang="zh-CN" altLang="en-US">
                <a:latin typeface="+mj-lt"/>
                <a:ea typeface="楷体_GB2312" pitchFamily="49" charset="-122"/>
              </a:rPr>
              <a:t>致</a:t>
            </a:r>
            <a:r>
              <a:rPr lang="zh-CN" altLang="en-US" smtClean="0">
                <a:latin typeface="+mj-lt"/>
                <a:ea typeface="楷体_GB2312" pitchFamily="49" charset="-122"/>
              </a:rPr>
              <a:t>：</a:t>
            </a:r>
            <a:r>
              <a:rPr lang="zh-CN" altLang="en-US">
                <a:latin typeface="+mj-lt"/>
                <a:ea typeface="楷体_GB2312" pitchFamily="49" charset="-122"/>
              </a:rPr>
              <a:t>中投租赁有限责任</a:t>
            </a:r>
            <a:r>
              <a:rPr lang="zh-CN" altLang="en-US" smtClean="0">
                <a:latin typeface="+mj-lt"/>
                <a:ea typeface="楷体_GB2312" pitchFamily="49" charset="-122"/>
              </a:rPr>
              <a:t>公司</a:t>
            </a:r>
            <a:endParaRPr lang="en-GB" altLang="zh-CN">
              <a:latin typeface="+mj-lt"/>
              <a:ea typeface="楷体_GB2312" pitchFamily="49" charset="-122"/>
            </a:endParaRPr>
          </a:p>
        </p:txBody>
      </p:sp>
      <p:sp>
        <p:nvSpPr>
          <p:cNvPr id="7" name="Text Placeholder 6"/>
          <p:cNvSpPr>
            <a:spLocks noGrp="1"/>
          </p:cNvSpPr>
          <p:nvPr>
            <p:ph type="body" sz="quarter" idx="13"/>
          </p:nvPr>
        </p:nvSpPr>
        <p:spPr>
          <a:xfrm>
            <a:off x="395536" y="5229225"/>
            <a:ext cx="5689352" cy="1152525"/>
          </a:xfrm>
        </p:spPr>
        <p:txBody>
          <a:bodyPr/>
          <a:lstStyle/>
          <a:p>
            <a:r>
              <a:rPr lang="en-US" altLang="zh-CN" smtClean="0">
                <a:latin typeface="+mj-lt"/>
                <a:ea typeface="楷体_GB2312" pitchFamily="49" charset="-122"/>
              </a:rPr>
              <a:t>2013</a:t>
            </a:r>
            <a:r>
              <a:rPr lang="zh-CN" altLang="en-US" smtClean="0">
                <a:latin typeface="+mj-lt"/>
                <a:ea typeface="楷体_GB2312" pitchFamily="49" charset="-122"/>
              </a:rPr>
              <a:t>年</a:t>
            </a:r>
            <a:r>
              <a:rPr lang="en-US" altLang="zh-CN" smtClean="0">
                <a:latin typeface="+mj-lt"/>
                <a:ea typeface="楷体_GB2312" pitchFamily="49" charset="-122"/>
              </a:rPr>
              <a:t>6</a:t>
            </a:r>
            <a:r>
              <a:rPr lang="zh-CN" altLang="en-US" smtClean="0">
                <a:latin typeface="+mj-lt"/>
                <a:ea typeface="楷体_GB2312" pitchFamily="49" charset="-122"/>
              </a:rPr>
              <a:t>月</a:t>
            </a:r>
            <a:endParaRPr lang="zh-CN" altLang="en-US">
              <a:latin typeface="+mj-lt"/>
              <a:ea typeface="楷体_GB2312" pitchFamily="49" charset="-122"/>
            </a:endParaRPr>
          </a:p>
        </p:txBody>
      </p:sp>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329363" y="6237312"/>
            <a:ext cx="2552700" cy="352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Date Placeholder 4"/>
          <p:cNvSpPr>
            <a:spLocks noGrp="1"/>
          </p:cNvSpPr>
          <p:nvPr>
            <p:ph type="dt" sz="half" idx="10"/>
          </p:nvPr>
        </p:nvSpPr>
        <p:spPr/>
        <p:txBody>
          <a:bodyPr/>
          <a:lstStyle/>
          <a:p>
            <a:pPr algn="l"/>
            <a:r>
              <a:rPr lang="en-US" altLang="zh-CN" smtClean="0"/>
              <a:t>© 2013 Towers Watson. All rights reserved.</a:t>
            </a:r>
            <a:endParaRPr lang="zh-CN" altLang="en-US"/>
          </a:p>
        </p:txBody>
      </p:sp>
      <p:sp>
        <p:nvSpPr>
          <p:cNvPr id="9" name="Path"/>
          <p:cNvSpPr/>
          <p:nvPr/>
        </p:nvSpPr>
        <p:spPr>
          <a:xfrm>
            <a:off x="3275856" y="6560408"/>
            <a:ext cx="5570444"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r"/>
            <a:endParaRPr lang="en-GB" sz="600">
              <a:solidFill>
                <a:schemeClr val="tx1"/>
              </a:solidFill>
            </a:endParaRPr>
          </a:p>
        </p:txBody>
      </p:sp>
      <p:pic>
        <p:nvPicPr>
          <p:cNvPr id="6" name="Picture 3" descr="_1_09881FEC09881880002FEDCE48257B60"/>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4508351" y="5733256"/>
            <a:ext cx="1647825" cy="80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7"/>
    </p:custDataLst>
    <p:extLst>
      <p:ext uri="{BB962C8B-B14F-4D97-AF65-F5344CB8AC3E}">
        <p14:creationId xmlns:p14="http://schemas.microsoft.com/office/powerpoint/2010/main" val="883658235"/>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Text">
    <p:spTree>
      <p:nvGrpSpPr>
        <p:cNvPr id="1" name=""/>
        <p:cNvGrpSpPr/>
        <p:nvPr/>
      </p:nvGrpSpPr>
      <p:grpSpPr>
        <a:xfrm>
          <a:off x="0" y="0"/>
          <a:ext cx="0" cy="0"/>
        </a:xfrm>
      </p:grpSpPr>
      <p:sp>
        <p:nvSpPr>
          <p:cNvPr id="2" name="Title 1"/>
          <p:cNvSpPr>
            <a:spLocks noGrp="1"/>
          </p:cNvSpPr>
          <p:nvPr>
            <p:ph type="title"/>
            <p:custDataLst>
              <p:tags r:id="rId2"/>
            </p:custDataLst>
          </p:nvPr>
        </p:nvSpPr>
        <p:spPr/>
        <p:txBody>
          <a:bodyPr/>
          <a:lstStyle/>
          <a:p>
            <a:r>
              <a:rPr lang="zh-CN" altLang="en-US" kern="0">
                <a:solidFill>
                  <a:srgbClr val="E65032"/>
                </a:solidFill>
                <a:ea typeface="楷体_GB2312" pitchFamily="49" charset="-122"/>
                <a:cs typeface="Arial"/>
              </a:rPr>
              <a:t>项目背景与概览</a:t>
            </a:r>
            <a:endParaRPr lang="en-GB">
              <a:ea typeface="楷体_GB2312" pitchFamily="49" charset="-122"/>
            </a:endParaRPr>
          </a:p>
        </p:txBody>
      </p:sp>
      <p:sp>
        <p:nvSpPr>
          <p:cNvPr id="3" name="Content Placeholder 2"/>
          <p:cNvSpPr>
            <a:spLocks noGrp="1"/>
          </p:cNvSpPr>
          <p:nvPr>
            <p:ph idx="1"/>
            <p:custDataLst>
              <p:tags r:id="rId3"/>
            </p:custDataLst>
          </p:nvPr>
        </p:nvSpPr>
        <p:spPr>
          <a:xfrm>
            <a:off x="395536" y="1412776"/>
            <a:ext cx="8352928" cy="4968552"/>
          </a:xfrm>
        </p:spPr>
        <p:txBody>
          <a:bodyPr>
            <a:normAutofit/>
          </a:bodyPr>
          <a:lstStyle/>
          <a:p>
            <a:pPr marL="228600" indent="-228600" eaLnBrk="0" fontAlgn="base" hangingPunct="0">
              <a:spcBef>
                <a:spcPts val="200"/>
              </a:spcBef>
              <a:spcAft>
                <a:spcPts val="200"/>
              </a:spcAft>
              <a:buClr>
                <a:srgbClr val="E65032"/>
              </a:buClr>
              <a:buSzPct val="60000"/>
              <a:buFont typeface="Wingdings" pitchFamily="2" charset="2"/>
              <a:buChar char="l"/>
            </a:pPr>
            <a:r>
              <a:rPr lang="zh-CN" altLang="en-US" sz="1600" b="0" kern="0">
                <a:solidFill>
                  <a:srgbClr val="000000"/>
                </a:solidFill>
                <a:latin typeface="+mj-lt"/>
                <a:ea typeface="楷体_GB2312" pitchFamily="49" charset="-122"/>
                <a:cs typeface="Arial"/>
              </a:rPr>
              <a:t>为了促进公司业绩增长和战略目标的达成，持续、</a:t>
            </a:r>
            <a:r>
              <a:rPr lang="zh-CN" altLang="en-US" sz="1600" b="0" kern="0" smtClean="0">
                <a:solidFill>
                  <a:srgbClr val="000000"/>
                </a:solidFill>
                <a:latin typeface="+mj-lt"/>
                <a:ea typeface="楷体_GB2312" pitchFamily="49" charset="-122"/>
                <a:cs typeface="Arial"/>
              </a:rPr>
              <a:t>有效地激励、吸引与</a:t>
            </a:r>
            <a:r>
              <a:rPr lang="zh-CN" altLang="en-US" sz="1600" b="0" kern="0">
                <a:solidFill>
                  <a:srgbClr val="000000"/>
                </a:solidFill>
                <a:latin typeface="+mj-lt"/>
                <a:ea typeface="楷体_GB2312" pitchFamily="49" charset="-122"/>
                <a:cs typeface="Arial"/>
              </a:rPr>
              <a:t>保留公司高管人员，中投租赁有限责任公司（以下简称“中投租赁”或“公司”）于</a:t>
            </a:r>
            <a:r>
              <a:rPr lang="en-US" altLang="zh-CN" sz="1600" b="0" kern="0">
                <a:solidFill>
                  <a:srgbClr val="000000"/>
                </a:solidFill>
                <a:latin typeface="+mj-lt"/>
                <a:ea typeface="楷体_GB2312" pitchFamily="49" charset="-122"/>
                <a:cs typeface="Arial"/>
              </a:rPr>
              <a:t>2013</a:t>
            </a:r>
            <a:r>
              <a:rPr lang="zh-CN" altLang="en-US" sz="1600" b="0" kern="0">
                <a:solidFill>
                  <a:srgbClr val="000000"/>
                </a:solidFill>
                <a:latin typeface="+mj-lt"/>
                <a:ea typeface="楷体_GB2312" pitchFamily="49" charset="-122"/>
                <a:cs typeface="Arial"/>
              </a:rPr>
              <a:t>年</a:t>
            </a:r>
            <a:r>
              <a:rPr lang="en-US" altLang="zh-CN" sz="1600" b="0" kern="0">
                <a:solidFill>
                  <a:srgbClr val="000000"/>
                </a:solidFill>
                <a:latin typeface="+mj-lt"/>
                <a:ea typeface="楷体_GB2312" pitchFamily="49" charset="-122"/>
                <a:cs typeface="Arial"/>
              </a:rPr>
              <a:t>4</a:t>
            </a:r>
            <a:r>
              <a:rPr lang="zh-CN" altLang="en-US" sz="1600" b="0" kern="0">
                <a:solidFill>
                  <a:srgbClr val="000000"/>
                </a:solidFill>
                <a:latin typeface="+mj-lt"/>
                <a:ea typeface="楷体_GB2312" pitchFamily="49" charset="-122"/>
                <a:cs typeface="Arial"/>
              </a:rPr>
              <a:t>月聘请韬睿惠悦为其进行公司高管薪酬体系优化设计</a:t>
            </a:r>
            <a:endParaRPr lang="en-US" altLang="zh-CN" sz="1600" b="0" kern="0">
              <a:solidFill>
                <a:srgbClr val="000000"/>
              </a:solidFill>
              <a:latin typeface="+mj-lt"/>
              <a:ea typeface="楷体_GB2312" pitchFamily="49" charset="-122"/>
              <a:cs typeface="Arial"/>
            </a:endParaRPr>
          </a:p>
          <a:p>
            <a:pPr marL="228600" indent="-228600" eaLnBrk="0" fontAlgn="base" hangingPunct="0">
              <a:spcBef>
                <a:spcPts val="200"/>
              </a:spcBef>
              <a:spcAft>
                <a:spcPts val="200"/>
              </a:spcAft>
              <a:buClr>
                <a:srgbClr val="E65032"/>
              </a:buClr>
              <a:buSzPct val="60000"/>
              <a:buFont typeface="Wingdings" pitchFamily="2" charset="2"/>
              <a:buChar char="l"/>
            </a:pPr>
            <a:r>
              <a:rPr lang="zh-CN" altLang="en-US" sz="1600" b="0" kern="0">
                <a:solidFill>
                  <a:srgbClr val="000000"/>
                </a:solidFill>
                <a:latin typeface="+mj-lt"/>
                <a:ea typeface="楷体_GB2312" pitchFamily="49" charset="-122"/>
                <a:cs typeface="Arial"/>
              </a:rPr>
              <a:t>公司希望韬睿惠悦基于市场实践对高管现金薪酬水平和结构</a:t>
            </a:r>
            <a:r>
              <a:rPr lang="zh-CN" altLang="en-US" sz="1600" b="0" kern="0" smtClean="0">
                <a:solidFill>
                  <a:srgbClr val="000000"/>
                </a:solidFill>
                <a:latin typeface="+mj-lt"/>
                <a:ea typeface="楷体_GB2312" pitchFamily="49" charset="-122"/>
                <a:cs typeface="Arial"/>
              </a:rPr>
              <a:t>、奖金机制及业绩链接提出</a:t>
            </a:r>
            <a:r>
              <a:rPr lang="zh-CN" altLang="en-US" sz="1600" b="0" kern="0">
                <a:solidFill>
                  <a:srgbClr val="000000"/>
                </a:solidFill>
                <a:latin typeface="+mj-lt"/>
                <a:ea typeface="楷体_GB2312" pitchFamily="49" charset="-122"/>
                <a:cs typeface="Arial"/>
              </a:rPr>
              <a:t>优化建议，</a:t>
            </a:r>
            <a:r>
              <a:rPr lang="zh-CN" altLang="en-US" sz="1600" b="0" kern="0" smtClean="0">
                <a:solidFill>
                  <a:srgbClr val="000000"/>
                </a:solidFill>
                <a:latin typeface="+mj-lt"/>
                <a:ea typeface="楷体_GB2312" pitchFamily="49" charset="-122"/>
                <a:cs typeface="Arial"/>
              </a:rPr>
              <a:t>从而</a:t>
            </a:r>
            <a:r>
              <a:rPr lang="zh-CN" altLang="en-US" sz="1600" b="0" kern="0">
                <a:solidFill>
                  <a:srgbClr val="000000"/>
                </a:solidFill>
                <a:latin typeface="+mj-lt"/>
                <a:ea typeface="楷体_GB2312" pitchFamily="49" charset="-122"/>
                <a:cs typeface="Arial"/>
              </a:rPr>
              <a:t>强化</a:t>
            </a:r>
            <a:r>
              <a:rPr lang="zh-CN" altLang="en-US" sz="1600" b="0" kern="0" smtClean="0">
                <a:solidFill>
                  <a:srgbClr val="000000"/>
                </a:solidFill>
                <a:latin typeface="+mj-lt"/>
                <a:ea typeface="楷体_GB2312" pitchFamily="49" charset="-122"/>
                <a:cs typeface="Arial"/>
              </a:rPr>
              <a:t>对</a:t>
            </a:r>
            <a:r>
              <a:rPr lang="zh-CN" altLang="en-US" sz="1600" b="0" kern="0">
                <a:solidFill>
                  <a:srgbClr val="000000"/>
                </a:solidFill>
                <a:latin typeface="+mj-lt"/>
                <a:ea typeface="楷体_GB2312" pitchFamily="49" charset="-122"/>
                <a:cs typeface="Arial"/>
              </a:rPr>
              <a:t>高管的激励和保留作用</a:t>
            </a:r>
            <a:endParaRPr lang="en-US" altLang="zh-CN" sz="1600" b="0" kern="0">
              <a:solidFill>
                <a:srgbClr val="000000"/>
              </a:solidFill>
              <a:latin typeface="+mj-lt"/>
              <a:ea typeface="楷体_GB2312" pitchFamily="49" charset="-122"/>
              <a:cs typeface="Arial"/>
            </a:endParaRPr>
          </a:p>
          <a:p>
            <a:pPr marL="228600" indent="-228600" eaLnBrk="0" fontAlgn="base" hangingPunct="0">
              <a:spcBef>
                <a:spcPts val="200"/>
              </a:spcBef>
              <a:spcAft>
                <a:spcPts val="200"/>
              </a:spcAft>
              <a:buClr>
                <a:srgbClr val="E65032"/>
              </a:buClr>
              <a:buSzPct val="60000"/>
              <a:buFont typeface="Wingdings" pitchFamily="2" charset="2"/>
              <a:buChar char="l"/>
            </a:pPr>
            <a:r>
              <a:rPr lang="zh-CN" altLang="en-US" sz="1600" b="0" kern="0" smtClean="0">
                <a:solidFill>
                  <a:srgbClr val="000000"/>
                </a:solidFill>
                <a:latin typeface="+mj-lt"/>
                <a:ea typeface="楷体_GB2312" pitchFamily="49" charset="-122"/>
                <a:cs typeface="Arial"/>
              </a:rPr>
              <a:t>本次方案优化的主要原则：</a:t>
            </a:r>
            <a:endParaRPr lang="en-US" altLang="zh-CN" sz="1600" b="0" kern="0" smtClean="0">
              <a:solidFill>
                <a:srgbClr val="000000"/>
              </a:solidFill>
              <a:latin typeface="+mj-lt"/>
              <a:ea typeface="楷体_GB2312" pitchFamily="49" charset="-122"/>
              <a:cs typeface="Arial"/>
            </a:endParaRPr>
          </a:p>
          <a:p>
            <a:pPr marL="651510" lvl="2" indent="-285750" eaLnBrk="0" fontAlgn="base" hangingPunct="0">
              <a:spcBef>
                <a:spcPts val="200"/>
              </a:spcBef>
              <a:spcAft>
                <a:spcPts val="200"/>
              </a:spcAft>
              <a:buClr>
                <a:schemeClr val="bg1">
                  <a:lumMod val="50000"/>
                </a:schemeClr>
              </a:buClr>
              <a:buFont typeface="Wingdings" pitchFamily="2" charset="2"/>
              <a:buChar char="l"/>
            </a:pPr>
            <a:r>
              <a:rPr lang="zh-CN" altLang="en-US" sz="1400" b="1" kern="0" smtClean="0">
                <a:solidFill>
                  <a:srgbClr val="000000"/>
                </a:solidFill>
                <a:latin typeface="+mj-lt"/>
                <a:ea typeface="楷体_GB2312" pitchFamily="49" charset="-122"/>
                <a:cs typeface="Arial"/>
              </a:rPr>
              <a:t>尊重市场实践</a:t>
            </a:r>
            <a:r>
              <a:rPr lang="zh-CN" altLang="en-US" sz="1400" kern="0" smtClean="0">
                <a:solidFill>
                  <a:srgbClr val="000000"/>
                </a:solidFill>
                <a:latin typeface="+mj-lt"/>
                <a:ea typeface="楷体_GB2312" pitchFamily="49" charset="-122"/>
                <a:cs typeface="Arial"/>
              </a:rPr>
              <a:t>：建立</a:t>
            </a:r>
            <a:r>
              <a:rPr lang="zh-CN" altLang="en-US" sz="1400" kern="0">
                <a:solidFill>
                  <a:srgbClr val="000000"/>
                </a:solidFill>
                <a:latin typeface="+mj-lt"/>
                <a:ea typeface="楷体_GB2312" pitchFamily="49" charset="-122"/>
                <a:cs typeface="Arial"/>
              </a:rPr>
              <a:t>市场化的高管薪酬</a:t>
            </a:r>
            <a:r>
              <a:rPr lang="zh-CN" altLang="en-US" sz="1400" kern="0" smtClean="0">
                <a:solidFill>
                  <a:srgbClr val="000000"/>
                </a:solidFill>
                <a:latin typeface="+mj-lt"/>
                <a:ea typeface="楷体_GB2312" pitchFamily="49" charset="-122"/>
                <a:cs typeface="Arial"/>
              </a:rPr>
              <a:t>体系，</a:t>
            </a:r>
            <a:r>
              <a:rPr lang="zh-CN" altLang="en-US" sz="1400" kern="0">
                <a:solidFill>
                  <a:srgbClr val="000000"/>
                </a:solidFill>
                <a:latin typeface="+mj-lt"/>
                <a:ea typeface="楷体_GB2312" pitchFamily="49" charset="-122"/>
              </a:rPr>
              <a:t>吸引、激励和</a:t>
            </a:r>
            <a:r>
              <a:rPr lang="zh-CN" altLang="en-US" sz="1400" kern="0" smtClean="0">
                <a:solidFill>
                  <a:srgbClr val="000000"/>
                </a:solidFill>
                <a:latin typeface="+mj-lt"/>
                <a:ea typeface="楷体_GB2312" pitchFamily="49" charset="-122"/>
              </a:rPr>
              <a:t>保留高管人员</a:t>
            </a:r>
            <a:endParaRPr lang="en-US" altLang="zh-CN" sz="1400" kern="0" smtClean="0">
              <a:solidFill>
                <a:srgbClr val="000000"/>
              </a:solidFill>
              <a:latin typeface="+mj-lt"/>
              <a:ea typeface="楷体_GB2312" pitchFamily="49" charset="-122"/>
              <a:cs typeface="Arial"/>
            </a:endParaRPr>
          </a:p>
          <a:p>
            <a:pPr marL="651510" lvl="2" indent="-285750" eaLnBrk="0" fontAlgn="base" hangingPunct="0">
              <a:spcBef>
                <a:spcPts val="200"/>
              </a:spcBef>
              <a:spcAft>
                <a:spcPts val="200"/>
              </a:spcAft>
              <a:buClr>
                <a:schemeClr val="bg1">
                  <a:lumMod val="50000"/>
                </a:schemeClr>
              </a:buClr>
              <a:buFont typeface="Wingdings" pitchFamily="2" charset="2"/>
              <a:buChar char="l"/>
            </a:pPr>
            <a:r>
              <a:rPr lang="zh-CN" altLang="en-US" sz="1400" b="1" kern="0" smtClean="0">
                <a:solidFill>
                  <a:srgbClr val="000000"/>
                </a:solidFill>
                <a:latin typeface="+mj-lt"/>
                <a:ea typeface="楷体_GB2312" pitchFamily="49" charset="-122"/>
                <a:cs typeface="Arial"/>
              </a:rPr>
              <a:t>体现业绩导向</a:t>
            </a:r>
            <a:r>
              <a:rPr lang="zh-CN" altLang="en-US" sz="1400" kern="0" smtClean="0">
                <a:solidFill>
                  <a:srgbClr val="000000"/>
                </a:solidFill>
                <a:latin typeface="+mj-lt"/>
                <a:ea typeface="楷体_GB2312" pitchFamily="49" charset="-122"/>
                <a:cs typeface="Arial"/>
              </a:rPr>
              <a:t>：根据金融</a:t>
            </a:r>
            <a:r>
              <a:rPr lang="en-US" altLang="zh-CN" sz="1400" kern="0" smtClean="0">
                <a:solidFill>
                  <a:srgbClr val="000000"/>
                </a:solidFill>
                <a:latin typeface="+mj-lt"/>
                <a:ea typeface="楷体_GB2312" pitchFamily="49" charset="-122"/>
                <a:cs typeface="Arial"/>
              </a:rPr>
              <a:t>/</a:t>
            </a:r>
            <a:r>
              <a:rPr lang="zh-CN" altLang="en-US" sz="1400" kern="0" smtClean="0">
                <a:solidFill>
                  <a:srgbClr val="000000"/>
                </a:solidFill>
                <a:latin typeface="+mj-lt"/>
                <a:ea typeface="楷体_GB2312" pitchFamily="49" charset="-122"/>
                <a:cs typeface="Arial"/>
              </a:rPr>
              <a:t>租赁行业特点，有效建立与绩效的链接</a:t>
            </a:r>
            <a:endParaRPr lang="en-US" altLang="zh-CN" sz="1400" kern="0" smtClean="0">
              <a:solidFill>
                <a:srgbClr val="000000"/>
              </a:solidFill>
              <a:latin typeface="+mj-lt"/>
              <a:ea typeface="楷体_GB2312" pitchFamily="49" charset="-122"/>
              <a:cs typeface="Arial"/>
            </a:endParaRPr>
          </a:p>
          <a:p>
            <a:pPr marL="651510" lvl="2" indent="-285750" eaLnBrk="0" fontAlgn="base" hangingPunct="0">
              <a:spcBef>
                <a:spcPts val="200"/>
              </a:spcBef>
              <a:spcAft>
                <a:spcPts val="200"/>
              </a:spcAft>
              <a:buClr>
                <a:schemeClr val="bg1">
                  <a:lumMod val="50000"/>
                </a:schemeClr>
              </a:buClr>
              <a:buFont typeface="Wingdings" pitchFamily="2" charset="2"/>
              <a:buChar char="l"/>
            </a:pPr>
            <a:r>
              <a:rPr lang="zh-CN" altLang="en-US" sz="1400" b="1" kern="0" smtClean="0">
                <a:solidFill>
                  <a:srgbClr val="000000"/>
                </a:solidFill>
                <a:latin typeface="+mj-lt"/>
                <a:ea typeface="楷体_GB2312" pitchFamily="49" charset="-122"/>
                <a:cs typeface="Arial"/>
              </a:rPr>
              <a:t>适合公司发展阶段、支持战略达成：</a:t>
            </a:r>
            <a:r>
              <a:rPr lang="zh-CN" altLang="en-US" sz="1400" kern="0" smtClean="0">
                <a:solidFill>
                  <a:srgbClr val="000000"/>
                </a:solidFill>
                <a:latin typeface="+mj-lt"/>
                <a:ea typeface="楷体_GB2312" pitchFamily="49" charset="-122"/>
                <a:cs typeface="Arial"/>
              </a:rPr>
              <a:t>针对公司所处的发展阶段，且能支持公司的长远发展</a:t>
            </a:r>
            <a:endParaRPr lang="en-US" altLang="zh-CN" sz="1400" kern="0">
              <a:solidFill>
                <a:srgbClr val="000000"/>
              </a:solidFill>
              <a:latin typeface="+mj-lt"/>
              <a:ea typeface="楷体_GB2312" pitchFamily="49" charset="-122"/>
              <a:cs typeface="Arial"/>
            </a:endParaRPr>
          </a:p>
          <a:p>
            <a:pPr marL="228600" lvl="0" indent="-228600" eaLnBrk="0" fontAlgn="base" hangingPunct="0">
              <a:spcBef>
                <a:spcPts val="200"/>
              </a:spcBef>
              <a:spcAft>
                <a:spcPts val="200"/>
              </a:spcAft>
              <a:buClr>
                <a:srgbClr val="E65032"/>
              </a:buClr>
              <a:buSzPct val="60000"/>
              <a:buFont typeface="Wingdings" pitchFamily="2" charset="2"/>
              <a:buChar char="l"/>
            </a:pPr>
            <a:r>
              <a:rPr lang="zh-CN" altLang="en-US" sz="1600" b="0" kern="0">
                <a:solidFill>
                  <a:srgbClr val="000000"/>
                </a:solidFill>
                <a:latin typeface="+mj-lt"/>
                <a:ea typeface="楷体_GB2312" pitchFamily="49" charset="-122"/>
                <a:cs typeface="Arial"/>
              </a:rPr>
              <a:t>项目开展以来，韬睿惠悦项目组已经完成如下工作：</a:t>
            </a:r>
            <a:endParaRPr lang="en-US" altLang="zh-CN" sz="1600" b="0" kern="0">
              <a:solidFill>
                <a:srgbClr val="000000"/>
              </a:solidFill>
              <a:latin typeface="+mj-lt"/>
              <a:ea typeface="楷体_GB2312" pitchFamily="49" charset="-122"/>
              <a:cs typeface="Arial"/>
            </a:endParaRPr>
          </a:p>
          <a:p>
            <a:pPr marL="651510" lvl="2" indent="-285750" eaLnBrk="0" fontAlgn="base" hangingPunct="0">
              <a:spcBef>
                <a:spcPts val="200"/>
              </a:spcBef>
              <a:spcAft>
                <a:spcPts val="200"/>
              </a:spcAft>
              <a:buClr>
                <a:schemeClr val="bg1">
                  <a:lumMod val="50000"/>
                </a:schemeClr>
              </a:buClr>
              <a:buFont typeface="Wingdings" pitchFamily="2" charset="2"/>
              <a:buChar char="l"/>
            </a:pPr>
            <a:r>
              <a:rPr lang="zh-CN" altLang="en-US" sz="1400" kern="0" smtClean="0">
                <a:solidFill>
                  <a:srgbClr val="000000"/>
                </a:solidFill>
                <a:latin typeface="+mj-lt"/>
                <a:ea typeface="楷体_GB2312" pitchFamily="49" charset="-122"/>
                <a:cs typeface="Arial"/>
              </a:rPr>
              <a:t>通过与各位高管进行访谈，了解公司现状及发展战略，明晰薪酬优化方向</a:t>
            </a:r>
            <a:endParaRPr lang="en-US" altLang="zh-CN" sz="1400" kern="0" smtClean="0">
              <a:solidFill>
                <a:srgbClr val="000000"/>
              </a:solidFill>
              <a:latin typeface="+mj-lt"/>
              <a:ea typeface="楷体_GB2312" pitchFamily="49" charset="-122"/>
              <a:cs typeface="Arial"/>
            </a:endParaRPr>
          </a:p>
          <a:p>
            <a:pPr marL="651510" lvl="2" indent="-285750" eaLnBrk="0" fontAlgn="base" hangingPunct="0">
              <a:spcBef>
                <a:spcPts val="200"/>
              </a:spcBef>
              <a:spcAft>
                <a:spcPts val="200"/>
              </a:spcAft>
              <a:buClr>
                <a:schemeClr val="bg1">
                  <a:lumMod val="50000"/>
                </a:schemeClr>
              </a:buClr>
              <a:buFont typeface="Wingdings" pitchFamily="2" charset="2"/>
              <a:buChar char="l"/>
            </a:pPr>
            <a:r>
              <a:rPr lang="zh-CN" altLang="en-US" sz="1400" kern="0" smtClean="0">
                <a:solidFill>
                  <a:srgbClr val="000000"/>
                </a:solidFill>
                <a:latin typeface="+mj-lt"/>
                <a:ea typeface="楷体_GB2312" pitchFamily="49" charset="-122"/>
                <a:cs typeface="Arial"/>
              </a:rPr>
              <a:t>收集相关文件并审阅，调研行业实践</a:t>
            </a:r>
            <a:endParaRPr lang="en-US" altLang="zh-CN" sz="1400" kern="0" smtClean="0">
              <a:solidFill>
                <a:srgbClr val="000000"/>
              </a:solidFill>
              <a:latin typeface="+mj-lt"/>
              <a:ea typeface="楷体_GB2312" pitchFamily="49" charset="-122"/>
              <a:cs typeface="Arial"/>
            </a:endParaRPr>
          </a:p>
          <a:p>
            <a:pPr marL="651510" lvl="2" indent="-285750" eaLnBrk="0" fontAlgn="base" hangingPunct="0">
              <a:spcBef>
                <a:spcPts val="200"/>
              </a:spcBef>
              <a:spcAft>
                <a:spcPts val="200"/>
              </a:spcAft>
              <a:buClr>
                <a:schemeClr val="bg1">
                  <a:lumMod val="50000"/>
                </a:schemeClr>
              </a:buClr>
              <a:buFont typeface="Wingdings" pitchFamily="2" charset="2"/>
              <a:buChar char="l"/>
            </a:pPr>
            <a:r>
              <a:rPr lang="zh-CN" altLang="en-US" sz="1400" kern="0" smtClean="0">
                <a:solidFill>
                  <a:srgbClr val="000000"/>
                </a:solidFill>
                <a:latin typeface="+mj-lt"/>
                <a:ea typeface="楷体_GB2312" pitchFamily="49" charset="-122"/>
                <a:cs typeface="Arial"/>
              </a:rPr>
              <a:t>对现有高管薪</a:t>
            </a:r>
            <a:r>
              <a:rPr lang="zh-CN" altLang="en-US" sz="1400" kern="0">
                <a:solidFill>
                  <a:srgbClr val="000000"/>
                </a:solidFill>
                <a:latin typeface="+mj-lt"/>
                <a:ea typeface="楷体_GB2312" pitchFamily="49" charset="-122"/>
                <a:cs typeface="Arial"/>
              </a:rPr>
              <a:t>酬激励体系进行诊断和评估，并结合市场实践进行分析</a:t>
            </a:r>
            <a:endParaRPr lang="en-US" altLang="zh-CN" sz="1400" kern="0">
              <a:solidFill>
                <a:srgbClr val="000000"/>
              </a:solidFill>
              <a:latin typeface="+mj-lt"/>
              <a:ea typeface="楷体_GB2312" pitchFamily="49" charset="-122"/>
              <a:cs typeface="Arial"/>
            </a:endParaRPr>
          </a:p>
          <a:p>
            <a:pPr marL="651510" lvl="2" indent="-285750" eaLnBrk="0" fontAlgn="base" hangingPunct="0">
              <a:spcBef>
                <a:spcPts val="200"/>
              </a:spcBef>
              <a:spcAft>
                <a:spcPts val="200"/>
              </a:spcAft>
              <a:buClr>
                <a:schemeClr val="bg1">
                  <a:lumMod val="50000"/>
                </a:schemeClr>
              </a:buClr>
              <a:buFont typeface="Wingdings" pitchFamily="2" charset="2"/>
              <a:buChar char="l"/>
            </a:pPr>
            <a:r>
              <a:rPr lang="zh-CN" altLang="en-US" sz="1400" kern="0" smtClean="0">
                <a:solidFill>
                  <a:srgbClr val="000000"/>
                </a:solidFill>
                <a:latin typeface="+mj-lt"/>
                <a:ea typeface="楷体_GB2312" pitchFamily="49" charset="-122"/>
                <a:cs typeface="Arial"/>
              </a:rPr>
              <a:t>基于</a:t>
            </a:r>
            <a:r>
              <a:rPr lang="zh-CN" altLang="en-US" sz="1400" kern="0">
                <a:solidFill>
                  <a:srgbClr val="000000"/>
                </a:solidFill>
                <a:latin typeface="+mj-lt"/>
                <a:ea typeface="楷体_GB2312" pitchFamily="49" charset="-122"/>
                <a:cs typeface="Arial"/>
              </a:rPr>
              <a:t>薪酬策略</a:t>
            </a:r>
            <a:r>
              <a:rPr lang="zh-CN" altLang="en-US" sz="1400" kern="0" smtClean="0">
                <a:solidFill>
                  <a:srgbClr val="000000"/>
                </a:solidFill>
                <a:latin typeface="+mj-lt"/>
                <a:ea typeface="楷体_GB2312" pitchFamily="49" charset="-122"/>
                <a:cs typeface="Arial"/>
              </a:rPr>
              <a:t>优化高管固定</a:t>
            </a:r>
            <a:r>
              <a:rPr lang="zh-CN" altLang="en-US" sz="1400" kern="0">
                <a:solidFill>
                  <a:srgbClr val="000000"/>
                </a:solidFill>
                <a:latin typeface="+mj-lt"/>
                <a:ea typeface="楷体_GB2312" pitchFamily="49" charset="-122"/>
                <a:cs typeface="Arial"/>
              </a:rPr>
              <a:t>薪酬</a:t>
            </a:r>
            <a:r>
              <a:rPr lang="zh-CN" altLang="en-US" sz="1400" kern="0" smtClean="0">
                <a:solidFill>
                  <a:srgbClr val="000000"/>
                </a:solidFill>
                <a:latin typeface="+mj-lt"/>
                <a:ea typeface="楷体_GB2312" pitchFamily="49" charset="-122"/>
                <a:cs typeface="Arial"/>
              </a:rPr>
              <a:t>体系，设计高管激励方案</a:t>
            </a:r>
          </a:p>
          <a:p>
            <a:pPr marL="228600" indent="-228600" eaLnBrk="0" fontAlgn="base" hangingPunct="0">
              <a:spcBef>
                <a:spcPts val="200"/>
              </a:spcBef>
              <a:spcAft>
                <a:spcPts val="200"/>
              </a:spcAft>
              <a:buClr>
                <a:srgbClr val="E65032"/>
              </a:buClr>
              <a:buSzPct val="60000"/>
              <a:buFont typeface="Wingdings" pitchFamily="2" charset="2"/>
              <a:buChar char="l"/>
            </a:pPr>
            <a:r>
              <a:rPr lang="zh-CN" altLang="en-US" sz="1600" b="0" kern="0" smtClean="0">
                <a:solidFill>
                  <a:srgbClr val="000000"/>
                </a:solidFill>
                <a:latin typeface="+mj-lt"/>
                <a:ea typeface="楷体_GB2312" pitchFamily="49" charset="-122"/>
                <a:cs typeface="Arial"/>
              </a:rPr>
              <a:t>基于</a:t>
            </a:r>
            <a:r>
              <a:rPr lang="zh-CN" altLang="en-US" sz="1600" b="0" kern="0">
                <a:solidFill>
                  <a:srgbClr val="000000"/>
                </a:solidFill>
                <a:latin typeface="+mj-lt"/>
                <a:ea typeface="楷体_GB2312" pitchFamily="49" charset="-122"/>
                <a:cs typeface="Arial"/>
              </a:rPr>
              <a:t>上述已开展的</a:t>
            </a:r>
            <a:r>
              <a:rPr lang="zh-CN" altLang="en-US" sz="1600" b="0" kern="0" smtClean="0">
                <a:solidFill>
                  <a:srgbClr val="000000"/>
                </a:solidFill>
                <a:latin typeface="+mj-lt"/>
                <a:ea typeface="楷体_GB2312" pitchFamily="49" charset="-122"/>
                <a:cs typeface="Arial"/>
              </a:rPr>
              <a:t>工作，本报告主要</a:t>
            </a:r>
            <a:r>
              <a:rPr lang="zh-CN" altLang="en-US" sz="1600" b="0" kern="0">
                <a:solidFill>
                  <a:srgbClr val="000000"/>
                </a:solidFill>
                <a:latin typeface="+mj-lt"/>
                <a:ea typeface="楷体_GB2312" pitchFamily="49" charset="-122"/>
                <a:cs typeface="Arial"/>
              </a:rPr>
              <a:t>包含以下内容：</a:t>
            </a:r>
            <a:endParaRPr lang="en-US" altLang="zh-CN" sz="1600" b="0" kern="0">
              <a:solidFill>
                <a:srgbClr val="000000"/>
              </a:solidFill>
              <a:latin typeface="+mj-lt"/>
              <a:ea typeface="楷体_GB2312" pitchFamily="49" charset="-122"/>
              <a:cs typeface="Arial"/>
            </a:endParaRPr>
          </a:p>
          <a:p>
            <a:pPr marL="651510" lvl="2" indent="-285750" eaLnBrk="0" fontAlgn="base" hangingPunct="0">
              <a:spcBef>
                <a:spcPts val="200"/>
              </a:spcBef>
              <a:spcAft>
                <a:spcPts val="200"/>
              </a:spcAft>
              <a:buClr>
                <a:schemeClr val="bg1">
                  <a:lumMod val="50000"/>
                </a:schemeClr>
              </a:buClr>
              <a:buFont typeface="Wingdings" pitchFamily="2" charset="2"/>
              <a:buChar char="l"/>
            </a:pPr>
            <a:r>
              <a:rPr lang="zh-CN" altLang="en-US" sz="1400" kern="0" smtClean="0">
                <a:solidFill>
                  <a:srgbClr val="000000"/>
                </a:solidFill>
                <a:latin typeface="+mj-lt"/>
                <a:ea typeface="楷体_GB2312" pitchFamily="49" charset="-122"/>
                <a:cs typeface="Arial"/>
              </a:rPr>
              <a:t>高管</a:t>
            </a:r>
            <a:r>
              <a:rPr lang="zh-CN" altLang="en-US" sz="1400" kern="0">
                <a:solidFill>
                  <a:srgbClr val="000000"/>
                </a:solidFill>
                <a:latin typeface="+mj-lt"/>
                <a:ea typeface="楷体_GB2312" pitchFamily="49" charset="-122"/>
                <a:cs typeface="Arial"/>
              </a:rPr>
              <a:t>目标</a:t>
            </a:r>
            <a:r>
              <a:rPr lang="zh-CN" altLang="en-US" sz="1400" kern="0" smtClean="0">
                <a:solidFill>
                  <a:srgbClr val="000000"/>
                </a:solidFill>
                <a:latin typeface="+mj-lt"/>
                <a:ea typeface="楷体_GB2312" pitchFamily="49" charset="-122"/>
                <a:cs typeface="Arial"/>
              </a:rPr>
              <a:t>现金</a:t>
            </a:r>
            <a:r>
              <a:rPr lang="zh-CN" altLang="en-US" sz="1400" kern="0">
                <a:solidFill>
                  <a:srgbClr val="000000"/>
                </a:solidFill>
                <a:latin typeface="+mj-lt"/>
                <a:ea typeface="楷体_GB2312" pitchFamily="49" charset="-122"/>
                <a:cs typeface="Arial"/>
              </a:rPr>
              <a:t>薪酬的分析和诊断</a:t>
            </a:r>
            <a:endParaRPr lang="en-US" altLang="zh-CN" sz="1400" kern="0">
              <a:solidFill>
                <a:srgbClr val="000000"/>
              </a:solidFill>
              <a:latin typeface="+mj-lt"/>
              <a:ea typeface="楷体_GB2312" pitchFamily="49" charset="-122"/>
              <a:cs typeface="Arial"/>
            </a:endParaRPr>
          </a:p>
          <a:p>
            <a:pPr marL="651510" lvl="2" indent="-285750" eaLnBrk="0" fontAlgn="base" hangingPunct="0">
              <a:spcBef>
                <a:spcPts val="200"/>
              </a:spcBef>
              <a:spcAft>
                <a:spcPts val="200"/>
              </a:spcAft>
              <a:buClr>
                <a:schemeClr val="bg1">
                  <a:lumMod val="50000"/>
                </a:schemeClr>
              </a:buClr>
              <a:buFont typeface="Wingdings" pitchFamily="2" charset="2"/>
              <a:buChar char="l"/>
            </a:pPr>
            <a:r>
              <a:rPr lang="zh-CN" altLang="en-US" sz="1400" kern="0" smtClean="0">
                <a:solidFill>
                  <a:srgbClr val="000000"/>
                </a:solidFill>
                <a:latin typeface="+mj-lt"/>
                <a:ea typeface="楷体_GB2312" pitchFamily="49" charset="-122"/>
                <a:cs typeface="Arial"/>
              </a:rPr>
              <a:t>高管</a:t>
            </a:r>
            <a:r>
              <a:rPr lang="zh-CN" altLang="en-US" sz="1400" kern="0">
                <a:solidFill>
                  <a:srgbClr val="000000"/>
                </a:solidFill>
                <a:latin typeface="+mj-lt"/>
                <a:ea typeface="楷体_GB2312" pitchFamily="49" charset="-122"/>
                <a:cs typeface="Arial"/>
              </a:rPr>
              <a:t>薪酬水平和结构的优化建议</a:t>
            </a:r>
            <a:endParaRPr lang="en-US" altLang="zh-CN" sz="1400" kern="0">
              <a:solidFill>
                <a:srgbClr val="000000"/>
              </a:solidFill>
              <a:latin typeface="+mj-lt"/>
              <a:ea typeface="楷体_GB2312" pitchFamily="49" charset="-122"/>
              <a:cs typeface="Arial"/>
            </a:endParaRPr>
          </a:p>
          <a:p>
            <a:pPr marL="651510" lvl="2" indent="-285750" eaLnBrk="0" fontAlgn="base" hangingPunct="0">
              <a:spcBef>
                <a:spcPts val="200"/>
              </a:spcBef>
              <a:spcAft>
                <a:spcPts val="200"/>
              </a:spcAft>
              <a:buClr>
                <a:schemeClr val="bg1">
                  <a:lumMod val="50000"/>
                </a:schemeClr>
              </a:buClr>
              <a:buFont typeface="Wingdings" pitchFamily="2" charset="2"/>
              <a:buChar char="l"/>
            </a:pPr>
            <a:r>
              <a:rPr lang="zh-CN" altLang="en-US" sz="1400" kern="0" smtClean="0">
                <a:solidFill>
                  <a:srgbClr val="000000"/>
                </a:solidFill>
                <a:latin typeface="+mj-lt"/>
                <a:ea typeface="楷体_GB2312" pitchFamily="49" charset="-122"/>
                <a:cs typeface="Arial"/>
              </a:rPr>
              <a:t>高管奖金机制及绩效</a:t>
            </a:r>
            <a:r>
              <a:rPr lang="zh-CN" altLang="en-US" sz="1400" kern="0">
                <a:solidFill>
                  <a:srgbClr val="000000"/>
                </a:solidFill>
                <a:latin typeface="+mj-lt"/>
                <a:ea typeface="楷体_GB2312" pitchFamily="49" charset="-122"/>
                <a:cs typeface="Arial"/>
              </a:rPr>
              <a:t>链接</a:t>
            </a:r>
            <a:r>
              <a:rPr lang="zh-CN" altLang="en-US" sz="1400" kern="0" smtClean="0">
                <a:solidFill>
                  <a:srgbClr val="000000"/>
                </a:solidFill>
                <a:latin typeface="+mj-lt"/>
                <a:ea typeface="楷体_GB2312" pitchFamily="49" charset="-122"/>
                <a:cs typeface="Arial"/>
              </a:rPr>
              <a:t>机制建议</a:t>
            </a:r>
            <a:endParaRPr lang="en-GB">
              <a:latin typeface="+mj-lt"/>
              <a:ea typeface="楷体_GB2312" pitchFamily="49" charset="-122"/>
            </a:endParaRPr>
          </a:p>
        </p:txBody>
      </p:sp>
      <p:sp>
        <p:nvSpPr>
          <p:cNvPr id="4" name="Footer Placeholder 3"/>
          <p:cNvSpPr>
            <a:spLocks noGrp="1"/>
          </p:cNvSpPr>
          <p:nvPr>
            <p:ph type="ftr" sz="quarter" idx="11"/>
          </p:nvPr>
        </p:nvSpPr>
        <p:spPr/>
        <p:txBody>
          <a:bodyPr/>
          <a:lstStyle/>
          <a:p>
            <a:r>
              <a:rPr lang="en-US" altLang="zh-CN" smtClean="0"/>
              <a:t>towerswatson.com</a:t>
            </a:r>
            <a:endParaRPr lang="zh-CN" altLang="en-US"/>
          </a:p>
        </p:txBody>
      </p:sp>
      <p:sp>
        <p:nvSpPr>
          <p:cNvPr id="5" name="Date Placeholder 4"/>
          <p:cNvSpPr>
            <a:spLocks noGrp="1"/>
          </p:cNvSpPr>
          <p:nvPr>
            <p:ph type="dt" sz="half" idx="10"/>
          </p:nvPr>
        </p:nvSpPr>
        <p:spPr/>
        <p:txBody>
          <a:bodyPr/>
          <a:lstStyle/>
          <a:p>
            <a:r>
              <a:rPr lang="en-US" altLang="zh-CN" smtClean="0"/>
              <a:t>© 2013 Towers Watson. All rights reserved.</a:t>
            </a:r>
            <a:endParaRPr lang="zh-CN" altLang="en-US"/>
          </a:p>
        </p:txBody>
      </p:sp>
      <p:sp>
        <p:nvSpPr>
          <p:cNvPr id="9" name="Path"/>
          <p:cNvSpPr/>
          <p:nvPr/>
        </p:nvSpPr>
        <p:spPr>
          <a:xfrm>
            <a:off x="3275856" y="6560408"/>
            <a:ext cx="5570444"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r"/>
            <a:endParaRPr lang="en-GB" sz="600">
              <a:solidFill>
                <a:schemeClr val="tx1"/>
              </a:solidFill>
            </a:endParaRPr>
          </a:p>
        </p:txBody>
      </p:sp>
      <p:sp>
        <p:nvSpPr>
          <p:cNvPr id="7" name="Slide Number Placeholder 3"/>
          <p:cNvSpPr>
            <a:spLocks noGrp="1"/>
          </p:cNvSpPr>
          <p:nvPr>
            <p:ph type="sldNum" sz="quarter" idx="10"/>
          </p:nvPr>
        </p:nvSpPr>
        <p:spPr>
          <a:xfrm>
            <a:off x="8316416" y="6255469"/>
            <a:ext cx="498475" cy="269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bg1"/>
                </a:solidFill>
                <a:latin typeface="Arial"/>
                <a:ea typeface="楷体_GB2312" pitchFamily="49" charset="-122"/>
              </a:defRPr>
            </a:lvl1pPr>
            <a:lvl2pPr marL="742950" indent="-285750" eaLnBrk="0" hangingPunct="0">
              <a:defRPr b="1">
                <a:solidFill>
                  <a:schemeClr val="bg1"/>
                </a:solidFill>
                <a:latin typeface="Arial"/>
                <a:ea typeface="楷体_GB2312" pitchFamily="49" charset="-122"/>
              </a:defRPr>
            </a:lvl2pPr>
            <a:lvl3pPr marL="1143000" indent="-228600" eaLnBrk="0" hangingPunct="0">
              <a:defRPr b="1">
                <a:solidFill>
                  <a:schemeClr val="bg1"/>
                </a:solidFill>
                <a:latin typeface="Arial"/>
                <a:ea typeface="楷体_GB2312" pitchFamily="49" charset="-122"/>
              </a:defRPr>
            </a:lvl3pPr>
            <a:lvl4pPr marL="1600200" indent="-228600" eaLnBrk="0" hangingPunct="0">
              <a:defRPr b="1">
                <a:solidFill>
                  <a:schemeClr val="bg1"/>
                </a:solidFill>
                <a:latin typeface="Arial"/>
                <a:ea typeface="楷体_GB2312" pitchFamily="49" charset="-122"/>
              </a:defRPr>
            </a:lvl4pPr>
            <a:lvl5pPr marL="2057400" indent="-228600" eaLnBrk="0" hangingPunct="0">
              <a:defRPr b="1">
                <a:solidFill>
                  <a:schemeClr val="bg1"/>
                </a:solidFill>
                <a:latin typeface="Arial"/>
                <a:ea typeface="楷体_GB2312" pitchFamily="49" charset="-122"/>
              </a:defRPr>
            </a:lvl5pPr>
            <a:lvl6pPr marL="2514600" indent="-228600" algn="ctr" eaLnBrk="0" fontAlgn="base" hangingPunct="0">
              <a:spcBef>
                <a:spcPct val="0"/>
              </a:spcBef>
              <a:spcAft>
                <a:spcPct val="0"/>
              </a:spcAft>
              <a:defRPr b="1">
                <a:solidFill>
                  <a:schemeClr val="bg1"/>
                </a:solidFill>
                <a:latin typeface="Arial"/>
                <a:ea typeface="楷体_GB2312" pitchFamily="49" charset="-122"/>
              </a:defRPr>
            </a:lvl6pPr>
            <a:lvl7pPr marL="2971800" indent="-228600" algn="ctr" eaLnBrk="0" fontAlgn="base" hangingPunct="0">
              <a:spcBef>
                <a:spcPct val="0"/>
              </a:spcBef>
              <a:spcAft>
                <a:spcPct val="0"/>
              </a:spcAft>
              <a:defRPr b="1">
                <a:solidFill>
                  <a:schemeClr val="bg1"/>
                </a:solidFill>
                <a:latin typeface="Arial"/>
                <a:ea typeface="楷体_GB2312" pitchFamily="49" charset="-122"/>
              </a:defRPr>
            </a:lvl7pPr>
            <a:lvl8pPr marL="3429000" indent="-228600" algn="ctr" eaLnBrk="0" fontAlgn="base" hangingPunct="0">
              <a:spcBef>
                <a:spcPct val="0"/>
              </a:spcBef>
              <a:spcAft>
                <a:spcPct val="0"/>
              </a:spcAft>
              <a:defRPr b="1">
                <a:solidFill>
                  <a:schemeClr val="bg1"/>
                </a:solidFill>
                <a:latin typeface="Arial"/>
                <a:ea typeface="楷体_GB2312" pitchFamily="49" charset="-122"/>
              </a:defRPr>
            </a:lvl8pPr>
            <a:lvl9pPr marL="3886200" indent="-228600" algn="ctr" eaLnBrk="0" fontAlgn="base" hangingPunct="0">
              <a:spcBef>
                <a:spcPct val="0"/>
              </a:spcBef>
              <a:spcAft>
                <a:spcPct val="0"/>
              </a:spcAft>
              <a:defRPr b="1">
                <a:solidFill>
                  <a:schemeClr val="bg1"/>
                </a:solidFill>
                <a:latin typeface="Arial"/>
                <a:ea typeface="楷体_GB2312" pitchFamily="49" charset="-122"/>
              </a:defRPr>
            </a:lvl9pPr>
          </a:lstStyle>
          <a:p>
            <a:pPr eaLnBrk="1" hangingPunct="1"/>
            <a:fld id="{112AD509-DDD4-4F92-AB35-B325E5654D7F}" type="slidenum">
              <a:rPr lang="zh-CN" altLang="en-US" smtClean="0">
                <a:solidFill>
                  <a:srgbClr val="000000"/>
                </a:solidFill>
              </a:rPr>
              <a:pPr eaLnBrk="1" hangingPunct="1"/>
              <a:t>2</a:t>
            </a:fld>
            <a:endParaRPr lang="en-US" altLang="zh-CN" smtClean="0">
              <a:solidFill>
                <a:srgbClr val="000000"/>
              </a:solidFill>
            </a:endParaRPr>
          </a:p>
        </p:txBody>
      </p:sp>
    </p:spTree>
    <p:custDataLst>
      <p:tags r:id="rId4"/>
    </p:custDataLst>
    <p:extLst>
      <p:ext uri="{BB962C8B-B14F-4D97-AF65-F5344CB8AC3E}">
        <p14:creationId xmlns:p14="http://schemas.microsoft.com/office/powerpoint/2010/main" val="1391499510"/>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kern="0">
                <a:solidFill>
                  <a:srgbClr val="E65032"/>
                </a:solidFill>
                <a:ea typeface="楷体_GB2312" pitchFamily="49" charset="-122"/>
                <a:cs typeface="Arial"/>
              </a:rPr>
              <a:t>目录</a:t>
            </a:r>
            <a:endParaRPr lang="zh-CN" altLang="en-US">
              <a:ea typeface="楷体_GB2312" pitchFamily="49" charset="-122"/>
            </a:endParaRPr>
          </a:p>
        </p:txBody>
      </p:sp>
      <p:sp>
        <p:nvSpPr>
          <p:cNvPr id="4" name="页脚占位符 3"/>
          <p:cNvSpPr>
            <a:spLocks noGrp="1"/>
          </p:cNvSpPr>
          <p:nvPr>
            <p:ph type="ftr" sz="quarter" idx="11"/>
          </p:nvPr>
        </p:nvSpPr>
        <p:spPr/>
        <p:txBody>
          <a:bodyPr/>
          <a:lstStyle/>
          <a:p>
            <a:r>
              <a:rPr lang="en-GB" smtClean="0">
                <a:solidFill>
                  <a:srgbClr val="E65032"/>
                </a:solidFill>
              </a:rPr>
              <a:t>towerswatson.com</a:t>
            </a:r>
            <a:endParaRPr lang="en-GB">
              <a:solidFill>
                <a:srgbClr val="E65032"/>
              </a:solidFill>
            </a:endParaRPr>
          </a:p>
        </p:txBody>
      </p:sp>
      <p:sp>
        <p:nvSpPr>
          <p:cNvPr id="5" name="日期占位符 4"/>
          <p:cNvSpPr>
            <a:spLocks noGrp="1"/>
          </p:cNvSpPr>
          <p:nvPr>
            <p:ph type="dt" sz="half" idx="10"/>
          </p:nvPr>
        </p:nvSpPr>
        <p:spPr/>
        <p:txBody>
          <a:bodyPr/>
          <a:lstStyle/>
          <a:p>
            <a:r>
              <a:rPr lang="en-US" smtClean="0">
                <a:solidFill>
                  <a:prstClr val="black"/>
                </a:solidFill>
              </a:rPr>
              <a:t>© 2013 Towers Watson. All rights reserved.</a:t>
            </a:r>
            <a:endParaRPr lang="en-GB">
              <a:solidFill>
                <a:prstClr val="black"/>
              </a:solidFill>
            </a:endParaRPr>
          </a:p>
        </p:txBody>
      </p:sp>
      <p:grpSp>
        <p:nvGrpSpPr>
          <p:cNvPr id="6" name="组合 5"/>
          <p:cNvGrpSpPr/>
          <p:nvPr/>
        </p:nvGrpSpPr>
        <p:grpSpPr>
          <a:xfrm>
            <a:off x="894402" y="1556792"/>
            <a:ext cx="7422014" cy="3096344"/>
            <a:chOff x="894402" y="1700808"/>
            <a:chExt cx="7422014" cy="3195156"/>
          </a:xfrm>
        </p:grpSpPr>
        <p:sp>
          <p:nvSpPr>
            <p:cNvPr id="7" name="五边形 6"/>
            <p:cNvSpPr/>
            <p:nvPr/>
          </p:nvSpPr>
          <p:spPr bwMode="auto">
            <a:xfrm>
              <a:off x="894402" y="1700808"/>
              <a:ext cx="792088" cy="678933"/>
            </a:xfrm>
            <a:prstGeom prst="homePlate">
              <a:avLst>
                <a:gd name="adj" fmla="val 23025"/>
              </a:avLst>
            </a:prstGeom>
            <a:solidFill>
              <a:srgbClr val="E65032"/>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en-US" altLang="zh-CN" b="1" smtClean="0">
                  <a:solidFill>
                    <a:schemeClr val="bg1"/>
                  </a:solidFill>
                  <a:latin typeface="+mj-lt"/>
                  <a:ea typeface="楷体_GB2312" pitchFamily="49" charset="-122"/>
                  <a:cs typeface="Arial"/>
                </a:rPr>
                <a:t>1</a:t>
              </a:r>
              <a:endParaRPr lang="zh-CN" altLang="en-US" b="1" smtClean="0">
                <a:solidFill>
                  <a:schemeClr val="bg1"/>
                </a:solidFill>
                <a:latin typeface="+mj-lt"/>
                <a:ea typeface="楷体_GB2312" pitchFamily="49" charset="-122"/>
                <a:cs typeface="Arial"/>
              </a:endParaRPr>
            </a:p>
          </p:txBody>
        </p:sp>
        <p:sp>
          <p:nvSpPr>
            <p:cNvPr id="9" name="五边形 8"/>
            <p:cNvSpPr/>
            <p:nvPr/>
          </p:nvSpPr>
          <p:spPr bwMode="auto">
            <a:xfrm>
              <a:off x="894402" y="2528923"/>
              <a:ext cx="792088" cy="678933"/>
            </a:xfrm>
            <a:prstGeom prst="homePlate">
              <a:avLst>
                <a:gd name="adj" fmla="val 23025"/>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en-US" altLang="zh-CN" b="1" smtClean="0">
                  <a:latin typeface="+mj-lt"/>
                  <a:ea typeface="楷体_GB2312" pitchFamily="49" charset="-122"/>
                  <a:cs typeface="Arial"/>
                </a:rPr>
                <a:t>2</a:t>
              </a:r>
              <a:endParaRPr lang="zh-CN" altLang="en-US" b="1" smtClean="0">
                <a:latin typeface="+mj-lt"/>
                <a:ea typeface="楷体_GB2312" pitchFamily="49" charset="-122"/>
                <a:cs typeface="Arial"/>
              </a:endParaRPr>
            </a:p>
          </p:txBody>
        </p:sp>
        <p:sp>
          <p:nvSpPr>
            <p:cNvPr id="10" name="矩形 9"/>
            <p:cNvSpPr/>
            <p:nvPr/>
          </p:nvSpPr>
          <p:spPr bwMode="auto">
            <a:xfrm>
              <a:off x="1902514" y="1711557"/>
              <a:ext cx="6408712" cy="678933"/>
            </a:xfrm>
            <a:prstGeom prst="rect">
              <a:avLst/>
            </a:prstGeom>
            <a:solidFill>
              <a:srgbClr val="E65032"/>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b="1" smtClean="0">
                  <a:solidFill>
                    <a:schemeClr val="bg1"/>
                  </a:solidFill>
                  <a:latin typeface="+mj-lt"/>
                  <a:ea typeface="楷体_GB2312" pitchFamily="49" charset="-122"/>
                  <a:cs typeface="Arial"/>
                </a:rPr>
                <a:t>高管薪酬竞争力分析及现状诊断</a:t>
              </a:r>
            </a:p>
          </p:txBody>
        </p:sp>
        <p:sp>
          <p:nvSpPr>
            <p:cNvPr id="11" name="五边形 10"/>
            <p:cNvSpPr/>
            <p:nvPr/>
          </p:nvSpPr>
          <p:spPr bwMode="auto">
            <a:xfrm>
              <a:off x="894402" y="3360421"/>
              <a:ext cx="792088" cy="678933"/>
            </a:xfrm>
            <a:prstGeom prst="homePlate">
              <a:avLst>
                <a:gd name="adj" fmla="val 23025"/>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en-US" altLang="zh-CN" b="1" smtClean="0">
                  <a:solidFill>
                    <a:prstClr val="black"/>
                  </a:solidFill>
                  <a:latin typeface="+mj-lt"/>
                  <a:ea typeface="楷体_GB2312" pitchFamily="49" charset="-122"/>
                  <a:cs typeface="Arial"/>
                </a:rPr>
                <a:t>3</a:t>
              </a:r>
              <a:endParaRPr lang="zh-CN" altLang="en-US" b="1" smtClean="0">
                <a:solidFill>
                  <a:prstClr val="black"/>
                </a:solidFill>
                <a:latin typeface="+mj-lt"/>
                <a:ea typeface="楷体_GB2312" pitchFamily="49" charset="-122"/>
                <a:cs typeface="Arial"/>
              </a:endParaRPr>
            </a:p>
          </p:txBody>
        </p:sp>
        <p:sp>
          <p:nvSpPr>
            <p:cNvPr id="12" name="矩形 11"/>
            <p:cNvSpPr/>
            <p:nvPr/>
          </p:nvSpPr>
          <p:spPr bwMode="auto">
            <a:xfrm>
              <a:off x="1902514" y="2543055"/>
              <a:ext cx="6408712" cy="678933"/>
            </a:xfrm>
            <a:prstGeom prst="rect">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b="1" smtClean="0">
                  <a:latin typeface="+mj-lt"/>
                  <a:ea typeface="楷体_GB2312" pitchFamily="49" charset="-122"/>
                  <a:cs typeface="Arial"/>
                </a:rPr>
                <a:t>高管薪酬水平与结构优化建议</a:t>
              </a:r>
            </a:p>
          </p:txBody>
        </p:sp>
        <p:sp>
          <p:nvSpPr>
            <p:cNvPr id="13" name="五边形 12"/>
            <p:cNvSpPr/>
            <p:nvPr/>
          </p:nvSpPr>
          <p:spPr bwMode="auto">
            <a:xfrm>
              <a:off x="899592" y="4190227"/>
              <a:ext cx="792088" cy="678933"/>
            </a:xfrm>
            <a:prstGeom prst="homePlate">
              <a:avLst>
                <a:gd name="adj" fmla="val 23025"/>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en-US" altLang="zh-CN" b="1" smtClean="0">
                  <a:solidFill>
                    <a:prstClr val="black"/>
                  </a:solidFill>
                  <a:latin typeface="+mj-lt"/>
                  <a:ea typeface="楷体_GB2312" pitchFamily="49" charset="-122"/>
                  <a:cs typeface="Arial"/>
                </a:rPr>
                <a:t>4</a:t>
              </a:r>
              <a:endParaRPr lang="zh-CN" altLang="en-US" b="1" smtClean="0">
                <a:solidFill>
                  <a:prstClr val="black"/>
                </a:solidFill>
                <a:latin typeface="+mj-lt"/>
                <a:ea typeface="楷体_GB2312" pitchFamily="49" charset="-122"/>
                <a:cs typeface="Arial"/>
              </a:endParaRPr>
            </a:p>
          </p:txBody>
        </p:sp>
        <p:sp>
          <p:nvSpPr>
            <p:cNvPr id="14" name="矩形 13"/>
            <p:cNvSpPr/>
            <p:nvPr/>
          </p:nvSpPr>
          <p:spPr bwMode="auto">
            <a:xfrm>
              <a:off x="1907704" y="3372861"/>
              <a:ext cx="6408712" cy="678933"/>
            </a:xfrm>
            <a:prstGeom prst="rect">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b="1" smtClean="0">
                  <a:solidFill>
                    <a:prstClr val="black"/>
                  </a:solidFill>
                  <a:latin typeface="+mj-lt"/>
                  <a:ea typeface="楷体_GB2312" pitchFamily="49" charset="-122"/>
                  <a:cs typeface="Arial"/>
                </a:rPr>
                <a:t>高管奖金机制及绩效链接</a:t>
              </a:r>
              <a:endParaRPr lang="zh-CN" altLang="en-US" b="1">
                <a:solidFill>
                  <a:prstClr val="black"/>
                </a:solidFill>
                <a:latin typeface="+mj-lt"/>
                <a:ea typeface="楷体_GB2312" pitchFamily="49" charset="-122"/>
                <a:cs typeface="Arial"/>
              </a:endParaRPr>
            </a:p>
          </p:txBody>
        </p:sp>
        <p:sp>
          <p:nvSpPr>
            <p:cNvPr id="16" name="矩形 15"/>
            <p:cNvSpPr/>
            <p:nvPr/>
          </p:nvSpPr>
          <p:spPr bwMode="auto">
            <a:xfrm>
              <a:off x="1907704" y="4217031"/>
              <a:ext cx="6408712" cy="678933"/>
            </a:xfrm>
            <a:prstGeom prst="rect">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b="1" smtClean="0">
                  <a:solidFill>
                    <a:prstClr val="black"/>
                  </a:solidFill>
                  <a:latin typeface="+mj-lt"/>
                  <a:ea typeface="楷体_GB2312" pitchFamily="49" charset="-122"/>
                  <a:cs typeface="Arial"/>
                </a:rPr>
                <a:t>建立完善的人力资源体系</a:t>
              </a:r>
            </a:p>
          </p:txBody>
        </p:sp>
      </p:grpSp>
      <p:sp>
        <p:nvSpPr>
          <p:cNvPr id="17" name="Slide Number Placeholder 3"/>
          <p:cNvSpPr>
            <a:spLocks noGrp="1"/>
          </p:cNvSpPr>
          <p:nvPr>
            <p:ph type="sldNum" sz="quarter" idx="10"/>
          </p:nvPr>
        </p:nvSpPr>
        <p:spPr>
          <a:xfrm>
            <a:off x="8316416" y="6255469"/>
            <a:ext cx="498475" cy="269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bg1"/>
                </a:solidFill>
                <a:latin typeface="Arial"/>
                <a:ea typeface="楷体_GB2312" pitchFamily="49" charset="-122"/>
              </a:defRPr>
            </a:lvl1pPr>
            <a:lvl2pPr marL="742950" indent="-285750" eaLnBrk="0" hangingPunct="0">
              <a:defRPr b="1">
                <a:solidFill>
                  <a:schemeClr val="bg1"/>
                </a:solidFill>
                <a:latin typeface="Arial"/>
                <a:ea typeface="楷体_GB2312" pitchFamily="49" charset="-122"/>
              </a:defRPr>
            </a:lvl2pPr>
            <a:lvl3pPr marL="1143000" indent="-228600" eaLnBrk="0" hangingPunct="0">
              <a:defRPr b="1">
                <a:solidFill>
                  <a:schemeClr val="bg1"/>
                </a:solidFill>
                <a:latin typeface="Arial"/>
                <a:ea typeface="楷体_GB2312" pitchFamily="49" charset="-122"/>
              </a:defRPr>
            </a:lvl3pPr>
            <a:lvl4pPr marL="1600200" indent="-228600" eaLnBrk="0" hangingPunct="0">
              <a:defRPr b="1">
                <a:solidFill>
                  <a:schemeClr val="bg1"/>
                </a:solidFill>
                <a:latin typeface="Arial"/>
                <a:ea typeface="楷体_GB2312" pitchFamily="49" charset="-122"/>
              </a:defRPr>
            </a:lvl4pPr>
            <a:lvl5pPr marL="2057400" indent="-228600" eaLnBrk="0" hangingPunct="0">
              <a:defRPr b="1">
                <a:solidFill>
                  <a:schemeClr val="bg1"/>
                </a:solidFill>
                <a:latin typeface="Arial"/>
                <a:ea typeface="楷体_GB2312" pitchFamily="49" charset="-122"/>
              </a:defRPr>
            </a:lvl5pPr>
            <a:lvl6pPr marL="2514600" indent="-228600" algn="ctr" eaLnBrk="0" fontAlgn="base" hangingPunct="0">
              <a:spcBef>
                <a:spcPct val="0"/>
              </a:spcBef>
              <a:spcAft>
                <a:spcPct val="0"/>
              </a:spcAft>
              <a:defRPr b="1">
                <a:solidFill>
                  <a:schemeClr val="bg1"/>
                </a:solidFill>
                <a:latin typeface="Arial"/>
                <a:ea typeface="楷体_GB2312" pitchFamily="49" charset="-122"/>
              </a:defRPr>
            </a:lvl6pPr>
            <a:lvl7pPr marL="2971800" indent="-228600" algn="ctr" eaLnBrk="0" fontAlgn="base" hangingPunct="0">
              <a:spcBef>
                <a:spcPct val="0"/>
              </a:spcBef>
              <a:spcAft>
                <a:spcPct val="0"/>
              </a:spcAft>
              <a:defRPr b="1">
                <a:solidFill>
                  <a:schemeClr val="bg1"/>
                </a:solidFill>
                <a:latin typeface="Arial"/>
                <a:ea typeface="楷体_GB2312" pitchFamily="49" charset="-122"/>
              </a:defRPr>
            </a:lvl7pPr>
            <a:lvl8pPr marL="3429000" indent="-228600" algn="ctr" eaLnBrk="0" fontAlgn="base" hangingPunct="0">
              <a:spcBef>
                <a:spcPct val="0"/>
              </a:spcBef>
              <a:spcAft>
                <a:spcPct val="0"/>
              </a:spcAft>
              <a:defRPr b="1">
                <a:solidFill>
                  <a:schemeClr val="bg1"/>
                </a:solidFill>
                <a:latin typeface="Arial"/>
                <a:ea typeface="楷体_GB2312" pitchFamily="49" charset="-122"/>
              </a:defRPr>
            </a:lvl8pPr>
            <a:lvl9pPr marL="3886200" indent="-228600" algn="ctr" eaLnBrk="0" fontAlgn="base" hangingPunct="0">
              <a:spcBef>
                <a:spcPct val="0"/>
              </a:spcBef>
              <a:spcAft>
                <a:spcPct val="0"/>
              </a:spcAft>
              <a:defRPr b="1">
                <a:solidFill>
                  <a:schemeClr val="bg1"/>
                </a:solidFill>
                <a:latin typeface="Arial"/>
                <a:ea typeface="楷体_GB2312" pitchFamily="49" charset="-122"/>
              </a:defRPr>
            </a:lvl9pPr>
          </a:lstStyle>
          <a:p>
            <a:pPr eaLnBrk="1" hangingPunct="1"/>
            <a:fld id="{112AD509-DDD4-4F92-AB35-B325E5654D7F}" type="slidenum">
              <a:rPr lang="zh-CN" altLang="en-US" smtClean="0">
                <a:solidFill>
                  <a:srgbClr val="000000"/>
                </a:solidFill>
              </a:rPr>
              <a:pPr eaLnBrk="1" hangingPunct="1"/>
              <a:t>3</a:t>
            </a:fld>
            <a:endParaRPr lang="en-US" altLang="zh-CN" smtClean="0">
              <a:solidFill>
                <a:srgbClr val="000000"/>
              </a:solidFill>
            </a:endParaRPr>
          </a:p>
        </p:txBody>
      </p:sp>
      <p:sp>
        <p:nvSpPr>
          <p:cNvPr id="15" name="五边形 14"/>
          <p:cNvSpPr/>
          <p:nvPr/>
        </p:nvSpPr>
        <p:spPr bwMode="auto">
          <a:xfrm>
            <a:off x="899592" y="4797152"/>
            <a:ext cx="792088" cy="657937"/>
          </a:xfrm>
          <a:prstGeom prst="homePlate">
            <a:avLst>
              <a:gd name="adj" fmla="val 23025"/>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en-US" altLang="zh-CN" b="1">
                <a:solidFill>
                  <a:prstClr val="black"/>
                </a:solidFill>
                <a:latin typeface="+mj-lt"/>
                <a:ea typeface="楷体_GB2312" pitchFamily="49" charset="-122"/>
                <a:cs typeface="Arial"/>
              </a:rPr>
              <a:t>5</a:t>
            </a:r>
            <a:endParaRPr lang="zh-CN" altLang="en-US" b="1" smtClean="0">
              <a:solidFill>
                <a:prstClr val="black"/>
              </a:solidFill>
              <a:latin typeface="+mj-lt"/>
              <a:ea typeface="楷体_GB2312" pitchFamily="49" charset="-122"/>
              <a:cs typeface="Arial"/>
            </a:endParaRPr>
          </a:p>
        </p:txBody>
      </p:sp>
      <p:sp>
        <p:nvSpPr>
          <p:cNvPr id="18" name="矩形 17"/>
          <p:cNvSpPr/>
          <p:nvPr/>
        </p:nvSpPr>
        <p:spPr bwMode="auto">
          <a:xfrm>
            <a:off x="1907704" y="4823127"/>
            <a:ext cx="6408712" cy="657937"/>
          </a:xfrm>
          <a:prstGeom prst="rect">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b="1">
                <a:solidFill>
                  <a:prstClr val="black"/>
                </a:solidFill>
                <a:latin typeface="+mj-lt"/>
                <a:ea typeface="楷体_GB2312" pitchFamily="49" charset="-122"/>
                <a:cs typeface="Arial"/>
              </a:rPr>
              <a:t>附录</a:t>
            </a:r>
            <a:endParaRPr lang="zh-CN" altLang="en-US" b="1" smtClean="0">
              <a:solidFill>
                <a:prstClr val="black"/>
              </a:solidFill>
              <a:latin typeface="+mj-lt"/>
              <a:ea typeface="楷体_GB2312" pitchFamily="49" charset="-122"/>
              <a:cs typeface="Arial"/>
            </a:endParaRPr>
          </a:p>
        </p:txBody>
      </p:sp>
    </p:spTree>
    <p:extLst>
      <p:ext uri="{BB962C8B-B14F-4D97-AF65-F5344CB8AC3E}">
        <p14:creationId xmlns:p14="http://schemas.microsoft.com/office/powerpoint/2010/main" val="3498570015"/>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ea typeface="楷体_GB2312" pitchFamily="49" charset="-122"/>
              </a:rPr>
              <a:t>标杆市场高管薪酬数据与对标说明</a:t>
            </a:r>
          </a:p>
        </p:txBody>
      </p:sp>
      <p:sp>
        <p:nvSpPr>
          <p:cNvPr id="3" name="内容占位符 2"/>
          <p:cNvSpPr>
            <a:spLocks noGrp="1"/>
          </p:cNvSpPr>
          <p:nvPr>
            <p:ph idx="1"/>
          </p:nvPr>
        </p:nvSpPr>
        <p:spPr>
          <a:xfrm>
            <a:off x="395536" y="1412776"/>
            <a:ext cx="8352928" cy="5162510"/>
          </a:xfrm>
        </p:spPr>
        <p:txBody>
          <a:bodyPr bIns="0">
            <a:normAutofit/>
          </a:bodyPr>
          <a:lstStyle/>
          <a:p>
            <a:pPr marL="228600" lvl="0" indent="-228600" eaLnBrk="0" fontAlgn="base" hangingPunct="0">
              <a:lnSpc>
                <a:spcPct val="110000"/>
              </a:lnSpc>
              <a:spcBef>
                <a:spcPts val="200"/>
              </a:spcBef>
              <a:spcAft>
                <a:spcPts val="200"/>
              </a:spcAft>
              <a:buClr>
                <a:srgbClr val="E65032"/>
              </a:buClr>
              <a:buSzPct val="60000"/>
              <a:buFont typeface="Wingdings" pitchFamily="2" charset="2"/>
              <a:buChar char="l"/>
            </a:pPr>
            <a:r>
              <a:rPr lang="zh-CN" altLang="en-US" sz="1600" b="0" kern="0">
                <a:solidFill>
                  <a:srgbClr val="000000"/>
                </a:solidFill>
                <a:latin typeface="+mj-lt"/>
                <a:ea typeface="楷体_GB2312" pitchFamily="49" charset="-122"/>
                <a:cs typeface="Arial"/>
              </a:rPr>
              <a:t>标杆市场高管薪酬数据</a:t>
            </a:r>
            <a:endParaRPr lang="en-US" altLang="zh-CN" sz="1600" b="0" kern="0">
              <a:solidFill>
                <a:srgbClr val="000000"/>
              </a:solidFill>
              <a:latin typeface="+mj-lt"/>
              <a:ea typeface="楷体_GB2312" pitchFamily="49" charset="-122"/>
              <a:cs typeface="Arial"/>
            </a:endParaRPr>
          </a:p>
          <a:p>
            <a:pPr marL="457200" lvl="1" indent="-227013" eaLnBrk="0" fontAlgn="base" hangingPunct="0">
              <a:lnSpc>
                <a:spcPct val="110000"/>
              </a:lnSpc>
              <a:spcBef>
                <a:spcPts val="200"/>
              </a:spcBef>
              <a:spcAft>
                <a:spcPts val="200"/>
              </a:spcAft>
              <a:buClr>
                <a:srgbClr val="989898"/>
              </a:buClr>
              <a:buSzPct val="60000"/>
              <a:buFont typeface="Wingdings" pitchFamily="2" charset="2"/>
              <a:buChar char="l"/>
            </a:pPr>
            <a:r>
              <a:rPr lang="zh-CN" altLang="en-US" sz="1400" kern="0">
                <a:solidFill>
                  <a:srgbClr val="000000"/>
                </a:solidFill>
                <a:latin typeface="+mj-lt"/>
                <a:ea typeface="楷体_GB2312" pitchFamily="49" charset="-122"/>
                <a:cs typeface="Arial"/>
              </a:rPr>
              <a:t>为有效</a:t>
            </a:r>
            <a:r>
              <a:rPr lang="zh-CN" altLang="en-US" sz="1400" kern="0" smtClean="0">
                <a:solidFill>
                  <a:srgbClr val="000000"/>
                </a:solidFill>
                <a:latin typeface="+mj-lt"/>
                <a:ea typeface="楷体_GB2312" pitchFamily="49" charset="-122"/>
                <a:cs typeface="Arial"/>
              </a:rPr>
              <a:t>分析中投租赁高管</a:t>
            </a:r>
            <a:r>
              <a:rPr lang="zh-CN" altLang="en-US" sz="1400" kern="0">
                <a:solidFill>
                  <a:srgbClr val="000000"/>
                </a:solidFill>
                <a:latin typeface="+mj-lt"/>
                <a:ea typeface="楷体_GB2312" pitchFamily="49" charset="-122"/>
                <a:cs typeface="Arial"/>
              </a:rPr>
              <a:t>现金薪酬水平的市场竞争力，我们初步选取</a:t>
            </a:r>
            <a:r>
              <a:rPr lang="zh-CN" altLang="en-US" sz="1400" kern="0" smtClean="0">
                <a:solidFill>
                  <a:srgbClr val="000000"/>
                </a:solidFill>
                <a:latin typeface="+mj-lt"/>
                <a:ea typeface="楷体_GB2312" pitchFamily="49" charset="-122"/>
                <a:cs typeface="Arial"/>
              </a:rPr>
              <a:t>了国内租赁行业</a:t>
            </a:r>
            <a:r>
              <a:rPr lang="zh-CN" altLang="en-US" sz="1400" kern="0">
                <a:solidFill>
                  <a:srgbClr val="000000"/>
                </a:solidFill>
                <a:latin typeface="+mj-lt"/>
                <a:ea typeface="楷体_GB2312" pitchFamily="49" charset="-122"/>
                <a:cs typeface="Arial"/>
              </a:rPr>
              <a:t>的高管薪酬市场数据进行高管薪酬对标，具体如下：</a:t>
            </a:r>
            <a:endParaRPr lang="en-US" altLang="zh-CN" sz="1400" kern="0">
              <a:solidFill>
                <a:srgbClr val="000000"/>
              </a:solidFill>
              <a:latin typeface="+mj-lt"/>
              <a:ea typeface="楷体_GB2312" pitchFamily="49" charset="-122"/>
              <a:cs typeface="Arial"/>
            </a:endParaRPr>
          </a:p>
          <a:p>
            <a:pPr marL="457200" lvl="1" indent="-227013" eaLnBrk="0" fontAlgn="base" hangingPunct="0">
              <a:lnSpc>
                <a:spcPct val="110000"/>
              </a:lnSpc>
              <a:spcBef>
                <a:spcPts val="200"/>
              </a:spcBef>
              <a:spcAft>
                <a:spcPts val="200"/>
              </a:spcAft>
              <a:buClr>
                <a:srgbClr val="989898"/>
              </a:buClr>
              <a:buSzPct val="60000"/>
              <a:buFont typeface="Wingdings" pitchFamily="2" charset="2"/>
              <a:buChar char="l"/>
            </a:pPr>
            <a:endParaRPr lang="en-US" altLang="zh-CN" sz="1400" kern="0">
              <a:solidFill>
                <a:srgbClr val="000000"/>
              </a:solidFill>
              <a:latin typeface="+mj-lt"/>
              <a:ea typeface="楷体_GB2312" pitchFamily="49" charset="-122"/>
              <a:cs typeface="Arial"/>
            </a:endParaRPr>
          </a:p>
          <a:p>
            <a:pPr marL="457200" lvl="1" indent="-227013" eaLnBrk="0" fontAlgn="base" hangingPunct="0">
              <a:lnSpc>
                <a:spcPct val="110000"/>
              </a:lnSpc>
              <a:spcBef>
                <a:spcPts val="200"/>
              </a:spcBef>
              <a:spcAft>
                <a:spcPts val="200"/>
              </a:spcAft>
              <a:buClr>
                <a:srgbClr val="989898"/>
              </a:buClr>
              <a:buSzPct val="60000"/>
              <a:buFont typeface="Wingdings" pitchFamily="2" charset="2"/>
              <a:buChar char="l"/>
            </a:pPr>
            <a:endParaRPr lang="en-US" altLang="zh-CN" sz="1400" kern="0">
              <a:solidFill>
                <a:srgbClr val="000000"/>
              </a:solidFill>
              <a:latin typeface="+mj-lt"/>
              <a:ea typeface="楷体_GB2312" pitchFamily="49" charset="-122"/>
              <a:cs typeface="Arial"/>
            </a:endParaRPr>
          </a:p>
          <a:p>
            <a:pPr marL="228600" lvl="0" indent="-228600" eaLnBrk="0" fontAlgn="base" hangingPunct="0">
              <a:lnSpc>
                <a:spcPct val="110000"/>
              </a:lnSpc>
              <a:spcBef>
                <a:spcPts val="200"/>
              </a:spcBef>
              <a:spcAft>
                <a:spcPts val="200"/>
              </a:spcAft>
              <a:buClr>
                <a:srgbClr val="E65032"/>
              </a:buClr>
              <a:buSzPct val="60000"/>
              <a:buFont typeface="Wingdings" pitchFamily="2" charset="2"/>
              <a:buChar char="l"/>
            </a:pPr>
            <a:endParaRPr lang="en-US" altLang="zh-CN" sz="1400" b="0" kern="0">
              <a:solidFill>
                <a:srgbClr val="000000"/>
              </a:solidFill>
              <a:latin typeface="+mj-lt"/>
              <a:ea typeface="楷体_GB2312" pitchFamily="49" charset="-122"/>
              <a:cs typeface="Arial"/>
            </a:endParaRPr>
          </a:p>
          <a:p>
            <a:pPr marL="228600" lvl="0" indent="-228600" eaLnBrk="0" fontAlgn="base" hangingPunct="0">
              <a:lnSpc>
                <a:spcPct val="110000"/>
              </a:lnSpc>
              <a:spcBef>
                <a:spcPts val="200"/>
              </a:spcBef>
              <a:spcAft>
                <a:spcPts val="200"/>
              </a:spcAft>
              <a:buClr>
                <a:srgbClr val="E65032"/>
              </a:buClr>
              <a:buSzPct val="60000"/>
              <a:buFont typeface="Wingdings" pitchFamily="2" charset="2"/>
              <a:buChar char="l"/>
            </a:pPr>
            <a:endParaRPr lang="en-US" altLang="zh-CN" sz="1400" b="0" kern="0">
              <a:solidFill>
                <a:srgbClr val="000000"/>
              </a:solidFill>
              <a:latin typeface="+mj-lt"/>
              <a:ea typeface="楷体_GB2312" pitchFamily="49" charset="-122"/>
              <a:cs typeface="Arial"/>
            </a:endParaRPr>
          </a:p>
          <a:p>
            <a:pPr lvl="0" eaLnBrk="0" fontAlgn="base" hangingPunct="0">
              <a:lnSpc>
                <a:spcPct val="110000"/>
              </a:lnSpc>
              <a:spcBef>
                <a:spcPts val="200"/>
              </a:spcBef>
              <a:spcAft>
                <a:spcPts val="200"/>
              </a:spcAft>
              <a:buClr>
                <a:srgbClr val="E65032"/>
              </a:buClr>
              <a:buSzPct val="60000"/>
            </a:pPr>
            <a:endParaRPr lang="en-US" altLang="zh-CN" sz="800" u="sng" kern="0" smtClean="0">
              <a:solidFill>
                <a:srgbClr val="000000"/>
              </a:solidFill>
              <a:latin typeface="+mj-lt"/>
              <a:ea typeface="楷体_GB2312" pitchFamily="49" charset="-122"/>
              <a:cs typeface="Arial"/>
            </a:endParaRPr>
          </a:p>
          <a:p>
            <a:pPr lvl="0" eaLnBrk="0" fontAlgn="base" hangingPunct="0">
              <a:lnSpc>
                <a:spcPct val="110000"/>
              </a:lnSpc>
              <a:spcBef>
                <a:spcPts val="200"/>
              </a:spcBef>
              <a:spcAft>
                <a:spcPts val="200"/>
              </a:spcAft>
              <a:buClr>
                <a:srgbClr val="E65032"/>
              </a:buClr>
              <a:buSzPct val="60000"/>
            </a:pPr>
            <a:endParaRPr lang="en-US" altLang="zh-CN" sz="800" u="sng" kern="0" smtClean="0">
              <a:solidFill>
                <a:srgbClr val="000000"/>
              </a:solidFill>
              <a:latin typeface="+mj-lt"/>
              <a:ea typeface="楷体_GB2312" pitchFamily="49" charset="-122"/>
              <a:cs typeface="Arial"/>
            </a:endParaRPr>
          </a:p>
          <a:p>
            <a:pPr marL="228600" lvl="0" indent="-228600" eaLnBrk="0" fontAlgn="base" hangingPunct="0">
              <a:lnSpc>
                <a:spcPct val="110000"/>
              </a:lnSpc>
              <a:spcBef>
                <a:spcPts val="200"/>
              </a:spcBef>
              <a:spcAft>
                <a:spcPts val="200"/>
              </a:spcAft>
              <a:buClr>
                <a:srgbClr val="E65032"/>
              </a:buClr>
              <a:buSzPct val="60000"/>
              <a:buFont typeface="Wingdings" pitchFamily="2" charset="2"/>
              <a:buChar char="l"/>
            </a:pPr>
            <a:r>
              <a:rPr lang="zh-CN" altLang="en-US" sz="1600" b="0" u="sng" kern="0" smtClean="0">
                <a:solidFill>
                  <a:srgbClr val="000000"/>
                </a:solidFill>
                <a:latin typeface="+mj-lt"/>
                <a:ea typeface="楷体_GB2312" pitchFamily="49" charset="-122"/>
                <a:cs typeface="Arial"/>
              </a:rPr>
              <a:t>数据</a:t>
            </a:r>
            <a:r>
              <a:rPr lang="zh-CN" altLang="en-US" sz="1600" b="0" u="sng" kern="0">
                <a:solidFill>
                  <a:srgbClr val="000000"/>
                </a:solidFill>
                <a:latin typeface="+mj-lt"/>
                <a:ea typeface="楷体_GB2312" pitchFamily="49" charset="-122"/>
                <a:cs typeface="Arial"/>
              </a:rPr>
              <a:t>来源</a:t>
            </a:r>
            <a:endParaRPr lang="en-US" altLang="zh-CN" sz="1600" b="0" kern="0">
              <a:solidFill>
                <a:srgbClr val="000000"/>
              </a:solidFill>
              <a:latin typeface="+mj-lt"/>
              <a:ea typeface="楷体_GB2312" pitchFamily="49" charset="-122"/>
              <a:cs typeface="Arial"/>
            </a:endParaRPr>
          </a:p>
          <a:p>
            <a:pPr marL="457200" lvl="1" indent="-227013" eaLnBrk="0" fontAlgn="base" hangingPunct="0">
              <a:lnSpc>
                <a:spcPct val="110000"/>
              </a:lnSpc>
              <a:spcBef>
                <a:spcPts val="200"/>
              </a:spcBef>
              <a:spcAft>
                <a:spcPts val="200"/>
              </a:spcAft>
              <a:buClr>
                <a:srgbClr val="989898"/>
              </a:buClr>
              <a:buSzPct val="60000"/>
              <a:buFont typeface="Wingdings" pitchFamily="2" charset="2"/>
              <a:buChar char="l"/>
            </a:pPr>
            <a:r>
              <a:rPr lang="zh-CN" altLang="en-US" sz="1400" kern="0">
                <a:solidFill>
                  <a:srgbClr val="000000"/>
                </a:solidFill>
                <a:latin typeface="+mj-lt"/>
                <a:ea typeface="楷体_GB2312" pitchFamily="49" charset="-122"/>
                <a:cs typeface="Arial"/>
              </a:rPr>
              <a:t>本方案中使用</a:t>
            </a:r>
            <a:r>
              <a:rPr lang="zh-CN" altLang="en-US" sz="1400" kern="0" smtClean="0">
                <a:solidFill>
                  <a:srgbClr val="000000"/>
                </a:solidFill>
                <a:latin typeface="+mj-lt"/>
                <a:ea typeface="楷体_GB2312" pitchFamily="49" charset="-122"/>
                <a:cs typeface="Arial"/>
              </a:rPr>
              <a:t>的</a:t>
            </a:r>
            <a:r>
              <a:rPr lang="zh-CN" altLang="en-US" sz="1400" kern="0">
                <a:solidFill>
                  <a:srgbClr val="000000"/>
                </a:solidFill>
                <a:latin typeface="+mj-lt"/>
                <a:ea typeface="楷体_GB2312" pitchFamily="49" charset="-122"/>
                <a:cs typeface="Arial"/>
              </a:rPr>
              <a:t>租赁行业</a:t>
            </a:r>
            <a:r>
              <a:rPr lang="zh-CN" altLang="en-US" sz="1400" kern="0" smtClean="0">
                <a:solidFill>
                  <a:srgbClr val="000000"/>
                </a:solidFill>
                <a:latin typeface="+mj-lt"/>
                <a:ea typeface="楷体_GB2312" pitchFamily="49" charset="-122"/>
                <a:cs typeface="Arial"/>
              </a:rPr>
              <a:t>高管</a:t>
            </a:r>
            <a:r>
              <a:rPr lang="zh-CN" altLang="en-US" sz="1400" kern="0">
                <a:solidFill>
                  <a:srgbClr val="000000"/>
                </a:solidFill>
                <a:latin typeface="+mj-lt"/>
                <a:ea typeface="楷体_GB2312" pitchFamily="49" charset="-122"/>
                <a:cs typeface="Arial"/>
              </a:rPr>
              <a:t>薪酬数据来源于</a:t>
            </a:r>
            <a:r>
              <a:rPr lang="en-US" altLang="zh-CN" sz="1400" kern="0">
                <a:solidFill>
                  <a:srgbClr val="000000"/>
                </a:solidFill>
                <a:latin typeface="+mj-lt"/>
                <a:ea typeface="楷体_GB2312" pitchFamily="49" charset="-122"/>
                <a:cs typeface="Arial"/>
              </a:rPr>
              <a:t>2012</a:t>
            </a:r>
            <a:r>
              <a:rPr lang="zh-CN" altLang="en-US" sz="1400" kern="0">
                <a:solidFill>
                  <a:srgbClr val="000000"/>
                </a:solidFill>
                <a:latin typeface="+mj-lt"/>
                <a:ea typeface="楷体_GB2312" pitchFamily="49" charset="-122"/>
                <a:cs typeface="Arial"/>
              </a:rPr>
              <a:t>年韬睿惠</a:t>
            </a:r>
            <a:r>
              <a:rPr lang="zh-CN" altLang="en-US" sz="1400" kern="0" smtClean="0">
                <a:solidFill>
                  <a:srgbClr val="000000"/>
                </a:solidFill>
                <a:latin typeface="+mj-lt"/>
                <a:ea typeface="楷体_GB2312" pitchFamily="49" charset="-122"/>
                <a:cs typeface="Arial"/>
              </a:rPr>
              <a:t>悦</a:t>
            </a:r>
            <a:r>
              <a:rPr lang="zh-CN" altLang="en-US" sz="1400" kern="0">
                <a:solidFill>
                  <a:srgbClr val="000000"/>
                </a:solidFill>
                <a:latin typeface="+mj-lt"/>
                <a:ea typeface="楷体_GB2312" pitchFamily="49" charset="-122"/>
                <a:cs typeface="Arial"/>
              </a:rPr>
              <a:t>租赁行业</a:t>
            </a:r>
            <a:r>
              <a:rPr lang="zh-CN" altLang="en-US" sz="1400" kern="0" smtClean="0">
                <a:solidFill>
                  <a:srgbClr val="000000"/>
                </a:solidFill>
                <a:latin typeface="+mj-lt"/>
                <a:ea typeface="楷体_GB2312" pitchFamily="49" charset="-122"/>
                <a:cs typeface="Arial"/>
              </a:rPr>
              <a:t>薪</a:t>
            </a:r>
            <a:r>
              <a:rPr lang="zh-CN" altLang="en-US" sz="1400" kern="0">
                <a:solidFill>
                  <a:srgbClr val="000000"/>
                </a:solidFill>
                <a:latin typeface="+mj-lt"/>
                <a:ea typeface="楷体_GB2312" pitchFamily="49" charset="-122"/>
                <a:cs typeface="Arial"/>
              </a:rPr>
              <a:t>酬</a:t>
            </a:r>
            <a:r>
              <a:rPr lang="zh-CN" altLang="en-US" sz="1400" kern="0" smtClean="0">
                <a:solidFill>
                  <a:srgbClr val="000000"/>
                </a:solidFill>
                <a:latin typeface="+mj-lt"/>
                <a:ea typeface="楷体_GB2312" pitchFamily="49" charset="-122"/>
                <a:cs typeface="Arial"/>
              </a:rPr>
              <a:t>调研、</a:t>
            </a:r>
            <a:r>
              <a:rPr lang="zh-CN" altLang="en-US" sz="1400" kern="0">
                <a:solidFill>
                  <a:srgbClr val="000000"/>
                </a:solidFill>
                <a:latin typeface="+mj-lt"/>
                <a:ea typeface="楷体_GB2312" pitchFamily="49" charset="-122"/>
                <a:cs typeface="Arial"/>
              </a:rPr>
              <a:t>上市公司公开披露</a:t>
            </a:r>
            <a:r>
              <a:rPr lang="zh-CN" altLang="en-US" sz="1400" kern="0" smtClean="0">
                <a:solidFill>
                  <a:srgbClr val="000000"/>
                </a:solidFill>
                <a:latin typeface="+mj-lt"/>
                <a:ea typeface="楷体_GB2312" pitchFamily="49" charset="-122"/>
                <a:cs typeface="Arial"/>
              </a:rPr>
              <a:t>数据，以及</a:t>
            </a:r>
            <a:r>
              <a:rPr lang="zh-CN" altLang="en-US" sz="1400" kern="0">
                <a:solidFill>
                  <a:srgbClr val="000000"/>
                </a:solidFill>
                <a:latin typeface="+mj-lt"/>
                <a:ea typeface="楷体_GB2312" pitchFamily="49" charset="-122"/>
                <a:cs typeface="Arial"/>
              </a:rPr>
              <a:t>韬睿惠悦近年高管薪酬项目</a:t>
            </a:r>
            <a:r>
              <a:rPr lang="zh-CN" altLang="en-US" sz="1400" kern="0" smtClean="0">
                <a:solidFill>
                  <a:srgbClr val="000000"/>
                </a:solidFill>
                <a:latin typeface="+mj-lt"/>
                <a:ea typeface="楷体_GB2312" pitchFamily="49" charset="-122"/>
                <a:cs typeface="Arial"/>
              </a:rPr>
              <a:t>积累（</a:t>
            </a:r>
            <a:r>
              <a:rPr lang="zh-CN" altLang="en-US" sz="1400" kern="0">
                <a:solidFill>
                  <a:srgbClr val="000000"/>
                </a:solidFill>
                <a:latin typeface="+mj-lt"/>
                <a:ea typeface="楷体_GB2312" pitchFamily="49" charset="-122"/>
                <a:cs typeface="Arial"/>
              </a:rPr>
              <a:t>样本</a:t>
            </a:r>
            <a:r>
              <a:rPr lang="zh-CN" altLang="en-US" sz="1400" kern="0" smtClean="0">
                <a:solidFill>
                  <a:srgbClr val="000000"/>
                </a:solidFill>
                <a:latin typeface="+mj-lt"/>
                <a:ea typeface="楷体_GB2312" pitchFamily="49" charset="-122"/>
                <a:cs typeface="Arial"/>
              </a:rPr>
              <a:t>名单</a:t>
            </a:r>
            <a:r>
              <a:rPr lang="zh-CN" altLang="en-US" sz="1400" kern="0">
                <a:solidFill>
                  <a:srgbClr val="000000"/>
                </a:solidFill>
                <a:latin typeface="+mj-lt"/>
                <a:ea typeface="楷体_GB2312" pitchFamily="49" charset="-122"/>
                <a:cs typeface="Arial"/>
              </a:rPr>
              <a:t>参见</a:t>
            </a:r>
            <a:r>
              <a:rPr lang="zh-CN" altLang="en-US" sz="1400" kern="0" smtClean="0">
                <a:solidFill>
                  <a:srgbClr val="000000"/>
                </a:solidFill>
                <a:latin typeface="+mj-lt"/>
                <a:ea typeface="楷体_GB2312" pitchFamily="49" charset="-122"/>
                <a:cs typeface="Arial"/>
              </a:rPr>
              <a:t>附录）</a:t>
            </a:r>
            <a:endParaRPr lang="en-US" altLang="zh-CN" sz="1400" kern="0" smtClean="0">
              <a:solidFill>
                <a:srgbClr val="000000"/>
              </a:solidFill>
              <a:latin typeface="+mj-lt"/>
              <a:ea typeface="楷体_GB2312" pitchFamily="49" charset="-122"/>
              <a:cs typeface="Arial"/>
            </a:endParaRPr>
          </a:p>
          <a:p>
            <a:pPr marL="228600" indent="-228600" eaLnBrk="0" fontAlgn="base" hangingPunct="0">
              <a:lnSpc>
                <a:spcPct val="110000"/>
              </a:lnSpc>
              <a:spcBef>
                <a:spcPts val="200"/>
              </a:spcBef>
              <a:spcAft>
                <a:spcPts val="200"/>
              </a:spcAft>
              <a:buClr>
                <a:srgbClr val="E65032"/>
              </a:buClr>
              <a:buSzPct val="60000"/>
              <a:buFont typeface="Wingdings" pitchFamily="2" charset="2"/>
              <a:buChar char="l"/>
            </a:pPr>
            <a:r>
              <a:rPr lang="zh-CN" altLang="en-US" sz="1600" b="0" u="sng" kern="0">
                <a:solidFill>
                  <a:srgbClr val="000000"/>
                </a:solidFill>
                <a:latin typeface="+mj-lt"/>
                <a:ea typeface="楷体_GB2312" pitchFamily="49" charset="-122"/>
                <a:cs typeface="Arial"/>
              </a:rPr>
              <a:t>薪酬对标说明</a:t>
            </a:r>
            <a:endParaRPr lang="en-US" altLang="zh-CN" sz="1600" b="0" u="sng" kern="0">
              <a:solidFill>
                <a:srgbClr val="000000"/>
              </a:solidFill>
              <a:latin typeface="+mj-lt"/>
              <a:ea typeface="楷体_GB2312" pitchFamily="49" charset="-122"/>
              <a:cs typeface="Arial"/>
            </a:endParaRPr>
          </a:p>
          <a:p>
            <a:pPr marL="457200" lvl="1" indent="-227013" eaLnBrk="0" fontAlgn="base" hangingPunct="0">
              <a:lnSpc>
                <a:spcPct val="110000"/>
              </a:lnSpc>
              <a:spcBef>
                <a:spcPts val="200"/>
              </a:spcBef>
              <a:spcAft>
                <a:spcPts val="200"/>
              </a:spcAft>
              <a:buClr>
                <a:srgbClr val="989898"/>
              </a:buClr>
              <a:buSzPct val="60000"/>
              <a:buFont typeface="Wingdings" pitchFamily="2" charset="2"/>
              <a:buChar char="l"/>
            </a:pPr>
            <a:r>
              <a:rPr lang="zh-CN" altLang="en-US" sz="1400" kern="0" smtClean="0">
                <a:solidFill>
                  <a:srgbClr val="000000"/>
                </a:solidFill>
                <a:latin typeface="+mj-lt"/>
                <a:ea typeface="楷体_GB2312" pitchFamily="49" charset="-122"/>
                <a:cs typeface="Arial"/>
              </a:rPr>
              <a:t>我们选用</a:t>
            </a:r>
            <a:r>
              <a:rPr lang="zh-CN" altLang="en-US" sz="1400" kern="0">
                <a:solidFill>
                  <a:srgbClr val="000000"/>
                </a:solidFill>
                <a:latin typeface="+mj-lt"/>
                <a:ea typeface="楷体_GB2312" pitchFamily="49" charset="-122"/>
                <a:cs typeface="Arial"/>
              </a:rPr>
              <a:t>公司</a:t>
            </a:r>
            <a:r>
              <a:rPr lang="en-US" altLang="zh-CN" sz="1400" kern="0">
                <a:solidFill>
                  <a:srgbClr val="000000"/>
                </a:solidFill>
                <a:latin typeface="+mj-lt"/>
                <a:ea typeface="楷体_GB2312" pitchFamily="49" charset="-122"/>
                <a:cs typeface="Arial"/>
              </a:rPr>
              <a:t>2012</a:t>
            </a:r>
            <a:r>
              <a:rPr lang="zh-CN" altLang="en-US" sz="1400" kern="0">
                <a:solidFill>
                  <a:srgbClr val="000000"/>
                </a:solidFill>
                <a:latin typeface="+mj-lt"/>
                <a:ea typeface="楷体_GB2312" pitchFamily="49" charset="-122"/>
                <a:cs typeface="Arial"/>
              </a:rPr>
              <a:t>年高</a:t>
            </a:r>
            <a:r>
              <a:rPr lang="zh-CN" altLang="en-US" sz="1400" kern="0" smtClean="0">
                <a:solidFill>
                  <a:srgbClr val="000000"/>
                </a:solidFill>
                <a:latin typeface="+mj-lt"/>
                <a:ea typeface="楷体_GB2312" pitchFamily="49" charset="-122"/>
                <a:cs typeface="Arial"/>
              </a:rPr>
              <a:t>管</a:t>
            </a:r>
            <a:r>
              <a:rPr lang="zh-CN" altLang="en-US" sz="1400" kern="0">
                <a:solidFill>
                  <a:srgbClr val="000000"/>
                </a:solidFill>
                <a:latin typeface="+mj-lt"/>
                <a:ea typeface="楷体_GB2312" pitchFamily="49" charset="-122"/>
                <a:cs typeface="Arial"/>
              </a:rPr>
              <a:t>目标</a:t>
            </a:r>
            <a:r>
              <a:rPr lang="zh-CN" altLang="en-US" sz="1400" kern="0" smtClean="0">
                <a:solidFill>
                  <a:srgbClr val="000000"/>
                </a:solidFill>
                <a:latin typeface="+mj-lt"/>
                <a:ea typeface="楷体_GB2312" pitchFamily="49" charset="-122"/>
                <a:cs typeface="Arial"/>
              </a:rPr>
              <a:t>总</a:t>
            </a:r>
            <a:r>
              <a:rPr lang="zh-CN" altLang="en-US" sz="1400" kern="0">
                <a:solidFill>
                  <a:srgbClr val="000000"/>
                </a:solidFill>
                <a:latin typeface="+mj-lt"/>
                <a:ea typeface="楷体_GB2312" pitchFamily="49" charset="-122"/>
                <a:cs typeface="Arial"/>
              </a:rPr>
              <a:t>现金薪酬（包括固定薪酬</a:t>
            </a:r>
            <a:r>
              <a:rPr lang="zh-CN" altLang="en-US" sz="1400" kern="0" smtClean="0">
                <a:solidFill>
                  <a:srgbClr val="000000"/>
                </a:solidFill>
                <a:latin typeface="+mj-lt"/>
                <a:ea typeface="楷体_GB2312" pitchFamily="49" charset="-122"/>
                <a:cs typeface="Arial"/>
              </a:rPr>
              <a:t>、所有现金</a:t>
            </a:r>
            <a:r>
              <a:rPr lang="zh-CN" altLang="en-US" sz="1400" kern="0">
                <a:solidFill>
                  <a:srgbClr val="000000"/>
                </a:solidFill>
                <a:latin typeface="+mj-lt"/>
                <a:ea typeface="楷体_GB2312" pitchFamily="49" charset="-122"/>
                <a:cs typeface="Arial"/>
              </a:rPr>
              <a:t>津贴、年度绩效薪酬激励</a:t>
            </a:r>
            <a:r>
              <a:rPr lang="zh-CN" altLang="en-US" sz="1400" kern="0" smtClean="0">
                <a:solidFill>
                  <a:srgbClr val="000000"/>
                </a:solidFill>
                <a:latin typeface="+mj-lt"/>
                <a:ea typeface="楷体_GB2312" pitchFamily="49" charset="-122"/>
                <a:cs typeface="Arial"/>
              </a:rPr>
              <a:t>），进行</a:t>
            </a:r>
            <a:r>
              <a:rPr lang="zh-CN" altLang="en-US" sz="1400" kern="0">
                <a:solidFill>
                  <a:srgbClr val="000000"/>
                </a:solidFill>
                <a:latin typeface="+mj-lt"/>
                <a:ea typeface="楷体_GB2312" pitchFamily="49" charset="-122"/>
                <a:cs typeface="Arial"/>
              </a:rPr>
              <a:t>薪酬对标</a:t>
            </a:r>
            <a:endParaRPr lang="en-US" altLang="zh-CN" sz="1400" kern="0">
              <a:solidFill>
                <a:srgbClr val="000000"/>
              </a:solidFill>
              <a:latin typeface="+mj-lt"/>
              <a:ea typeface="楷体_GB2312" pitchFamily="49" charset="-122"/>
              <a:cs typeface="Arial"/>
            </a:endParaRPr>
          </a:p>
          <a:p>
            <a:pPr marL="457200" lvl="1" indent="-227013" eaLnBrk="0" fontAlgn="base" hangingPunct="0">
              <a:lnSpc>
                <a:spcPct val="110000"/>
              </a:lnSpc>
              <a:spcBef>
                <a:spcPts val="200"/>
              </a:spcBef>
              <a:spcAft>
                <a:spcPts val="200"/>
              </a:spcAft>
              <a:buClr>
                <a:srgbClr val="989898"/>
              </a:buClr>
              <a:buSzPct val="60000"/>
              <a:buFont typeface="Wingdings" pitchFamily="2" charset="2"/>
              <a:buChar char="l"/>
            </a:pPr>
            <a:r>
              <a:rPr lang="zh-CN" altLang="en-US" sz="1400" kern="0" smtClean="0">
                <a:solidFill>
                  <a:srgbClr val="000000"/>
                </a:solidFill>
                <a:latin typeface="+mj-lt"/>
                <a:ea typeface="楷体_GB2312" pitchFamily="49" charset="-122"/>
                <a:cs typeface="Arial"/>
              </a:rPr>
              <a:t>基于中投租赁目前</a:t>
            </a:r>
            <a:r>
              <a:rPr lang="zh-CN" altLang="en-US" sz="1400" kern="0">
                <a:solidFill>
                  <a:srgbClr val="000000"/>
                </a:solidFill>
                <a:latin typeface="+mj-lt"/>
                <a:ea typeface="楷体_GB2312" pitchFamily="49" charset="-122"/>
                <a:cs typeface="Arial"/>
              </a:rPr>
              <a:t>的</a:t>
            </a:r>
            <a:r>
              <a:rPr lang="zh-CN" altLang="en-US" sz="1400" kern="0" smtClean="0">
                <a:solidFill>
                  <a:srgbClr val="000000"/>
                </a:solidFill>
                <a:latin typeface="+mj-lt"/>
                <a:ea typeface="楷体_GB2312" pitchFamily="49" charset="-122"/>
                <a:cs typeface="Arial"/>
              </a:rPr>
              <a:t>发展规划，在</a:t>
            </a:r>
            <a:r>
              <a:rPr lang="zh-CN" altLang="en-US" sz="1400" kern="0">
                <a:solidFill>
                  <a:srgbClr val="000000"/>
                </a:solidFill>
                <a:latin typeface="+mj-lt"/>
                <a:ea typeface="楷体_GB2312" pitchFamily="49" charset="-122"/>
                <a:cs typeface="Arial"/>
              </a:rPr>
              <a:t>薪酬对标时，我们初步按照高管职位</a:t>
            </a:r>
            <a:r>
              <a:rPr lang="zh-CN" altLang="en-US" sz="1400" kern="0" smtClean="0">
                <a:solidFill>
                  <a:srgbClr val="000000"/>
                </a:solidFill>
                <a:latin typeface="+mj-lt"/>
                <a:ea typeface="楷体_GB2312" pitchFamily="49" charset="-122"/>
                <a:cs typeface="Arial"/>
              </a:rPr>
              <a:t>将中投租赁高管</a:t>
            </a:r>
            <a:r>
              <a:rPr lang="zh-CN" altLang="en-US" sz="1400" kern="0">
                <a:solidFill>
                  <a:srgbClr val="000000"/>
                </a:solidFill>
                <a:latin typeface="+mj-lt"/>
                <a:ea typeface="楷体_GB2312" pitchFamily="49" charset="-122"/>
                <a:cs typeface="Arial"/>
              </a:rPr>
              <a:t>人员薪酬</a:t>
            </a:r>
            <a:r>
              <a:rPr lang="zh-CN" altLang="en-US" sz="1400" kern="0" smtClean="0">
                <a:solidFill>
                  <a:srgbClr val="000000"/>
                </a:solidFill>
                <a:latin typeface="+mj-lt"/>
                <a:ea typeface="楷体_GB2312" pitchFamily="49" charset="-122"/>
                <a:cs typeface="Arial"/>
              </a:rPr>
              <a:t>与</a:t>
            </a:r>
            <a:r>
              <a:rPr lang="zh-CN" altLang="en-US" sz="1400" kern="0">
                <a:solidFill>
                  <a:srgbClr val="000000"/>
                </a:solidFill>
                <a:latin typeface="+mj-lt"/>
                <a:ea typeface="楷体_GB2312" pitchFamily="49" charset="-122"/>
                <a:cs typeface="Arial"/>
              </a:rPr>
              <a:t>租赁</a:t>
            </a:r>
            <a:r>
              <a:rPr lang="zh-CN" altLang="en-US" sz="1400" kern="0" smtClean="0">
                <a:solidFill>
                  <a:srgbClr val="000000"/>
                </a:solidFill>
                <a:latin typeface="+mj-lt"/>
                <a:ea typeface="楷体_GB2312" pitchFamily="49" charset="-122"/>
                <a:cs typeface="Arial"/>
              </a:rPr>
              <a:t>行业</a:t>
            </a:r>
            <a:r>
              <a:rPr lang="zh-CN" altLang="en-US" sz="1400" kern="0">
                <a:solidFill>
                  <a:srgbClr val="000000"/>
                </a:solidFill>
                <a:latin typeface="+mj-lt"/>
                <a:ea typeface="楷体_GB2312" pitchFamily="49" charset="-122"/>
                <a:cs typeface="Arial"/>
              </a:rPr>
              <a:t>的总经理</a:t>
            </a:r>
            <a:r>
              <a:rPr lang="zh-CN" altLang="en-US" sz="1400" kern="0" smtClean="0">
                <a:solidFill>
                  <a:srgbClr val="000000"/>
                </a:solidFill>
                <a:latin typeface="+mj-lt"/>
                <a:ea typeface="楷体_GB2312" pitchFamily="49" charset="-122"/>
                <a:cs typeface="Arial"/>
              </a:rPr>
              <a:t>、分管前台及中后台的副总经理的薪</a:t>
            </a:r>
            <a:r>
              <a:rPr lang="zh-CN" altLang="en-US" sz="1400" kern="0">
                <a:solidFill>
                  <a:srgbClr val="000000"/>
                </a:solidFill>
                <a:latin typeface="+mj-lt"/>
                <a:ea typeface="楷体_GB2312" pitchFamily="49" charset="-122"/>
                <a:cs typeface="Arial"/>
              </a:rPr>
              <a:t>酬进行对</a:t>
            </a:r>
            <a:r>
              <a:rPr lang="zh-CN" altLang="en-US" sz="1400" kern="0" smtClean="0">
                <a:solidFill>
                  <a:srgbClr val="000000"/>
                </a:solidFill>
                <a:latin typeface="+mj-lt"/>
                <a:ea typeface="楷体_GB2312" pitchFamily="49" charset="-122"/>
                <a:cs typeface="Arial"/>
              </a:rPr>
              <a:t>标</a:t>
            </a:r>
            <a:endParaRPr lang="zh-CN" altLang="en-US">
              <a:latin typeface="+mj-lt"/>
              <a:ea typeface="楷体_GB2312" pitchFamily="49" charset="-122"/>
            </a:endParaRPr>
          </a:p>
        </p:txBody>
      </p:sp>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2013 Towers Watson. All rights reserved.</a:t>
            </a:r>
            <a:endParaRPr lang="en-GB"/>
          </a:p>
        </p:txBody>
      </p:sp>
      <p:sp>
        <p:nvSpPr>
          <p:cNvPr id="6" name="Slide Number Placeholder 3"/>
          <p:cNvSpPr>
            <a:spLocks noGrp="1"/>
          </p:cNvSpPr>
          <p:nvPr>
            <p:ph type="sldNum" sz="quarter" idx="10"/>
          </p:nvPr>
        </p:nvSpPr>
        <p:spPr>
          <a:xfrm>
            <a:off x="8316416" y="6255469"/>
            <a:ext cx="498475" cy="269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bg1"/>
                </a:solidFill>
                <a:latin typeface="Arial"/>
                <a:ea typeface="楷体_GB2312" pitchFamily="49" charset="-122"/>
              </a:defRPr>
            </a:lvl1pPr>
            <a:lvl2pPr marL="742950" indent="-285750" eaLnBrk="0" hangingPunct="0">
              <a:defRPr b="1">
                <a:solidFill>
                  <a:schemeClr val="bg1"/>
                </a:solidFill>
                <a:latin typeface="Arial"/>
                <a:ea typeface="楷体_GB2312" pitchFamily="49" charset="-122"/>
              </a:defRPr>
            </a:lvl2pPr>
            <a:lvl3pPr marL="1143000" indent="-228600" eaLnBrk="0" hangingPunct="0">
              <a:defRPr b="1">
                <a:solidFill>
                  <a:schemeClr val="bg1"/>
                </a:solidFill>
                <a:latin typeface="Arial"/>
                <a:ea typeface="楷体_GB2312" pitchFamily="49" charset="-122"/>
              </a:defRPr>
            </a:lvl3pPr>
            <a:lvl4pPr marL="1600200" indent="-228600" eaLnBrk="0" hangingPunct="0">
              <a:defRPr b="1">
                <a:solidFill>
                  <a:schemeClr val="bg1"/>
                </a:solidFill>
                <a:latin typeface="Arial"/>
                <a:ea typeface="楷体_GB2312" pitchFamily="49" charset="-122"/>
              </a:defRPr>
            </a:lvl4pPr>
            <a:lvl5pPr marL="2057400" indent="-228600" eaLnBrk="0" hangingPunct="0">
              <a:defRPr b="1">
                <a:solidFill>
                  <a:schemeClr val="bg1"/>
                </a:solidFill>
                <a:latin typeface="Arial"/>
                <a:ea typeface="楷体_GB2312" pitchFamily="49" charset="-122"/>
              </a:defRPr>
            </a:lvl5pPr>
            <a:lvl6pPr marL="2514600" indent="-228600" algn="ctr" eaLnBrk="0" fontAlgn="base" hangingPunct="0">
              <a:spcBef>
                <a:spcPct val="0"/>
              </a:spcBef>
              <a:spcAft>
                <a:spcPct val="0"/>
              </a:spcAft>
              <a:defRPr b="1">
                <a:solidFill>
                  <a:schemeClr val="bg1"/>
                </a:solidFill>
                <a:latin typeface="Arial"/>
                <a:ea typeface="楷体_GB2312" pitchFamily="49" charset="-122"/>
              </a:defRPr>
            </a:lvl6pPr>
            <a:lvl7pPr marL="2971800" indent="-228600" algn="ctr" eaLnBrk="0" fontAlgn="base" hangingPunct="0">
              <a:spcBef>
                <a:spcPct val="0"/>
              </a:spcBef>
              <a:spcAft>
                <a:spcPct val="0"/>
              </a:spcAft>
              <a:defRPr b="1">
                <a:solidFill>
                  <a:schemeClr val="bg1"/>
                </a:solidFill>
                <a:latin typeface="Arial"/>
                <a:ea typeface="楷体_GB2312" pitchFamily="49" charset="-122"/>
              </a:defRPr>
            </a:lvl7pPr>
            <a:lvl8pPr marL="3429000" indent="-228600" algn="ctr" eaLnBrk="0" fontAlgn="base" hangingPunct="0">
              <a:spcBef>
                <a:spcPct val="0"/>
              </a:spcBef>
              <a:spcAft>
                <a:spcPct val="0"/>
              </a:spcAft>
              <a:defRPr b="1">
                <a:solidFill>
                  <a:schemeClr val="bg1"/>
                </a:solidFill>
                <a:latin typeface="Arial"/>
                <a:ea typeface="楷体_GB2312" pitchFamily="49" charset="-122"/>
              </a:defRPr>
            </a:lvl8pPr>
            <a:lvl9pPr marL="3886200" indent="-228600" algn="ctr" eaLnBrk="0" fontAlgn="base" hangingPunct="0">
              <a:spcBef>
                <a:spcPct val="0"/>
              </a:spcBef>
              <a:spcAft>
                <a:spcPct val="0"/>
              </a:spcAft>
              <a:defRPr b="1">
                <a:solidFill>
                  <a:schemeClr val="bg1"/>
                </a:solidFill>
                <a:latin typeface="Arial"/>
                <a:ea typeface="楷体_GB2312" pitchFamily="49" charset="-122"/>
              </a:defRPr>
            </a:lvl9pPr>
          </a:lstStyle>
          <a:p>
            <a:pPr eaLnBrk="1" hangingPunct="1"/>
            <a:fld id="{112AD509-DDD4-4F92-AB35-B325E5654D7F}" type="slidenum">
              <a:rPr lang="zh-CN" altLang="en-US" smtClean="0">
                <a:solidFill>
                  <a:srgbClr val="000000"/>
                </a:solidFill>
              </a:rPr>
              <a:pPr eaLnBrk="1" hangingPunct="1"/>
              <a:t>4</a:t>
            </a:fld>
            <a:endParaRPr lang="en-US" altLang="zh-CN" smtClean="0">
              <a:solidFill>
                <a:srgbClr val="000000"/>
              </a:solidFill>
            </a:endParaRPr>
          </a:p>
        </p:txBody>
      </p:sp>
      <p:graphicFrame>
        <p:nvGraphicFramePr>
          <p:cNvPr id="8" name="表格 7"/>
          <p:cNvGraphicFramePr>
            <a:graphicFrameLocks noGrp="1"/>
          </p:cNvGraphicFramePr>
          <p:nvPr>
            <p:extLst>
              <p:ext uri="{D42A27DB-BD31-4B8C-83A1-F6EECF244321}">
                <p14:modId xmlns:p14="http://schemas.microsoft.com/office/powerpoint/2010/main" val="2703339501"/>
              </p:ext>
            </p:extLst>
          </p:nvPr>
        </p:nvGraphicFramePr>
        <p:xfrm>
          <a:off x="611560" y="2204864"/>
          <a:ext cx="7920883" cy="1483995"/>
        </p:xfrm>
        <a:graphic>
          <a:graphicData uri="http://schemas.openxmlformats.org/drawingml/2006/table">
            <a:tbl>
              <a:tblPr/>
              <a:tblGrid>
                <a:gridCol w="1909777"/>
                <a:gridCol w="1001851"/>
                <a:gridCol w="1001851"/>
                <a:gridCol w="1001851"/>
                <a:gridCol w="1001851"/>
                <a:gridCol w="1001851"/>
                <a:gridCol w="1001851"/>
              </a:tblGrid>
              <a:tr h="274320">
                <a:tc rowSpan="2">
                  <a:txBody>
                    <a:bodyPr vert="horz" wrap="square"/>
                    <a:lstStyle/>
                    <a:p>
                      <a:pPr algn="ctr" rtl="0" fontAlgn="ctr"/>
                      <a:r>
                        <a:rPr lang="zh-CN" altLang="en-US" sz="1400" b="1" i="0" u="none" strike="noStrike" smtClean="0">
                          <a:solidFill>
                            <a:srgbClr val="FFFFFF"/>
                          </a:solidFill>
                          <a:effectLst/>
                          <a:latin typeface="+mj-lt"/>
                          <a:ea typeface="楷体_GB2312" pitchFamily="49" charset="-122"/>
                        </a:rPr>
                        <a:t>（人民币 </a:t>
                      </a:r>
                      <a:r>
                        <a:rPr lang="en-US" altLang="zh-CN" sz="1400" b="1" i="0" u="none" strike="noStrike" smtClean="0">
                          <a:solidFill>
                            <a:srgbClr val="FFFFFF"/>
                          </a:solidFill>
                          <a:effectLst/>
                          <a:latin typeface="+mj-lt"/>
                          <a:ea typeface="楷体_GB2312" pitchFamily="49" charset="-122"/>
                        </a:rPr>
                        <a:t>- </a:t>
                      </a:r>
                      <a:r>
                        <a:rPr lang="zh-CN" altLang="en-US" sz="1400" b="1" i="0" u="none" strike="noStrike" smtClean="0">
                          <a:solidFill>
                            <a:srgbClr val="FFFFFF"/>
                          </a:solidFill>
                          <a:effectLst/>
                          <a:latin typeface="+mj-lt"/>
                          <a:ea typeface="楷体_GB2312" pitchFamily="49" charset="-122"/>
                        </a:rPr>
                        <a:t>元）</a:t>
                      </a:r>
                      <a:endParaRPr lang="zh-CN" altLang="en-US" sz="1400" b="1" i="0" u="none" strike="noStrike">
                        <a:solidFill>
                          <a:srgbClr val="FFFFFF"/>
                        </a:solidFill>
                        <a:effectLst/>
                        <a:latin typeface="+mj-lt"/>
                        <a:ea typeface="楷体_GB2312" pitchFamily="49" charset="-122"/>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E65032"/>
                    </a:solidFill>
                  </a:tcPr>
                </a:tc>
                <a:tc gridSpan="3">
                  <a:txBody>
                    <a:bodyPr vert="horz" wrap="square"/>
                    <a:lstStyle/>
                    <a:p>
                      <a:pPr algn="ctr" rtl="0" fontAlgn="ctr"/>
                      <a:r>
                        <a:rPr lang="zh-CN" altLang="en-US" sz="1400" b="1" i="0" u="none" strike="noStrike">
                          <a:solidFill>
                            <a:srgbClr val="FFFFFF"/>
                          </a:solidFill>
                          <a:effectLst/>
                          <a:latin typeface="+mj-lt"/>
                          <a:ea typeface="楷体_GB2312" pitchFamily="49" charset="-122"/>
                        </a:rPr>
                        <a:t>总固定薪酬 </a:t>
                      </a:r>
                      <a:r>
                        <a:rPr lang="zh-CN" altLang="en-US" sz="1400" b="1" i="0" u="none" strike="noStrike" kern="1200" baseline="30000" smtClean="0">
                          <a:solidFill>
                            <a:srgbClr val="FFFFFF"/>
                          </a:solidFill>
                          <a:effectLst/>
                          <a:latin typeface="+mj-lt"/>
                          <a:ea typeface="楷体_GB2312" pitchFamily="49" charset="-122"/>
                          <a:cs typeface="+mn-cs"/>
                        </a:rPr>
                        <a:t>注</a:t>
                      </a:r>
                      <a:r>
                        <a:rPr lang="en-US" altLang="zh-CN" sz="1400" b="1" i="0" u="none" strike="noStrike" baseline="30000" smtClean="0">
                          <a:solidFill>
                            <a:srgbClr val="FFFFFF"/>
                          </a:solidFill>
                          <a:effectLst/>
                          <a:latin typeface="+mj-lt"/>
                          <a:ea typeface="楷体_GB2312" pitchFamily="49" charset="-122"/>
                        </a:rPr>
                        <a:t>1</a:t>
                      </a:r>
                      <a:endParaRPr lang="zh-CN" altLang="en-US" sz="1400" b="1" i="0" u="none" strike="noStrike">
                        <a:solidFill>
                          <a:srgbClr val="FFFFFF"/>
                        </a:solidFill>
                        <a:effectLst/>
                        <a:latin typeface="+mj-lt"/>
                        <a:ea typeface="楷体_GB2312" pitchFamily="49" charset="-122"/>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E65032"/>
                    </a:solidFill>
                  </a:tcPr>
                </a:tc>
                <a:tc hMerge="1">
                  <a:txBody>
                    <a:bodyPr vert="horz" wrap="square"/>
                    <a:lstStyle/>
                    <a:p>
                      <a:endParaRPr lang="zh-CN" altLang="en-US"/>
                    </a:p>
                  </a:txBody>
                  <a:tcPr/>
                </a:tc>
                <a:tc hMerge="1">
                  <a:txBody>
                    <a:bodyPr vert="horz" wrap="square"/>
                    <a:lstStyle/>
                    <a:p>
                      <a:endParaRPr lang="zh-CN" altLang="en-US"/>
                    </a:p>
                  </a:txBody>
                  <a:tcPr/>
                </a:tc>
                <a:tc gridSpan="3">
                  <a:txBody>
                    <a:bodyPr vert="horz" wrap="square"/>
                    <a:lstStyle/>
                    <a:p>
                      <a:pPr algn="ctr" rtl="0" fontAlgn="ctr"/>
                      <a:r>
                        <a:rPr lang="zh-CN" altLang="en-US" sz="1400" b="1" i="0" u="none" strike="noStrike">
                          <a:solidFill>
                            <a:srgbClr val="FFFFFF"/>
                          </a:solidFill>
                          <a:effectLst/>
                          <a:latin typeface="+mj-lt"/>
                          <a:ea typeface="楷体_GB2312" pitchFamily="49" charset="-122"/>
                        </a:rPr>
                        <a:t>总现金薪酬</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E65032"/>
                    </a:solidFill>
                  </a:tcPr>
                </a:tc>
                <a:tc hMerge="1">
                  <a:txBody>
                    <a:bodyPr vert="horz" wrap="square"/>
                    <a:lstStyle/>
                    <a:p>
                      <a:endParaRPr lang="zh-CN" altLang="en-US"/>
                    </a:p>
                  </a:txBody>
                  <a:tcPr/>
                </a:tc>
                <a:tc hMerge="1">
                  <a:txBody>
                    <a:bodyPr vert="horz" wrap="square"/>
                    <a:lstStyle/>
                    <a:p>
                      <a:endParaRPr lang="zh-CN" altLang="en-US"/>
                    </a:p>
                  </a:txBody>
                  <a:tcPr/>
                </a:tc>
              </a:tr>
              <a:tr h="228600">
                <a:tc vMerge="1">
                  <a:txBody>
                    <a:bodyPr vert="horz" wrap="square"/>
                    <a:lstStyle/>
                    <a:p>
                      <a:endParaRPr lang="zh-CN" altLang="en-US"/>
                    </a:p>
                  </a:txBody>
                  <a:tcPr/>
                </a:tc>
                <a:tc>
                  <a:txBody>
                    <a:bodyPr vert="horz" wrap="square"/>
                    <a:lstStyle/>
                    <a:p>
                      <a:pPr algn="ctr" rtl="0" fontAlgn="ctr"/>
                      <a:r>
                        <a:rPr lang="en-US" sz="1400" b="1" i="0" u="none" strike="noStrike">
                          <a:solidFill>
                            <a:srgbClr val="FFFFFF"/>
                          </a:solidFill>
                          <a:effectLst/>
                          <a:latin typeface="+mj-lt"/>
                          <a:ea typeface="楷体_GB2312" pitchFamily="49" charset="-122"/>
                        </a:rPr>
                        <a:t>P25</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E65032"/>
                    </a:solidFill>
                  </a:tcPr>
                </a:tc>
                <a:tc>
                  <a:txBody>
                    <a:bodyPr vert="horz" wrap="square"/>
                    <a:lstStyle/>
                    <a:p>
                      <a:pPr algn="ctr" rtl="0" fontAlgn="ctr"/>
                      <a:r>
                        <a:rPr lang="en-US" sz="1400" b="1" i="0" u="none" strike="noStrike">
                          <a:solidFill>
                            <a:srgbClr val="FFFFFF"/>
                          </a:solidFill>
                          <a:effectLst/>
                          <a:latin typeface="+mj-lt"/>
                          <a:ea typeface="楷体_GB2312" pitchFamily="49" charset="-122"/>
                        </a:rPr>
                        <a:t>P50</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E65032"/>
                    </a:solidFill>
                  </a:tcPr>
                </a:tc>
                <a:tc>
                  <a:txBody>
                    <a:bodyPr vert="horz" wrap="square"/>
                    <a:lstStyle/>
                    <a:p>
                      <a:pPr algn="ctr" rtl="0" fontAlgn="ctr"/>
                      <a:r>
                        <a:rPr lang="en-US" sz="1400" b="1" i="0" u="none" strike="noStrike">
                          <a:solidFill>
                            <a:srgbClr val="FFFFFF"/>
                          </a:solidFill>
                          <a:effectLst/>
                          <a:latin typeface="+mj-lt"/>
                          <a:ea typeface="楷体_GB2312" pitchFamily="49" charset="-122"/>
                        </a:rPr>
                        <a:t>P75</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E65032"/>
                    </a:solidFill>
                  </a:tcPr>
                </a:tc>
                <a:tc>
                  <a:txBody>
                    <a:bodyPr vert="horz" wrap="square"/>
                    <a:lstStyle/>
                    <a:p>
                      <a:pPr algn="ctr" rtl="0" fontAlgn="ctr"/>
                      <a:r>
                        <a:rPr lang="en-US" sz="1400" b="1" i="0" u="none" strike="noStrike">
                          <a:solidFill>
                            <a:srgbClr val="FFFFFF"/>
                          </a:solidFill>
                          <a:effectLst/>
                          <a:latin typeface="+mj-lt"/>
                          <a:ea typeface="楷体_GB2312" pitchFamily="49" charset="-122"/>
                        </a:rPr>
                        <a:t>P25</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E65032"/>
                    </a:solidFill>
                  </a:tcPr>
                </a:tc>
                <a:tc>
                  <a:txBody>
                    <a:bodyPr vert="horz" wrap="square"/>
                    <a:lstStyle/>
                    <a:p>
                      <a:pPr algn="ctr" rtl="0" fontAlgn="ctr"/>
                      <a:r>
                        <a:rPr lang="en-US" sz="1400" b="1" i="0" u="none" strike="noStrike">
                          <a:solidFill>
                            <a:srgbClr val="FFFFFF"/>
                          </a:solidFill>
                          <a:effectLst/>
                          <a:latin typeface="+mj-lt"/>
                          <a:ea typeface="楷体_GB2312" pitchFamily="49" charset="-122"/>
                        </a:rPr>
                        <a:t>P50</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E65032"/>
                    </a:solidFill>
                  </a:tcPr>
                </a:tc>
                <a:tc>
                  <a:txBody>
                    <a:bodyPr vert="horz" wrap="square"/>
                    <a:lstStyle/>
                    <a:p>
                      <a:pPr algn="ctr" rtl="0" fontAlgn="ctr"/>
                      <a:r>
                        <a:rPr lang="en-US" sz="1400" b="1" i="0" u="none" strike="noStrike">
                          <a:solidFill>
                            <a:srgbClr val="FFFFFF"/>
                          </a:solidFill>
                          <a:effectLst/>
                          <a:latin typeface="+mj-lt"/>
                          <a:ea typeface="楷体_GB2312" pitchFamily="49" charset="-122"/>
                        </a:rPr>
                        <a:t>P75</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E65032"/>
                    </a:solidFill>
                  </a:tcPr>
                </a:tc>
              </a:tr>
              <a:tr h="266700">
                <a:tc>
                  <a:txBody>
                    <a:bodyPr vert="horz" wrap="square"/>
                    <a:lstStyle/>
                    <a:p>
                      <a:pPr algn="ctr" rtl="0" fontAlgn="ctr"/>
                      <a:r>
                        <a:rPr lang="zh-CN" altLang="en-US" sz="1400" b="0" i="0" u="none" strike="noStrike" smtClean="0">
                          <a:solidFill>
                            <a:srgbClr val="000000"/>
                          </a:solidFill>
                          <a:effectLst/>
                          <a:latin typeface="+mj-lt"/>
                          <a:ea typeface="楷体_GB2312" pitchFamily="49" charset="-122"/>
                        </a:rPr>
                        <a:t>总经理</a:t>
                      </a:r>
                      <a:r>
                        <a:rPr lang="zh-CN" altLang="en-US" sz="1400" b="1" i="0" u="none" strike="noStrike" kern="1200" baseline="30000" smtClean="0">
                          <a:solidFill>
                            <a:srgbClr val="000000"/>
                          </a:solidFill>
                          <a:effectLst/>
                          <a:latin typeface="+mj-lt"/>
                          <a:ea typeface="楷体_GB2312" pitchFamily="49" charset="-122"/>
                          <a:cs typeface="+mn-cs"/>
                        </a:rPr>
                        <a:t>注</a:t>
                      </a:r>
                      <a:r>
                        <a:rPr lang="en-US" altLang="zh-CN" sz="1400" b="1" i="0" u="none" strike="noStrike" baseline="30000" smtClean="0">
                          <a:solidFill>
                            <a:srgbClr val="000000"/>
                          </a:solidFill>
                          <a:effectLst/>
                          <a:latin typeface="+mj-lt"/>
                          <a:ea typeface="楷体_GB2312" pitchFamily="49" charset="-122"/>
                        </a:rPr>
                        <a:t>2</a:t>
                      </a:r>
                      <a:endParaRPr lang="zh-CN" altLang="en-US" sz="1400" b="0" i="0" u="none" strike="noStrike">
                        <a:solidFill>
                          <a:srgbClr val="000000"/>
                        </a:solidFill>
                        <a:effectLst/>
                        <a:latin typeface="+mj-lt"/>
                        <a:ea typeface="楷体_GB2312" pitchFamily="49" charset="-122"/>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788,784</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1,252,169</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1,615,009</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1,493,060</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2,167,619</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2,995,403</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r>
              <a:tr h="238125">
                <a:tc>
                  <a:txBody>
                    <a:bodyPr vert="horz" wrap="square"/>
                    <a:lstStyle/>
                    <a:p>
                      <a:pPr algn="ctr" rtl="0" fontAlgn="ctr"/>
                      <a:r>
                        <a:rPr lang="zh-CN" altLang="en-US" sz="1400" b="0" i="0" u="none" strike="noStrike">
                          <a:solidFill>
                            <a:srgbClr val="000000"/>
                          </a:solidFill>
                          <a:effectLst/>
                          <a:latin typeface="+mj-lt"/>
                          <a:ea typeface="楷体_GB2312" pitchFamily="49" charset="-122"/>
                        </a:rPr>
                        <a:t>副总</a:t>
                      </a:r>
                      <a:r>
                        <a:rPr lang="zh-CN" altLang="en-US" sz="1400" b="0" i="0" u="none" strike="noStrike" smtClean="0">
                          <a:solidFill>
                            <a:srgbClr val="000000"/>
                          </a:solidFill>
                          <a:effectLst/>
                          <a:latin typeface="+mj-lt"/>
                          <a:ea typeface="楷体_GB2312" pitchFamily="49" charset="-122"/>
                        </a:rPr>
                        <a:t>经理（前台）</a:t>
                      </a:r>
                      <a:endParaRPr lang="zh-CN" altLang="en-US" sz="1400" b="0" i="0" u="none" strike="noStrike">
                        <a:solidFill>
                          <a:srgbClr val="000000"/>
                        </a:solidFill>
                        <a:effectLst/>
                        <a:latin typeface="+mj-lt"/>
                        <a:ea typeface="楷体_GB2312" pitchFamily="49" charset="-122"/>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654,245</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1,032,853</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1,342,875</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1,254,672</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1,798,257</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2,461,908</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r>
              <a:tr h="238125">
                <a:tc>
                  <a:txBody>
                    <a:bodyPr vert="horz" wrap="square"/>
                    <a:lstStyle/>
                    <a:p>
                      <a:pPr algn="ctr" rtl="0" fontAlgn="ctr"/>
                      <a:r>
                        <a:rPr lang="zh-CN" altLang="en-US" sz="1400" b="0" i="0" u="none" strike="noStrike" smtClean="0">
                          <a:solidFill>
                            <a:srgbClr val="000000"/>
                          </a:solidFill>
                          <a:effectLst/>
                          <a:latin typeface="+mj-lt"/>
                          <a:ea typeface="楷体_GB2312" pitchFamily="49" charset="-122"/>
                        </a:rPr>
                        <a:t>副总经理（中后台）</a:t>
                      </a:r>
                      <a:endParaRPr lang="zh-CN" altLang="en-US" sz="1400" b="0" i="0" u="none" strike="noStrike">
                        <a:solidFill>
                          <a:srgbClr val="000000"/>
                        </a:solidFill>
                        <a:effectLst/>
                        <a:latin typeface="+mj-lt"/>
                        <a:ea typeface="楷体_GB2312" pitchFamily="49" charset="-122"/>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589,537</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933,290</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1,199,167</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875,943</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1,418,900</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1,835,277</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r>
              <a:tr h="238125">
                <a:tc>
                  <a:txBody>
                    <a:bodyPr vert="horz" wrap="square"/>
                    <a:lstStyle/>
                    <a:p>
                      <a:pPr algn="ctr" rtl="0" fontAlgn="ctr"/>
                      <a:r>
                        <a:rPr lang="zh-CN" altLang="en-US" sz="1400" b="0" i="0" u="none" strike="noStrike" smtClean="0">
                          <a:solidFill>
                            <a:srgbClr val="000000"/>
                          </a:solidFill>
                          <a:effectLst/>
                          <a:latin typeface="+mj-lt"/>
                          <a:ea typeface="楷体_GB2312" pitchFamily="49" charset="-122"/>
                        </a:rPr>
                        <a:t>总经理助理</a:t>
                      </a:r>
                      <a:endParaRPr lang="zh-CN" altLang="en-US" sz="1400" b="0" i="0" u="none" strike="noStrike">
                        <a:solidFill>
                          <a:srgbClr val="000000"/>
                        </a:solidFill>
                        <a:effectLst/>
                        <a:latin typeface="+mj-lt"/>
                        <a:ea typeface="楷体_GB2312" pitchFamily="49" charset="-122"/>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449,777</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719,927</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919,860</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681,880</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1,106,892</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c>
                  <a:txBody>
                    <a:bodyPr vert="horz" wrap="square"/>
                    <a:lstStyle/>
                    <a:p>
                      <a:pPr algn="ctr" rtl="0" fontAlgn="ctr"/>
                      <a:r>
                        <a:rPr lang="en-US" altLang="zh-CN" sz="1200" b="0" i="0" u="none" strike="noStrike">
                          <a:solidFill>
                            <a:srgbClr val="000000"/>
                          </a:solidFill>
                          <a:effectLst/>
                          <a:latin typeface="+mj-lt"/>
                          <a:ea typeface="楷体_GB2312" pitchFamily="49" charset="-122"/>
                        </a:rPr>
                        <a:t>1,470,147</a:t>
                      </a: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5">
                        <a:lumMod val="40000"/>
                        <a:lumOff val="60000"/>
                      </a:schemeClr>
                    </a:solidFill>
                  </a:tcPr>
                </a:tc>
              </a:tr>
            </a:tbl>
          </a:graphicData>
        </a:graphic>
      </p:graphicFrame>
      <p:sp>
        <p:nvSpPr>
          <p:cNvPr id="9" name="TextBox 8"/>
          <p:cNvSpPr txBox="1"/>
          <p:nvPr/>
        </p:nvSpPr>
        <p:spPr>
          <a:xfrm>
            <a:off x="251520" y="6021288"/>
            <a:ext cx="8136904" cy="400110"/>
          </a:xfrm>
          <a:prstGeom prst="rect">
            <a:avLst/>
          </a:prstGeom>
          <a:solidFill>
            <a:schemeClr val="bg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a:r>
              <a:rPr lang="zh-CN" altLang="en-US" sz="1000" smtClean="0">
                <a:latin typeface="+mj-lt"/>
                <a:ea typeface="楷体_GB2312" pitchFamily="49" charset="-122"/>
              </a:rPr>
              <a:t>注</a:t>
            </a:r>
            <a:r>
              <a:rPr lang="en-US" altLang="zh-CN" sz="1000" smtClean="0">
                <a:latin typeface="+mj-lt"/>
                <a:ea typeface="楷体_GB2312" pitchFamily="49" charset="-122"/>
              </a:rPr>
              <a:t>1</a:t>
            </a:r>
            <a:r>
              <a:rPr lang="zh-CN" altLang="en-US" sz="1000">
                <a:latin typeface="+mj-lt"/>
                <a:ea typeface="楷体_GB2312" pitchFamily="49" charset="-122"/>
              </a:rPr>
              <a:t>：</a:t>
            </a:r>
            <a:r>
              <a:rPr lang="zh-CN" altLang="en-US" sz="1000" smtClean="0">
                <a:latin typeface="+mj-lt"/>
                <a:ea typeface="楷体_GB2312" pitchFamily="49" charset="-122"/>
              </a:rPr>
              <a:t>总固定薪酬包含固定薪酬和所有现金津贴</a:t>
            </a:r>
            <a:endParaRPr lang="en-US" altLang="zh-CN" sz="1000" smtClean="0">
              <a:latin typeface="+mj-lt"/>
              <a:ea typeface="楷体_GB2312" pitchFamily="49" charset="-122"/>
            </a:endParaRPr>
          </a:p>
          <a:p>
            <a:pPr marL="0" lvl="1"/>
            <a:r>
              <a:rPr lang="zh-CN" altLang="en-US" sz="1000" smtClean="0">
                <a:latin typeface="+mj-lt"/>
                <a:ea typeface="楷体_GB2312" pitchFamily="49" charset="-122"/>
              </a:rPr>
              <a:t>注</a:t>
            </a:r>
            <a:r>
              <a:rPr lang="en-US" altLang="zh-CN" sz="1000" smtClean="0">
                <a:latin typeface="+mj-lt"/>
                <a:ea typeface="楷体_GB2312" pitchFamily="49" charset="-122"/>
              </a:rPr>
              <a:t>2.  </a:t>
            </a:r>
            <a:r>
              <a:rPr lang="zh-CN" altLang="en-US" sz="1000" smtClean="0">
                <a:latin typeface="+mj-lt"/>
                <a:ea typeface="楷体_GB2312" pitchFamily="49" charset="-122"/>
              </a:rPr>
              <a:t>根据相关市场实践，董事长薪酬水平通常为总经理的</a:t>
            </a:r>
            <a:r>
              <a:rPr lang="en-US" altLang="zh-CN" sz="1000" smtClean="0">
                <a:latin typeface="+mj-lt"/>
                <a:ea typeface="楷体_GB2312" pitchFamily="49" charset="-122"/>
              </a:rPr>
              <a:t>100%-110%</a:t>
            </a:r>
            <a:r>
              <a:rPr lang="zh-CN" altLang="en-US" sz="1000" smtClean="0">
                <a:latin typeface="+mj-lt"/>
                <a:ea typeface="楷体_GB2312" pitchFamily="49" charset="-122"/>
              </a:rPr>
              <a:t>，</a:t>
            </a:r>
            <a:endParaRPr lang="en-US" altLang="zh-CN" sz="1000" smtClean="0">
              <a:latin typeface="+mj-lt"/>
              <a:ea typeface="楷体_GB2312" pitchFamily="49" charset="-122"/>
            </a:endParaRPr>
          </a:p>
        </p:txBody>
      </p:sp>
    </p:spTree>
    <p:extLst>
      <p:ext uri="{BB962C8B-B14F-4D97-AF65-F5344CB8AC3E}">
        <p14:creationId xmlns:p14="http://schemas.microsoft.com/office/powerpoint/2010/main" val="3747686543"/>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3" name="图表 32"/>
          <p:cNvGraphicFramePr/>
          <p:nvPr>
            <p:extLst>
              <p:ext uri="{D42A27DB-BD31-4B8C-83A1-F6EECF244321}">
                <p14:modId xmlns:p14="http://schemas.microsoft.com/office/powerpoint/2010/main" val="945048163"/>
              </p:ext>
            </p:extLst>
          </p:nvPr>
        </p:nvGraphicFramePr>
        <p:xfrm>
          <a:off x="6084168" y="3284960"/>
          <a:ext cx="2807208" cy="1728216"/>
        </p:xfrm>
        <a:graphic>
          <a:graphicData uri="http://schemas.openxmlformats.org/drawingml/2006/chart">
            <c:chart xmlns:c="http://schemas.openxmlformats.org/drawingml/2006/chart" r:id="rId2"/>
          </a:graphicData>
        </a:graphic>
      </p:graphicFrame>
      <p:graphicFrame>
        <p:nvGraphicFramePr>
          <p:cNvPr id="30" name="图表 29"/>
          <p:cNvGraphicFramePr/>
          <p:nvPr>
            <p:extLst>
              <p:ext uri="{D42A27DB-BD31-4B8C-83A1-F6EECF244321}">
                <p14:modId xmlns:p14="http://schemas.microsoft.com/office/powerpoint/2010/main" val="3619950255"/>
              </p:ext>
            </p:extLst>
          </p:nvPr>
        </p:nvGraphicFramePr>
        <p:xfrm>
          <a:off x="6084168" y="1388946"/>
          <a:ext cx="2804252" cy="1728192"/>
        </p:xfrm>
        <a:graphic>
          <a:graphicData uri="http://schemas.openxmlformats.org/drawingml/2006/chart">
            <c:chart xmlns:c="http://schemas.openxmlformats.org/drawingml/2006/chart" r:id="rId3"/>
          </a:graphicData>
        </a:graphic>
      </p:graphicFrame>
      <p:sp>
        <p:nvSpPr>
          <p:cNvPr id="3" name="内容占位符 2"/>
          <p:cNvSpPr>
            <a:spLocks noGrp="1"/>
          </p:cNvSpPr>
          <p:nvPr>
            <p:ph idx="1"/>
          </p:nvPr>
        </p:nvSpPr>
        <p:spPr>
          <a:xfrm>
            <a:off x="395536" y="1412776"/>
            <a:ext cx="5760640" cy="4713387"/>
          </a:xfrm>
        </p:spPr>
        <p:txBody>
          <a:bodyPr/>
          <a:lstStyle/>
          <a:p>
            <a:pPr marL="346075" lvl="0" indent="-173038" eaLnBrk="0" fontAlgn="base" hangingPunct="0">
              <a:spcBef>
                <a:spcPts val="600"/>
              </a:spcBef>
              <a:spcAft>
                <a:spcPts val="600"/>
              </a:spcAft>
              <a:buClr>
                <a:srgbClr val="E65032"/>
              </a:buClr>
              <a:buSzPct val="60000"/>
              <a:buFont typeface="Wingdings" pitchFamily="2" charset="2"/>
              <a:buChar char="l"/>
            </a:pPr>
            <a:r>
              <a:rPr lang="zh-CN" altLang="en-US" sz="1400" b="0" kern="0" smtClean="0">
                <a:solidFill>
                  <a:srgbClr val="000000"/>
                </a:solidFill>
                <a:latin typeface="+mj-lt"/>
                <a:ea typeface="楷体_GB2312" pitchFamily="49" charset="-122"/>
                <a:cs typeface="Arial"/>
              </a:rPr>
              <a:t>固定薪酬</a:t>
            </a:r>
            <a:r>
              <a:rPr lang="zh-CN" altLang="en-US" sz="1400" b="0" kern="0">
                <a:solidFill>
                  <a:srgbClr val="000000"/>
                </a:solidFill>
                <a:latin typeface="+mj-lt"/>
                <a:ea typeface="楷体_GB2312" pitchFamily="49" charset="-122"/>
                <a:cs typeface="Arial"/>
              </a:rPr>
              <a:t>：</a:t>
            </a:r>
            <a:r>
              <a:rPr lang="en-US" altLang="zh-CN" sz="1400" b="0" kern="0" smtClean="0">
                <a:solidFill>
                  <a:srgbClr val="000000"/>
                </a:solidFill>
                <a:latin typeface="+mj-lt"/>
                <a:ea typeface="楷体_GB2312" pitchFamily="49" charset="-122"/>
                <a:cs typeface="Arial"/>
              </a:rPr>
              <a:t>2012</a:t>
            </a:r>
            <a:r>
              <a:rPr lang="zh-CN" altLang="en-US" sz="1400" b="0" kern="0" smtClean="0">
                <a:solidFill>
                  <a:srgbClr val="000000"/>
                </a:solidFill>
                <a:latin typeface="+mj-lt"/>
                <a:ea typeface="楷体_GB2312" pitchFamily="49" charset="-122"/>
                <a:cs typeface="Arial"/>
              </a:rPr>
              <a:t>年中</a:t>
            </a:r>
            <a:r>
              <a:rPr lang="zh-CN" altLang="en-US" sz="1400" b="0" kern="0">
                <a:solidFill>
                  <a:srgbClr val="000000"/>
                </a:solidFill>
                <a:latin typeface="+mj-lt"/>
                <a:ea typeface="楷体_GB2312" pitchFamily="49" charset="-122"/>
                <a:cs typeface="Arial"/>
              </a:rPr>
              <a:t>投租赁高管固定薪酬水平</a:t>
            </a:r>
            <a:r>
              <a:rPr lang="zh-CN" altLang="en-US" sz="1400" kern="0">
                <a:solidFill>
                  <a:srgbClr val="000000"/>
                </a:solidFill>
                <a:latin typeface="+mj-lt"/>
                <a:ea typeface="楷体_GB2312" pitchFamily="49" charset="-122"/>
                <a:cs typeface="Arial"/>
              </a:rPr>
              <a:t>明显低于市场</a:t>
            </a:r>
            <a:r>
              <a:rPr lang="en-US" altLang="zh-CN" sz="1400" kern="0">
                <a:solidFill>
                  <a:srgbClr val="000000"/>
                </a:solidFill>
                <a:latin typeface="+mj-lt"/>
                <a:ea typeface="楷体_GB2312" pitchFamily="49" charset="-122"/>
                <a:cs typeface="Arial"/>
              </a:rPr>
              <a:t>25</a:t>
            </a:r>
            <a:r>
              <a:rPr lang="zh-CN" altLang="en-US" sz="1400" kern="0">
                <a:solidFill>
                  <a:srgbClr val="000000"/>
                </a:solidFill>
                <a:latin typeface="+mj-lt"/>
                <a:ea typeface="楷体_GB2312" pitchFamily="49" charset="-122"/>
                <a:cs typeface="Arial"/>
              </a:rPr>
              <a:t>分位</a:t>
            </a:r>
            <a:r>
              <a:rPr lang="zh-CN" altLang="en-US" sz="1400" b="0" kern="0">
                <a:solidFill>
                  <a:srgbClr val="000000"/>
                </a:solidFill>
                <a:latin typeface="+mj-lt"/>
                <a:ea typeface="楷体_GB2312" pitchFamily="49" charset="-122"/>
                <a:cs typeface="Arial"/>
              </a:rPr>
              <a:t>，缺乏市场竞争力</a:t>
            </a:r>
            <a:endParaRPr lang="en-US" altLang="zh-CN" sz="1400" b="0" kern="0">
              <a:solidFill>
                <a:srgbClr val="000000"/>
              </a:solidFill>
              <a:latin typeface="+mj-lt"/>
              <a:ea typeface="楷体_GB2312" pitchFamily="49" charset="-122"/>
              <a:cs typeface="Arial"/>
            </a:endParaRPr>
          </a:p>
          <a:p>
            <a:pPr marL="457200" lvl="1" indent="-227013" eaLnBrk="0" fontAlgn="base" hangingPunct="0">
              <a:lnSpc>
                <a:spcPct val="110000"/>
              </a:lnSpc>
              <a:spcBef>
                <a:spcPts val="200"/>
              </a:spcBef>
              <a:spcAft>
                <a:spcPts val="200"/>
              </a:spcAft>
              <a:buClr>
                <a:srgbClr val="989898"/>
              </a:buClr>
              <a:buSzPct val="60000"/>
              <a:buFont typeface="Wingdings" pitchFamily="2" charset="2"/>
              <a:buChar char="l"/>
            </a:pPr>
            <a:endParaRPr lang="en-US" altLang="zh-CN" sz="1400" kern="0">
              <a:solidFill>
                <a:srgbClr val="000000"/>
              </a:solidFill>
              <a:latin typeface="+mj-lt"/>
              <a:ea typeface="楷体_GB2312" pitchFamily="49" charset="-122"/>
              <a:cs typeface="Arial"/>
            </a:endParaRPr>
          </a:p>
          <a:p>
            <a:pPr marL="457200" lvl="1" indent="-227013" eaLnBrk="0" fontAlgn="base" hangingPunct="0">
              <a:lnSpc>
                <a:spcPct val="110000"/>
              </a:lnSpc>
              <a:spcBef>
                <a:spcPts val="200"/>
              </a:spcBef>
              <a:spcAft>
                <a:spcPts val="200"/>
              </a:spcAft>
              <a:buClr>
                <a:srgbClr val="989898"/>
              </a:buClr>
              <a:buSzPct val="60000"/>
              <a:buFont typeface="Wingdings" pitchFamily="2" charset="2"/>
              <a:buChar char="l"/>
            </a:pPr>
            <a:endParaRPr lang="en-US" altLang="zh-CN" sz="1400" kern="0" smtClean="0">
              <a:solidFill>
                <a:srgbClr val="000000"/>
              </a:solidFill>
              <a:latin typeface="+mj-lt"/>
              <a:ea typeface="楷体_GB2312" pitchFamily="49" charset="-122"/>
              <a:cs typeface="Arial"/>
            </a:endParaRPr>
          </a:p>
          <a:p>
            <a:pPr marL="457200" lvl="1" indent="-227013" eaLnBrk="0" fontAlgn="base" hangingPunct="0">
              <a:lnSpc>
                <a:spcPct val="110000"/>
              </a:lnSpc>
              <a:spcBef>
                <a:spcPts val="200"/>
              </a:spcBef>
              <a:spcAft>
                <a:spcPts val="200"/>
              </a:spcAft>
              <a:buClr>
                <a:srgbClr val="989898"/>
              </a:buClr>
              <a:buSzPct val="60000"/>
              <a:buFont typeface="Wingdings" pitchFamily="2" charset="2"/>
              <a:buChar char="l"/>
            </a:pPr>
            <a:endParaRPr lang="en-US" altLang="zh-CN" sz="1400" kern="0">
              <a:solidFill>
                <a:srgbClr val="000000"/>
              </a:solidFill>
              <a:latin typeface="+mj-lt"/>
              <a:ea typeface="楷体_GB2312" pitchFamily="49" charset="-122"/>
              <a:cs typeface="Arial"/>
            </a:endParaRPr>
          </a:p>
          <a:p>
            <a:pPr marL="230187" lvl="1" eaLnBrk="0" fontAlgn="base" hangingPunct="0">
              <a:lnSpc>
                <a:spcPct val="110000"/>
              </a:lnSpc>
              <a:spcBef>
                <a:spcPts val="200"/>
              </a:spcBef>
              <a:spcAft>
                <a:spcPts val="200"/>
              </a:spcAft>
              <a:buClr>
                <a:srgbClr val="989898"/>
              </a:buClr>
              <a:buSzPct val="60000"/>
            </a:pPr>
            <a:endParaRPr lang="en-US" altLang="zh-CN" sz="800" kern="0" smtClean="0">
              <a:solidFill>
                <a:srgbClr val="000000"/>
              </a:solidFill>
              <a:latin typeface="+mj-lt"/>
              <a:ea typeface="楷体_GB2312" pitchFamily="49" charset="-122"/>
              <a:cs typeface="Arial"/>
            </a:endParaRPr>
          </a:p>
          <a:p>
            <a:pPr marL="346075" lvl="0" indent="-173038" eaLnBrk="0" fontAlgn="base" hangingPunct="0">
              <a:spcBef>
                <a:spcPts val="600"/>
              </a:spcBef>
              <a:spcAft>
                <a:spcPts val="600"/>
              </a:spcAft>
              <a:buClr>
                <a:srgbClr val="E65032"/>
              </a:buClr>
              <a:buSzPct val="60000"/>
              <a:buFont typeface="Wingdings" pitchFamily="2" charset="2"/>
              <a:buChar char="l"/>
            </a:pPr>
            <a:r>
              <a:rPr lang="zh-CN" altLang="en-US" sz="1400" b="0" kern="0" smtClean="0">
                <a:solidFill>
                  <a:srgbClr val="000000"/>
                </a:solidFill>
                <a:latin typeface="+mj-lt"/>
                <a:ea typeface="楷体_GB2312" pitchFamily="49" charset="-122"/>
                <a:cs typeface="Arial"/>
              </a:rPr>
              <a:t>总现金薪酬</a:t>
            </a:r>
            <a:r>
              <a:rPr lang="zh-CN" altLang="en-US" sz="1400" b="0" kern="0">
                <a:solidFill>
                  <a:srgbClr val="000000"/>
                </a:solidFill>
                <a:latin typeface="+mj-lt"/>
                <a:ea typeface="楷体_GB2312" pitchFamily="49" charset="-122"/>
                <a:cs typeface="Arial"/>
              </a:rPr>
              <a:t>：</a:t>
            </a:r>
            <a:r>
              <a:rPr lang="en-US" altLang="zh-CN" sz="1400" b="0" kern="0" smtClean="0">
                <a:solidFill>
                  <a:srgbClr val="000000"/>
                </a:solidFill>
                <a:latin typeface="+mj-lt"/>
                <a:ea typeface="楷体_GB2312" pitchFamily="49" charset="-122"/>
                <a:cs typeface="Arial"/>
              </a:rPr>
              <a:t>2012</a:t>
            </a:r>
            <a:r>
              <a:rPr lang="zh-CN" altLang="en-US" sz="1400" b="0" kern="0">
                <a:solidFill>
                  <a:srgbClr val="000000"/>
                </a:solidFill>
                <a:latin typeface="+mj-lt"/>
                <a:ea typeface="楷体_GB2312" pitchFamily="49" charset="-122"/>
                <a:cs typeface="Arial"/>
              </a:rPr>
              <a:t>年中投租赁</a:t>
            </a:r>
            <a:r>
              <a:rPr lang="zh-CN" altLang="en-US" sz="1400" b="0" kern="0" smtClean="0">
                <a:solidFill>
                  <a:srgbClr val="000000"/>
                </a:solidFill>
                <a:latin typeface="+mj-lt"/>
                <a:ea typeface="楷体_GB2312" pitchFamily="49" charset="-122"/>
                <a:cs typeface="Arial"/>
              </a:rPr>
              <a:t>高管</a:t>
            </a:r>
            <a:r>
              <a:rPr lang="zh-CN" altLang="en-US" sz="1400" b="0" kern="0">
                <a:solidFill>
                  <a:srgbClr val="000000"/>
                </a:solidFill>
                <a:latin typeface="+mj-lt"/>
                <a:ea typeface="楷体_GB2312" pitchFamily="49" charset="-122"/>
                <a:cs typeface="Arial"/>
              </a:rPr>
              <a:t>总现金</a:t>
            </a:r>
            <a:r>
              <a:rPr lang="zh-CN" altLang="en-US" sz="1400" b="0" kern="0" smtClean="0">
                <a:solidFill>
                  <a:srgbClr val="000000"/>
                </a:solidFill>
                <a:latin typeface="+mj-lt"/>
                <a:ea typeface="楷体_GB2312" pitchFamily="49" charset="-122"/>
                <a:cs typeface="Arial"/>
              </a:rPr>
              <a:t>薪</a:t>
            </a:r>
            <a:r>
              <a:rPr lang="zh-CN" altLang="en-US" sz="1400" b="0" kern="0">
                <a:solidFill>
                  <a:srgbClr val="000000"/>
                </a:solidFill>
                <a:latin typeface="+mj-lt"/>
                <a:ea typeface="楷体_GB2312" pitchFamily="49" charset="-122"/>
                <a:cs typeface="Arial"/>
              </a:rPr>
              <a:t>酬水平</a:t>
            </a:r>
            <a:r>
              <a:rPr lang="zh-CN" altLang="en-US" sz="1400" kern="0">
                <a:solidFill>
                  <a:srgbClr val="000000"/>
                </a:solidFill>
                <a:latin typeface="+mj-lt"/>
                <a:ea typeface="楷体_GB2312" pitchFamily="49" charset="-122"/>
                <a:cs typeface="Arial"/>
              </a:rPr>
              <a:t>明显低于市场</a:t>
            </a:r>
            <a:r>
              <a:rPr lang="en-US" altLang="zh-CN" sz="1400" kern="0">
                <a:solidFill>
                  <a:srgbClr val="000000"/>
                </a:solidFill>
                <a:latin typeface="+mj-lt"/>
                <a:ea typeface="楷体_GB2312" pitchFamily="49" charset="-122"/>
                <a:cs typeface="Arial"/>
              </a:rPr>
              <a:t>25</a:t>
            </a:r>
            <a:r>
              <a:rPr lang="zh-CN" altLang="en-US" sz="1400" kern="0">
                <a:solidFill>
                  <a:srgbClr val="000000"/>
                </a:solidFill>
                <a:latin typeface="+mj-lt"/>
                <a:ea typeface="楷体_GB2312" pitchFamily="49" charset="-122"/>
                <a:cs typeface="Arial"/>
              </a:rPr>
              <a:t>分</a:t>
            </a:r>
            <a:r>
              <a:rPr lang="zh-CN" altLang="en-US" sz="1400" kern="0" smtClean="0">
                <a:solidFill>
                  <a:srgbClr val="000000"/>
                </a:solidFill>
                <a:latin typeface="+mj-lt"/>
                <a:ea typeface="楷体_GB2312" pitchFamily="49" charset="-122"/>
                <a:cs typeface="Arial"/>
              </a:rPr>
              <a:t>位</a:t>
            </a:r>
            <a:r>
              <a:rPr lang="zh-CN" altLang="en-US" sz="1400" b="0" kern="0" smtClean="0">
                <a:solidFill>
                  <a:srgbClr val="000000"/>
                </a:solidFill>
                <a:latin typeface="+mj-lt"/>
                <a:ea typeface="楷体_GB2312" pitchFamily="49" charset="-122"/>
                <a:cs typeface="Arial"/>
              </a:rPr>
              <a:t>（除中后台副总略高于市场</a:t>
            </a:r>
            <a:r>
              <a:rPr lang="en-US" altLang="zh-CN" sz="1400" b="0" kern="0" smtClean="0">
                <a:solidFill>
                  <a:srgbClr val="000000"/>
                </a:solidFill>
                <a:latin typeface="+mj-lt"/>
                <a:ea typeface="楷体_GB2312" pitchFamily="49" charset="-122"/>
                <a:cs typeface="Arial"/>
              </a:rPr>
              <a:t>25</a:t>
            </a:r>
            <a:r>
              <a:rPr lang="zh-CN" altLang="en-US" sz="1400" b="0" kern="0" smtClean="0">
                <a:solidFill>
                  <a:srgbClr val="000000"/>
                </a:solidFill>
                <a:latin typeface="+mj-lt"/>
                <a:ea typeface="楷体_GB2312" pitchFamily="49" charset="-122"/>
                <a:cs typeface="Arial"/>
              </a:rPr>
              <a:t>分位外），</a:t>
            </a:r>
            <a:r>
              <a:rPr lang="zh-CN" altLang="en-US" sz="1400" b="0" kern="0">
                <a:solidFill>
                  <a:srgbClr val="000000"/>
                </a:solidFill>
                <a:latin typeface="+mj-lt"/>
                <a:ea typeface="楷体_GB2312" pitchFamily="49" charset="-122"/>
                <a:cs typeface="Arial"/>
              </a:rPr>
              <a:t>缺乏市场</a:t>
            </a:r>
            <a:r>
              <a:rPr lang="zh-CN" altLang="en-US" sz="1400" b="0" kern="0" smtClean="0">
                <a:solidFill>
                  <a:srgbClr val="000000"/>
                </a:solidFill>
                <a:latin typeface="+mj-lt"/>
                <a:ea typeface="楷体_GB2312" pitchFamily="49" charset="-122"/>
                <a:cs typeface="Arial"/>
              </a:rPr>
              <a:t>竞争力</a:t>
            </a:r>
            <a:endParaRPr lang="en-US" altLang="zh-CN" sz="1400" b="0" kern="0" smtClean="0">
              <a:solidFill>
                <a:srgbClr val="000000"/>
              </a:solidFill>
              <a:latin typeface="+mj-lt"/>
              <a:ea typeface="楷体_GB2312" pitchFamily="49" charset="-122"/>
              <a:cs typeface="Arial"/>
            </a:endParaRPr>
          </a:p>
          <a:p>
            <a:pPr marL="346075" lvl="0" indent="-173038" eaLnBrk="0" fontAlgn="base" hangingPunct="0">
              <a:spcBef>
                <a:spcPts val="600"/>
              </a:spcBef>
              <a:spcAft>
                <a:spcPts val="600"/>
              </a:spcAft>
              <a:buClr>
                <a:srgbClr val="E65032"/>
              </a:buClr>
              <a:buSzPct val="60000"/>
              <a:buFont typeface="Wingdings" pitchFamily="2" charset="2"/>
              <a:buChar char="l"/>
            </a:pPr>
            <a:endParaRPr lang="en-US" altLang="zh-CN" sz="1400" b="0" kern="0">
              <a:solidFill>
                <a:srgbClr val="000000"/>
              </a:solidFill>
              <a:latin typeface="+mj-lt"/>
              <a:ea typeface="楷体_GB2312" pitchFamily="49" charset="-122"/>
              <a:cs typeface="Arial"/>
            </a:endParaRPr>
          </a:p>
          <a:p>
            <a:pPr marL="346075" lvl="0" indent="-173038" eaLnBrk="0" fontAlgn="base" hangingPunct="0">
              <a:spcBef>
                <a:spcPts val="600"/>
              </a:spcBef>
              <a:spcAft>
                <a:spcPts val="600"/>
              </a:spcAft>
              <a:buClr>
                <a:srgbClr val="E65032"/>
              </a:buClr>
              <a:buSzPct val="60000"/>
              <a:buFont typeface="Wingdings" pitchFamily="2" charset="2"/>
              <a:buChar char="l"/>
            </a:pPr>
            <a:endParaRPr lang="en-US" altLang="zh-CN" sz="1400" b="0" kern="0" smtClean="0">
              <a:solidFill>
                <a:srgbClr val="000000"/>
              </a:solidFill>
              <a:latin typeface="+mj-lt"/>
              <a:ea typeface="楷体_GB2312" pitchFamily="49" charset="-122"/>
              <a:cs typeface="Arial"/>
            </a:endParaRPr>
          </a:p>
          <a:p>
            <a:pPr marL="346075" lvl="0" indent="-173038" eaLnBrk="0" fontAlgn="base" hangingPunct="0">
              <a:spcBef>
                <a:spcPts val="600"/>
              </a:spcBef>
              <a:spcAft>
                <a:spcPts val="600"/>
              </a:spcAft>
              <a:buClr>
                <a:srgbClr val="E65032"/>
              </a:buClr>
              <a:buSzPct val="60000"/>
              <a:buFont typeface="Wingdings" pitchFamily="2" charset="2"/>
              <a:buChar char="l"/>
            </a:pPr>
            <a:endParaRPr lang="en-US" altLang="zh-CN" sz="800" b="0" kern="0">
              <a:solidFill>
                <a:srgbClr val="000000"/>
              </a:solidFill>
              <a:latin typeface="+mj-lt"/>
              <a:ea typeface="楷体_GB2312" pitchFamily="49" charset="-122"/>
              <a:cs typeface="Arial"/>
            </a:endParaRPr>
          </a:p>
          <a:p>
            <a:pPr marL="346075" lvl="0" indent="-173038" eaLnBrk="0" fontAlgn="base" hangingPunct="0">
              <a:spcBef>
                <a:spcPts val="600"/>
              </a:spcBef>
              <a:spcAft>
                <a:spcPts val="600"/>
              </a:spcAft>
              <a:buClr>
                <a:srgbClr val="E65032"/>
              </a:buClr>
              <a:buSzPct val="60000"/>
              <a:buFont typeface="Wingdings" pitchFamily="2" charset="2"/>
              <a:buChar char="l"/>
            </a:pPr>
            <a:r>
              <a:rPr lang="zh-CN" altLang="en-US" sz="1400" b="0" kern="0" smtClean="0">
                <a:solidFill>
                  <a:srgbClr val="000000"/>
                </a:solidFill>
                <a:latin typeface="+mj-lt"/>
                <a:ea typeface="楷体_GB2312" pitchFamily="49" charset="-122"/>
                <a:cs typeface="Arial"/>
              </a:rPr>
              <a:t>薪酬结构：</a:t>
            </a:r>
            <a:r>
              <a:rPr lang="en-US" altLang="zh-CN" sz="1400" b="0" kern="0" smtClean="0">
                <a:solidFill>
                  <a:srgbClr val="000000"/>
                </a:solidFill>
                <a:latin typeface="+mj-lt"/>
                <a:ea typeface="楷体_GB2312" pitchFamily="49" charset="-122"/>
                <a:cs typeface="Arial"/>
              </a:rPr>
              <a:t>2012</a:t>
            </a:r>
            <a:r>
              <a:rPr lang="zh-CN" altLang="en-US" sz="1400" b="0" kern="0" smtClean="0">
                <a:solidFill>
                  <a:srgbClr val="000000"/>
                </a:solidFill>
                <a:latin typeface="+mj-lt"/>
                <a:ea typeface="楷体_GB2312" pitchFamily="49" charset="-122"/>
                <a:cs typeface="Arial"/>
              </a:rPr>
              <a:t>年中投租赁高管薪酬固薪占比为</a:t>
            </a:r>
            <a:r>
              <a:rPr lang="en-US" altLang="zh-CN" sz="1400" b="0" kern="0" smtClean="0">
                <a:solidFill>
                  <a:srgbClr val="000000"/>
                </a:solidFill>
                <a:latin typeface="+mj-lt"/>
                <a:ea typeface="楷体_GB2312" pitchFamily="49" charset="-122"/>
                <a:cs typeface="Arial"/>
              </a:rPr>
              <a:t>50%</a:t>
            </a:r>
            <a:r>
              <a:rPr lang="zh-CN" altLang="en-US" sz="1400" b="0" kern="0" smtClean="0">
                <a:solidFill>
                  <a:srgbClr val="000000"/>
                </a:solidFill>
                <a:latin typeface="+mj-lt"/>
                <a:ea typeface="楷体_GB2312" pitchFamily="49" charset="-122"/>
                <a:cs typeface="Arial"/>
              </a:rPr>
              <a:t>，租赁行业在</a:t>
            </a:r>
            <a:r>
              <a:rPr lang="en-US" altLang="zh-CN" sz="1400" b="0" kern="0" smtClean="0">
                <a:solidFill>
                  <a:srgbClr val="000000"/>
                </a:solidFill>
                <a:latin typeface="+mj-lt"/>
                <a:ea typeface="楷体_GB2312" pitchFamily="49" charset="-122"/>
                <a:cs typeface="Arial"/>
              </a:rPr>
              <a:t>58%-66%</a:t>
            </a:r>
            <a:r>
              <a:rPr lang="zh-CN" altLang="en-US" sz="1400" b="0" kern="0" smtClean="0">
                <a:solidFill>
                  <a:srgbClr val="000000"/>
                </a:solidFill>
                <a:latin typeface="+mj-lt"/>
                <a:ea typeface="楷体_GB2312" pitchFamily="49" charset="-122"/>
                <a:cs typeface="Arial"/>
              </a:rPr>
              <a:t>之间；从金融行业来看，高管薪酬的固浮在</a:t>
            </a:r>
            <a:r>
              <a:rPr lang="en-US" altLang="zh-CN" sz="1400" b="0" kern="0" smtClean="0">
                <a:solidFill>
                  <a:srgbClr val="000000"/>
                </a:solidFill>
                <a:latin typeface="+mj-lt"/>
                <a:ea typeface="楷体_GB2312" pitchFamily="49" charset="-122"/>
                <a:cs typeface="Arial"/>
              </a:rPr>
              <a:t>5</a:t>
            </a:r>
            <a:r>
              <a:rPr lang="zh-CN" altLang="en-US" sz="1400" b="0" kern="0" smtClean="0">
                <a:solidFill>
                  <a:srgbClr val="000000"/>
                </a:solidFill>
                <a:latin typeface="+mj-lt"/>
                <a:ea typeface="楷体_GB2312" pitchFamily="49" charset="-122"/>
                <a:cs typeface="Arial"/>
              </a:rPr>
              <a:t>：</a:t>
            </a:r>
            <a:r>
              <a:rPr lang="en-US" altLang="zh-CN" sz="1400" b="0" kern="0" smtClean="0">
                <a:solidFill>
                  <a:srgbClr val="000000"/>
                </a:solidFill>
                <a:latin typeface="+mj-lt"/>
                <a:ea typeface="楷体_GB2312" pitchFamily="49" charset="-122"/>
                <a:cs typeface="Arial"/>
              </a:rPr>
              <a:t>5</a:t>
            </a:r>
            <a:r>
              <a:rPr lang="zh-CN" altLang="en-US" sz="1400" b="0" kern="0" smtClean="0">
                <a:solidFill>
                  <a:srgbClr val="000000"/>
                </a:solidFill>
                <a:latin typeface="+mj-lt"/>
                <a:ea typeface="楷体_GB2312" pitchFamily="49" charset="-122"/>
                <a:cs typeface="Arial"/>
              </a:rPr>
              <a:t>左右，中投目前薪酬结构基本符合市场实践</a:t>
            </a:r>
            <a:endParaRPr lang="en-US" altLang="zh-CN" sz="1400" b="0" kern="0">
              <a:solidFill>
                <a:srgbClr val="000000"/>
              </a:solidFill>
              <a:latin typeface="+mj-lt"/>
              <a:ea typeface="楷体_GB2312" pitchFamily="49" charset="-122"/>
              <a:cs typeface="Arial"/>
            </a:endParaRPr>
          </a:p>
          <a:p>
            <a:pPr marL="457200" lvl="1" indent="-227013" eaLnBrk="0" fontAlgn="base" hangingPunct="0">
              <a:lnSpc>
                <a:spcPct val="110000"/>
              </a:lnSpc>
              <a:spcBef>
                <a:spcPts val="200"/>
              </a:spcBef>
              <a:spcAft>
                <a:spcPts val="200"/>
              </a:spcAft>
              <a:buClr>
                <a:srgbClr val="989898"/>
              </a:buClr>
              <a:buSzPct val="60000"/>
              <a:buFont typeface="Wingdings" pitchFamily="2" charset="2"/>
              <a:buChar char="l"/>
            </a:pPr>
            <a:endParaRPr lang="en-US" altLang="zh-CN" sz="1400" kern="0">
              <a:solidFill>
                <a:srgbClr val="000000"/>
              </a:solidFill>
              <a:latin typeface="+mj-lt"/>
              <a:ea typeface="楷体_GB2312" pitchFamily="49" charset="-122"/>
              <a:cs typeface="Arial"/>
            </a:endParaRPr>
          </a:p>
          <a:p>
            <a:pPr marL="457200" lvl="1" indent="-227013" eaLnBrk="0" fontAlgn="base" hangingPunct="0">
              <a:lnSpc>
                <a:spcPct val="110000"/>
              </a:lnSpc>
              <a:spcBef>
                <a:spcPts val="200"/>
              </a:spcBef>
              <a:spcAft>
                <a:spcPts val="200"/>
              </a:spcAft>
              <a:buClr>
                <a:srgbClr val="989898"/>
              </a:buClr>
              <a:buSzPct val="60000"/>
              <a:buFont typeface="Wingdings" pitchFamily="2" charset="2"/>
              <a:buChar char="l"/>
            </a:pPr>
            <a:endParaRPr lang="en-US" altLang="zh-CN" sz="1400" kern="0">
              <a:solidFill>
                <a:srgbClr val="000000"/>
              </a:solidFill>
              <a:latin typeface="+mj-lt"/>
              <a:ea typeface="楷体_GB2312" pitchFamily="49" charset="-122"/>
              <a:cs typeface="Arial"/>
            </a:endParaRPr>
          </a:p>
          <a:p>
            <a:pPr marL="173037" lvl="0" eaLnBrk="0" fontAlgn="base" hangingPunct="0">
              <a:spcBef>
                <a:spcPts val="600"/>
              </a:spcBef>
              <a:spcAft>
                <a:spcPts val="600"/>
              </a:spcAft>
              <a:buClr>
                <a:srgbClr val="E65032"/>
              </a:buClr>
              <a:buSzPct val="60000"/>
            </a:pPr>
            <a:endParaRPr lang="zh-CN" altLang="en-US">
              <a:latin typeface="+mj-lt"/>
              <a:ea typeface="楷体_GB2312" pitchFamily="49" charset="-122"/>
            </a:endParaRPr>
          </a:p>
        </p:txBody>
      </p:sp>
      <p:graphicFrame>
        <p:nvGraphicFramePr>
          <p:cNvPr id="9" name="表格 8"/>
          <p:cNvGraphicFramePr>
            <a:graphicFrameLocks noGrp="1"/>
          </p:cNvGraphicFramePr>
          <p:nvPr>
            <p:extLst>
              <p:ext uri="{D42A27DB-BD31-4B8C-83A1-F6EECF244321}">
                <p14:modId xmlns:p14="http://schemas.microsoft.com/office/powerpoint/2010/main" val="3037967504"/>
              </p:ext>
            </p:extLst>
          </p:nvPr>
        </p:nvGraphicFramePr>
        <p:xfrm>
          <a:off x="467544" y="1873002"/>
          <a:ext cx="5544614" cy="962025"/>
        </p:xfrm>
        <a:graphic>
          <a:graphicData uri="http://schemas.openxmlformats.org/drawingml/2006/table">
            <a:tbl>
              <a:tblPr/>
              <a:tblGrid>
                <a:gridCol w="1182901"/>
                <a:gridCol w="788601"/>
                <a:gridCol w="920034"/>
                <a:gridCol w="813010"/>
                <a:gridCol w="920034"/>
                <a:gridCol w="920034"/>
              </a:tblGrid>
              <a:tr h="0">
                <a:tc gridSpan="3">
                  <a:txBody>
                    <a:bodyPr vert="horz" wrap="square"/>
                    <a:lstStyle/>
                    <a:p>
                      <a:pPr algn="ctr" rtl="0" fontAlgn="ctr"/>
                      <a:r>
                        <a:rPr lang="zh-CN" altLang="en-US" sz="1000" b="1" i="0" u="none" strike="noStrike">
                          <a:solidFill>
                            <a:srgbClr val="FFFFFF"/>
                          </a:solidFill>
                          <a:effectLst/>
                          <a:latin typeface="+mj-lt"/>
                          <a:ea typeface="楷体_GB2312" pitchFamily="49" charset="-122"/>
                        </a:rPr>
                        <a:t>中投租赁</a:t>
                      </a:r>
                      <a:r>
                        <a:rPr lang="en-US" altLang="zh-CN" sz="1000" b="1" i="0" u="none" strike="noStrike">
                          <a:solidFill>
                            <a:srgbClr val="FFFFFF"/>
                          </a:solidFill>
                          <a:effectLst/>
                          <a:latin typeface="+mj-lt"/>
                          <a:ea typeface="楷体_GB2312" pitchFamily="49" charset="-122"/>
                        </a:rPr>
                        <a:t>2012</a:t>
                      </a:r>
                      <a:r>
                        <a:rPr lang="zh-CN" altLang="en-US" sz="1000" b="1" i="0" u="none" strike="noStrike">
                          <a:solidFill>
                            <a:srgbClr val="FFFFFF"/>
                          </a:solidFill>
                          <a:effectLst/>
                          <a:latin typeface="+mj-lt"/>
                          <a:ea typeface="楷体_GB2312" pitchFamily="49" charset="-122"/>
                        </a:rPr>
                        <a:t>年</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E65032"/>
                    </a:solidFill>
                  </a:tcPr>
                </a:tc>
                <a:tc hMerge="1">
                  <a:txBody>
                    <a:bodyPr vert="horz" wrap="square"/>
                    <a:lstStyle/>
                    <a:p>
                      <a:endParaRPr lang="zh-CN" altLang="en-US"/>
                    </a:p>
                  </a:txBody>
                  <a:tcPr/>
                </a:tc>
                <a:tc hMerge="1">
                  <a:txBody>
                    <a:bodyPr vert="horz" wrap="square"/>
                    <a:lstStyle/>
                    <a:p>
                      <a:endParaRPr lang="zh-CN" altLang="en-US"/>
                    </a:p>
                  </a:txBody>
                  <a:tcPr/>
                </a:tc>
                <a:tc gridSpan="3">
                  <a:txBody>
                    <a:bodyPr vert="horz" wrap="square"/>
                    <a:lstStyle/>
                    <a:p>
                      <a:pPr algn="ctr" rtl="0" fontAlgn="ctr"/>
                      <a:r>
                        <a:rPr lang="zh-CN" altLang="en-US" sz="1000" b="1" i="0" u="none" strike="noStrike">
                          <a:solidFill>
                            <a:schemeClr val="tx1"/>
                          </a:solidFill>
                          <a:effectLst/>
                          <a:latin typeface="+mj-lt"/>
                          <a:ea typeface="楷体_GB2312" pitchFamily="49" charset="-122"/>
                        </a:rPr>
                        <a:t>市场</a:t>
                      </a:r>
                      <a:r>
                        <a:rPr lang="en-US" altLang="zh-CN" sz="1000" b="1" i="0" u="none" strike="noStrike">
                          <a:solidFill>
                            <a:schemeClr val="tx1"/>
                          </a:solidFill>
                          <a:effectLst/>
                          <a:latin typeface="+mj-lt"/>
                          <a:ea typeface="楷体_GB2312" pitchFamily="49" charset="-122"/>
                        </a:rPr>
                        <a:t>2012</a:t>
                      </a:r>
                      <a:r>
                        <a:rPr lang="zh-CN" altLang="en-US" sz="1000" b="1" i="0" u="none" strike="noStrike">
                          <a:solidFill>
                            <a:schemeClr val="tx1"/>
                          </a:solidFill>
                          <a:effectLst/>
                          <a:latin typeface="+mj-lt"/>
                          <a:ea typeface="楷体_GB2312" pitchFamily="49" charset="-122"/>
                        </a:rPr>
                        <a:t>年</a:t>
                      </a:r>
                    </a:p>
                  </a:txBody>
                  <a:tcPr marL="9525" marR="9525" marT="9525" marB="0" anchor="ctr">
                    <a:lnL w="6350" cap="flat" cmpd="sng" algn="ctr">
                      <a:solidFill>
                        <a:srgbClr val="FFFFFF"/>
                      </a:solidFill>
                      <a:prstDash val="solid"/>
                      <a:round/>
                      <a:headEnd type="none" w="med" len="med"/>
                      <a:tailEnd type="none" w="med" len="med"/>
                    </a:lnL>
                    <a:lnR>
                      <a:noFill/>
                    </a:lnR>
                    <a:lnT>
                      <a:noFill/>
                    </a:lnT>
                    <a:lnB w="6350" cap="flat" cmpd="sng" algn="ctr">
                      <a:solidFill>
                        <a:srgbClr val="FFFFFF"/>
                      </a:solidFill>
                      <a:prstDash val="solid"/>
                      <a:round/>
                      <a:headEnd type="none" w="med" len="med"/>
                      <a:tailEnd type="none" w="med" len="med"/>
                    </a:lnB>
                    <a:solidFill>
                      <a:schemeClr val="bg1">
                        <a:lumMod val="75000"/>
                      </a:schemeClr>
                    </a:solidFill>
                  </a:tcPr>
                </a:tc>
                <a:tc hMerge="1">
                  <a:txBody>
                    <a:bodyPr vert="horz" wrap="square"/>
                    <a:lstStyle/>
                    <a:p>
                      <a:endParaRPr lang="zh-CN" altLang="en-US"/>
                    </a:p>
                  </a:txBody>
                  <a:tcPr/>
                </a:tc>
                <a:tc hMerge="1">
                  <a:txBody>
                    <a:bodyPr vert="horz" wrap="square"/>
                    <a:lstStyle/>
                    <a:p>
                      <a:endParaRPr lang="zh-CN" altLang="en-US"/>
                    </a:p>
                  </a:txBody>
                  <a:tcPr/>
                </a:tc>
              </a:tr>
              <a:tr h="274320">
                <a:tc>
                  <a:txBody>
                    <a:bodyPr vert="horz" wrap="square"/>
                    <a:lstStyle/>
                    <a:p>
                      <a:pPr algn="ctr" rtl="0" fontAlgn="ctr"/>
                      <a:r>
                        <a:rPr lang="zh-CN" altLang="en-US" sz="1000" b="1" i="0" u="none" strike="noStrike">
                          <a:solidFill>
                            <a:srgbClr val="FFFFFF"/>
                          </a:solidFill>
                          <a:effectLst/>
                          <a:latin typeface="+mj-lt"/>
                          <a:ea typeface="楷体_GB2312" pitchFamily="49" charset="-122"/>
                        </a:rPr>
                        <a:t>岗位</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E65032"/>
                    </a:solidFill>
                  </a:tcPr>
                </a:tc>
                <a:tc>
                  <a:txBody>
                    <a:bodyPr vert="horz" wrap="square"/>
                    <a:lstStyle/>
                    <a:p>
                      <a:pPr algn="ctr" rtl="0" fontAlgn="ctr"/>
                      <a:r>
                        <a:rPr lang="zh-CN" altLang="en-US" sz="1000" b="1" i="0" u="none" strike="noStrike" smtClean="0">
                          <a:solidFill>
                            <a:srgbClr val="FFFFFF"/>
                          </a:solidFill>
                          <a:effectLst/>
                          <a:latin typeface="+mj-lt"/>
                          <a:ea typeface="楷体_GB2312" pitchFamily="49" charset="-122"/>
                        </a:rPr>
                        <a:t>固定薪酬</a:t>
                      </a:r>
                      <a:r>
                        <a:rPr lang="zh-CN" altLang="en-US" sz="1000" b="1" i="0" u="none" strike="noStrike" kern="1200" baseline="30000" smtClean="0">
                          <a:solidFill>
                            <a:schemeClr val="bg1"/>
                          </a:solidFill>
                          <a:effectLst/>
                          <a:latin typeface="+mj-lt"/>
                          <a:ea typeface="楷体_GB2312" pitchFamily="49" charset="-122"/>
                          <a:cs typeface="+mn-cs"/>
                        </a:rPr>
                        <a:t>注</a:t>
                      </a:r>
                      <a:endParaRPr lang="zh-CN" altLang="en-US" sz="1000" b="1" i="0" u="none" strike="noStrike">
                        <a:solidFill>
                          <a:schemeClr val="bg1"/>
                        </a:solidFill>
                        <a:effectLst/>
                        <a:latin typeface="+mj-lt"/>
                        <a:ea typeface="楷体_GB2312" pitchFamily="49" charset="-122"/>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E65032"/>
                    </a:solidFill>
                  </a:tcPr>
                </a:tc>
                <a:tc>
                  <a:txBody>
                    <a:bodyPr vert="horz" wrap="square"/>
                    <a:lstStyle/>
                    <a:p>
                      <a:pPr algn="ctr" rtl="0" fontAlgn="ctr"/>
                      <a:r>
                        <a:rPr lang="zh-CN" altLang="en-US" sz="1000" b="1" i="0" u="none" strike="noStrike">
                          <a:solidFill>
                            <a:srgbClr val="FFFFFF"/>
                          </a:solidFill>
                          <a:effectLst/>
                          <a:latin typeface="+mj-lt"/>
                          <a:ea typeface="楷体_GB2312" pitchFamily="49" charset="-122"/>
                        </a:rPr>
                        <a:t>中</a:t>
                      </a:r>
                      <a:r>
                        <a:rPr lang="zh-CN" altLang="en-US" sz="1000" b="1" i="0" u="none" strike="noStrike" smtClean="0">
                          <a:solidFill>
                            <a:srgbClr val="FFFFFF"/>
                          </a:solidFill>
                          <a:effectLst/>
                          <a:latin typeface="+mj-lt"/>
                          <a:ea typeface="楷体_GB2312" pitchFamily="49" charset="-122"/>
                        </a:rPr>
                        <a:t>投租赁</a:t>
                      </a:r>
                      <a:endParaRPr lang="zh-CN" altLang="en-US" sz="1000" b="1" i="0" u="none" strike="noStrike">
                        <a:solidFill>
                          <a:srgbClr val="FFFFFF"/>
                        </a:solidFill>
                        <a:effectLst/>
                        <a:latin typeface="+mj-lt"/>
                        <a:ea typeface="楷体_GB2312" pitchFamily="49" charset="-122"/>
                      </a:endParaRPr>
                    </a:p>
                    <a:p>
                      <a:pPr algn="ctr" rtl="0" fontAlgn="ctr"/>
                      <a:r>
                        <a:rPr lang="zh-CN" altLang="en-US" sz="1000" b="1" i="0" u="none" strike="noStrike">
                          <a:solidFill>
                            <a:srgbClr val="FFFFFF"/>
                          </a:solidFill>
                          <a:effectLst/>
                          <a:latin typeface="+mj-lt"/>
                          <a:ea typeface="楷体_GB2312" pitchFamily="49" charset="-122"/>
                        </a:rPr>
                        <a:t>所</a:t>
                      </a:r>
                      <a:r>
                        <a:rPr lang="zh-CN" altLang="en-US" sz="1000" b="1" i="0" u="none" strike="noStrike" smtClean="0">
                          <a:solidFill>
                            <a:srgbClr val="FFFFFF"/>
                          </a:solidFill>
                          <a:effectLst/>
                          <a:latin typeface="+mj-lt"/>
                          <a:ea typeface="楷体_GB2312" pitchFamily="49" charset="-122"/>
                        </a:rPr>
                        <a:t>处分</a:t>
                      </a:r>
                      <a:r>
                        <a:rPr lang="zh-CN" altLang="en-US" sz="1000" b="1" i="0" u="none" strike="noStrike">
                          <a:solidFill>
                            <a:srgbClr val="FFFFFF"/>
                          </a:solidFill>
                          <a:effectLst/>
                          <a:latin typeface="+mj-lt"/>
                          <a:ea typeface="楷体_GB2312" pitchFamily="49" charset="-122"/>
                        </a:rPr>
                        <a:t>位</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E65032"/>
                    </a:solidFill>
                  </a:tcPr>
                </a:tc>
                <a:tc>
                  <a:txBody>
                    <a:bodyPr vert="horz" wrap="square"/>
                    <a:lstStyle/>
                    <a:p>
                      <a:pPr algn="ctr" rtl="0" fontAlgn="ctr"/>
                      <a:r>
                        <a:rPr lang="en-US" altLang="zh-CN" sz="1000" b="1" i="0" u="none" strike="noStrike">
                          <a:solidFill>
                            <a:schemeClr val="tx1"/>
                          </a:solidFill>
                          <a:effectLst/>
                          <a:latin typeface="+mj-lt"/>
                          <a:ea typeface="楷体_GB2312" pitchFamily="49" charset="-122"/>
                        </a:rPr>
                        <a:t>25</a:t>
                      </a:r>
                      <a:r>
                        <a:rPr lang="zh-CN" altLang="en-US" sz="1000" b="1" i="0" u="none" strike="noStrike">
                          <a:solidFill>
                            <a:schemeClr val="tx1"/>
                          </a:solidFill>
                          <a:effectLst/>
                          <a:latin typeface="+mj-lt"/>
                          <a:ea typeface="楷体_GB2312" pitchFamily="49" charset="-122"/>
                        </a:rPr>
                        <a:t>分位</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chemeClr val="bg1">
                        <a:lumMod val="75000"/>
                      </a:schemeClr>
                    </a:solidFill>
                  </a:tcPr>
                </a:tc>
                <a:tc>
                  <a:txBody>
                    <a:bodyPr vert="horz" wrap="square"/>
                    <a:lstStyle/>
                    <a:p>
                      <a:pPr algn="ctr" rtl="0" fontAlgn="ctr"/>
                      <a:r>
                        <a:rPr lang="en-US" altLang="zh-CN" sz="1000" b="1" i="0" u="none" strike="noStrike">
                          <a:solidFill>
                            <a:schemeClr val="tx1"/>
                          </a:solidFill>
                          <a:effectLst/>
                          <a:latin typeface="+mj-lt"/>
                          <a:ea typeface="楷体_GB2312" pitchFamily="49" charset="-122"/>
                        </a:rPr>
                        <a:t>50</a:t>
                      </a:r>
                      <a:r>
                        <a:rPr lang="zh-CN" altLang="en-US" sz="1000" b="1" i="0" u="none" strike="noStrike">
                          <a:solidFill>
                            <a:schemeClr val="tx1"/>
                          </a:solidFill>
                          <a:effectLst/>
                          <a:latin typeface="+mj-lt"/>
                          <a:ea typeface="楷体_GB2312" pitchFamily="49" charset="-122"/>
                        </a:rPr>
                        <a:t>分位</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chemeClr val="bg1">
                        <a:lumMod val="75000"/>
                      </a:schemeClr>
                    </a:solidFill>
                  </a:tcPr>
                </a:tc>
                <a:tc>
                  <a:txBody>
                    <a:bodyPr vert="horz" wrap="square"/>
                    <a:lstStyle/>
                    <a:p>
                      <a:pPr algn="ctr" rtl="0" fontAlgn="ctr"/>
                      <a:r>
                        <a:rPr lang="en-US" altLang="zh-CN" sz="1000" b="1" i="0" u="none" strike="noStrike">
                          <a:solidFill>
                            <a:schemeClr val="tx1"/>
                          </a:solidFill>
                          <a:effectLst/>
                          <a:latin typeface="+mj-lt"/>
                          <a:ea typeface="楷体_GB2312" pitchFamily="49" charset="-122"/>
                        </a:rPr>
                        <a:t>75</a:t>
                      </a:r>
                      <a:r>
                        <a:rPr lang="zh-CN" altLang="en-US" sz="1000" b="1" i="0" u="none" strike="noStrike">
                          <a:solidFill>
                            <a:schemeClr val="tx1"/>
                          </a:solidFill>
                          <a:effectLst/>
                          <a:latin typeface="+mj-lt"/>
                          <a:ea typeface="楷体_GB2312" pitchFamily="49" charset="-122"/>
                        </a:rPr>
                        <a:t>分位</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chemeClr val="bg1">
                        <a:lumMod val="75000"/>
                      </a:schemeClr>
                    </a:solidFill>
                  </a:tcPr>
                </a:tc>
              </a:tr>
              <a:tr h="0">
                <a:tc>
                  <a:txBody>
                    <a:bodyPr vert="horz" wrap="square"/>
                    <a:lstStyle/>
                    <a:p>
                      <a:pPr algn="ctr" rtl="0" fontAlgn="ctr"/>
                      <a:r>
                        <a:rPr lang="zh-CN" altLang="en-US" sz="1000" b="0" i="0" u="none" strike="noStrike" smtClean="0">
                          <a:solidFill>
                            <a:srgbClr val="000000"/>
                          </a:solidFill>
                          <a:effectLst/>
                          <a:latin typeface="+mj-lt"/>
                          <a:ea typeface="楷体_GB2312" pitchFamily="49" charset="-122"/>
                        </a:rPr>
                        <a:t>总经理</a:t>
                      </a:r>
                      <a:endParaRPr lang="zh-CN" altLang="en-US" sz="1000" b="0" i="0" u="none" strike="noStrike">
                        <a:solidFill>
                          <a:srgbClr val="000000"/>
                        </a:solidFill>
                        <a:effectLst/>
                        <a:latin typeface="+mj-lt"/>
                        <a:ea typeface="楷体_GB2312" pitchFamily="49" charset="-122"/>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650,000</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algn="ctr" rtl="0" fontAlgn="ctr"/>
                      <a:r>
                        <a:rPr lang="zh-CN" altLang="en-US" sz="1000" b="1" i="0" u="none" strike="noStrike" kern="1200" smtClean="0">
                          <a:solidFill>
                            <a:srgbClr val="A00050"/>
                          </a:solidFill>
                          <a:effectLst/>
                          <a:latin typeface="+mj-lt"/>
                          <a:ea typeface="楷体_GB2312" pitchFamily="49" charset="-122"/>
                          <a:cs typeface="+mn-cs"/>
                        </a:rPr>
                        <a:t>低于</a:t>
                      </a:r>
                      <a:r>
                        <a:rPr lang="en-US" altLang="zh-CN" sz="1000" b="1" i="0" u="none" strike="noStrike" kern="1200" smtClean="0">
                          <a:solidFill>
                            <a:srgbClr val="A00050"/>
                          </a:solidFill>
                          <a:effectLst/>
                          <a:latin typeface="+mj-lt"/>
                          <a:ea typeface="楷体_GB2312" pitchFamily="49" charset="-122"/>
                          <a:cs typeface="+mn-cs"/>
                        </a:rPr>
                        <a:t>P25</a:t>
                      </a:r>
                      <a:endParaRPr lang="zh-CN" altLang="en-US" sz="1000" b="1" i="0" u="none" strike="noStrike" kern="1200">
                        <a:solidFill>
                          <a:srgbClr val="A00050"/>
                        </a:solidFill>
                        <a:effectLst/>
                        <a:latin typeface="+mj-lt"/>
                        <a:ea typeface="楷体_GB2312" pitchFamily="49" charset="-122"/>
                        <a:cs typeface="+mn-cs"/>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788,784</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1,252,169</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1,615,009</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r>
              <a:tr h="0">
                <a:tc>
                  <a:txBody>
                    <a:bodyPr vert="horz" wrap="square"/>
                    <a:lstStyle/>
                    <a:p>
                      <a:pPr algn="ctr" rtl="0" fontAlgn="ctr"/>
                      <a:r>
                        <a:rPr lang="zh-CN" altLang="en-US" sz="1000" b="0" i="0" u="none" strike="noStrike" smtClean="0">
                          <a:solidFill>
                            <a:srgbClr val="000000"/>
                          </a:solidFill>
                          <a:effectLst/>
                          <a:latin typeface="+mj-lt"/>
                          <a:ea typeface="楷体_GB2312" pitchFamily="49" charset="-122"/>
                        </a:rPr>
                        <a:t>前台副总</a:t>
                      </a:r>
                      <a:endParaRPr lang="zh-CN" altLang="en-US" sz="1000" b="0" i="0" u="none" strike="noStrike">
                        <a:solidFill>
                          <a:srgbClr val="000000"/>
                        </a:solidFill>
                        <a:effectLst/>
                        <a:latin typeface="+mj-lt"/>
                        <a:ea typeface="楷体_GB2312" pitchFamily="49" charset="-122"/>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algn="ctr" rtl="0" fontAlgn="ctr"/>
                      <a:r>
                        <a:rPr lang="en-US" altLang="zh-CN" sz="1000" b="0" i="0" u="none" strike="noStrike" smtClean="0">
                          <a:solidFill>
                            <a:srgbClr val="000000"/>
                          </a:solidFill>
                          <a:effectLst/>
                          <a:latin typeface="+mj-lt"/>
                          <a:ea typeface="楷体_GB2312" pitchFamily="49" charset="-122"/>
                        </a:rPr>
                        <a:t>525,000</a:t>
                      </a:r>
                      <a:endParaRPr lang="en-US" altLang="zh-CN" sz="1000" b="0" i="0" u="none" strike="noStrike">
                        <a:solidFill>
                          <a:srgbClr val="000000"/>
                        </a:solidFill>
                        <a:effectLst/>
                        <a:latin typeface="+mj-lt"/>
                        <a:ea typeface="楷体_GB2312" pitchFamily="49" charset="-122"/>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algn="ctr" rtl="0" fontAlgn="ctr"/>
                      <a:r>
                        <a:rPr lang="zh-CN" altLang="en-US" sz="1000" b="1" i="0" u="none" strike="noStrike" smtClean="0">
                          <a:solidFill>
                            <a:srgbClr val="A00050"/>
                          </a:solidFill>
                          <a:effectLst/>
                          <a:latin typeface="+mj-lt"/>
                          <a:ea typeface="楷体_GB2312" pitchFamily="49" charset="-122"/>
                        </a:rPr>
                        <a:t>低于</a:t>
                      </a:r>
                      <a:r>
                        <a:rPr lang="en-US" altLang="zh-CN" sz="1000" b="1" i="0" u="none" strike="noStrike" smtClean="0">
                          <a:solidFill>
                            <a:srgbClr val="A00050"/>
                          </a:solidFill>
                          <a:effectLst/>
                          <a:latin typeface="+mj-lt"/>
                          <a:ea typeface="楷体_GB2312" pitchFamily="49" charset="-122"/>
                        </a:rPr>
                        <a:t>P25</a:t>
                      </a:r>
                      <a:endParaRPr lang="zh-CN" altLang="en-US" sz="1000" b="1" i="0" u="none" strike="noStrike">
                        <a:solidFill>
                          <a:srgbClr val="A00050"/>
                        </a:solidFill>
                        <a:effectLst/>
                        <a:latin typeface="+mj-lt"/>
                        <a:ea typeface="楷体_GB2312" pitchFamily="49" charset="-122"/>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654,245</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1,032,853</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1,342,875</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r>
              <a:tr h="0">
                <a:tc>
                  <a:txBody>
                    <a:bodyPr vert="horz" wrap="square"/>
                    <a:lstStyle/>
                    <a:p>
                      <a:pPr algn="ctr" rtl="0" fontAlgn="ctr"/>
                      <a:r>
                        <a:rPr lang="zh-CN" altLang="en-US" sz="1000" b="0" i="0" u="none" strike="noStrike" smtClean="0">
                          <a:solidFill>
                            <a:srgbClr val="000000"/>
                          </a:solidFill>
                          <a:effectLst/>
                          <a:latin typeface="+mj-lt"/>
                          <a:ea typeface="楷体_GB2312" pitchFamily="49" charset="-122"/>
                        </a:rPr>
                        <a:t>中后台副总</a:t>
                      </a:r>
                      <a:endParaRPr lang="zh-CN" altLang="en-US" sz="1000" b="0" i="0" u="none" strike="noStrike">
                        <a:solidFill>
                          <a:srgbClr val="000000"/>
                        </a:solidFill>
                        <a:effectLst/>
                        <a:latin typeface="+mj-lt"/>
                        <a:ea typeface="楷体_GB2312" pitchFamily="49" charset="-122"/>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450,000</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algn="ctr" rtl="0" fontAlgn="ctr"/>
                      <a:r>
                        <a:rPr lang="zh-CN" altLang="en-US" sz="1000" b="1" i="0" u="none" strike="noStrike" kern="1200" smtClean="0">
                          <a:solidFill>
                            <a:srgbClr val="A00050"/>
                          </a:solidFill>
                          <a:effectLst/>
                          <a:latin typeface="+mj-lt"/>
                          <a:ea typeface="楷体_GB2312" pitchFamily="49" charset="-122"/>
                          <a:cs typeface="+mn-cs"/>
                        </a:rPr>
                        <a:t>低于</a:t>
                      </a:r>
                      <a:r>
                        <a:rPr lang="en-US" altLang="zh-CN" sz="1000" b="1" i="0" u="none" strike="noStrike" kern="1200" smtClean="0">
                          <a:solidFill>
                            <a:srgbClr val="A00050"/>
                          </a:solidFill>
                          <a:effectLst/>
                          <a:latin typeface="+mj-lt"/>
                          <a:ea typeface="楷体_GB2312" pitchFamily="49" charset="-122"/>
                          <a:cs typeface="+mn-cs"/>
                        </a:rPr>
                        <a:t>P25</a:t>
                      </a:r>
                      <a:endParaRPr lang="zh-CN" altLang="en-US" sz="1000" b="1" i="0" u="none" strike="noStrike" kern="1200">
                        <a:solidFill>
                          <a:srgbClr val="A00050"/>
                        </a:solidFill>
                        <a:effectLst/>
                        <a:latin typeface="+mj-lt"/>
                        <a:ea typeface="楷体_GB2312" pitchFamily="49" charset="-122"/>
                        <a:cs typeface="+mn-cs"/>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589,537</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933,290</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1,199,167</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r>
            </a:tbl>
          </a:graphicData>
        </a:graphic>
      </p:graphicFrame>
      <p:sp>
        <p:nvSpPr>
          <p:cNvPr id="2" name="标题 1"/>
          <p:cNvSpPr>
            <a:spLocks noGrp="1"/>
          </p:cNvSpPr>
          <p:nvPr>
            <p:ph type="title"/>
          </p:nvPr>
        </p:nvSpPr>
        <p:spPr>
          <a:xfrm>
            <a:off x="329248" y="404664"/>
            <a:ext cx="8352928" cy="738932"/>
          </a:xfrm>
        </p:spPr>
        <p:txBody>
          <a:bodyPr/>
          <a:lstStyle/>
          <a:p>
            <a:r>
              <a:rPr lang="zh-CN" altLang="en-US" smtClean="0">
                <a:ea typeface="楷体_GB2312" pitchFamily="49" charset="-122"/>
              </a:rPr>
              <a:t>高管薪酬竞争力及薪酬结构分析 </a:t>
            </a:r>
            <a:endParaRPr lang="zh-CN" altLang="en-US">
              <a:ea typeface="楷体_GB2312" pitchFamily="49" charset="-122"/>
            </a:endParaRPr>
          </a:p>
        </p:txBody>
      </p:sp>
      <p:sp>
        <p:nvSpPr>
          <p:cNvPr id="4" name="页脚占位符 3"/>
          <p:cNvSpPr>
            <a:spLocks noGrp="1"/>
          </p:cNvSpPr>
          <p:nvPr>
            <p:ph type="ftr" sz="quarter" idx="11"/>
          </p:nvPr>
        </p:nvSpPr>
        <p:spPr>
          <a:xfrm>
            <a:off x="395536" y="6609220"/>
            <a:ext cx="1584176" cy="216024"/>
          </a:xfrm>
        </p:spPr>
        <p:txBody>
          <a:bodyPr/>
          <a:lstStyle/>
          <a:p>
            <a:r>
              <a:rPr lang="en-GB" smtClean="0"/>
              <a:t>towerswatson.com</a:t>
            </a:r>
            <a:endParaRPr lang="en-GB"/>
          </a:p>
        </p:txBody>
      </p:sp>
      <p:sp>
        <p:nvSpPr>
          <p:cNvPr id="5" name="日期占位符 4"/>
          <p:cNvSpPr>
            <a:spLocks noGrp="1"/>
          </p:cNvSpPr>
          <p:nvPr>
            <p:ph type="dt" sz="half" idx="10"/>
          </p:nvPr>
        </p:nvSpPr>
        <p:spPr>
          <a:xfrm>
            <a:off x="3794478" y="6590358"/>
            <a:ext cx="2133600" cy="216025"/>
          </a:xfrm>
        </p:spPr>
        <p:txBody>
          <a:bodyPr/>
          <a:lstStyle/>
          <a:p>
            <a:r>
              <a:rPr lang="en-US" smtClean="0"/>
              <a:t>© 2013 Towers Watson. All rights reserved.</a:t>
            </a:r>
            <a:endParaRPr lang="en-GB"/>
          </a:p>
        </p:txBody>
      </p:sp>
      <p:sp>
        <p:nvSpPr>
          <p:cNvPr id="7" name="Slide Number Placeholder 3"/>
          <p:cNvSpPr>
            <a:spLocks noGrp="1"/>
          </p:cNvSpPr>
          <p:nvPr>
            <p:ph type="sldNum" sz="quarter" idx="10"/>
          </p:nvPr>
        </p:nvSpPr>
        <p:spPr>
          <a:xfrm>
            <a:off x="8316416" y="6471493"/>
            <a:ext cx="498475" cy="269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bg1"/>
                </a:solidFill>
                <a:latin typeface="Arial"/>
                <a:ea typeface="楷体_GB2312" pitchFamily="49" charset="-122"/>
              </a:defRPr>
            </a:lvl1pPr>
            <a:lvl2pPr marL="742950" indent="-285750" eaLnBrk="0" hangingPunct="0">
              <a:defRPr b="1">
                <a:solidFill>
                  <a:schemeClr val="bg1"/>
                </a:solidFill>
                <a:latin typeface="Arial"/>
                <a:ea typeface="楷体_GB2312" pitchFamily="49" charset="-122"/>
              </a:defRPr>
            </a:lvl2pPr>
            <a:lvl3pPr marL="1143000" indent="-228600" eaLnBrk="0" hangingPunct="0">
              <a:defRPr b="1">
                <a:solidFill>
                  <a:schemeClr val="bg1"/>
                </a:solidFill>
                <a:latin typeface="Arial"/>
                <a:ea typeface="楷体_GB2312" pitchFamily="49" charset="-122"/>
              </a:defRPr>
            </a:lvl3pPr>
            <a:lvl4pPr marL="1600200" indent="-228600" eaLnBrk="0" hangingPunct="0">
              <a:defRPr b="1">
                <a:solidFill>
                  <a:schemeClr val="bg1"/>
                </a:solidFill>
                <a:latin typeface="Arial"/>
                <a:ea typeface="楷体_GB2312" pitchFamily="49" charset="-122"/>
              </a:defRPr>
            </a:lvl4pPr>
            <a:lvl5pPr marL="2057400" indent="-228600" eaLnBrk="0" hangingPunct="0">
              <a:defRPr b="1">
                <a:solidFill>
                  <a:schemeClr val="bg1"/>
                </a:solidFill>
                <a:latin typeface="Arial"/>
                <a:ea typeface="楷体_GB2312" pitchFamily="49" charset="-122"/>
              </a:defRPr>
            </a:lvl5pPr>
            <a:lvl6pPr marL="2514600" indent="-228600" algn="ctr" eaLnBrk="0" fontAlgn="base" hangingPunct="0">
              <a:spcBef>
                <a:spcPct val="0"/>
              </a:spcBef>
              <a:spcAft>
                <a:spcPct val="0"/>
              </a:spcAft>
              <a:defRPr b="1">
                <a:solidFill>
                  <a:schemeClr val="bg1"/>
                </a:solidFill>
                <a:latin typeface="Arial"/>
                <a:ea typeface="楷体_GB2312" pitchFamily="49" charset="-122"/>
              </a:defRPr>
            </a:lvl6pPr>
            <a:lvl7pPr marL="2971800" indent="-228600" algn="ctr" eaLnBrk="0" fontAlgn="base" hangingPunct="0">
              <a:spcBef>
                <a:spcPct val="0"/>
              </a:spcBef>
              <a:spcAft>
                <a:spcPct val="0"/>
              </a:spcAft>
              <a:defRPr b="1">
                <a:solidFill>
                  <a:schemeClr val="bg1"/>
                </a:solidFill>
                <a:latin typeface="Arial"/>
                <a:ea typeface="楷体_GB2312" pitchFamily="49" charset="-122"/>
              </a:defRPr>
            </a:lvl7pPr>
            <a:lvl8pPr marL="3429000" indent="-228600" algn="ctr" eaLnBrk="0" fontAlgn="base" hangingPunct="0">
              <a:spcBef>
                <a:spcPct val="0"/>
              </a:spcBef>
              <a:spcAft>
                <a:spcPct val="0"/>
              </a:spcAft>
              <a:defRPr b="1">
                <a:solidFill>
                  <a:schemeClr val="bg1"/>
                </a:solidFill>
                <a:latin typeface="Arial"/>
                <a:ea typeface="楷体_GB2312" pitchFamily="49" charset="-122"/>
              </a:defRPr>
            </a:lvl8pPr>
            <a:lvl9pPr marL="3886200" indent="-228600" algn="ctr" eaLnBrk="0" fontAlgn="base" hangingPunct="0">
              <a:spcBef>
                <a:spcPct val="0"/>
              </a:spcBef>
              <a:spcAft>
                <a:spcPct val="0"/>
              </a:spcAft>
              <a:defRPr b="1">
                <a:solidFill>
                  <a:schemeClr val="bg1"/>
                </a:solidFill>
                <a:latin typeface="Arial"/>
                <a:ea typeface="楷体_GB2312" pitchFamily="49" charset="-122"/>
              </a:defRPr>
            </a:lvl9pPr>
          </a:lstStyle>
          <a:p>
            <a:pPr eaLnBrk="1" hangingPunct="1"/>
            <a:fld id="{112AD509-DDD4-4F92-AB35-B325E5654D7F}" type="slidenum">
              <a:rPr lang="zh-CN" altLang="en-US" smtClean="0">
                <a:solidFill>
                  <a:srgbClr val="000000"/>
                </a:solidFill>
              </a:rPr>
              <a:pPr eaLnBrk="1" hangingPunct="1"/>
              <a:t>5</a:t>
            </a:fld>
            <a:endParaRPr lang="en-US" altLang="zh-CN" smtClean="0">
              <a:solidFill>
                <a:srgbClr val="000000"/>
              </a:solidFill>
            </a:endParaRPr>
          </a:p>
        </p:txBody>
      </p:sp>
      <p:graphicFrame>
        <p:nvGraphicFramePr>
          <p:cNvPr id="12" name="表格 11"/>
          <p:cNvGraphicFramePr>
            <a:graphicFrameLocks noGrp="1"/>
          </p:cNvGraphicFramePr>
          <p:nvPr>
            <p:extLst>
              <p:ext uri="{D42A27DB-BD31-4B8C-83A1-F6EECF244321}">
                <p14:modId xmlns:p14="http://schemas.microsoft.com/office/powerpoint/2010/main" val="3431471407"/>
              </p:ext>
            </p:extLst>
          </p:nvPr>
        </p:nvGraphicFramePr>
        <p:xfrm>
          <a:off x="395536" y="3501008"/>
          <a:ext cx="5616625" cy="962025"/>
        </p:xfrm>
        <a:graphic>
          <a:graphicData uri="http://schemas.openxmlformats.org/drawingml/2006/table">
            <a:tbl>
              <a:tblPr/>
              <a:tblGrid>
                <a:gridCol w="1148855"/>
                <a:gridCol w="893554"/>
                <a:gridCol w="893554"/>
                <a:gridCol w="893554"/>
                <a:gridCol w="893554"/>
                <a:gridCol w="893554"/>
              </a:tblGrid>
              <a:tr h="0">
                <a:tc gridSpan="3">
                  <a:txBody>
                    <a:bodyPr vert="horz" wrap="square"/>
                    <a:lstStyle/>
                    <a:p>
                      <a:pPr algn="ctr" rtl="0" fontAlgn="ctr"/>
                      <a:r>
                        <a:rPr lang="zh-CN" altLang="en-US" sz="1000" b="1" i="0" u="none" strike="noStrike">
                          <a:solidFill>
                            <a:srgbClr val="FFFFFF"/>
                          </a:solidFill>
                          <a:effectLst/>
                          <a:latin typeface="+mj-lt"/>
                          <a:ea typeface="楷体_GB2312" pitchFamily="49" charset="-122"/>
                        </a:rPr>
                        <a:t>中投租赁</a:t>
                      </a:r>
                      <a:r>
                        <a:rPr lang="en-US" altLang="zh-CN" sz="1000" b="1" i="0" u="none" strike="noStrike">
                          <a:solidFill>
                            <a:srgbClr val="FFFFFF"/>
                          </a:solidFill>
                          <a:effectLst/>
                          <a:latin typeface="+mj-lt"/>
                          <a:ea typeface="楷体_GB2312" pitchFamily="49" charset="-122"/>
                        </a:rPr>
                        <a:t>2012</a:t>
                      </a:r>
                      <a:r>
                        <a:rPr lang="zh-CN" altLang="en-US" sz="1000" b="1" i="0" u="none" strike="noStrike">
                          <a:solidFill>
                            <a:srgbClr val="FFFFFF"/>
                          </a:solidFill>
                          <a:effectLst/>
                          <a:latin typeface="+mj-lt"/>
                          <a:ea typeface="楷体_GB2312" pitchFamily="49" charset="-122"/>
                        </a:rPr>
                        <a:t>年</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E65032"/>
                    </a:solidFill>
                  </a:tcPr>
                </a:tc>
                <a:tc hMerge="1">
                  <a:txBody>
                    <a:bodyPr vert="horz" wrap="square"/>
                    <a:lstStyle/>
                    <a:p>
                      <a:endParaRPr lang="zh-CN" altLang="en-US"/>
                    </a:p>
                  </a:txBody>
                  <a:tcPr/>
                </a:tc>
                <a:tc hMerge="1">
                  <a:txBody>
                    <a:bodyPr vert="horz" wrap="square"/>
                    <a:lstStyle/>
                    <a:p>
                      <a:endParaRPr lang="zh-CN" altLang="en-US"/>
                    </a:p>
                  </a:txBody>
                  <a:tcPr/>
                </a:tc>
                <a:tc gridSpan="3">
                  <a:txBody>
                    <a:bodyPr vert="horz" wrap="square"/>
                    <a:lstStyle/>
                    <a:p>
                      <a:pPr marL="0" algn="ctr" defTabSz="914400" rtl="0" eaLnBrk="1" fontAlgn="ctr" latinLnBrk="0" hangingPunct="1"/>
                      <a:r>
                        <a:rPr lang="zh-CN" altLang="en-US" sz="1000" b="1" i="0" u="none" strike="noStrike" kern="1200">
                          <a:solidFill>
                            <a:schemeClr val="tx1"/>
                          </a:solidFill>
                          <a:effectLst/>
                          <a:latin typeface="+mj-lt"/>
                          <a:ea typeface="楷体_GB2312" pitchFamily="49" charset="-122"/>
                          <a:cs typeface="+mn-cs"/>
                        </a:rPr>
                        <a:t>市场</a:t>
                      </a:r>
                      <a:r>
                        <a:rPr lang="en-US" altLang="zh-CN" sz="1000" b="1" i="0" u="none" strike="noStrike" kern="1200">
                          <a:solidFill>
                            <a:schemeClr val="tx1"/>
                          </a:solidFill>
                          <a:effectLst/>
                          <a:latin typeface="+mj-lt"/>
                          <a:ea typeface="楷体_GB2312" pitchFamily="49" charset="-122"/>
                          <a:cs typeface="+mn-cs"/>
                        </a:rPr>
                        <a:t>2012</a:t>
                      </a:r>
                      <a:r>
                        <a:rPr lang="zh-CN" altLang="en-US" sz="1000" b="1" i="0" u="none" strike="noStrike" kern="1200">
                          <a:solidFill>
                            <a:schemeClr val="tx1"/>
                          </a:solidFill>
                          <a:effectLst/>
                          <a:latin typeface="+mj-lt"/>
                          <a:ea typeface="楷体_GB2312" pitchFamily="49" charset="-122"/>
                          <a:cs typeface="+mn-cs"/>
                        </a:rPr>
                        <a:t>年</a:t>
                      </a:r>
                    </a:p>
                  </a:txBody>
                  <a:tcPr marL="9525" marR="9525" marT="9525" marB="0" anchor="ctr">
                    <a:lnL w="6350" cap="flat" cmpd="sng" algn="ctr">
                      <a:solidFill>
                        <a:srgbClr val="FFFFFF"/>
                      </a:solidFill>
                      <a:prstDash val="solid"/>
                      <a:round/>
                      <a:headEnd type="none" w="med" len="med"/>
                      <a:tailEnd type="none" w="med" len="med"/>
                    </a:lnL>
                    <a:lnR>
                      <a:noFill/>
                    </a:lnR>
                    <a:lnT>
                      <a:noFill/>
                    </a:lnT>
                    <a:lnB w="6350" cap="flat" cmpd="sng" algn="ctr">
                      <a:solidFill>
                        <a:srgbClr val="FFFFFF"/>
                      </a:solidFill>
                      <a:prstDash val="solid"/>
                      <a:round/>
                      <a:headEnd type="none" w="med" len="med"/>
                      <a:tailEnd type="none" w="med" len="med"/>
                    </a:lnB>
                    <a:solidFill>
                      <a:schemeClr val="bg1">
                        <a:lumMod val="75000"/>
                      </a:schemeClr>
                    </a:solidFill>
                  </a:tcPr>
                </a:tc>
                <a:tc hMerge="1">
                  <a:txBody>
                    <a:bodyPr vert="horz" wrap="square"/>
                    <a:lstStyle/>
                    <a:p>
                      <a:endParaRPr lang="zh-CN" altLang="en-US"/>
                    </a:p>
                  </a:txBody>
                  <a:tcPr/>
                </a:tc>
                <a:tc hMerge="1">
                  <a:txBody>
                    <a:bodyPr vert="horz" wrap="square"/>
                    <a:lstStyle/>
                    <a:p>
                      <a:endParaRPr lang="zh-CN" altLang="en-US"/>
                    </a:p>
                  </a:txBody>
                  <a:tcPr/>
                </a:tc>
              </a:tr>
              <a:tr h="0">
                <a:tc>
                  <a:txBody>
                    <a:bodyPr vert="horz" wrap="square"/>
                    <a:lstStyle/>
                    <a:p>
                      <a:pPr algn="ctr" rtl="0" fontAlgn="ctr"/>
                      <a:r>
                        <a:rPr lang="zh-CN" altLang="en-US" sz="1000" b="1" i="0" u="none" strike="noStrike">
                          <a:solidFill>
                            <a:srgbClr val="FFFFFF"/>
                          </a:solidFill>
                          <a:effectLst/>
                          <a:latin typeface="+mj-lt"/>
                          <a:ea typeface="楷体_GB2312" pitchFamily="49" charset="-122"/>
                        </a:rPr>
                        <a:t>岗位</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E65032"/>
                    </a:solidFill>
                  </a:tcPr>
                </a:tc>
                <a:tc>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r>
                        <a:rPr lang="zh-CN" altLang="en-US" sz="1000" b="1" i="0" u="none" strike="noStrike">
                          <a:solidFill>
                            <a:srgbClr val="FFFFFF"/>
                          </a:solidFill>
                          <a:effectLst/>
                          <a:latin typeface="+mj-lt"/>
                          <a:ea typeface="楷体_GB2312" pitchFamily="49" charset="-122"/>
                        </a:rPr>
                        <a:t>总</a:t>
                      </a:r>
                      <a:r>
                        <a:rPr lang="zh-CN" altLang="en-US" sz="1000" b="1" i="0" u="none" strike="noStrike" smtClean="0">
                          <a:solidFill>
                            <a:srgbClr val="FFFFFF"/>
                          </a:solidFill>
                          <a:effectLst/>
                          <a:latin typeface="+mj-lt"/>
                          <a:ea typeface="楷体_GB2312" pitchFamily="49" charset="-122"/>
                        </a:rPr>
                        <a:t>现金薪酬</a:t>
                      </a:r>
                      <a:r>
                        <a:rPr lang="zh-CN" altLang="en-US" sz="1000" b="1" i="0" u="none" strike="noStrike" kern="1200" baseline="30000" smtClean="0">
                          <a:solidFill>
                            <a:schemeClr val="bg1"/>
                          </a:solidFill>
                          <a:effectLst/>
                          <a:latin typeface="+mj-lt"/>
                          <a:ea typeface="楷体_GB2312" pitchFamily="49" charset="-122"/>
                          <a:cs typeface="+mn-cs"/>
                        </a:rPr>
                        <a:t>注</a:t>
                      </a:r>
                      <a:endParaRPr lang="zh-CN" altLang="en-US" sz="1000" b="1" i="0" u="none" strike="noStrike" kern="1200" smtClean="0">
                        <a:solidFill>
                          <a:schemeClr val="bg1"/>
                        </a:solidFill>
                        <a:effectLst/>
                        <a:latin typeface="+mj-lt"/>
                        <a:ea typeface="楷体_GB2312" pitchFamily="49" charset="-122"/>
                        <a:cs typeface="+mn-cs"/>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E65032"/>
                    </a:solidFill>
                  </a:tcPr>
                </a:tc>
                <a:tc>
                  <a:txBody>
                    <a:bodyPr vert="horz" wrap="square"/>
                    <a:lstStyle/>
                    <a:p>
                      <a:pPr algn="ctr" rtl="0" fontAlgn="ctr"/>
                      <a:r>
                        <a:rPr lang="zh-CN" altLang="en-US" sz="1000" b="1" i="0" u="none" strike="noStrike">
                          <a:solidFill>
                            <a:srgbClr val="FFFFFF"/>
                          </a:solidFill>
                          <a:effectLst/>
                          <a:latin typeface="+mj-lt"/>
                          <a:ea typeface="楷体_GB2312" pitchFamily="49" charset="-122"/>
                        </a:rPr>
                        <a:t>中投租赁</a:t>
                      </a:r>
                    </a:p>
                    <a:p>
                      <a:pPr algn="ctr" rtl="0" fontAlgn="ctr"/>
                      <a:r>
                        <a:rPr lang="zh-CN" altLang="en-US" sz="1000" b="1" i="0" u="none" strike="noStrike">
                          <a:solidFill>
                            <a:srgbClr val="FFFFFF"/>
                          </a:solidFill>
                          <a:effectLst/>
                          <a:latin typeface="+mj-lt"/>
                          <a:ea typeface="楷体_GB2312" pitchFamily="49" charset="-122"/>
                        </a:rPr>
                        <a:t>所处分位</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E65032"/>
                    </a:solidFill>
                  </a:tcPr>
                </a:tc>
                <a:tc>
                  <a:txBody>
                    <a:bodyPr vert="horz" wrap="square"/>
                    <a:lstStyle/>
                    <a:p>
                      <a:pPr marL="0" algn="ctr" defTabSz="914400" rtl="0" eaLnBrk="1" fontAlgn="ctr" latinLnBrk="0" hangingPunct="1"/>
                      <a:r>
                        <a:rPr lang="en-US" altLang="zh-CN" sz="1000" b="1" i="0" u="none" strike="noStrike" kern="1200">
                          <a:solidFill>
                            <a:schemeClr val="tx1"/>
                          </a:solidFill>
                          <a:effectLst/>
                          <a:latin typeface="+mj-lt"/>
                          <a:ea typeface="楷体_GB2312" pitchFamily="49" charset="-122"/>
                          <a:cs typeface="+mn-cs"/>
                        </a:rPr>
                        <a:t>25</a:t>
                      </a:r>
                      <a:r>
                        <a:rPr lang="zh-CN" altLang="en-US" sz="1000" b="1" i="0" u="none" strike="noStrike" kern="1200">
                          <a:solidFill>
                            <a:schemeClr val="tx1"/>
                          </a:solidFill>
                          <a:effectLst/>
                          <a:latin typeface="+mj-lt"/>
                          <a:ea typeface="楷体_GB2312" pitchFamily="49" charset="-122"/>
                          <a:cs typeface="+mn-cs"/>
                        </a:rPr>
                        <a:t>分位</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chemeClr val="bg1">
                        <a:lumMod val="75000"/>
                      </a:schemeClr>
                    </a:solidFill>
                  </a:tcPr>
                </a:tc>
                <a:tc>
                  <a:txBody>
                    <a:bodyPr vert="horz" wrap="square"/>
                    <a:lstStyle/>
                    <a:p>
                      <a:pPr marL="0" algn="ctr" defTabSz="914400" rtl="0" eaLnBrk="1" fontAlgn="ctr" latinLnBrk="0" hangingPunct="1"/>
                      <a:r>
                        <a:rPr lang="en-US" altLang="zh-CN" sz="1000" b="1" i="0" u="none" strike="noStrike" kern="1200">
                          <a:solidFill>
                            <a:schemeClr val="tx1"/>
                          </a:solidFill>
                          <a:effectLst/>
                          <a:latin typeface="+mj-lt"/>
                          <a:ea typeface="楷体_GB2312" pitchFamily="49" charset="-122"/>
                          <a:cs typeface="+mn-cs"/>
                        </a:rPr>
                        <a:t>50</a:t>
                      </a:r>
                      <a:r>
                        <a:rPr lang="zh-CN" altLang="en-US" sz="1000" b="1" i="0" u="none" strike="noStrike" kern="1200">
                          <a:solidFill>
                            <a:schemeClr val="tx1"/>
                          </a:solidFill>
                          <a:effectLst/>
                          <a:latin typeface="+mj-lt"/>
                          <a:ea typeface="楷体_GB2312" pitchFamily="49" charset="-122"/>
                          <a:cs typeface="+mn-cs"/>
                        </a:rPr>
                        <a:t>分位</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chemeClr val="bg1">
                        <a:lumMod val="75000"/>
                      </a:schemeClr>
                    </a:solidFill>
                  </a:tcPr>
                </a:tc>
                <a:tc>
                  <a:txBody>
                    <a:bodyPr vert="horz" wrap="square"/>
                    <a:lstStyle/>
                    <a:p>
                      <a:pPr marL="0" algn="ctr" defTabSz="914400" rtl="0" eaLnBrk="1" fontAlgn="ctr" latinLnBrk="0" hangingPunct="1"/>
                      <a:r>
                        <a:rPr lang="en-US" altLang="zh-CN" sz="1000" b="1" i="0" u="none" strike="noStrike" kern="1200">
                          <a:solidFill>
                            <a:schemeClr val="tx1"/>
                          </a:solidFill>
                          <a:effectLst/>
                          <a:latin typeface="+mj-lt"/>
                          <a:ea typeface="楷体_GB2312" pitchFamily="49" charset="-122"/>
                          <a:cs typeface="+mn-cs"/>
                        </a:rPr>
                        <a:t>75</a:t>
                      </a:r>
                      <a:r>
                        <a:rPr lang="zh-CN" altLang="en-US" sz="1000" b="1" i="0" u="none" strike="noStrike" kern="1200">
                          <a:solidFill>
                            <a:schemeClr val="tx1"/>
                          </a:solidFill>
                          <a:effectLst/>
                          <a:latin typeface="+mj-lt"/>
                          <a:ea typeface="楷体_GB2312" pitchFamily="49" charset="-122"/>
                          <a:cs typeface="+mn-cs"/>
                        </a:rPr>
                        <a:t>分位</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chemeClr val="bg1">
                        <a:lumMod val="75000"/>
                      </a:schemeClr>
                    </a:solidFill>
                  </a:tcPr>
                </a:tc>
              </a:tr>
              <a:tr h="0">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defRPr/>
                      </a:pPr>
                      <a:r>
                        <a:rPr kumimoji="0" lang="zh-CN" altLang="en-US" sz="1000" b="0" i="0" u="none" strike="noStrike" kern="1200" cap="none" spc="0" normalizeH="0" baseline="0" noProof="0" smtClean="0">
                          <a:ln>
                            <a:noFill/>
                          </a:ln>
                          <a:solidFill>
                            <a:srgbClr val="000000"/>
                          </a:solidFill>
                          <a:effectLst/>
                          <a:uLnTx/>
                          <a:uFillTx/>
                          <a:latin typeface="+mj-lt"/>
                          <a:ea typeface="楷体_GB2312" pitchFamily="49" charset="-122"/>
                          <a:cs typeface="+mn-cs"/>
                        </a:rPr>
                        <a:t>总经理</a:t>
                      </a:r>
                      <a:endParaRPr kumimoji="0" lang="zh-CN" altLang="en-US" sz="1000" b="0" i="0" u="none" strike="noStrike" kern="1200" cap="none" spc="0" normalizeH="0" baseline="0" noProof="0">
                        <a:ln>
                          <a:noFill/>
                        </a:ln>
                        <a:solidFill>
                          <a:srgbClr val="000000"/>
                        </a:solidFill>
                        <a:effectLst/>
                        <a:uLnTx/>
                        <a:uFillTx/>
                        <a:latin typeface="+mj-lt"/>
                        <a:ea typeface="楷体_GB2312" pitchFamily="49" charset="-122"/>
                        <a:cs typeface="+mn-cs"/>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1,300,000</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algn="ctr" rtl="0" fontAlgn="ctr"/>
                      <a:r>
                        <a:rPr lang="zh-CN" altLang="en-US" sz="1000" b="1" i="0" u="none" strike="noStrike" kern="1200" smtClean="0">
                          <a:solidFill>
                            <a:srgbClr val="A00050"/>
                          </a:solidFill>
                          <a:effectLst/>
                          <a:latin typeface="+mj-lt"/>
                          <a:ea typeface="楷体_GB2312" pitchFamily="49" charset="-122"/>
                          <a:cs typeface="+mn-cs"/>
                        </a:rPr>
                        <a:t>低于</a:t>
                      </a:r>
                      <a:r>
                        <a:rPr lang="en-US" altLang="zh-CN" sz="1000" b="1" i="0" u="none" strike="noStrike" kern="1200" smtClean="0">
                          <a:solidFill>
                            <a:srgbClr val="A00050"/>
                          </a:solidFill>
                          <a:effectLst/>
                          <a:latin typeface="+mj-lt"/>
                          <a:ea typeface="楷体_GB2312" pitchFamily="49" charset="-122"/>
                          <a:cs typeface="+mn-cs"/>
                        </a:rPr>
                        <a:t>P25</a:t>
                      </a:r>
                      <a:endParaRPr lang="zh-CN" altLang="en-US" sz="1000" b="1" i="0" u="none" strike="noStrike" kern="1200">
                        <a:solidFill>
                          <a:srgbClr val="A00050"/>
                        </a:solidFill>
                        <a:effectLst/>
                        <a:latin typeface="+mj-lt"/>
                        <a:ea typeface="楷体_GB2312" pitchFamily="49" charset="-122"/>
                        <a:cs typeface="+mn-cs"/>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1,493,060</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2,167,619</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2,995,403</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r>
              <a:tr h="0">
                <a:tc>
                  <a:txBody>
                    <a:bodyPr vert="horz" wrap="square"/>
                    <a:lstStyle/>
                    <a:p>
                      <a:pPr algn="ctr" rtl="0" fontAlgn="ctr"/>
                      <a:r>
                        <a:rPr lang="zh-CN" altLang="en-US" sz="1000" b="0" i="0" u="none" strike="noStrike" smtClean="0">
                          <a:solidFill>
                            <a:srgbClr val="000000"/>
                          </a:solidFill>
                          <a:effectLst/>
                          <a:latin typeface="+mj-lt"/>
                          <a:ea typeface="楷体_GB2312" pitchFamily="49" charset="-122"/>
                        </a:rPr>
                        <a:t>前台副总</a:t>
                      </a:r>
                      <a:endParaRPr lang="zh-CN" altLang="en-US" sz="1000" b="0" i="0" u="none" strike="noStrike">
                        <a:solidFill>
                          <a:srgbClr val="000000"/>
                        </a:solidFill>
                        <a:effectLst/>
                        <a:latin typeface="+mj-lt"/>
                        <a:ea typeface="楷体_GB2312" pitchFamily="49" charset="-122"/>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algn="ctr" rtl="0" fontAlgn="ctr"/>
                      <a:r>
                        <a:rPr lang="en-US" altLang="zh-CN" sz="1000" b="0" i="0" u="none" strike="noStrike" smtClean="0">
                          <a:solidFill>
                            <a:srgbClr val="000000"/>
                          </a:solidFill>
                          <a:effectLst/>
                          <a:latin typeface="+mj-lt"/>
                          <a:ea typeface="楷体_GB2312" pitchFamily="49" charset="-122"/>
                        </a:rPr>
                        <a:t>1,050,000</a:t>
                      </a:r>
                      <a:endParaRPr lang="en-US" altLang="zh-CN" sz="1000" b="0" i="0" u="none" strike="noStrike">
                        <a:solidFill>
                          <a:srgbClr val="000000"/>
                        </a:solidFill>
                        <a:effectLst/>
                        <a:latin typeface="+mj-lt"/>
                        <a:ea typeface="楷体_GB2312" pitchFamily="49" charset="-122"/>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r>
                        <a:rPr lang="zh-CN" altLang="en-US" sz="1000" b="1" i="0" u="none" strike="noStrike" smtClean="0">
                          <a:solidFill>
                            <a:srgbClr val="A00050"/>
                          </a:solidFill>
                          <a:effectLst/>
                          <a:latin typeface="+mj-lt"/>
                          <a:ea typeface="楷体_GB2312" pitchFamily="49" charset="-122"/>
                        </a:rPr>
                        <a:t>低于</a:t>
                      </a:r>
                      <a:r>
                        <a:rPr lang="en-US" altLang="zh-CN" sz="1000" b="1" i="0" u="none" strike="noStrike" smtClean="0">
                          <a:solidFill>
                            <a:srgbClr val="A00050"/>
                          </a:solidFill>
                          <a:effectLst/>
                          <a:latin typeface="+mj-lt"/>
                          <a:ea typeface="楷体_GB2312" pitchFamily="49" charset="-122"/>
                        </a:rPr>
                        <a:t>P25</a:t>
                      </a:r>
                      <a:endParaRPr lang="zh-CN" altLang="en-US" sz="1000" b="1" i="0" u="none" strike="noStrike" smtClean="0">
                        <a:solidFill>
                          <a:srgbClr val="A00050"/>
                        </a:solidFill>
                        <a:effectLst/>
                        <a:latin typeface="+mj-lt"/>
                        <a:ea typeface="楷体_GB2312" pitchFamily="49" charset="-122"/>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1,254,672</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1,798,257</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2,461,908</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r>
              <a:tr h="0">
                <a:tc>
                  <a:txBody>
                    <a:bodyPr vert="horz" wrap="square"/>
                    <a:lstStyle/>
                    <a:p>
                      <a:pPr algn="ctr" rtl="0" fontAlgn="ctr"/>
                      <a:r>
                        <a:rPr lang="zh-CN" altLang="en-US" sz="1000" b="0" i="0" u="none" strike="noStrike" smtClean="0">
                          <a:solidFill>
                            <a:srgbClr val="000000"/>
                          </a:solidFill>
                          <a:effectLst/>
                          <a:latin typeface="+mj-lt"/>
                          <a:ea typeface="楷体_GB2312" pitchFamily="49" charset="-122"/>
                        </a:rPr>
                        <a:t>中后台副总</a:t>
                      </a:r>
                      <a:endParaRPr lang="zh-CN" altLang="en-US" sz="1000" b="0" i="0" u="none" strike="noStrike">
                        <a:solidFill>
                          <a:srgbClr val="000000"/>
                        </a:solidFill>
                        <a:effectLst/>
                        <a:latin typeface="+mj-lt"/>
                        <a:ea typeface="楷体_GB2312" pitchFamily="49" charset="-122"/>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900,000</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r>
                        <a:rPr lang="zh-CN" altLang="en-US" sz="1000" b="1" i="0" u="none" strike="noStrike" kern="1200" smtClean="0">
                          <a:solidFill>
                            <a:srgbClr val="A00050"/>
                          </a:solidFill>
                          <a:effectLst/>
                          <a:latin typeface="+mj-lt"/>
                          <a:ea typeface="楷体_GB2312" pitchFamily="49" charset="-122"/>
                          <a:cs typeface="+mn-cs"/>
                        </a:rPr>
                        <a:t>略高于</a:t>
                      </a:r>
                      <a:r>
                        <a:rPr lang="en-US" altLang="zh-CN" sz="1000" b="1" i="0" u="none" strike="noStrike" kern="1200" smtClean="0">
                          <a:solidFill>
                            <a:srgbClr val="A00050"/>
                          </a:solidFill>
                          <a:effectLst/>
                          <a:latin typeface="+mj-lt"/>
                          <a:ea typeface="楷体_GB2312" pitchFamily="49" charset="-122"/>
                          <a:cs typeface="+mn-cs"/>
                        </a:rPr>
                        <a:t>P25</a:t>
                      </a:r>
                      <a:endParaRPr lang="zh-CN" altLang="en-US" sz="1000" b="1" i="0" u="none" strike="noStrike" kern="1200" smtClean="0">
                        <a:solidFill>
                          <a:srgbClr val="A00050"/>
                        </a:solidFill>
                        <a:effectLst/>
                        <a:latin typeface="+mj-lt"/>
                        <a:ea typeface="楷体_GB2312" pitchFamily="49" charset="-122"/>
                        <a:cs typeface="+mn-cs"/>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ADCD6"/>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875,943</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1,418,900</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c>
                  <a:txBody>
                    <a:bodyPr vert="horz" wrap="square"/>
                    <a:lstStyle/>
                    <a:p>
                      <a:pPr algn="ctr" rtl="0" fontAlgn="ctr"/>
                      <a:r>
                        <a:rPr lang="en-US" altLang="zh-CN" sz="1000" b="0" i="0" u="none" strike="noStrike">
                          <a:solidFill>
                            <a:srgbClr val="000000"/>
                          </a:solidFill>
                          <a:effectLst/>
                          <a:latin typeface="+mj-lt"/>
                          <a:ea typeface="楷体_GB2312" pitchFamily="49" charset="-122"/>
                        </a:rPr>
                        <a:t>1,835,277</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F2F2F2"/>
                    </a:solidFill>
                  </a:tcPr>
                </a:tc>
              </a:tr>
            </a:tbl>
          </a:graphicData>
        </a:graphic>
      </p:graphicFrame>
      <p:sp>
        <p:nvSpPr>
          <p:cNvPr id="20" name="TextBox 19"/>
          <p:cNvSpPr txBox="1"/>
          <p:nvPr/>
        </p:nvSpPr>
        <p:spPr>
          <a:xfrm>
            <a:off x="6701368" y="1388945"/>
            <a:ext cx="822960" cy="2308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00" smtClean="0">
                <a:latin typeface="+mj-lt"/>
                <a:ea typeface="楷体_GB2312" pitchFamily="49" charset="-122"/>
              </a:rPr>
              <a:t>单位：万元</a:t>
            </a:r>
            <a:endParaRPr lang="zh-CN" altLang="en-US" sz="900">
              <a:latin typeface="+mj-lt"/>
              <a:ea typeface="楷体_GB2312" pitchFamily="49" charset="-122"/>
            </a:endParaRPr>
          </a:p>
        </p:txBody>
      </p:sp>
      <p:sp>
        <p:nvSpPr>
          <p:cNvPr id="21" name="TextBox 20"/>
          <p:cNvSpPr txBox="1"/>
          <p:nvPr/>
        </p:nvSpPr>
        <p:spPr>
          <a:xfrm>
            <a:off x="6701368" y="3278568"/>
            <a:ext cx="822960" cy="2308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00" smtClean="0">
                <a:latin typeface="+mj-lt"/>
                <a:ea typeface="楷体_GB2312" pitchFamily="49" charset="-122"/>
              </a:rPr>
              <a:t>单位：万元</a:t>
            </a:r>
            <a:endParaRPr lang="zh-CN" altLang="en-US" sz="900">
              <a:latin typeface="+mj-lt"/>
              <a:ea typeface="楷体_GB2312" pitchFamily="49" charset="-122"/>
            </a:endParaRPr>
          </a:p>
        </p:txBody>
      </p:sp>
      <p:sp>
        <p:nvSpPr>
          <p:cNvPr id="22" name="TextBox 21"/>
          <p:cNvSpPr txBox="1"/>
          <p:nvPr/>
        </p:nvSpPr>
        <p:spPr>
          <a:xfrm>
            <a:off x="8598728" y="1407271"/>
            <a:ext cx="365760" cy="1061829"/>
          </a:xfrm>
          <a:prstGeom prst="rect">
            <a:avLst/>
          </a:prstGeom>
          <a:noFill/>
        </p:spPr>
        <p:txBody>
          <a:bodyPr wrap="square" lIns="0" r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900" smtClean="0">
                <a:latin typeface="+mj-lt"/>
                <a:ea typeface="楷体_GB2312" pitchFamily="49" charset="-122"/>
              </a:rPr>
              <a:t>P75</a:t>
            </a:r>
          </a:p>
          <a:p>
            <a:endParaRPr lang="en-US" altLang="zh-CN" sz="900">
              <a:latin typeface="+mj-lt"/>
              <a:ea typeface="楷体_GB2312" pitchFamily="49" charset="-122"/>
            </a:endParaRPr>
          </a:p>
          <a:p>
            <a:endParaRPr lang="en-US" altLang="zh-CN" sz="900" smtClean="0">
              <a:latin typeface="+mj-lt"/>
              <a:ea typeface="楷体_GB2312" pitchFamily="49" charset="-122"/>
            </a:endParaRPr>
          </a:p>
          <a:p>
            <a:r>
              <a:rPr lang="en-US" altLang="zh-CN" sz="900" smtClean="0">
                <a:latin typeface="+mj-lt"/>
                <a:ea typeface="楷体_GB2312" pitchFamily="49" charset="-122"/>
              </a:rPr>
              <a:t>P50</a:t>
            </a:r>
          </a:p>
          <a:p>
            <a:endParaRPr lang="en-US" altLang="zh-CN" sz="900">
              <a:latin typeface="+mj-lt"/>
              <a:ea typeface="楷体_GB2312" pitchFamily="49" charset="-122"/>
            </a:endParaRPr>
          </a:p>
          <a:p>
            <a:endParaRPr lang="en-US" altLang="zh-CN" sz="900" smtClean="0">
              <a:latin typeface="+mj-lt"/>
              <a:ea typeface="楷体_GB2312" pitchFamily="49" charset="-122"/>
            </a:endParaRPr>
          </a:p>
          <a:p>
            <a:r>
              <a:rPr lang="en-US" altLang="zh-CN" sz="900" smtClean="0">
                <a:latin typeface="+mj-lt"/>
                <a:ea typeface="楷体_GB2312" pitchFamily="49" charset="-122"/>
              </a:rPr>
              <a:t>P25</a:t>
            </a:r>
            <a:endParaRPr lang="en-US" altLang="zh-CN" sz="900">
              <a:latin typeface="+mj-lt"/>
              <a:ea typeface="楷体_GB2312" pitchFamily="49" charset="-122"/>
            </a:endParaRPr>
          </a:p>
        </p:txBody>
      </p:sp>
      <p:sp>
        <p:nvSpPr>
          <p:cNvPr id="23" name="TextBox 22"/>
          <p:cNvSpPr txBox="1"/>
          <p:nvPr/>
        </p:nvSpPr>
        <p:spPr>
          <a:xfrm>
            <a:off x="8604448" y="3375283"/>
            <a:ext cx="365760" cy="1061829"/>
          </a:xfrm>
          <a:prstGeom prst="rect">
            <a:avLst/>
          </a:prstGeom>
          <a:noFill/>
        </p:spPr>
        <p:txBody>
          <a:bodyPr wrap="square" lIns="0" r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900" smtClean="0">
                <a:latin typeface="+mj-lt"/>
                <a:ea typeface="楷体_GB2312" pitchFamily="49" charset="-122"/>
              </a:rPr>
              <a:t>P75</a:t>
            </a:r>
          </a:p>
          <a:p>
            <a:endParaRPr lang="en-US" altLang="zh-CN" sz="900">
              <a:latin typeface="+mj-lt"/>
              <a:ea typeface="楷体_GB2312" pitchFamily="49" charset="-122"/>
            </a:endParaRPr>
          </a:p>
          <a:p>
            <a:endParaRPr lang="en-US" altLang="zh-CN" sz="900" smtClean="0">
              <a:latin typeface="+mj-lt"/>
              <a:ea typeface="楷体_GB2312" pitchFamily="49" charset="-122"/>
            </a:endParaRPr>
          </a:p>
          <a:p>
            <a:r>
              <a:rPr lang="en-US" altLang="zh-CN" sz="900" smtClean="0">
                <a:latin typeface="+mj-lt"/>
                <a:ea typeface="楷体_GB2312" pitchFamily="49" charset="-122"/>
              </a:rPr>
              <a:t>P50</a:t>
            </a:r>
          </a:p>
          <a:p>
            <a:endParaRPr lang="en-US" altLang="zh-CN" sz="900">
              <a:latin typeface="+mj-lt"/>
              <a:ea typeface="楷体_GB2312" pitchFamily="49" charset="-122"/>
            </a:endParaRPr>
          </a:p>
          <a:p>
            <a:endParaRPr lang="en-US" altLang="zh-CN" sz="900" smtClean="0">
              <a:latin typeface="+mj-lt"/>
              <a:ea typeface="楷体_GB2312" pitchFamily="49" charset="-122"/>
            </a:endParaRPr>
          </a:p>
          <a:p>
            <a:r>
              <a:rPr lang="en-US" altLang="zh-CN" sz="900" smtClean="0">
                <a:latin typeface="+mj-lt"/>
                <a:ea typeface="楷体_GB2312" pitchFamily="49" charset="-122"/>
              </a:rPr>
              <a:t>P25</a:t>
            </a:r>
            <a:endParaRPr lang="en-US" altLang="zh-CN" sz="900">
              <a:latin typeface="+mj-lt"/>
              <a:ea typeface="楷体_GB2312" pitchFamily="49" charset="-122"/>
            </a:endParaRPr>
          </a:p>
        </p:txBody>
      </p:sp>
      <p:sp>
        <p:nvSpPr>
          <p:cNvPr id="24" name="TextBox 23"/>
          <p:cNvSpPr txBox="1"/>
          <p:nvPr/>
        </p:nvSpPr>
        <p:spPr>
          <a:xfrm>
            <a:off x="251520" y="6537212"/>
            <a:ext cx="5904656" cy="246221"/>
          </a:xfrm>
          <a:prstGeom prst="rect">
            <a:avLst/>
          </a:prstGeom>
          <a:solidFill>
            <a:schemeClr val="bg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a:r>
              <a:rPr lang="zh-CN" altLang="en-US" sz="1000" smtClean="0">
                <a:latin typeface="楷体_GB2312" pitchFamily="49" charset="-122"/>
                <a:ea typeface="楷体_GB2312" pitchFamily="49" charset="-122"/>
              </a:rPr>
              <a:t>注：中投租赁薪酬数据均为目标值</a:t>
            </a:r>
            <a:endParaRPr lang="zh-CN" altLang="en-US" sz="1000">
              <a:latin typeface="楷体_GB2312" pitchFamily="49" charset="-122"/>
              <a:ea typeface="楷体_GB2312" pitchFamily="49" charset="-122"/>
            </a:endParaRPr>
          </a:p>
        </p:txBody>
      </p:sp>
      <p:sp>
        <p:nvSpPr>
          <p:cNvPr id="8" name="TextBox 7"/>
          <p:cNvSpPr txBox="1"/>
          <p:nvPr/>
        </p:nvSpPr>
        <p:spPr>
          <a:xfrm>
            <a:off x="683568" y="5445224"/>
            <a:ext cx="1097280" cy="2616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00" b="1" smtClean="0">
                <a:solidFill>
                  <a:srgbClr val="E65032"/>
                </a:solidFill>
                <a:latin typeface="+mj-lt"/>
                <a:ea typeface="楷体_GB2312" pitchFamily="49" charset="-122"/>
              </a:rPr>
              <a:t>中投租赁奖金</a:t>
            </a:r>
            <a:endParaRPr lang="zh-CN" altLang="en-US" sz="1100" b="1">
              <a:solidFill>
                <a:srgbClr val="E65032"/>
              </a:solidFill>
              <a:latin typeface="+mj-lt"/>
              <a:ea typeface="楷体_GB2312" pitchFamily="49" charset="-122"/>
            </a:endParaRPr>
          </a:p>
        </p:txBody>
      </p:sp>
      <p:sp>
        <p:nvSpPr>
          <p:cNvPr id="28" name="TextBox 27"/>
          <p:cNvSpPr txBox="1"/>
          <p:nvPr/>
        </p:nvSpPr>
        <p:spPr>
          <a:xfrm>
            <a:off x="683568" y="5889140"/>
            <a:ext cx="1097280" cy="2616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00" b="1" smtClean="0">
                <a:solidFill>
                  <a:srgbClr val="EC7962"/>
                </a:solidFill>
                <a:latin typeface="+mj-lt"/>
                <a:ea typeface="楷体_GB2312" pitchFamily="49" charset="-122"/>
              </a:rPr>
              <a:t>中投租赁固薪</a:t>
            </a:r>
            <a:endParaRPr lang="zh-CN" altLang="en-US" sz="1100" b="1">
              <a:solidFill>
                <a:srgbClr val="EC7962"/>
              </a:solidFill>
              <a:latin typeface="+mj-lt"/>
              <a:ea typeface="楷体_GB2312" pitchFamily="49" charset="-122"/>
            </a:endParaRPr>
          </a:p>
        </p:txBody>
      </p:sp>
      <p:sp>
        <p:nvSpPr>
          <p:cNvPr id="34" name="TextBox 33"/>
          <p:cNvSpPr txBox="1"/>
          <p:nvPr/>
        </p:nvSpPr>
        <p:spPr>
          <a:xfrm>
            <a:off x="4554840" y="5457092"/>
            <a:ext cx="1097280" cy="2616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00" b="1">
                <a:solidFill>
                  <a:schemeClr val="accent6"/>
                </a:solidFill>
                <a:latin typeface="+mj-lt"/>
                <a:ea typeface="楷体_GB2312" pitchFamily="49" charset="-122"/>
              </a:rPr>
              <a:t>市场</a:t>
            </a:r>
            <a:r>
              <a:rPr lang="zh-CN" altLang="en-US" sz="1100" b="1" smtClean="0">
                <a:solidFill>
                  <a:schemeClr val="accent6"/>
                </a:solidFill>
                <a:latin typeface="+mj-lt"/>
                <a:ea typeface="楷体_GB2312" pitchFamily="49" charset="-122"/>
              </a:rPr>
              <a:t>租赁奖金</a:t>
            </a:r>
            <a:endParaRPr lang="zh-CN" altLang="en-US" sz="1100" b="1">
              <a:solidFill>
                <a:schemeClr val="accent6"/>
              </a:solidFill>
              <a:latin typeface="+mj-lt"/>
              <a:ea typeface="楷体_GB2312" pitchFamily="49" charset="-122"/>
            </a:endParaRPr>
          </a:p>
        </p:txBody>
      </p:sp>
      <p:sp>
        <p:nvSpPr>
          <p:cNvPr id="35" name="TextBox 34"/>
          <p:cNvSpPr txBox="1"/>
          <p:nvPr/>
        </p:nvSpPr>
        <p:spPr>
          <a:xfrm>
            <a:off x="4554840" y="5901008"/>
            <a:ext cx="1097280" cy="2616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00" b="1">
                <a:solidFill>
                  <a:srgbClr val="E1ADBD"/>
                </a:solidFill>
                <a:latin typeface="+mj-lt"/>
                <a:ea typeface="楷体_GB2312" pitchFamily="49" charset="-122"/>
              </a:rPr>
              <a:t>市场</a:t>
            </a:r>
            <a:r>
              <a:rPr lang="zh-CN" altLang="en-US" sz="1100" b="1" smtClean="0">
                <a:solidFill>
                  <a:srgbClr val="E1ADBD"/>
                </a:solidFill>
                <a:latin typeface="+mj-lt"/>
                <a:ea typeface="楷体_GB2312" pitchFamily="49" charset="-122"/>
              </a:rPr>
              <a:t>租赁固薪</a:t>
            </a:r>
            <a:endParaRPr lang="zh-CN" altLang="en-US" sz="1100" b="1">
              <a:solidFill>
                <a:srgbClr val="E1ADBD"/>
              </a:solidFill>
              <a:latin typeface="+mj-lt"/>
              <a:ea typeface="楷体_GB2312" pitchFamily="49" charset="-122"/>
            </a:endParaRPr>
          </a:p>
        </p:txBody>
      </p:sp>
      <p:graphicFrame>
        <p:nvGraphicFramePr>
          <p:cNvPr id="37" name="图表 36"/>
          <p:cNvGraphicFramePr/>
          <p:nvPr>
            <p:extLst>
              <p:ext uri="{D42A27DB-BD31-4B8C-83A1-F6EECF244321}">
                <p14:modId xmlns:p14="http://schemas.microsoft.com/office/powerpoint/2010/main" val="3422617291"/>
              </p:ext>
            </p:extLst>
          </p:nvPr>
        </p:nvGraphicFramePr>
        <p:xfrm>
          <a:off x="1602512" y="5165050"/>
          <a:ext cx="2681456" cy="1371600"/>
        </p:xfrm>
        <a:graphic>
          <a:graphicData uri="http://schemas.openxmlformats.org/drawingml/2006/chart">
            <c:chart xmlns:c="http://schemas.openxmlformats.org/drawingml/2006/chart" r:id="rId4"/>
          </a:graphicData>
        </a:graphic>
      </p:graphicFrame>
      <p:graphicFrame>
        <p:nvGraphicFramePr>
          <p:cNvPr id="39" name="图表 38"/>
          <p:cNvGraphicFramePr/>
          <p:nvPr>
            <p:extLst>
              <p:ext uri="{D42A27DB-BD31-4B8C-83A1-F6EECF244321}">
                <p14:modId xmlns:p14="http://schemas.microsoft.com/office/powerpoint/2010/main" val="3524890291"/>
              </p:ext>
            </p:extLst>
          </p:nvPr>
        </p:nvGraphicFramePr>
        <p:xfrm>
          <a:off x="5580112" y="5176918"/>
          <a:ext cx="2646040" cy="1371600"/>
        </p:xfrm>
        <a:graphic>
          <a:graphicData uri="http://schemas.openxmlformats.org/drawingml/2006/chart">
            <c:chart xmlns:c="http://schemas.openxmlformats.org/drawingml/2006/chart" r:id="rId5"/>
          </a:graphicData>
        </a:graphic>
      </p:graphicFrame>
    </p:spTree>
    <p:extLst>
      <p:ext uri="{BB962C8B-B14F-4D97-AF65-F5344CB8AC3E}">
        <p14:creationId xmlns:p14="http://schemas.microsoft.com/office/powerpoint/2010/main" val="266211252"/>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kern="0">
                <a:solidFill>
                  <a:srgbClr val="E65032"/>
                </a:solidFill>
                <a:ea typeface="楷体_GB2312" pitchFamily="49" charset="-122"/>
                <a:cs typeface="Arial"/>
              </a:rPr>
              <a:t>目录</a:t>
            </a:r>
            <a:endParaRPr lang="zh-CN" altLang="en-US">
              <a:ea typeface="楷体_GB2312" pitchFamily="49" charset="-122"/>
            </a:endParaRPr>
          </a:p>
        </p:txBody>
      </p:sp>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2013 Towers Watson. All rights reserved.</a:t>
            </a:r>
            <a:endParaRPr lang="en-GB"/>
          </a:p>
        </p:txBody>
      </p:sp>
      <p:grpSp>
        <p:nvGrpSpPr>
          <p:cNvPr id="6" name="组合 5"/>
          <p:cNvGrpSpPr/>
          <p:nvPr/>
        </p:nvGrpSpPr>
        <p:grpSpPr>
          <a:xfrm>
            <a:off x="894402" y="1556792"/>
            <a:ext cx="7422014" cy="3096344"/>
            <a:chOff x="894402" y="1700808"/>
            <a:chExt cx="7422014" cy="3195156"/>
          </a:xfrm>
        </p:grpSpPr>
        <p:sp>
          <p:nvSpPr>
            <p:cNvPr id="7" name="五边形 6"/>
            <p:cNvSpPr/>
            <p:nvPr/>
          </p:nvSpPr>
          <p:spPr bwMode="auto">
            <a:xfrm>
              <a:off x="894402" y="1700808"/>
              <a:ext cx="792088" cy="678933"/>
            </a:xfrm>
            <a:prstGeom prst="homePlate">
              <a:avLst>
                <a:gd name="adj" fmla="val 23025"/>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en-US" altLang="zh-CN" b="1" i="0" u="none" strike="noStrike" cap="none" normalizeH="0" baseline="0" smtClean="0">
                  <a:ln>
                    <a:noFill/>
                  </a:ln>
                  <a:effectLst/>
                  <a:latin typeface="+mj-lt"/>
                  <a:ea typeface="楷体_GB2312" pitchFamily="49" charset="-122"/>
                  <a:cs typeface="Arial"/>
                </a:rPr>
                <a:t>1</a:t>
              </a:r>
              <a:endParaRPr kumimoji="0" lang="zh-CN" altLang="en-US" b="1" i="0" u="none" strike="noStrike" cap="none" normalizeH="0" baseline="0" smtClean="0">
                <a:ln>
                  <a:noFill/>
                </a:ln>
                <a:effectLst/>
                <a:latin typeface="+mj-lt"/>
                <a:ea typeface="楷体_GB2312" pitchFamily="49" charset="-122"/>
                <a:cs typeface="Arial"/>
              </a:endParaRPr>
            </a:p>
          </p:txBody>
        </p:sp>
        <p:sp>
          <p:nvSpPr>
            <p:cNvPr id="9" name="五边形 8"/>
            <p:cNvSpPr/>
            <p:nvPr/>
          </p:nvSpPr>
          <p:spPr bwMode="auto">
            <a:xfrm>
              <a:off x="894402" y="2528923"/>
              <a:ext cx="792088" cy="678933"/>
            </a:xfrm>
            <a:prstGeom prst="homePlate">
              <a:avLst>
                <a:gd name="adj" fmla="val 23025"/>
              </a:avLst>
            </a:prstGeom>
            <a:solidFill>
              <a:schemeClr val="bg2"/>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en-US" altLang="zh-CN" b="1" i="0" u="none" strike="noStrike" cap="none" normalizeH="0" baseline="0" smtClean="0">
                  <a:ln>
                    <a:noFill/>
                  </a:ln>
                  <a:solidFill>
                    <a:schemeClr val="bg1"/>
                  </a:solidFill>
                  <a:effectLst/>
                  <a:latin typeface="+mj-lt"/>
                  <a:ea typeface="楷体_GB2312" pitchFamily="49" charset="-122"/>
                  <a:cs typeface="Arial"/>
                </a:rPr>
                <a:t>2</a:t>
              </a:r>
              <a:endParaRPr kumimoji="0" lang="zh-CN" altLang="en-US" b="1" i="0" u="none" strike="noStrike" cap="none" normalizeH="0" baseline="0" smtClean="0">
                <a:ln>
                  <a:noFill/>
                </a:ln>
                <a:solidFill>
                  <a:schemeClr val="bg1"/>
                </a:solidFill>
                <a:effectLst/>
                <a:latin typeface="+mj-lt"/>
                <a:ea typeface="楷体_GB2312" pitchFamily="49" charset="-122"/>
                <a:cs typeface="Arial"/>
              </a:endParaRPr>
            </a:p>
          </p:txBody>
        </p:sp>
        <p:sp>
          <p:nvSpPr>
            <p:cNvPr id="10" name="矩形 9"/>
            <p:cNvSpPr/>
            <p:nvPr/>
          </p:nvSpPr>
          <p:spPr bwMode="auto">
            <a:xfrm>
              <a:off x="1902514" y="1711557"/>
              <a:ext cx="6408712" cy="678933"/>
            </a:xfrm>
            <a:prstGeom prst="rect">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defTabSz="914400" rtl="0" eaLnBrk="1" fontAlgn="base" latinLnBrk="0" hangingPunct="1">
                <a:lnSpc>
                  <a:spcPct val="100000"/>
                </a:lnSpc>
                <a:spcBef>
                  <a:spcPct val="0"/>
                </a:spcBef>
                <a:spcAft>
                  <a:spcPct val="0"/>
                </a:spcAft>
                <a:buClrTx/>
                <a:buSzTx/>
                <a:buFontTx/>
                <a:buNone/>
              </a:pPr>
              <a:r>
                <a:rPr lang="zh-CN" altLang="en-US" b="1" smtClean="0">
                  <a:latin typeface="+mj-lt"/>
                  <a:ea typeface="楷体_GB2312" pitchFamily="49" charset="-122"/>
                  <a:cs typeface="Arial"/>
                </a:rPr>
                <a:t>高管薪酬竞争力分析及现状诊断</a:t>
              </a:r>
              <a:endParaRPr kumimoji="0" lang="zh-CN" altLang="en-US" b="1" i="0" u="none" strike="noStrike" cap="none" normalizeH="0" baseline="0" smtClean="0">
                <a:ln>
                  <a:noFill/>
                </a:ln>
                <a:effectLst/>
                <a:latin typeface="+mj-lt"/>
                <a:ea typeface="楷体_GB2312" pitchFamily="49" charset="-122"/>
                <a:cs typeface="Arial"/>
              </a:endParaRPr>
            </a:p>
          </p:txBody>
        </p:sp>
        <p:sp>
          <p:nvSpPr>
            <p:cNvPr id="11" name="五边形 10"/>
            <p:cNvSpPr/>
            <p:nvPr/>
          </p:nvSpPr>
          <p:spPr bwMode="auto">
            <a:xfrm>
              <a:off x="894402" y="3360421"/>
              <a:ext cx="792088" cy="678933"/>
            </a:xfrm>
            <a:prstGeom prst="homePlate">
              <a:avLst>
                <a:gd name="adj" fmla="val 23025"/>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en-US" altLang="zh-CN" b="1" i="0" u="none" strike="noStrike" cap="none" normalizeH="0" baseline="0" smtClean="0">
                  <a:ln>
                    <a:noFill/>
                  </a:ln>
                  <a:effectLst/>
                  <a:latin typeface="+mj-lt"/>
                  <a:ea typeface="楷体_GB2312" pitchFamily="49" charset="-122"/>
                  <a:cs typeface="Arial"/>
                </a:rPr>
                <a:t>3</a:t>
              </a:r>
              <a:endParaRPr kumimoji="0" lang="zh-CN" altLang="en-US" b="1" i="0" u="none" strike="noStrike" cap="none" normalizeH="0" baseline="0" smtClean="0">
                <a:ln>
                  <a:noFill/>
                </a:ln>
                <a:effectLst/>
                <a:latin typeface="+mj-lt"/>
                <a:ea typeface="楷体_GB2312" pitchFamily="49" charset="-122"/>
                <a:cs typeface="Arial"/>
              </a:endParaRPr>
            </a:p>
          </p:txBody>
        </p:sp>
        <p:sp>
          <p:nvSpPr>
            <p:cNvPr id="12" name="矩形 11"/>
            <p:cNvSpPr/>
            <p:nvPr/>
          </p:nvSpPr>
          <p:spPr bwMode="auto">
            <a:xfrm>
              <a:off x="1902514" y="2543055"/>
              <a:ext cx="6408712" cy="678933"/>
            </a:xfrm>
            <a:prstGeom prst="rect">
              <a:avLst/>
            </a:prstGeom>
            <a:solidFill>
              <a:schemeClr val="bg2"/>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defTabSz="914400" rtl="0" eaLnBrk="1" fontAlgn="base" latinLnBrk="0" hangingPunct="1">
                <a:lnSpc>
                  <a:spcPct val="100000"/>
                </a:lnSpc>
                <a:spcBef>
                  <a:spcPct val="0"/>
                </a:spcBef>
                <a:spcAft>
                  <a:spcPct val="0"/>
                </a:spcAft>
                <a:buClrTx/>
                <a:buSzTx/>
                <a:buFontTx/>
                <a:buNone/>
              </a:pPr>
              <a:r>
                <a:rPr lang="zh-CN" altLang="en-US" b="1" smtClean="0">
                  <a:solidFill>
                    <a:schemeClr val="bg1"/>
                  </a:solidFill>
                  <a:latin typeface="+mj-lt"/>
                  <a:ea typeface="楷体_GB2312" pitchFamily="49" charset="-122"/>
                  <a:cs typeface="Arial"/>
                </a:rPr>
                <a:t>高管薪酬水平与结构优化建议</a:t>
              </a:r>
              <a:endParaRPr kumimoji="0" lang="zh-CN" altLang="en-US" b="1" i="0" u="none" strike="noStrike" cap="none" normalizeH="0" baseline="0" smtClean="0">
                <a:ln>
                  <a:noFill/>
                </a:ln>
                <a:solidFill>
                  <a:schemeClr val="bg1"/>
                </a:solidFill>
                <a:effectLst/>
                <a:latin typeface="+mj-lt"/>
                <a:ea typeface="楷体_GB2312" pitchFamily="49" charset="-122"/>
                <a:cs typeface="Arial"/>
              </a:endParaRPr>
            </a:p>
          </p:txBody>
        </p:sp>
        <p:sp>
          <p:nvSpPr>
            <p:cNvPr id="13" name="五边形 12"/>
            <p:cNvSpPr/>
            <p:nvPr/>
          </p:nvSpPr>
          <p:spPr bwMode="auto">
            <a:xfrm>
              <a:off x="899592" y="4190227"/>
              <a:ext cx="792088" cy="678933"/>
            </a:xfrm>
            <a:prstGeom prst="homePlate">
              <a:avLst>
                <a:gd name="adj" fmla="val 23025"/>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en-US" altLang="zh-CN" b="1" i="0" u="none" strike="noStrike" cap="none" normalizeH="0" baseline="0" smtClean="0">
                  <a:ln>
                    <a:noFill/>
                  </a:ln>
                  <a:effectLst/>
                  <a:latin typeface="+mj-lt"/>
                  <a:ea typeface="楷体_GB2312" pitchFamily="49" charset="-122"/>
                  <a:cs typeface="Arial"/>
                </a:rPr>
                <a:t>4</a:t>
              </a:r>
              <a:endParaRPr kumimoji="0" lang="zh-CN" altLang="en-US" b="1" i="0" u="none" strike="noStrike" cap="none" normalizeH="0" baseline="0" smtClean="0">
                <a:ln>
                  <a:noFill/>
                </a:ln>
                <a:effectLst/>
                <a:latin typeface="+mj-lt"/>
                <a:ea typeface="楷体_GB2312" pitchFamily="49" charset="-122"/>
                <a:cs typeface="Arial"/>
              </a:endParaRPr>
            </a:p>
          </p:txBody>
        </p:sp>
        <p:sp>
          <p:nvSpPr>
            <p:cNvPr id="14" name="矩形 13"/>
            <p:cNvSpPr/>
            <p:nvPr/>
          </p:nvSpPr>
          <p:spPr bwMode="auto">
            <a:xfrm>
              <a:off x="1907704" y="3372861"/>
              <a:ext cx="6408712" cy="678933"/>
            </a:xfrm>
            <a:prstGeom prst="rect">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b="1" smtClean="0">
                  <a:latin typeface="+mj-lt"/>
                  <a:ea typeface="楷体_GB2312" pitchFamily="49" charset="-122"/>
                  <a:cs typeface="Arial"/>
                </a:rPr>
                <a:t>高管奖金机制及绩效链接</a:t>
              </a:r>
              <a:endParaRPr lang="zh-CN" altLang="en-US" b="1">
                <a:latin typeface="+mj-lt"/>
                <a:ea typeface="楷体_GB2312" pitchFamily="49" charset="-122"/>
                <a:cs typeface="Arial"/>
              </a:endParaRPr>
            </a:p>
          </p:txBody>
        </p:sp>
        <p:sp>
          <p:nvSpPr>
            <p:cNvPr id="16" name="矩形 15"/>
            <p:cNvSpPr/>
            <p:nvPr/>
          </p:nvSpPr>
          <p:spPr bwMode="auto">
            <a:xfrm>
              <a:off x="1907704" y="4217031"/>
              <a:ext cx="6408712" cy="678933"/>
            </a:xfrm>
            <a:prstGeom prst="rect">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defTabSz="914400" rtl="0" eaLnBrk="1" fontAlgn="base" latinLnBrk="0" hangingPunct="1">
                <a:lnSpc>
                  <a:spcPct val="100000"/>
                </a:lnSpc>
                <a:spcBef>
                  <a:spcPct val="0"/>
                </a:spcBef>
                <a:spcAft>
                  <a:spcPct val="0"/>
                </a:spcAft>
                <a:buClrTx/>
                <a:buSzTx/>
                <a:buFontTx/>
                <a:buNone/>
              </a:pPr>
              <a:r>
                <a:rPr kumimoji="0" lang="zh-CN" altLang="en-US" b="1" i="0" u="none" strike="noStrike" cap="none" normalizeH="0" baseline="0" smtClean="0">
                  <a:ln>
                    <a:noFill/>
                  </a:ln>
                  <a:effectLst/>
                  <a:latin typeface="+mj-lt"/>
                  <a:ea typeface="楷体_GB2312" pitchFamily="49" charset="-122"/>
                  <a:cs typeface="Arial"/>
                </a:rPr>
                <a:t>建立完善的人力资源体系</a:t>
              </a:r>
            </a:p>
          </p:txBody>
        </p:sp>
      </p:grpSp>
      <p:sp>
        <p:nvSpPr>
          <p:cNvPr id="17" name="Slide Number Placeholder 3"/>
          <p:cNvSpPr>
            <a:spLocks noGrp="1"/>
          </p:cNvSpPr>
          <p:nvPr>
            <p:ph type="sldNum" sz="quarter" idx="10"/>
          </p:nvPr>
        </p:nvSpPr>
        <p:spPr>
          <a:xfrm>
            <a:off x="8316416" y="6255469"/>
            <a:ext cx="498475" cy="269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bg1"/>
                </a:solidFill>
                <a:latin typeface="Arial"/>
                <a:ea typeface="楷体_GB2312" pitchFamily="49" charset="-122"/>
              </a:defRPr>
            </a:lvl1pPr>
            <a:lvl2pPr marL="742950" indent="-285750" eaLnBrk="0" hangingPunct="0">
              <a:defRPr b="1">
                <a:solidFill>
                  <a:schemeClr val="bg1"/>
                </a:solidFill>
                <a:latin typeface="Arial"/>
                <a:ea typeface="楷体_GB2312" pitchFamily="49" charset="-122"/>
              </a:defRPr>
            </a:lvl2pPr>
            <a:lvl3pPr marL="1143000" indent="-228600" eaLnBrk="0" hangingPunct="0">
              <a:defRPr b="1">
                <a:solidFill>
                  <a:schemeClr val="bg1"/>
                </a:solidFill>
                <a:latin typeface="Arial"/>
                <a:ea typeface="楷体_GB2312" pitchFamily="49" charset="-122"/>
              </a:defRPr>
            </a:lvl3pPr>
            <a:lvl4pPr marL="1600200" indent="-228600" eaLnBrk="0" hangingPunct="0">
              <a:defRPr b="1">
                <a:solidFill>
                  <a:schemeClr val="bg1"/>
                </a:solidFill>
                <a:latin typeface="Arial"/>
                <a:ea typeface="楷体_GB2312" pitchFamily="49" charset="-122"/>
              </a:defRPr>
            </a:lvl4pPr>
            <a:lvl5pPr marL="2057400" indent="-228600" eaLnBrk="0" hangingPunct="0">
              <a:defRPr b="1">
                <a:solidFill>
                  <a:schemeClr val="bg1"/>
                </a:solidFill>
                <a:latin typeface="Arial"/>
                <a:ea typeface="楷体_GB2312" pitchFamily="49" charset="-122"/>
              </a:defRPr>
            </a:lvl5pPr>
            <a:lvl6pPr marL="2514600" indent="-228600" algn="ctr" eaLnBrk="0" fontAlgn="base" hangingPunct="0">
              <a:spcBef>
                <a:spcPct val="0"/>
              </a:spcBef>
              <a:spcAft>
                <a:spcPct val="0"/>
              </a:spcAft>
              <a:defRPr b="1">
                <a:solidFill>
                  <a:schemeClr val="bg1"/>
                </a:solidFill>
                <a:latin typeface="Arial"/>
                <a:ea typeface="楷体_GB2312" pitchFamily="49" charset="-122"/>
              </a:defRPr>
            </a:lvl6pPr>
            <a:lvl7pPr marL="2971800" indent="-228600" algn="ctr" eaLnBrk="0" fontAlgn="base" hangingPunct="0">
              <a:spcBef>
                <a:spcPct val="0"/>
              </a:spcBef>
              <a:spcAft>
                <a:spcPct val="0"/>
              </a:spcAft>
              <a:defRPr b="1">
                <a:solidFill>
                  <a:schemeClr val="bg1"/>
                </a:solidFill>
                <a:latin typeface="Arial"/>
                <a:ea typeface="楷体_GB2312" pitchFamily="49" charset="-122"/>
              </a:defRPr>
            </a:lvl7pPr>
            <a:lvl8pPr marL="3429000" indent="-228600" algn="ctr" eaLnBrk="0" fontAlgn="base" hangingPunct="0">
              <a:spcBef>
                <a:spcPct val="0"/>
              </a:spcBef>
              <a:spcAft>
                <a:spcPct val="0"/>
              </a:spcAft>
              <a:defRPr b="1">
                <a:solidFill>
                  <a:schemeClr val="bg1"/>
                </a:solidFill>
                <a:latin typeface="Arial"/>
                <a:ea typeface="楷体_GB2312" pitchFamily="49" charset="-122"/>
              </a:defRPr>
            </a:lvl8pPr>
            <a:lvl9pPr marL="3886200" indent="-228600" algn="ctr" eaLnBrk="0" fontAlgn="base" hangingPunct="0">
              <a:spcBef>
                <a:spcPct val="0"/>
              </a:spcBef>
              <a:spcAft>
                <a:spcPct val="0"/>
              </a:spcAft>
              <a:defRPr b="1">
                <a:solidFill>
                  <a:schemeClr val="bg1"/>
                </a:solidFill>
                <a:latin typeface="Arial"/>
                <a:ea typeface="楷体_GB2312" pitchFamily="49" charset="-122"/>
              </a:defRPr>
            </a:lvl9pPr>
          </a:lstStyle>
          <a:p>
            <a:pPr eaLnBrk="1" hangingPunct="1"/>
            <a:fld id="{112AD509-DDD4-4F92-AB35-B325E5654D7F}" type="slidenum">
              <a:rPr lang="zh-CN" altLang="en-US" smtClean="0">
                <a:solidFill>
                  <a:srgbClr val="000000"/>
                </a:solidFill>
              </a:rPr>
              <a:pPr eaLnBrk="1" hangingPunct="1"/>
              <a:t>6</a:t>
            </a:fld>
            <a:endParaRPr lang="en-US" altLang="zh-CN" smtClean="0">
              <a:solidFill>
                <a:srgbClr val="000000"/>
              </a:solidFill>
            </a:endParaRPr>
          </a:p>
        </p:txBody>
      </p:sp>
      <p:sp>
        <p:nvSpPr>
          <p:cNvPr id="15" name="五边形 14"/>
          <p:cNvSpPr/>
          <p:nvPr/>
        </p:nvSpPr>
        <p:spPr bwMode="auto">
          <a:xfrm>
            <a:off x="899592" y="4797152"/>
            <a:ext cx="792088" cy="657937"/>
          </a:xfrm>
          <a:prstGeom prst="homePlate">
            <a:avLst>
              <a:gd name="adj" fmla="val 23025"/>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lang="en-US" altLang="zh-CN" b="1">
                <a:latin typeface="+mj-lt"/>
                <a:ea typeface="楷体_GB2312" pitchFamily="49" charset="-122"/>
                <a:cs typeface="Arial"/>
              </a:rPr>
              <a:t>5</a:t>
            </a:r>
            <a:endParaRPr kumimoji="0" lang="zh-CN" altLang="en-US" b="1" i="0" u="none" strike="noStrike" cap="none" normalizeH="0" baseline="0" smtClean="0">
              <a:ln>
                <a:noFill/>
              </a:ln>
              <a:effectLst/>
              <a:latin typeface="+mj-lt"/>
              <a:ea typeface="楷体_GB2312" pitchFamily="49" charset="-122"/>
              <a:cs typeface="Arial"/>
            </a:endParaRPr>
          </a:p>
        </p:txBody>
      </p:sp>
      <p:sp>
        <p:nvSpPr>
          <p:cNvPr id="18" name="矩形 17"/>
          <p:cNvSpPr/>
          <p:nvPr/>
        </p:nvSpPr>
        <p:spPr bwMode="auto">
          <a:xfrm>
            <a:off x="1907704" y="4823127"/>
            <a:ext cx="6408712" cy="657937"/>
          </a:xfrm>
          <a:prstGeom prst="rect">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defTabSz="914400" rtl="0" eaLnBrk="1" fontAlgn="base" latinLnBrk="0" hangingPunct="1">
              <a:lnSpc>
                <a:spcPct val="100000"/>
              </a:lnSpc>
              <a:spcBef>
                <a:spcPct val="0"/>
              </a:spcBef>
              <a:spcAft>
                <a:spcPct val="0"/>
              </a:spcAft>
              <a:buClrTx/>
              <a:buSzTx/>
              <a:buFontTx/>
              <a:buNone/>
            </a:pPr>
            <a:r>
              <a:rPr lang="zh-CN" altLang="en-US" b="1">
                <a:latin typeface="+mj-lt"/>
                <a:ea typeface="楷体_GB2312" pitchFamily="49" charset="-122"/>
                <a:cs typeface="Arial"/>
              </a:rPr>
              <a:t>附录</a:t>
            </a:r>
            <a:endParaRPr kumimoji="0" lang="zh-CN" altLang="en-US" b="1" i="0" u="none" strike="noStrike" cap="none" normalizeH="0" baseline="0" smtClean="0">
              <a:ln>
                <a:noFill/>
              </a:ln>
              <a:effectLst/>
              <a:latin typeface="+mj-lt"/>
              <a:ea typeface="楷体_GB2312" pitchFamily="49" charset="-122"/>
              <a:cs typeface="Arial"/>
            </a:endParaRPr>
          </a:p>
        </p:txBody>
      </p:sp>
    </p:spTree>
    <p:extLst>
      <p:ext uri="{BB962C8B-B14F-4D97-AF65-F5344CB8AC3E}">
        <p14:creationId xmlns:p14="http://schemas.microsoft.com/office/powerpoint/2010/main" val="1130435168"/>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solidFill>
            <a:schemeClr val="bg1"/>
          </a:solidFill>
        </p:spPr>
        <p:txBody>
          <a:bodyPr/>
          <a:lstStyle/>
          <a:p>
            <a:r>
              <a:rPr lang="zh-CN" altLang="en-US" smtClean="0">
                <a:ea typeface="楷体_GB2312" pitchFamily="49" charset="-122"/>
              </a:rPr>
              <a:t>中投租赁高管薪酬策略</a:t>
            </a:r>
            <a:endParaRPr lang="zh-CN" altLang="en-US">
              <a:ea typeface="楷体_GB2312" pitchFamily="49" charset="-122"/>
            </a:endParaRPr>
          </a:p>
        </p:txBody>
      </p:sp>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2013 Towers Watson. All rights reserved.</a:t>
            </a:r>
            <a:endParaRPr lang="en-GB"/>
          </a:p>
        </p:txBody>
      </p:sp>
      <p:grpSp>
        <p:nvGrpSpPr>
          <p:cNvPr id="130" name="组合 129"/>
          <p:cNvGrpSpPr/>
          <p:nvPr/>
        </p:nvGrpSpPr>
        <p:grpSpPr>
          <a:xfrm>
            <a:off x="404538" y="1412552"/>
            <a:ext cx="8415934" cy="4752752"/>
            <a:chOff x="404538" y="1412776"/>
            <a:chExt cx="8415934" cy="4752752"/>
          </a:xfrm>
        </p:grpSpPr>
        <p:sp>
          <p:nvSpPr>
            <p:cNvPr id="131" name="Rectangle 5"/>
            <p:cNvSpPr>
              <a:spLocks noChangeArrowheads="1"/>
            </p:cNvSpPr>
            <p:nvPr/>
          </p:nvSpPr>
          <p:spPr bwMode="ltGray">
            <a:xfrm>
              <a:off x="404539" y="1412776"/>
              <a:ext cx="8403329" cy="360391"/>
            </a:xfrm>
            <a:prstGeom prst="rect">
              <a:avLst/>
            </a:prstGeom>
            <a:gradFill rotWithShape="1">
              <a:gsLst>
                <a:gs pos="0">
                  <a:srgbClr val="D0482C">
                    <a:shade val="51000"/>
                    <a:satMod val="130000"/>
                  </a:srgbClr>
                </a:gs>
                <a:gs pos="80000">
                  <a:srgbClr val="D0482C">
                    <a:shade val="93000"/>
                    <a:satMod val="130000"/>
                  </a:srgbClr>
                </a:gs>
                <a:gs pos="100000">
                  <a:srgbClr val="D0482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758825" eaLnBrk="0" fontAlgn="auto" latinLnBrk="0" hangingPunct="0">
                <a:lnSpc>
                  <a:spcPct val="100000"/>
                </a:lnSpc>
                <a:spcBef>
                  <a:spcPct val="50000"/>
                </a:spcBef>
                <a:spcAft>
                  <a:spcPct val="0"/>
                </a:spcAft>
                <a:buClr>
                  <a:srgbClr val="A00050"/>
                </a:buClr>
                <a:buSzPct val="90000"/>
                <a:buFont typeface="Monotype Sorts" pitchFamily="2" charset="2"/>
                <a:buNone/>
                <a:defRPr/>
              </a:pPr>
              <a:r>
                <a:rPr kumimoji="0" lang="zh-CN" altLang="en-US" sz="1600" b="1" i="0" u="none" strike="noStrike" kern="0" cap="none" spc="0" normalizeH="0" baseline="0" noProof="0" smtClean="0">
                  <a:ln>
                    <a:noFill/>
                  </a:ln>
                  <a:solidFill>
                    <a:srgbClr val="FFFFFF"/>
                  </a:solidFill>
                  <a:effectLst/>
                  <a:uLnTx/>
                  <a:uFillTx/>
                  <a:latin typeface="+mj-lt"/>
                  <a:ea typeface="楷体_GB2312" pitchFamily="49" charset="-122"/>
                  <a:cs typeface="Arial"/>
                </a:rPr>
                <a:t>基于租赁行业市场化的高管薪酬</a:t>
              </a:r>
              <a:r>
                <a:rPr kumimoji="0" lang="zh-CN" altLang="en-US" sz="1600" b="1" i="0" u="none" strike="noStrike" kern="0" cap="none" spc="0" normalizeH="0" baseline="0" noProof="0">
                  <a:ln>
                    <a:noFill/>
                  </a:ln>
                  <a:solidFill>
                    <a:srgbClr val="FFFFFF"/>
                  </a:solidFill>
                  <a:effectLst/>
                  <a:uLnTx/>
                  <a:uFillTx/>
                  <a:latin typeface="+mj-lt"/>
                  <a:ea typeface="楷体_GB2312" pitchFamily="49" charset="-122"/>
                  <a:cs typeface="Arial"/>
                </a:rPr>
                <a:t>策略</a:t>
              </a:r>
            </a:p>
          </p:txBody>
        </p:sp>
        <p:sp>
          <p:nvSpPr>
            <p:cNvPr id="132" name="Rectangle 6"/>
            <p:cNvSpPr>
              <a:spLocks noChangeArrowheads="1"/>
            </p:cNvSpPr>
            <p:nvPr/>
          </p:nvSpPr>
          <p:spPr bwMode="gray">
            <a:xfrm>
              <a:off x="404538" y="1773167"/>
              <a:ext cx="8403329" cy="4392361"/>
            </a:xfrm>
            <a:prstGeom prst="rect">
              <a:avLst/>
            </a:prstGeom>
            <a:solidFill>
              <a:srgbClr val="FFFFFF">
                <a:lumMod val="95000"/>
              </a:srgbClr>
            </a:solidFill>
            <a:ln w="12700">
              <a:noFill/>
              <a:miter lim="800000"/>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33" name="AutoShape 7"/>
            <p:cNvSpPr>
              <a:spLocks noChangeArrowheads="1"/>
            </p:cNvSpPr>
            <p:nvPr/>
          </p:nvSpPr>
          <p:spPr bwMode="invGray">
            <a:xfrm>
              <a:off x="462158" y="1845560"/>
              <a:ext cx="3837046" cy="412325"/>
            </a:xfrm>
            <a:prstGeom prst="roundRect">
              <a:avLst>
                <a:gd name="adj" fmla="val 50000"/>
              </a:avLst>
            </a:prstGeom>
            <a:solidFill>
              <a:srgbClr val="FFFFFF">
                <a:lumMod val="75000"/>
              </a:srgb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758825" eaLnBrk="0" fontAlgn="auto" latinLnBrk="0" hangingPunct="0">
                <a:lnSpc>
                  <a:spcPct val="100000"/>
                </a:lnSpc>
                <a:spcBef>
                  <a:spcPct val="50000"/>
                </a:spcBef>
                <a:spcAft>
                  <a:spcPct val="0"/>
                </a:spcAft>
                <a:buClr>
                  <a:srgbClr val="A00050"/>
                </a:buClr>
                <a:buSzPct val="90000"/>
                <a:buFont typeface="Monotype Sorts" pitchFamily="2" charset="2"/>
                <a:buNone/>
                <a:defRPr/>
              </a:pPr>
              <a:r>
                <a:rPr kumimoji="0" lang="zh-CN" altLang="en-US" sz="1400" b="1" i="0" u="none" strike="noStrike" kern="0" cap="none" spc="0" normalizeH="0" baseline="0" noProof="0" smtClean="0">
                  <a:ln>
                    <a:noFill/>
                  </a:ln>
                  <a:solidFill>
                    <a:srgbClr val="000000"/>
                  </a:solidFill>
                  <a:effectLst/>
                  <a:uLnTx/>
                  <a:uFillTx/>
                  <a:latin typeface="+mj-lt"/>
                  <a:ea typeface="楷体_GB2312" pitchFamily="49" charset="-122"/>
                  <a:cs typeface="Arial"/>
                </a:rPr>
                <a:t>薪</a:t>
              </a:r>
              <a:r>
                <a:rPr kumimoji="0" lang="zh-CN" altLang="en-US" sz="1400" b="1" i="0" u="none" strike="noStrike" kern="0" cap="none" spc="0" normalizeH="0" baseline="0" noProof="0">
                  <a:ln>
                    <a:noFill/>
                  </a:ln>
                  <a:solidFill>
                    <a:srgbClr val="000000"/>
                  </a:solidFill>
                  <a:effectLst/>
                  <a:uLnTx/>
                  <a:uFillTx/>
                  <a:latin typeface="+mj-lt"/>
                  <a:ea typeface="楷体_GB2312" pitchFamily="49" charset="-122"/>
                  <a:cs typeface="Arial"/>
                </a:rPr>
                <a:t>酬水平定位</a:t>
              </a:r>
              <a:endParaRPr kumimoji="0" lang="en-US" altLang="en-US" sz="1400" b="1" i="0" u="none" strike="noStrike" kern="0" cap="none" spc="0" normalizeH="0" baseline="0" noProof="0">
                <a:ln>
                  <a:noFill/>
                </a:ln>
                <a:solidFill>
                  <a:srgbClr val="000000"/>
                </a:solidFill>
                <a:effectLst/>
                <a:uLnTx/>
                <a:uFillTx/>
                <a:latin typeface="+mj-lt"/>
                <a:ea typeface="楷体_GB2312" pitchFamily="49" charset="-122"/>
                <a:cs typeface="Arial"/>
              </a:endParaRPr>
            </a:p>
          </p:txBody>
        </p:sp>
        <p:sp>
          <p:nvSpPr>
            <p:cNvPr id="134" name="Text Box 8"/>
            <p:cNvSpPr txBox="1">
              <a:spLocks noChangeArrowheads="1"/>
            </p:cNvSpPr>
            <p:nvPr/>
          </p:nvSpPr>
          <p:spPr bwMode="gray">
            <a:xfrm>
              <a:off x="6236633" y="2429424"/>
              <a:ext cx="2490209" cy="15521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tx1"/>
                    </a:outerShdw>
                  </a:effectLst>
                </a14:hiddenEffects>
              </a:ext>
            </a:extLst>
          </p:spPr>
          <p:txBody>
            <a:bodyPr wrap="square" lIns="96926" tIns="48463" rIns="96926" bIns="48463">
              <a:spAutoFit/>
            </a:bodyPr>
            <a:lstStyle>
              <a:defPPr>
                <a:defRPr lang="en-US"/>
              </a:defPPr>
              <a:lvl1pPr marL="0" algn="l" defTabSz="808038" rtl="0" eaLnBrk="0" latinLnBrk="0" hangingPunct="0">
                <a:defRPr sz="1800" kern="1200">
                  <a:solidFill>
                    <a:schemeClr val="tx1"/>
                  </a:solidFill>
                  <a:latin typeface="Arial" pitchFamily="34" charset="0"/>
                  <a:ea typeface="+mn-ea"/>
                  <a:cs typeface="Arial" pitchFamily="34" charset="0"/>
                </a:defRPr>
              </a:lvl1pPr>
              <a:lvl2pPr marL="742950" indent="-285750" algn="l" defTabSz="808038" rtl="0" eaLnBrk="0" latinLnBrk="0" hangingPunct="0">
                <a:defRPr sz="1800" kern="1200">
                  <a:solidFill>
                    <a:schemeClr val="tx1"/>
                  </a:solidFill>
                  <a:latin typeface="Arial" pitchFamily="34" charset="0"/>
                  <a:ea typeface="+mn-ea"/>
                  <a:cs typeface="Arial" pitchFamily="34" charset="0"/>
                </a:defRPr>
              </a:lvl2pPr>
              <a:lvl3pPr marL="1143000" indent="-228600" algn="l" defTabSz="808038" rtl="0" eaLnBrk="0" latinLnBrk="0" hangingPunct="0">
                <a:defRPr sz="1800" kern="1200">
                  <a:solidFill>
                    <a:schemeClr val="tx1"/>
                  </a:solidFill>
                  <a:latin typeface="Arial" pitchFamily="34" charset="0"/>
                  <a:ea typeface="+mn-ea"/>
                  <a:cs typeface="Arial" pitchFamily="34" charset="0"/>
                </a:defRPr>
              </a:lvl3pPr>
              <a:lvl4pPr marL="1600200" indent="-228600" algn="l" defTabSz="808038" rtl="0" eaLnBrk="0" latinLnBrk="0" hangingPunct="0">
                <a:defRPr sz="1800" kern="1200">
                  <a:solidFill>
                    <a:schemeClr val="tx1"/>
                  </a:solidFill>
                  <a:latin typeface="Arial" pitchFamily="34" charset="0"/>
                  <a:ea typeface="+mn-ea"/>
                  <a:cs typeface="Arial" pitchFamily="34" charset="0"/>
                </a:defRPr>
              </a:lvl4pPr>
              <a:lvl5pPr marL="2057400" indent="-228600" algn="l" defTabSz="808038" rtl="0" eaLnBrk="0" latinLnBrk="0" hangingPunct="0">
                <a:defRPr sz="1800" kern="1200">
                  <a:solidFill>
                    <a:schemeClr val="tx1"/>
                  </a:solidFill>
                  <a:latin typeface="Arial" pitchFamily="34" charset="0"/>
                  <a:ea typeface="+mn-ea"/>
                  <a:cs typeface="Arial" pitchFamily="34" charset="0"/>
                </a:defRPr>
              </a:lvl5pPr>
              <a:lvl6pPr marL="2514600" indent="-228600" algn="l" defTabSz="808038"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808038"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808038"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808038"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285750" marR="0" lvl="0" indent="-285750" defTabSz="808038" eaLnBrk="0" fontAlgn="auto" latinLnBrk="0" hangingPunct="0">
                <a:lnSpc>
                  <a:spcPct val="100000"/>
                </a:lnSpc>
                <a:spcBef>
                  <a:spcPct val="30000"/>
                </a:spcBef>
                <a:spcAft>
                  <a:spcPct val="0"/>
                </a:spcAft>
                <a:buClrTx/>
                <a:buSzTx/>
                <a:buFont typeface="Arial" pitchFamily="34" charset="0"/>
                <a:buChar char="•"/>
                <a:defRPr/>
              </a:pPr>
              <a:r>
                <a:rPr kumimoji="0" lang="zh-CN" altLang="en-US" sz="1500" b="0" i="0" u="none" strike="noStrike" kern="0" cap="none" spc="0" normalizeH="0" baseline="0" noProof="0" smtClean="0">
                  <a:ln>
                    <a:noFill/>
                  </a:ln>
                  <a:solidFill>
                    <a:srgbClr val="000000"/>
                  </a:solidFill>
                  <a:effectLst/>
                  <a:uLnTx/>
                  <a:uFillTx/>
                  <a:latin typeface="+mj-lt"/>
                  <a:ea typeface="楷体_GB2312" pitchFamily="49" charset="-122"/>
                </a:rPr>
                <a:t>总现金薪酬由固定薪酬和绩效奖金组成</a:t>
              </a:r>
              <a:endParaRPr kumimoji="0" lang="en-US" altLang="zh-CN" sz="1500" b="0" i="0" u="none" strike="noStrike" kern="0" cap="none" spc="0" normalizeH="0" baseline="0" noProof="0" smtClean="0">
                <a:ln>
                  <a:noFill/>
                </a:ln>
                <a:solidFill>
                  <a:srgbClr val="000000"/>
                </a:solidFill>
                <a:effectLst/>
                <a:uLnTx/>
                <a:uFillTx/>
                <a:latin typeface="+mj-lt"/>
                <a:ea typeface="楷体_GB2312" pitchFamily="49" charset="-122"/>
              </a:endParaRPr>
            </a:p>
            <a:p>
              <a:pPr marL="285750" marR="0" lvl="0" indent="-285750" defTabSz="808038" eaLnBrk="0" fontAlgn="auto" latinLnBrk="0" hangingPunct="0">
                <a:lnSpc>
                  <a:spcPct val="100000"/>
                </a:lnSpc>
                <a:spcBef>
                  <a:spcPct val="30000"/>
                </a:spcBef>
                <a:spcAft>
                  <a:spcPct val="0"/>
                </a:spcAft>
                <a:buClrTx/>
                <a:buSzTx/>
                <a:buFont typeface="Arial" pitchFamily="34" charset="0"/>
                <a:buChar char="•"/>
                <a:defRPr/>
              </a:pPr>
              <a:r>
                <a:rPr lang="zh-CN" altLang="en-US" sz="1500" kern="0">
                  <a:solidFill>
                    <a:srgbClr val="000000"/>
                  </a:solidFill>
                  <a:latin typeface="+mj-lt"/>
                  <a:ea typeface="楷体_GB2312" pitchFamily="49" charset="-122"/>
                </a:rPr>
                <a:t>市场化的目标薪酬</a:t>
              </a:r>
              <a:r>
                <a:rPr lang="zh-CN" altLang="en-US" sz="1500" kern="0" smtClean="0">
                  <a:solidFill>
                    <a:srgbClr val="000000"/>
                  </a:solidFill>
                  <a:latin typeface="+mj-lt"/>
                  <a:ea typeface="楷体_GB2312" pitchFamily="49" charset="-122"/>
                </a:rPr>
                <a:t>结构（固浮比），建立保障收入与绩效激励收入的合理薪酬构成</a:t>
              </a:r>
              <a:r>
                <a:rPr kumimoji="0" lang="en-US" altLang="en-US" sz="1500" b="0" i="0" u="none" strike="noStrike" kern="0" cap="none" spc="0" normalizeH="0" baseline="0" noProof="0" smtClean="0">
                  <a:ln>
                    <a:noFill/>
                  </a:ln>
                  <a:solidFill>
                    <a:srgbClr val="000000"/>
                  </a:solidFill>
                  <a:effectLst/>
                  <a:uLnTx/>
                  <a:uFillTx/>
                  <a:latin typeface="+mj-lt"/>
                  <a:ea typeface="楷体_GB2312" pitchFamily="49" charset="-122"/>
                </a:rPr>
                <a:t>  </a:t>
              </a:r>
              <a:endParaRPr kumimoji="0" lang="en-US" altLang="en-US" sz="1500" b="0" i="0" u="none" strike="noStrike" kern="0" cap="none" spc="0" normalizeH="0" baseline="0" noProof="0">
                <a:ln>
                  <a:noFill/>
                </a:ln>
                <a:solidFill>
                  <a:srgbClr val="000000"/>
                </a:solidFill>
                <a:effectLst/>
                <a:uLnTx/>
                <a:uFillTx/>
                <a:latin typeface="+mj-lt"/>
                <a:ea typeface="楷体_GB2312" pitchFamily="49" charset="-122"/>
              </a:endParaRPr>
            </a:p>
          </p:txBody>
        </p:sp>
        <p:sp>
          <p:nvSpPr>
            <p:cNvPr id="135" name="Text Box 9"/>
            <p:cNvSpPr txBox="1">
              <a:spLocks noChangeArrowheads="1"/>
            </p:cNvSpPr>
            <p:nvPr/>
          </p:nvSpPr>
          <p:spPr bwMode="gray">
            <a:xfrm>
              <a:off x="490967" y="2429424"/>
              <a:ext cx="2798109" cy="11597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tx1"/>
                    </a:outerShdw>
                  </a:effectLst>
                </a14:hiddenEffects>
              </a:ext>
            </a:extLst>
          </p:spPr>
          <p:txBody>
            <a:bodyPr wrap="square" lIns="96926" tIns="48463" rIns="96926" bIns="48463">
              <a:spAutoFit/>
            </a:bodyPr>
            <a:lstStyle>
              <a:defPPr>
                <a:defRPr lang="en-US"/>
              </a:defPPr>
              <a:lvl1pPr marL="0" algn="l" defTabSz="808038" rtl="0" eaLnBrk="0" latinLnBrk="0" hangingPunct="0">
                <a:defRPr sz="1800" kern="1200">
                  <a:solidFill>
                    <a:schemeClr val="tx1"/>
                  </a:solidFill>
                  <a:latin typeface="Arial" pitchFamily="34" charset="0"/>
                  <a:ea typeface="+mn-ea"/>
                  <a:cs typeface="Arial" pitchFamily="34" charset="0"/>
                </a:defRPr>
              </a:lvl1pPr>
              <a:lvl2pPr marL="742950" indent="-285750" algn="l" defTabSz="808038" rtl="0" eaLnBrk="0" latinLnBrk="0" hangingPunct="0">
                <a:defRPr sz="1800" kern="1200">
                  <a:solidFill>
                    <a:schemeClr val="tx1"/>
                  </a:solidFill>
                  <a:latin typeface="Arial" pitchFamily="34" charset="0"/>
                  <a:ea typeface="+mn-ea"/>
                  <a:cs typeface="Arial" pitchFamily="34" charset="0"/>
                </a:defRPr>
              </a:lvl2pPr>
              <a:lvl3pPr marL="1143000" indent="-228600" algn="l" defTabSz="808038" rtl="0" eaLnBrk="0" latinLnBrk="0" hangingPunct="0">
                <a:defRPr sz="1800" kern="1200">
                  <a:solidFill>
                    <a:schemeClr val="tx1"/>
                  </a:solidFill>
                  <a:latin typeface="Arial" pitchFamily="34" charset="0"/>
                  <a:ea typeface="+mn-ea"/>
                  <a:cs typeface="Arial" pitchFamily="34" charset="0"/>
                </a:defRPr>
              </a:lvl3pPr>
              <a:lvl4pPr marL="1600200" indent="-228600" algn="l" defTabSz="808038" rtl="0" eaLnBrk="0" latinLnBrk="0" hangingPunct="0">
                <a:defRPr sz="1800" kern="1200">
                  <a:solidFill>
                    <a:schemeClr val="tx1"/>
                  </a:solidFill>
                  <a:latin typeface="Arial" pitchFamily="34" charset="0"/>
                  <a:ea typeface="+mn-ea"/>
                  <a:cs typeface="Arial" pitchFamily="34" charset="0"/>
                </a:defRPr>
              </a:lvl4pPr>
              <a:lvl5pPr marL="2057400" indent="-228600" algn="l" defTabSz="808038" rtl="0" eaLnBrk="0" latinLnBrk="0" hangingPunct="0">
                <a:defRPr sz="1800" kern="1200">
                  <a:solidFill>
                    <a:schemeClr val="tx1"/>
                  </a:solidFill>
                  <a:latin typeface="Arial" pitchFamily="34" charset="0"/>
                  <a:ea typeface="+mn-ea"/>
                  <a:cs typeface="Arial" pitchFamily="34" charset="0"/>
                </a:defRPr>
              </a:lvl5pPr>
              <a:lvl6pPr marL="2514600" indent="-228600" algn="l" defTabSz="808038"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808038"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808038"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808038"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342900" marR="0" lvl="0" indent="-342900" defTabSz="808038" eaLnBrk="0" fontAlgn="auto" latinLnBrk="0" hangingPunct="0">
                <a:lnSpc>
                  <a:spcPct val="100000"/>
                </a:lnSpc>
                <a:spcBef>
                  <a:spcPct val="30000"/>
                </a:spcBef>
                <a:spcAft>
                  <a:spcPct val="0"/>
                </a:spcAft>
                <a:buClrTx/>
                <a:buSzTx/>
                <a:buFont typeface="Arial" pitchFamily="34" charset="0"/>
                <a:buChar char="•"/>
                <a:defRPr/>
              </a:pPr>
              <a:r>
                <a:rPr kumimoji="0" lang="zh-CN" altLang="en-US" sz="1500" b="0" i="0" u="none" strike="noStrike" kern="0" cap="none" spc="0" normalizeH="0" baseline="0" noProof="0">
                  <a:ln>
                    <a:noFill/>
                  </a:ln>
                  <a:solidFill>
                    <a:srgbClr val="000000"/>
                  </a:solidFill>
                  <a:effectLst/>
                  <a:uLnTx/>
                  <a:uFillTx/>
                  <a:latin typeface="+mj-lt"/>
                  <a:ea typeface="楷体_GB2312" pitchFamily="49" charset="-122"/>
                </a:rPr>
                <a:t>符合</a:t>
              </a:r>
              <a:r>
                <a:rPr kumimoji="0" lang="zh-CN" altLang="en-US" sz="1500" b="0" i="0" u="none" strike="noStrike" kern="0" cap="none" spc="0" normalizeH="0" baseline="0" noProof="0" smtClean="0">
                  <a:ln>
                    <a:noFill/>
                  </a:ln>
                  <a:solidFill>
                    <a:srgbClr val="000000"/>
                  </a:solidFill>
                  <a:effectLst/>
                  <a:uLnTx/>
                  <a:uFillTx/>
                  <a:latin typeface="+mj-lt"/>
                  <a:ea typeface="楷体_GB2312" pitchFamily="49" charset="-122"/>
                </a:rPr>
                <a:t>公司的高速发展</a:t>
              </a:r>
              <a:r>
                <a:rPr lang="zh-CN" altLang="en-US" sz="1500" kern="0">
                  <a:solidFill>
                    <a:srgbClr val="000000"/>
                  </a:solidFill>
                  <a:latin typeface="+mj-lt"/>
                  <a:ea typeface="楷体_GB2312" pitchFamily="49" charset="-122"/>
                </a:rPr>
                <a:t>规划</a:t>
              </a:r>
              <a:endParaRPr kumimoji="0" lang="en-US" altLang="zh-CN" sz="1500" b="0" i="0" u="none" strike="noStrike" kern="0" cap="none" spc="0" normalizeH="0" baseline="0" noProof="0" smtClean="0">
                <a:ln>
                  <a:noFill/>
                </a:ln>
                <a:solidFill>
                  <a:srgbClr val="000000"/>
                </a:solidFill>
                <a:effectLst/>
                <a:uLnTx/>
                <a:uFillTx/>
                <a:latin typeface="+mj-lt"/>
                <a:ea typeface="楷体_GB2312" pitchFamily="49" charset="-122"/>
              </a:endParaRPr>
            </a:p>
            <a:p>
              <a:pPr marL="342900" marR="0" lvl="0" indent="-342900" defTabSz="808038" eaLnBrk="0" fontAlgn="auto" latinLnBrk="0" hangingPunct="0">
                <a:lnSpc>
                  <a:spcPct val="100000"/>
                </a:lnSpc>
                <a:spcBef>
                  <a:spcPct val="30000"/>
                </a:spcBef>
                <a:spcAft>
                  <a:spcPct val="0"/>
                </a:spcAft>
                <a:buClrTx/>
                <a:buSzTx/>
                <a:buFont typeface="Arial" pitchFamily="34" charset="0"/>
                <a:buChar char="•"/>
                <a:defRPr/>
              </a:pPr>
              <a:r>
                <a:rPr kumimoji="0" lang="zh-CN" altLang="en-US" sz="1500" b="0" i="0" u="none" strike="noStrike" kern="0" cap="none" spc="0" normalizeH="0" baseline="0" noProof="0" smtClean="0">
                  <a:ln>
                    <a:noFill/>
                  </a:ln>
                  <a:solidFill>
                    <a:srgbClr val="000000"/>
                  </a:solidFill>
                  <a:effectLst/>
                  <a:uLnTx/>
                  <a:uFillTx/>
                  <a:latin typeface="+mj-lt"/>
                  <a:ea typeface="楷体_GB2312" pitchFamily="49" charset="-122"/>
                </a:rPr>
                <a:t>吸引、激励和保留行业精英人才</a:t>
              </a:r>
              <a:endParaRPr kumimoji="0" lang="en-US" altLang="zh-CN" sz="1500" b="0" i="0" u="none" strike="noStrike" kern="0" cap="none" spc="0" normalizeH="0" baseline="0" noProof="0" smtClean="0">
                <a:ln>
                  <a:noFill/>
                </a:ln>
                <a:solidFill>
                  <a:srgbClr val="000000"/>
                </a:solidFill>
                <a:effectLst/>
                <a:uLnTx/>
                <a:uFillTx/>
                <a:latin typeface="+mj-lt"/>
                <a:ea typeface="楷体_GB2312" pitchFamily="49" charset="-122"/>
              </a:endParaRPr>
            </a:p>
            <a:p>
              <a:pPr marL="342900" marR="0" lvl="0" indent="-342900" defTabSz="808038" eaLnBrk="0" fontAlgn="auto" latinLnBrk="0" hangingPunct="0">
                <a:lnSpc>
                  <a:spcPct val="100000"/>
                </a:lnSpc>
                <a:spcBef>
                  <a:spcPct val="30000"/>
                </a:spcBef>
                <a:spcAft>
                  <a:spcPct val="0"/>
                </a:spcAft>
                <a:buClrTx/>
                <a:buSzTx/>
                <a:buFont typeface="Arial" pitchFamily="34" charset="0"/>
                <a:buChar char="•"/>
                <a:defRPr/>
              </a:pPr>
              <a:r>
                <a:rPr kumimoji="0" lang="zh-CN" altLang="en-US" sz="1500" b="0" i="0" u="none" strike="noStrike" kern="0" cap="none" spc="0" normalizeH="0" baseline="0" noProof="0">
                  <a:ln>
                    <a:noFill/>
                  </a:ln>
                  <a:solidFill>
                    <a:srgbClr val="000000"/>
                  </a:solidFill>
                  <a:effectLst/>
                  <a:uLnTx/>
                  <a:uFillTx/>
                  <a:latin typeface="+mj-lt"/>
                  <a:ea typeface="楷体_GB2312" pitchFamily="49" charset="-122"/>
                </a:rPr>
                <a:t>合理选择标杆</a:t>
              </a:r>
              <a:r>
                <a:rPr kumimoji="0" lang="zh-CN" altLang="en-US" sz="1500" b="0" i="0" u="none" strike="noStrike" kern="0" cap="none" spc="0" normalizeH="0" baseline="0" noProof="0" smtClean="0">
                  <a:ln>
                    <a:noFill/>
                  </a:ln>
                  <a:solidFill>
                    <a:srgbClr val="000000"/>
                  </a:solidFill>
                  <a:effectLst/>
                  <a:uLnTx/>
                  <a:uFillTx/>
                  <a:latin typeface="+mj-lt"/>
                  <a:ea typeface="楷体_GB2312" pitchFamily="49" charset="-122"/>
                </a:rPr>
                <a:t>市场</a:t>
              </a:r>
              <a:endParaRPr kumimoji="0" lang="en-US" altLang="zh-CN" sz="1500" b="0" i="0" u="none" strike="noStrike" kern="0" cap="none" spc="0" normalizeH="0" baseline="0" noProof="0">
                <a:ln>
                  <a:noFill/>
                </a:ln>
                <a:solidFill>
                  <a:srgbClr val="000000"/>
                </a:solidFill>
                <a:effectLst/>
                <a:uLnTx/>
                <a:uFillTx/>
                <a:latin typeface="+mj-lt"/>
                <a:ea typeface="楷体_GB2312" pitchFamily="49" charset="-122"/>
              </a:endParaRPr>
            </a:p>
          </p:txBody>
        </p:sp>
        <p:sp>
          <p:nvSpPr>
            <p:cNvPr id="136" name="AutoShape 10"/>
            <p:cNvSpPr>
              <a:spLocks noChangeArrowheads="1"/>
            </p:cNvSpPr>
            <p:nvPr/>
          </p:nvSpPr>
          <p:spPr bwMode="invGray">
            <a:xfrm>
              <a:off x="4893397" y="1845560"/>
              <a:ext cx="3833445" cy="412325"/>
            </a:xfrm>
            <a:prstGeom prst="roundRect">
              <a:avLst>
                <a:gd name="adj" fmla="val 50000"/>
              </a:avLst>
            </a:prstGeom>
            <a:solidFill>
              <a:srgbClr val="FFFFFF">
                <a:lumMod val="75000"/>
              </a:srgb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758825" eaLnBrk="0" fontAlgn="auto" latinLnBrk="0" hangingPunct="0">
                <a:lnSpc>
                  <a:spcPct val="100000"/>
                </a:lnSpc>
                <a:spcBef>
                  <a:spcPct val="50000"/>
                </a:spcBef>
                <a:spcAft>
                  <a:spcPct val="0"/>
                </a:spcAft>
                <a:buClr>
                  <a:srgbClr val="A00050"/>
                </a:buClr>
                <a:buSzPct val="90000"/>
                <a:buFont typeface="Monotype Sorts" pitchFamily="2" charset="2"/>
                <a:buNone/>
                <a:defRPr/>
              </a:pPr>
              <a:r>
                <a:rPr kumimoji="0" lang="zh-CN" altLang="en-US" sz="1400" b="1" i="0" u="none" strike="noStrike" kern="0" cap="none" spc="0" normalizeH="0" baseline="0" noProof="0" smtClean="0">
                  <a:ln>
                    <a:noFill/>
                  </a:ln>
                  <a:solidFill>
                    <a:srgbClr val="000000"/>
                  </a:solidFill>
                  <a:effectLst/>
                  <a:uLnTx/>
                  <a:uFillTx/>
                  <a:latin typeface="+mj-lt"/>
                  <a:ea typeface="楷体_GB2312" pitchFamily="49" charset="-122"/>
                  <a:cs typeface="Arial"/>
                </a:rPr>
                <a:t>薪</a:t>
              </a:r>
              <a:r>
                <a:rPr kumimoji="0" lang="zh-CN" altLang="en-US" sz="1400" b="1" i="0" u="none" strike="noStrike" kern="0" cap="none" spc="0" normalizeH="0" baseline="0" noProof="0">
                  <a:ln>
                    <a:noFill/>
                  </a:ln>
                  <a:solidFill>
                    <a:srgbClr val="000000"/>
                  </a:solidFill>
                  <a:effectLst/>
                  <a:uLnTx/>
                  <a:uFillTx/>
                  <a:latin typeface="+mj-lt"/>
                  <a:ea typeface="楷体_GB2312" pitchFamily="49" charset="-122"/>
                  <a:cs typeface="Arial"/>
                </a:rPr>
                <a:t>酬</a:t>
              </a:r>
              <a:r>
                <a:rPr kumimoji="0" lang="zh-CN" altLang="en-US" sz="1400" b="1" i="0" u="none" strike="noStrike" kern="0" cap="none" spc="0" normalizeH="0" baseline="0" noProof="0" smtClean="0">
                  <a:ln>
                    <a:noFill/>
                  </a:ln>
                  <a:solidFill>
                    <a:srgbClr val="000000"/>
                  </a:solidFill>
                  <a:effectLst/>
                  <a:uLnTx/>
                  <a:uFillTx/>
                  <a:latin typeface="+mj-lt"/>
                  <a:ea typeface="楷体_GB2312" pitchFamily="49" charset="-122"/>
                  <a:cs typeface="Arial"/>
                </a:rPr>
                <a:t>结构</a:t>
              </a:r>
              <a:endParaRPr kumimoji="0" lang="zh-CN" altLang="en-US" sz="1400" b="1" i="0" u="none" strike="noStrike" kern="0" cap="none" spc="0" normalizeH="0" baseline="0" noProof="0">
                <a:ln>
                  <a:noFill/>
                </a:ln>
                <a:solidFill>
                  <a:srgbClr val="000000"/>
                </a:solidFill>
                <a:effectLst/>
                <a:uLnTx/>
                <a:uFillTx/>
                <a:latin typeface="+mj-lt"/>
                <a:ea typeface="楷体_GB2312" pitchFamily="49" charset="-122"/>
                <a:cs typeface="Arial"/>
              </a:endParaRPr>
            </a:p>
          </p:txBody>
        </p:sp>
        <p:sp>
          <p:nvSpPr>
            <p:cNvPr id="137" name="AutoShape 11"/>
            <p:cNvSpPr>
              <a:spLocks noChangeArrowheads="1"/>
            </p:cNvSpPr>
            <p:nvPr/>
          </p:nvSpPr>
          <p:spPr bwMode="invGray">
            <a:xfrm>
              <a:off x="462158" y="5661472"/>
              <a:ext cx="3844248" cy="387145"/>
            </a:xfrm>
            <a:prstGeom prst="roundRect">
              <a:avLst>
                <a:gd name="adj" fmla="val 50000"/>
              </a:avLst>
            </a:prstGeom>
            <a:solidFill>
              <a:srgbClr val="FFFFFF">
                <a:lumMod val="75000"/>
              </a:srgb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758825" eaLnBrk="0" fontAlgn="auto" latinLnBrk="0" hangingPunct="0">
                <a:lnSpc>
                  <a:spcPct val="100000"/>
                </a:lnSpc>
                <a:spcBef>
                  <a:spcPct val="50000"/>
                </a:spcBef>
                <a:spcAft>
                  <a:spcPct val="0"/>
                </a:spcAft>
                <a:buClr>
                  <a:srgbClr val="A00050"/>
                </a:buClr>
                <a:buSzPct val="90000"/>
                <a:buFont typeface="Monotype Sorts" pitchFamily="2" charset="2"/>
                <a:buNone/>
                <a:defRPr/>
              </a:pPr>
              <a:r>
                <a:rPr kumimoji="0" lang="zh-CN" altLang="en-US" sz="1400" b="1" i="0" u="none" strike="noStrike" kern="0" cap="none" spc="0" normalizeH="0" baseline="0" noProof="0">
                  <a:ln>
                    <a:noFill/>
                  </a:ln>
                  <a:solidFill>
                    <a:srgbClr val="000000"/>
                  </a:solidFill>
                  <a:effectLst/>
                  <a:uLnTx/>
                  <a:uFillTx/>
                  <a:latin typeface="+mj-lt"/>
                  <a:ea typeface="楷体_GB2312" pitchFamily="49" charset="-122"/>
                  <a:cs typeface="Arial"/>
                </a:rPr>
                <a:t>薪酬</a:t>
              </a:r>
              <a:r>
                <a:rPr kumimoji="0" lang="zh-CN" altLang="en-US" sz="1400" b="1" i="0" u="none" strike="noStrike" kern="0" cap="none" spc="0" normalizeH="0" baseline="0" noProof="0" smtClean="0">
                  <a:ln>
                    <a:noFill/>
                  </a:ln>
                  <a:solidFill>
                    <a:srgbClr val="000000"/>
                  </a:solidFill>
                  <a:effectLst/>
                  <a:uLnTx/>
                  <a:uFillTx/>
                  <a:latin typeface="+mj-lt"/>
                  <a:ea typeface="楷体_GB2312" pitchFamily="49" charset="-122"/>
                  <a:cs typeface="Arial"/>
                </a:rPr>
                <a:t>风险</a:t>
              </a:r>
              <a:endParaRPr kumimoji="0" lang="en-US" altLang="zh-CN" sz="1400" b="1" i="0" u="none" strike="noStrike" kern="0" cap="none" spc="0" normalizeH="0" baseline="0" noProof="0">
                <a:ln>
                  <a:noFill/>
                </a:ln>
                <a:solidFill>
                  <a:srgbClr val="000000"/>
                </a:solidFill>
                <a:effectLst/>
                <a:uLnTx/>
                <a:uFillTx/>
                <a:latin typeface="+mj-lt"/>
                <a:ea typeface="楷体_GB2312" pitchFamily="49" charset="-122"/>
                <a:cs typeface="Arial"/>
              </a:endParaRPr>
            </a:p>
          </p:txBody>
        </p:sp>
        <p:sp>
          <p:nvSpPr>
            <p:cNvPr id="138" name="AutoShape 12"/>
            <p:cNvSpPr>
              <a:spLocks noChangeArrowheads="1"/>
            </p:cNvSpPr>
            <p:nvPr/>
          </p:nvSpPr>
          <p:spPr bwMode="invGray">
            <a:xfrm>
              <a:off x="4893397" y="5661472"/>
              <a:ext cx="3833445" cy="387145"/>
            </a:xfrm>
            <a:prstGeom prst="roundRect">
              <a:avLst>
                <a:gd name="adj" fmla="val 50000"/>
              </a:avLst>
            </a:prstGeom>
            <a:solidFill>
              <a:srgbClr val="FFFFFF">
                <a:lumMod val="75000"/>
              </a:srgb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758825" eaLnBrk="0" fontAlgn="auto" latinLnBrk="0" hangingPunct="0">
                <a:lnSpc>
                  <a:spcPct val="100000"/>
                </a:lnSpc>
                <a:spcBef>
                  <a:spcPct val="50000"/>
                </a:spcBef>
                <a:spcAft>
                  <a:spcPct val="0"/>
                </a:spcAft>
                <a:buClr>
                  <a:srgbClr val="A00050"/>
                </a:buClr>
                <a:buSzPct val="90000"/>
                <a:buFont typeface="Monotype Sorts" pitchFamily="2" charset="2"/>
                <a:buNone/>
                <a:defRPr/>
              </a:pPr>
              <a:r>
                <a:rPr kumimoji="0" lang="zh-CN" altLang="en-US" sz="1400" b="1" i="0" u="none" strike="noStrike" kern="0" cap="none" spc="0" normalizeH="0" baseline="0" noProof="0" smtClean="0">
                  <a:ln>
                    <a:noFill/>
                  </a:ln>
                  <a:solidFill>
                    <a:srgbClr val="000000"/>
                  </a:solidFill>
                  <a:effectLst/>
                  <a:uLnTx/>
                  <a:uFillTx/>
                  <a:latin typeface="+mj-lt"/>
                  <a:ea typeface="楷体_GB2312" pitchFamily="49" charset="-122"/>
                  <a:cs typeface="Arial"/>
                </a:rPr>
                <a:t>业绩</a:t>
              </a:r>
              <a:r>
                <a:rPr kumimoji="0" lang="zh-CN" altLang="en-US" sz="1400" b="1" i="0" u="none" strike="noStrike" kern="0" cap="none" spc="0" normalizeH="0" baseline="0" noProof="0">
                  <a:ln>
                    <a:noFill/>
                  </a:ln>
                  <a:solidFill>
                    <a:srgbClr val="000000"/>
                  </a:solidFill>
                  <a:effectLst/>
                  <a:uLnTx/>
                  <a:uFillTx/>
                  <a:latin typeface="+mj-lt"/>
                  <a:ea typeface="楷体_GB2312" pitchFamily="49" charset="-122"/>
                  <a:cs typeface="Arial"/>
                </a:rPr>
                <a:t>指标</a:t>
              </a:r>
              <a:endParaRPr kumimoji="0" lang="en-US" altLang="zh-CN" sz="1400" b="1" i="0" u="none" strike="noStrike" kern="0" cap="none" spc="0" normalizeH="0" baseline="0" noProof="0">
                <a:ln>
                  <a:noFill/>
                </a:ln>
                <a:solidFill>
                  <a:srgbClr val="000000"/>
                </a:solidFill>
                <a:effectLst/>
                <a:uLnTx/>
                <a:uFillTx/>
                <a:latin typeface="+mj-lt"/>
                <a:ea typeface="楷体_GB2312" pitchFamily="49" charset="-122"/>
                <a:cs typeface="Arial"/>
              </a:endParaRPr>
            </a:p>
          </p:txBody>
        </p:sp>
        <p:sp>
          <p:nvSpPr>
            <p:cNvPr id="139" name="Text Box 13"/>
            <p:cNvSpPr txBox="1">
              <a:spLocks noChangeArrowheads="1"/>
            </p:cNvSpPr>
            <p:nvPr/>
          </p:nvSpPr>
          <p:spPr bwMode="gray">
            <a:xfrm>
              <a:off x="490967" y="4581352"/>
              <a:ext cx="2708079" cy="9288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tx1"/>
                    </a:outerShdw>
                  </a:effectLst>
                </a14:hiddenEffects>
              </a:ext>
            </a:extLst>
          </p:spPr>
          <p:txBody>
            <a:bodyPr lIns="96926" tIns="48463" rIns="96926" bIns="48463">
              <a:spAutoFit/>
            </a:bodyPr>
            <a:lstStyle>
              <a:defPPr>
                <a:defRPr lang="en-US"/>
              </a:defPPr>
              <a:lvl1pPr marL="0" algn="l" defTabSz="808038" rtl="0" eaLnBrk="0" latinLnBrk="0" hangingPunct="0">
                <a:defRPr sz="1800" kern="1200">
                  <a:solidFill>
                    <a:schemeClr val="tx1"/>
                  </a:solidFill>
                  <a:latin typeface="Arial" pitchFamily="34" charset="0"/>
                  <a:ea typeface="+mn-ea"/>
                  <a:cs typeface="Arial" pitchFamily="34" charset="0"/>
                </a:defRPr>
              </a:lvl1pPr>
              <a:lvl2pPr marL="742950" indent="-285750" algn="l" defTabSz="808038" rtl="0" eaLnBrk="0" latinLnBrk="0" hangingPunct="0">
                <a:defRPr sz="1800" kern="1200">
                  <a:solidFill>
                    <a:schemeClr val="tx1"/>
                  </a:solidFill>
                  <a:latin typeface="Arial" pitchFamily="34" charset="0"/>
                  <a:ea typeface="+mn-ea"/>
                  <a:cs typeface="Arial" pitchFamily="34" charset="0"/>
                </a:defRPr>
              </a:lvl2pPr>
              <a:lvl3pPr marL="1143000" indent="-228600" algn="l" defTabSz="808038" rtl="0" eaLnBrk="0" latinLnBrk="0" hangingPunct="0">
                <a:defRPr sz="1800" kern="1200">
                  <a:solidFill>
                    <a:schemeClr val="tx1"/>
                  </a:solidFill>
                  <a:latin typeface="Arial" pitchFamily="34" charset="0"/>
                  <a:ea typeface="+mn-ea"/>
                  <a:cs typeface="Arial" pitchFamily="34" charset="0"/>
                </a:defRPr>
              </a:lvl3pPr>
              <a:lvl4pPr marL="1600200" indent="-228600" algn="l" defTabSz="808038" rtl="0" eaLnBrk="0" latinLnBrk="0" hangingPunct="0">
                <a:defRPr sz="1800" kern="1200">
                  <a:solidFill>
                    <a:schemeClr val="tx1"/>
                  </a:solidFill>
                  <a:latin typeface="Arial" pitchFamily="34" charset="0"/>
                  <a:ea typeface="+mn-ea"/>
                  <a:cs typeface="Arial" pitchFamily="34" charset="0"/>
                </a:defRPr>
              </a:lvl4pPr>
              <a:lvl5pPr marL="2057400" indent="-228600" algn="l" defTabSz="808038" rtl="0" eaLnBrk="0" latinLnBrk="0" hangingPunct="0">
                <a:defRPr sz="1800" kern="1200">
                  <a:solidFill>
                    <a:schemeClr val="tx1"/>
                  </a:solidFill>
                  <a:latin typeface="Arial" pitchFamily="34" charset="0"/>
                  <a:ea typeface="+mn-ea"/>
                  <a:cs typeface="Arial" pitchFamily="34" charset="0"/>
                </a:defRPr>
              </a:lvl5pPr>
              <a:lvl6pPr marL="2514600" indent="-228600" algn="l" defTabSz="808038"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808038"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808038"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808038"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285750" marR="0" lvl="0" indent="-285750" defTabSz="808038" eaLnBrk="0" fontAlgn="auto" latinLnBrk="0" hangingPunct="0">
                <a:lnSpc>
                  <a:spcPct val="100000"/>
                </a:lnSpc>
                <a:spcBef>
                  <a:spcPct val="30000"/>
                </a:spcBef>
                <a:spcAft>
                  <a:spcPct val="0"/>
                </a:spcAft>
                <a:buClrTx/>
                <a:buSzTx/>
                <a:buFont typeface="Arial" pitchFamily="34" charset="0"/>
                <a:buChar char="•"/>
                <a:defRPr/>
              </a:pPr>
              <a:r>
                <a:rPr lang="zh-CN" altLang="en-US" sz="1500" kern="0">
                  <a:solidFill>
                    <a:srgbClr val="000000"/>
                  </a:solidFill>
                  <a:latin typeface="+mj-lt"/>
                  <a:ea typeface="楷体_GB2312" pitchFamily="49" charset="-122"/>
                </a:rPr>
                <a:t>基于</a:t>
              </a:r>
              <a:r>
                <a:rPr kumimoji="0" lang="zh-CN" altLang="en-US" sz="1500" b="0" i="0" u="none" strike="noStrike" kern="0" cap="none" spc="0" normalizeH="0" baseline="0" noProof="0" smtClean="0">
                  <a:ln>
                    <a:noFill/>
                  </a:ln>
                  <a:solidFill>
                    <a:srgbClr val="000000"/>
                  </a:solidFill>
                  <a:effectLst/>
                  <a:uLnTx/>
                  <a:uFillTx/>
                  <a:latin typeface="+mj-lt"/>
                  <a:ea typeface="楷体_GB2312" pitchFamily="49" charset="-122"/>
                </a:rPr>
                <a:t>业绩及能力</a:t>
              </a:r>
              <a:r>
                <a:rPr kumimoji="0" lang="zh-CN" altLang="en-US" sz="1500" b="0" i="0" u="none" strike="noStrike" kern="0" cap="none" spc="0" normalizeH="0" baseline="0" noProof="0">
                  <a:ln>
                    <a:noFill/>
                  </a:ln>
                  <a:solidFill>
                    <a:srgbClr val="000000"/>
                  </a:solidFill>
                  <a:effectLst/>
                  <a:uLnTx/>
                  <a:uFillTx/>
                  <a:latin typeface="+mj-lt"/>
                  <a:ea typeface="楷体_GB2312" pitchFamily="49" charset="-122"/>
                </a:rPr>
                <a:t>付薪</a:t>
              </a:r>
              <a:endParaRPr kumimoji="0" lang="en-US" altLang="en-US" sz="1500" b="0" i="0" u="none" strike="noStrike" kern="0" cap="none" spc="0" normalizeH="0" baseline="0" noProof="0">
                <a:ln>
                  <a:noFill/>
                </a:ln>
                <a:solidFill>
                  <a:srgbClr val="000000"/>
                </a:solidFill>
                <a:effectLst/>
                <a:uLnTx/>
                <a:uFillTx/>
                <a:latin typeface="+mj-lt"/>
                <a:ea typeface="楷体_GB2312" pitchFamily="49" charset="-122"/>
              </a:endParaRPr>
            </a:p>
            <a:p>
              <a:pPr marL="285750" marR="0" lvl="0" indent="-285750" defTabSz="808038" eaLnBrk="0" fontAlgn="auto" latinLnBrk="0" hangingPunct="0">
                <a:lnSpc>
                  <a:spcPct val="100000"/>
                </a:lnSpc>
                <a:spcBef>
                  <a:spcPct val="30000"/>
                </a:spcBef>
                <a:spcAft>
                  <a:spcPct val="0"/>
                </a:spcAft>
                <a:buClrTx/>
                <a:buSzTx/>
                <a:buFont typeface="Arial" pitchFamily="34" charset="0"/>
                <a:buChar char="•"/>
                <a:defRPr/>
              </a:pPr>
              <a:r>
                <a:rPr kumimoji="0" lang="zh-CN" altLang="en-US" sz="1500" b="0" i="0" u="none" strike="noStrike" kern="0" cap="none" spc="0" normalizeH="0" baseline="0" noProof="0">
                  <a:ln>
                    <a:noFill/>
                  </a:ln>
                  <a:solidFill>
                    <a:srgbClr val="000000"/>
                  </a:solidFill>
                  <a:effectLst/>
                  <a:uLnTx/>
                  <a:uFillTx/>
                  <a:latin typeface="+mj-lt"/>
                  <a:ea typeface="楷体_GB2312" pitchFamily="49" charset="-122"/>
                </a:rPr>
                <a:t>浮动薪酬与业绩杠杆</a:t>
              </a:r>
              <a:r>
                <a:rPr kumimoji="0" lang="zh-CN" altLang="en-US" sz="1500" b="0" i="0" u="none" strike="noStrike" kern="0" cap="none" spc="0" normalizeH="0" baseline="0" noProof="0" smtClean="0">
                  <a:ln>
                    <a:noFill/>
                  </a:ln>
                  <a:solidFill>
                    <a:srgbClr val="000000"/>
                  </a:solidFill>
                  <a:effectLst/>
                  <a:uLnTx/>
                  <a:uFillTx/>
                  <a:latin typeface="+mj-lt"/>
                  <a:ea typeface="楷体_GB2312" pitchFamily="49" charset="-122"/>
                </a:rPr>
                <a:t>关系</a:t>
              </a:r>
              <a:endParaRPr kumimoji="0" lang="en-US" altLang="zh-CN" sz="1500" b="0" i="0" u="none" strike="noStrike" kern="0" cap="none" spc="0" normalizeH="0" baseline="0" noProof="0" smtClean="0">
                <a:ln>
                  <a:noFill/>
                </a:ln>
                <a:solidFill>
                  <a:srgbClr val="000000"/>
                </a:solidFill>
                <a:effectLst/>
                <a:uLnTx/>
                <a:uFillTx/>
                <a:latin typeface="+mj-lt"/>
                <a:ea typeface="楷体_GB2312" pitchFamily="49" charset="-122"/>
              </a:endParaRPr>
            </a:p>
            <a:p>
              <a:pPr marR="0" lvl="0" defTabSz="808038" eaLnBrk="0" fontAlgn="auto" latinLnBrk="0" hangingPunct="0">
                <a:lnSpc>
                  <a:spcPct val="100000"/>
                </a:lnSpc>
                <a:spcBef>
                  <a:spcPct val="30000"/>
                </a:spcBef>
                <a:spcAft>
                  <a:spcPct val="0"/>
                </a:spcAft>
                <a:buClrTx/>
                <a:buSzTx/>
                <a:defRPr/>
              </a:pPr>
              <a:endParaRPr kumimoji="0" lang="en-US" altLang="zh-CN" sz="1500" b="0" i="0" u="none" strike="noStrike" kern="0" cap="none" spc="0" normalizeH="0" baseline="0" noProof="0">
                <a:ln>
                  <a:noFill/>
                </a:ln>
                <a:solidFill>
                  <a:srgbClr val="000000"/>
                </a:solidFill>
                <a:effectLst/>
                <a:uLnTx/>
                <a:uFillTx/>
                <a:latin typeface="+mj-lt"/>
                <a:ea typeface="楷体_GB2312" pitchFamily="49" charset="-122"/>
              </a:endParaRPr>
            </a:p>
          </p:txBody>
        </p:sp>
        <p:sp>
          <p:nvSpPr>
            <p:cNvPr id="140" name="Line 14"/>
            <p:cNvSpPr>
              <a:spLocks noChangeShapeType="1"/>
            </p:cNvSpPr>
            <p:nvPr/>
          </p:nvSpPr>
          <p:spPr bwMode="gray">
            <a:xfrm>
              <a:off x="408140" y="4225083"/>
              <a:ext cx="8412332" cy="0"/>
            </a:xfrm>
            <a:prstGeom prst="line">
              <a:avLst/>
            </a:prstGeom>
            <a:noFill/>
            <a:ln w="28575">
              <a:solidFill>
                <a:srgbClr val="FFFFFF"/>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41" name="Text Box 15"/>
            <p:cNvSpPr txBox="1">
              <a:spLocks noChangeArrowheads="1"/>
            </p:cNvSpPr>
            <p:nvPr/>
          </p:nvSpPr>
          <p:spPr bwMode="gray">
            <a:xfrm>
              <a:off x="6236633" y="4581352"/>
              <a:ext cx="2490209" cy="1090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tx1"/>
                    </a:outerShdw>
                  </a:effectLst>
                </a14:hiddenEffects>
              </a:ext>
            </a:extLst>
          </p:spPr>
          <p:txBody>
            <a:bodyPr wrap="square" lIns="96926" tIns="48463" rIns="96926" bIns="48463">
              <a:spAutoFit/>
            </a:bodyPr>
            <a:lstStyle>
              <a:defPPr>
                <a:defRPr lang="en-US"/>
              </a:defPPr>
              <a:lvl1pPr marL="0" algn="l" defTabSz="808038" rtl="0" eaLnBrk="0" latinLnBrk="0" hangingPunct="0">
                <a:defRPr sz="1800" kern="1200">
                  <a:solidFill>
                    <a:schemeClr val="tx1"/>
                  </a:solidFill>
                  <a:latin typeface="Arial" pitchFamily="34" charset="0"/>
                  <a:ea typeface="+mn-ea"/>
                  <a:cs typeface="Arial" pitchFamily="34" charset="0"/>
                </a:defRPr>
              </a:lvl1pPr>
              <a:lvl2pPr marL="742950" indent="-285750" algn="l" defTabSz="808038" rtl="0" eaLnBrk="0" latinLnBrk="0" hangingPunct="0">
                <a:defRPr sz="1800" kern="1200">
                  <a:solidFill>
                    <a:schemeClr val="tx1"/>
                  </a:solidFill>
                  <a:latin typeface="Arial" pitchFamily="34" charset="0"/>
                  <a:ea typeface="+mn-ea"/>
                  <a:cs typeface="Arial" pitchFamily="34" charset="0"/>
                </a:defRPr>
              </a:lvl2pPr>
              <a:lvl3pPr marL="1143000" indent="-228600" algn="l" defTabSz="808038" rtl="0" eaLnBrk="0" latinLnBrk="0" hangingPunct="0">
                <a:defRPr sz="1800" kern="1200">
                  <a:solidFill>
                    <a:schemeClr val="tx1"/>
                  </a:solidFill>
                  <a:latin typeface="Arial" pitchFamily="34" charset="0"/>
                  <a:ea typeface="+mn-ea"/>
                  <a:cs typeface="Arial" pitchFamily="34" charset="0"/>
                </a:defRPr>
              </a:lvl3pPr>
              <a:lvl4pPr marL="1600200" indent="-228600" algn="l" defTabSz="808038" rtl="0" eaLnBrk="0" latinLnBrk="0" hangingPunct="0">
                <a:defRPr sz="1800" kern="1200">
                  <a:solidFill>
                    <a:schemeClr val="tx1"/>
                  </a:solidFill>
                  <a:latin typeface="Arial" pitchFamily="34" charset="0"/>
                  <a:ea typeface="+mn-ea"/>
                  <a:cs typeface="Arial" pitchFamily="34" charset="0"/>
                </a:defRPr>
              </a:lvl4pPr>
              <a:lvl5pPr marL="2057400" indent="-228600" algn="l" defTabSz="808038" rtl="0" eaLnBrk="0" latinLnBrk="0" hangingPunct="0">
                <a:defRPr sz="1800" kern="1200">
                  <a:solidFill>
                    <a:schemeClr val="tx1"/>
                  </a:solidFill>
                  <a:latin typeface="Arial" pitchFamily="34" charset="0"/>
                  <a:ea typeface="+mn-ea"/>
                  <a:cs typeface="Arial" pitchFamily="34" charset="0"/>
                </a:defRPr>
              </a:lvl5pPr>
              <a:lvl6pPr marL="2514600" indent="-228600" algn="l" defTabSz="808038"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808038"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808038"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808038"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285750" marR="0" lvl="0" indent="-285750" defTabSz="808038" eaLnBrk="0" fontAlgn="auto" latinLnBrk="0" hangingPunct="0">
                <a:lnSpc>
                  <a:spcPct val="100000"/>
                </a:lnSpc>
                <a:spcBef>
                  <a:spcPct val="30000"/>
                </a:spcBef>
                <a:spcAft>
                  <a:spcPct val="0"/>
                </a:spcAft>
                <a:buClrTx/>
                <a:buSzTx/>
                <a:buFont typeface="Arial" pitchFamily="34" charset="0"/>
                <a:buChar char="•"/>
                <a:defRPr/>
              </a:pPr>
              <a:r>
                <a:rPr kumimoji="0" lang="zh-CN" altLang="en-US" sz="1500" b="0" i="0" u="none" strike="noStrike" kern="0" cap="none" spc="0" normalizeH="0" baseline="0" noProof="0">
                  <a:ln>
                    <a:noFill/>
                  </a:ln>
                  <a:solidFill>
                    <a:srgbClr val="000000"/>
                  </a:solidFill>
                  <a:effectLst/>
                  <a:uLnTx/>
                  <a:uFillTx/>
                  <a:latin typeface="+mj-lt"/>
                  <a:ea typeface="楷体_GB2312" pitchFamily="49" charset="-122"/>
                </a:rPr>
                <a:t>财务</a:t>
              </a:r>
              <a:r>
                <a:rPr kumimoji="0" lang="zh-CN" altLang="en-US" sz="1500" b="0" i="0" u="none" strike="noStrike" kern="0" cap="none" spc="0" normalizeH="0" baseline="0" noProof="0" smtClean="0">
                  <a:ln>
                    <a:noFill/>
                  </a:ln>
                  <a:solidFill>
                    <a:srgbClr val="000000"/>
                  </a:solidFill>
                  <a:effectLst/>
                  <a:uLnTx/>
                  <a:uFillTx/>
                  <a:latin typeface="+mj-lt"/>
                  <a:ea typeface="楷体_GB2312" pitchFamily="49" charset="-122"/>
                </a:rPr>
                <a:t>指标及管理类指标，给予公司战略分解预算目标、行业排名</a:t>
              </a:r>
            </a:p>
            <a:p>
              <a:pPr marL="285750" marR="0" lvl="0" indent="-285750" defTabSz="808038" eaLnBrk="0" fontAlgn="auto" latinLnBrk="0" hangingPunct="0">
                <a:lnSpc>
                  <a:spcPct val="100000"/>
                </a:lnSpc>
                <a:spcBef>
                  <a:spcPct val="30000"/>
                </a:spcBef>
                <a:spcAft>
                  <a:spcPct val="0"/>
                </a:spcAft>
                <a:buClrTx/>
                <a:buSzTx/>
                <a:buFont typeface="Arial" pitchFamily="34" charset="0"/>
                <a:buChar char="•"/>
                <a:defRPr/>
              </a:pPr>
              <a:r>
                <a:rPr kumimoji="0" lang="zh-CN" altLang="en-US" sz="1500" b="0" i="0" u="none" strike="noStrike" kern="0" cap="none" spc="0" normalizeH="0" baseline="0" noProof="0" smtClean="0">
                  <a:ln>
                    <a:noFill/>
                  </a:ln>
                  <a:solidFill>
                    <a:srgbClr val="000000"/>
                  </a:solidFill>
                  <a:effectLst/>
                  <a:uLnTx/>
                  <a:uFillTx/>
                  <a:latin typeface="+mj-lt"/>
                  <a:ea typeface="楷体_GB2312" pitchFamily="49" charset="-122"/>
                </a:rPr>
                <a:t>团队</a:t>
              </a:r>
              <a:r>
                <a:rPr kumimoji="0" lang="zh-CN" altLang="en-US" sz="1500" b="0" i="0" u="none" strike="noStrike" kern="0" cap="none" spc="0" normalizeH="0" baseline="0" noProof="0">
                  <a:ln>
                    <a:noFill/>
                  </a:ln>
                  <a:solidFill>
                    <a:srgbClr val="000000"/>
                  </a:solidFill>
                  <a:effectLst/>
                  <a:uLnTx/>
                  <a:uFillTx/>
                  <a:latin typeface="+mj-lt"/>
                  <a:ea typeface="楷体_GB2312" pitchFamily="49" charset="-122"/>
                </a:rPr>
                <a:t>和个人业绩的平衡</a:t>
              </a:r>
              <a:endParaRPr kumimoji="0" lang="en-US" altLang="en-US" sz="1500" b="0" i="0" u="none" strike="noStrike" kern="0" cap="none" spc="0" normalizeH="0" baseline="0" noProof="0">
                <a:ln>
                  <a:noFill/>
                </a:ln>
                <a:solidFill>
                  <a:srgbClr val="000000"/>
                </a:solidFill>
                <a:effectLst/>
                <a:uLnTx/>
                <a:uFillTx/>
                <a:latin typeface="+mj-lt"/>
                <a:ea typeface="楷体_GB2312" pitchFamily="49" charset="-122"/>
              </a:endParaRPr>
            </a:p>
          </p:txBody>
        </p:sp>
        <p:sp>
          <p:nvSpPr>
            <p:cNvPr id="142" name="Line 16"/>
            <p:cNvSpPr>
              <a:spLocks noChangeShapeType="1"/>
            </p:cNvSpPr>
            <p:nvPr/>
          </p:nvSpPr>
          <p:spPr bwMode="gray">
            <a:xfrm flipH="1">
              <a:off x="4632312" y="2116246"/>
              <a:ext cx="0" cy="0"/>
            </a:xfrm>
            <a:prstGeom prst="line">
              <a:avLst/>
            </a:prstGeom>
            <a:noFill/>
            <a:ln w="12700">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43" name="Oval 17" descr="White marble"/>
            <p:cNvSpPr>
              <a:spLocks noChangeArrowheads="1"/>
            </p:cNvSpPr>
            <p:nvPr/>
          </p:nvSpPr>
          <p:spPr bwMode="gray">
            <a:xfrm>
              <a:off x="2777710" y="2379005"/>
              <a:ext cx="3709205" cy="3079846"/>
            </a:xfrm>
            <a:prstGeom prst="ellipse">
              <a:avLst/>
            </a:prstGeom>
            <a:blipFill dpi="0" rotWithShape="0">
              <a:blip r:embed="rId3"/>
              <a:tile tx="0" ty="0" sx="100000" sy="100000" flip="none" algn="tl"/>
            </a:blip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44" name="Arc 19"/>
            <p:cNvSpPr/>
            <p:nvPr/>
          </p:nvSpPr>
          <p:spPr bwMode="gray">
            <a:xfrm>
              <a:off x="4527878" y="2349104"/>
              <a:ext cx="1984244" cy="1644578"/>
            </a:xfrm>
            <a:custGeom>
              <a:gdLst>
                <a:gd name="T0" fmla="*/ 0 w 22074"/>
                <a:gd name="T1" fmla="*/ 0 h 21600"/>
                <a:gd name="T2" fmla="*/ 0 w 22074"/>
                <a:gd name="T3" fmla="*/ 0 h 21600"/>
                <a:gd name="T4" fmla="*/ 0 w 22074"/>
                <a:gd name="T5" fmla="*/ 0 h 21600"/>
                <a:gd name="T6" fmla="*/ 0 60000 65536"/>
                <a:gd name="T7" fmla="*/ 0 60000 65536"/>
                <a:gd name="T8" fmla="*/ 0 60000 65536"/>
              </a:gdLst>
              <a:cxnLst>
                <a:cxn ang="T6">
                  <a:pos x="T0" y="T1"/>
                </a:cxn>
                <a:cxn ang="T7">
                  <a:pos x="T2" y="T3"/>
                </a:cxn>
                <a:cxn ang="T8">
                  <a:pos x="T4" y="T5"/>
                </a:cxn>
              </a:cxnLst>
              <a:rect l="0" t="0" r="r" b="b"/>
              <a:pathLst>
                <a:path w="22074" h="21600" fill="none" extrusionOk="0">
                  <a:moveTo>
                    <a:pt x="0" y="5"/>
                  </a:moveTo>
                  <a:cubicBezTo>
                    <a:pt x="157" y="1"/>
                    <a:pt x="315" y="-1"/>
                    <a:pt x="474" y="0"/>
                  </a:cubicBezTo>
                  <a:cubicBezTo>
                    <a:pt x="12403" y="0"/>
                    <a:pt x="22074" y="9670"/>
                    <a:pt x="22074" y="21600"/>
                  </a:cubicBezTo>
                </a:path>
                <a:path w="22074" h="21600" stroke="0" extrusionOk="0">
                  <a:moveTo>
                    <a:pt x="0" y="5"/>
                  </a:moveTo>
                  <a:cubicBezTo>
                    <a:pt x="157" y="1"/>
                    <a:pt x="315" y="-1"/>
                    <a:pt x="474" y="0"/>
                  </a:cubicBezTo>
                  <a:cubicBezTo>
                    <a:pt x="12403" y="0"/>
                    <a:pt x="22074" y="9670"/>
                    <a:pt x="22074" y="21600"/>
                  </a:cubicBezTo>
                  <a:lnTo>
                    <a:pt x="474" y="21600"/>
                  </a:lnTo>
                  <a:lnTo>
                    <a:pt x="0" y="5"/>
                  </a:lnTo>
                  <a:close/>
                </a:path>
              </a:pathLst>
            </a:custGeom>
            <a:gradFill rotWithShape="0">
              <a:gsLst>
                <a:gs pos="0">
                  <a:srgbClr val="FFCC00"/>
                </a:gs>
                <a:gs pos="100000">
                  <a:srgbClr val="FFF1B3"/>
                </a:gs>
              </a:gsLst>
              <a:path path="rect">
                <a:fillToRect l="100000" b="100000"/>
              </a:path>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45" name="Arc 21"/>
            <p:cNvSpPr/>
            <p:nvPr/>
          </p:nvSpPr>
          <p:spPr bwMode="gray">
            <a:xfrm flipH="1">
              <a:off x="2729094" y="2358546"/>
              <a:ext cx="1921224" cy="1635136"/>
            </a:xfrm>
            <a:custGeom>
              <a:gdLst>
                <a:gd name="T0" fmla="*/ 0 w 22074"/>
                <a:gd name="T1" fmla="*/ 0 h 21600"/>
                <a:gd name="T2" fmla="*/ 0 w 22074"/>
                <a:gd name="T3" fmla="*/ 0 h 21600"/>
                <a:gd name="T4" fmla="*/ 0 w 22074"/>
                <a:gd name="T5" fmla="*/ 0 h 21600"/>
                <a:gd name="T6" fmla="*/ 0 60000 65536"/>
                <a:gd name="T7" fmla="*/ 0 60000 65536"/>
                <a:gd name="T8" fmla="*/ 0 60000 65536"/>
              </a:gdLst>
              <a:cxnLst>
                <a:cxn ang="T6">
                  <a:pos x="T0" y="T1"/>
                </a:cxn>
                <a:cxn ang="T7">
                  <a:pos x="T2" y="T3"/>
                </a:cxn>
                <a:cxn ang="T8">
                  <a:pos x="T4" y="T5"/>
                </a:cxn>
              </a:cxnLst>
              <a:rect l="0" t="0" r="r" b="b"/>
              <a:pathLst>
                <a:path w="22074" h="21600" fill="none" extrusionOk="0">
                  <a:moveTo>
                    <a:pt x="0" y="5"/>
                  </a:moveTo>
                  <a:cubicBezTo>
                    <a:pt x="157" y="1"/>
                    <a:pt x="315" y="-1"/>
                    <a:pt x="474" y="0"/>
                  </a:cubicBezTo>
                  <a:cubicBezTo>
                    <a:pt x="12403" y="0"/>
                    <a:pt x="22074" y="9670"/>
                    <a:pt x="22074" y="21600"/>
                  </a:cubicBezTo>
                </a:path>
                <a:path w="22074" h="21600" stroke="0" extrusionOk="0">
                  <a:moveTo>
                    <a:pt x="0" y="5"/>
                  </a:moveTo>
                  <a:cubicBezTo>
                    <a:pt x="157" y="1"/>
                    <a:pt x="315" y="-1"/>
                    <a:pt x="474" y="0"/>
                  </a:cubicBezTo>
                  <a:cubicBezTo>
                    <a:pt x="12403" y="0"/>
                    <a:pt x="22074" y="9670"/>
                    <a:pt x="22074" y="21600"/>
                  </a:cubicBezTo>
                  <a:lnTo>
                    <a:pt x="474" y="21600"/>
                  </a:lnTo>
                  <a:lnTo>
                    <a:pt x="0" y="5"/>
                  </a:lnTo>
                  <a:close/>
                </a:path>
              </a:pathLst>
            </a:custGeom>
            <a:gradFill rotWithShape="0">
              <a:gsLst>
                <a:gs pos="0">
                  <a:srgbClr val="FFCC00"/>
                </a:gs>
                <a:gs pos="100000">
                  <a:srgbClr val="FFF1B3"/>
                </a:gs>
              </a:gsLst>
              <a:path path="rect">
                <a:fillToRect r="100000" b="100000"/>
              </a:path>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46" name="Oval 22"/>
            <p:cNvSpPr>
              <a:spLocks noChangeArrowheads="1"/>
            </p:cNvSpPr>
            <p:nvPr/>
          </p:nvSpPr>
          <p:spPr bwMode="gray">
            <a:xfrm>
              <a:off x="2729094" y="2380579"/>
              <a:ext cx="3763222" cy="3177419"/>
            </a:xfrm>
            <a:prstGeom prst="ellipse">
              <a:avLst/>
            </a:prstGeom>
            <a:solidFill>
              <a:srgbClr val="EBAF00">
                <a:lumMod val="20000"/>
                <a:lumOff val="80000"/>
              </a:srgbClr>
            </a:solidFill>
            <a:ln w="19050">
              <a:solidFill>
                <a:srgbClr val="E65032"/>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47" name="Rectangle 23"/>
            <p:cNvSpPr>
              <a:spLocks noChangeArrowheads="1"/>
            </p:cNvSpPr>
            <p:nvPr/>
          </p:nvSpPr>
          <p:spPr bwMode="gray">
            <a:xfrm>
              <a:off x="3175639" y="3609685"/>
              <a:ext cx="162053" cy="237638"/>
            </a:xfrm>
            <a:prstGeom prst="rect">
              <a:avLst/>
            </a:prstGeom>
            <a:solidFill>
              <a:schemeClr val="accent5">
                <a:lumMod val="75000"/>
              </a:scheme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48" name="Rectangle 24"/>
            <p:cNvSpPr>
              <a:spLocks noChangeArrowheads="1"/>
            </p:cNvSpPr>
            <p:nvPr>
              <p:custDataLst>
                <p:tags r:id="rId4"/>
              </p:custDataLst>
            </p:nvPr>
          </p:nvSpPr>
          <p:spPr bwMode="gray">
            <a:xfrm>
              <a:off x="3175639" y="3508964"/>
              <a:ext cx="162053" cy="100721"/>
            </a:xfrm>
            <a:prstGeom prst="rect">
              <a:avLst/>
            </a:prstGeom>
            <a:solidFill>
              <a:srgbClr val="A0005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49" name="Rectangle 25"/>
            <p:cNvSpPr>
              <a:spLocks noChangeArrowheads="1"/>
            </p:cNvSpPr>
            <p:nvPr/>
          </p:nvSpPr>
          <p:spPr bwMode="gray">
            <a:xfrm>
              <a:off x="3175639" y="3134409"/>
              <a:ext cx="162053" cy="374555"/>
            </a:xfrm>
            <a:prstGeom prst="rect">
              <a:avLst/>
            </a:prstGeom>
            <a:solidFill>
              <a:srgbClr val="E6503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50" name="Line 26"/>
            <p:cNvSpPr>
              <a:spLocks noChangeShapeType="1"/>
            </p:cNvSpPr>
            <p:nvPr/>
          </p:nvSpPr>
          <p:spPr bwMode="gray">
            <a:xfrm>
              <a:off x="4634112" y="2379005"/>
              <a:ext cx="1801" cy="3153813"/>
            </a:xfrm>
            <a:prstGeom prst="line">
              <a:avLst/>
            </a:prstGeom>
            <a:noFill/>
            <a:ln w="2857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51" name="Rectangle 27"/>
            <p:cNvSpPr>
              <a:spLocks noChangeArrowheads="1"/>
            </p:cNvSpPr>
            <p:nvPr/>
          </p:nvSpPr>
          <p:spPr bwMode="gray">
            <a:xfrm>
              <a:off x="3551961" y="3609685"/>
              <a:ext cx="162053" cy="237638"/>
            </a:xfrm>
            <a:prstGeom prst="rect">
              <a:avLst/>
            </a:prstGeom>
            <a:solidFill>
              <a:schemeClr val="accent5">
                <a:lumMod val="75000"/>
              </a:scheme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52" name="Rectangle 28"/>
            <p:cNvSpPr>
              <a:spLocks noChangeArrowheads="1"/>
            </p:cNvSpPr>
            <p:nvPr>
              <p:custDataLst>
                <p:tags r:id="rId5"/>
              </p:custDataLst>
            </p:nvPr>
          </p:nvSpPr>
          <p:spPr bwMode="gray">
            <a:xfrm>
              <a:off x="3551961" y="3508964"/>
              <a:ext cx="162053" cy="100721"/>
            </a:xfrm>
            <a:prstGeom prst="rect">
              <a:avLst/>
            </a:prstGeom>
            <a:solidFill>
              <a:srgbClr val="A0005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53" name="Rectangle 29"/>
            <p:cNvSpPr>
              <a:spLocks noChangeArrowheads="1"/>
            </p:cNvSpPr>
            <p:nvPr/>
          </p:nvSpPr>
          <p:spPr bwMode="gray">
            <a:xfrm>
              <a:off x="3551961" y="3224114"/>
              <a:ext cx="162053" cy="284850"/>
            </a:xfrm>
            <a:prstGeom prst="rect">
              <a:avLst/>
            </a:prstGeom>
            <a:solidFill>
              <a:srgbClr val="E6503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54" name="Rectangle 30"/>
            <p:cNvSpPr>
              <a:spLocks noChangeArrowheads="1"/>
            </p:cNvSpPr>
            <p:nvPr/>
          </p:nvSpPr>
          <p:spPr bwMode="gray">
            <a:xfrm>
              <a:off x="3930084" y="3134409"/>
              <a:ext cx="160252" cy="374555"/>
            </a:xfrm>
            <a:prstGeom prst="rect">
              <a:avLst/>
            </a:prstGeom>
            <a:solidFill>
              <a:srgbClr val="E6503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55" name="Rectangle 31"/>
            <p:cNvSpPr>
              <a:spLocks noChangeArrowheads="1"/>
            </p:cNvSpPr>
            <p:nvPr/>
          </p:nvSpPr>
          <p:spPr bwMode="gray">
            <a:xfrm>
              <a:off x="4306406" y="2866870"/>
              <a:ext cx="162053" cy="642094"/>
            </a:xfrm>
            <a:prstGeom prst="rect">
              <a:avLst/>
            </a:prstGeom>
            <a:solidFill>
              <a:srgbClr val="E6503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56" name="Text Box 32"/>
            <p:cNvSpPr txBox="1">
              <a:spLocks noChangeArrowheads="1"/>
            </p:cNvSpPr>
            <p:nvPr/>
          </p:nvSpPr>
          <p:spPr bwMode="gray">
            <a:xfrm>
              <a:off x="2801117" y="3818995"/>
              <a:ext cx="754445"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en-US" altLang="en-US" sz="800" b="1" i="0" u="none" strike="noStrike" kern="0" cap="none" spc="0" normalizeH="0" baseline="0" noProof="0">
                  <a:ln>
                    <a:noFill/>
                  </a:ln>
                  <a:solidFill>
                    <a:srgbClr val="000000"/>
                  </a:solidFill>
                  <a:effectLst/>
                  <a:uLnTx/>
                  <a:uFillTx/>
                  <a:latin typeface="+mj-lt"/>
                  <a:ea typeface="楷体_GB2312" pitchFamily="49" charset="-122"/>
                </a:rPr>
                <a:t>VP/Sales</a:t>
              </a:r>
              <a:endParaRPr kumimoji="0" lang="en-US" altLang="en-US" sz="900" b="0" i="0" u="none" strike="noStrike" kern="0" cap="none" spc="0" normalizeH="0" baseline="0" noProof="0">
                <a:ln>
                  <a:noFill/>
                </a:ln>
                <a:solidFill>
                  <a:srgbClr val="000000"/>
                </a:solidFill>
                <a:effectLst/>
                <a:uLnTx/>
                <a:uFillTx/>
                <a:latin typeface="+mj-lt"/>
                <a:ea typeface="楷体_GB2312" pitchFamily="49" charset="-122"/>
              </a:endParaRPr>
            </a:p>
          </p:txBody>
        </p:sp>
        <p:sp>
          <p:nvSpPr>
            <p:cNvPr id="157" name="Text Box 33"/>
            <p:cNvSpPr txBox="1">
              <a:spLocks noChangeArrowheads="1"/>
            </p:cNvSpPr>
            <p:nvPr/>
          </p:nvSpPr>
          <p:spPr bwMode="gray">
            <a:xfrm>
              <a:off x="3429521" y="3818995"/>
              <a:ext cx="540175" cy="2000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en-US" altLang="en-US" sz="700" b="1" i="0" u="none" strike="noStrike" kern="0" cap="none" spc="0" normalizeH="0" baseline="0" noProof="0">
                  <a:ln>
                    <a:noFill/>
                  </a:ln>
                  <a:solidFill>
                    <a:srgbClr val="000000"/>
                  </a:solidFill>
                  <a:effectLst/>
                  <a:uLnTx/>
                  <a:uFillTx/>
                  <a:latin typeface="+mj-lt"/>
                  <a:ea typeface="楷体_GB2312" pitchFamily="49" charset="-122"/>
                </a:rPr>
                <a:t>25%ile</a:t>
              </a:r>
            </a:p>
          </p:txBody>
        </p:sp>
        <p:sp>
          <p:nvSpPr>
            <p:cNvPr id="158" name="Text Box 34"/>
            <p:cNvSpPr txBox="1">
              <a:spLocks noChangeArrowheads="1"/>
            </p:cNvSpPr>
            <p:nvPr/>
          </p:nvSpPr>
          <p:spPr bwMode="gray">
            <a:xfrm>
              <a:off x="3755427" y="3818995"/>
              <a:ext cx="577988" cy="2000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en-US" altLang="en-US" sz="700" b="1" i="0" u="none" strike="noStrike" kern="0" cap="none" spc="0" normalizeH="0" baseline="0" noProof="0">
                  <a:ln>
                    <a:noFill/>
                  </a:ln>
                  <a:solidFill>
                    <a:srgbClr val="000000"/>
                  </a:solidFill>
                  <a:effectLst/>
                  <a:uLnTx/>
                  <a:uFillTx/>
                  <a:latin typeface="+mj-lt"/>
                  <a:ea typeface="楷体_GB2312" pitchFamily="49" charset="-122"/>
                </a:rPr>
                <a:t>50%ile</a:t>
              </a:r>
              <a:endParaRPr kumimoji="0" lang="en-US" altLang="en-US" sz="900" b="1" i="0" u="none" strike="noStrike" kern="0" cap="none" spc="0" normalizeH="0" baseline="0" noProof="0">
                <a:ln>
                  <a:noFill/>
                </a:ln>
                <a:solidFill>
                  <a:srgbClr val="000000"/>
                </a:solidFill>
                <a:effectLst/>
                <a:uLnTx/>
                <a:uFillTx/>
                <a:latin typeface="+mj-lt"/>
                <a:ea typeface="楷体_GB2312" pitchFamily="49" charset="-122"/>
              </a:endParaRPr>
            </a:p>
          </p:txBody>
        </p:sp>
        <p:sp>
          <p:nvSpPr>
            <p:cNvPr id="159" name="Text Box 35"/>
            <p:cNvSpPr txBox="1">
              <a:spLocks noChangeArrowheads="1"/>
            </p:cNvSpPr>
            <p:nvPr/>
          </p:nvSpPr>
          <p:spPr bwMode="gray">
            <a:xfrm>
              <a:off x="4135351" y="3818995"/>
              <a:ext cx="595994" cy="2000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en-US" altLang="en-US" sz="700" b="1" i="0" u="none" strike="noStrike" kern="0" cap="none" spc="0" normalizeH="0" baseline="0" noProof="0">
                  <a:ln>
                    <a:noFill/>
                  </a:ln>
                  <a:solidFill>
                    <a:srgbClr val="000000"/>
                  </a:solidFill>
                  <a:effectLst/>
                  <a:uLnTx/>
                  <a:uFillTx/>
                  <a:latin typeface="+mj-lt"/>
                  <a:ea typeface="楷体_GB2312" pitchFamily="49" charset="-122"/>
                </a:rPr>
                <a:t>75%ile</a:t>
              </a:r>
            </a:p>
          </p:txBody>
        </p:sp>
        <p:sp>
          <p:nvSpPr>
            <p:cNvPr id="160" name="Rectangle 36"/>
            <p:cNvSpPr>
              <a:spLocks noChangeArrowheads="1"/>
            </p:cNvSpPr>
            <p:nvPr/>
          </p:nvSpPr>
          <p:spPr bwMode="gray">
            <a:xfrm>
              <a:off x="4306406" y="3401948"/>
              <a:ext cx="162053" cy="207736"/>
            </a:xfrm>
            <a:prstGeom prst="rect">
              <a:avLst/>
            </a:prstGeom>
            <a:solidFill>
              <a:srgbClr val="A0005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61" name="Rectangle 37"/>
            <p:cNvSpPr>
              <a:spLocks noChangeArrowheads="1"/>
            </p:cNvSpPr>
            <p:nvPr>
              <p:custDataLst>
                <p:tags r:id="rId6"/>
              </p:custDataLst>
            </p:nvPr>
          </p:nvSpPr>
          <p:spPr bwMode="gray">
            <a:xfrm>
              <a:off x="3930084" y="3447587"/>
              <a:ext cx="160252" cy="162097"/>
            </a:xfrm>
            <a:prstGeom prst="rect">
              <a:avLst/>
            </a:prstGeom>
            <a:solidFill>
              <a:srgbClr val="A0005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62" name="Rectangle 38"/>
            <p:cNvSpPr>
              <a:spLocks noChangeArrowheads="1"/>
            </p:cNvSpPr>
            <p:nvPr/>
          </p:nvSpPr>
          <p:spPr bwMode="gray">
            <a:xfrm>
              <a:off x="3930084" y="3581357"/>
              <a:ext cx="160252" cy="265965"/>
            </a:xfrm>
            <a:prstGeom prst="rect">
              <a:avLst/>
            </a:prstGeom>
            <a:solidFill>
              <a:schemeClr val="accent5">
                <a:lumMod val="75000"/>
              </a:scheme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63" name="Rectangle 39"/>
            <p:cNvSpPr>
              <a:spLocks noChangeArrowheads="1"/>
            </p:cNvSpPr>
            <p:nvPr/>
          </p:nvSpPr>
          <p:spPr bwMode="gray">
            <a:xfrm>
              <a:off x="4306406" y="3535718"/>
              <a:ext cx="162053" cy="311604"/>
            </a:xfrm>
            <a:prstGeom prst="rect">
              <a:avLst/>
            </a:prstGeom>
            <a:solidFill>
              <a:schemeClr val="accent5">
                <a:lumMod val="75000"/>
              </a:scheme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64" name="Line 40"/>
            <p:cNvSpPr>
              <a:spLocks noChangeShapeType="1"/>
            </p:cNvSpPr>
            <p:nvPr/>
          </p:nvSpPr>
          <p:spPr bwMode="gray">
            <a:xfrm>
              <a:off x="3103615" y="3847322"/>
              <a:ext cx="1453072" cy="1574"/>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65" name="Text Box 41"/>
            <p:cNvSpPr txBox="1">
              <a:spLocks noChangeArrowheads="1"/>
            </p:cNvSpPr>
            <p:nvPr/>
          </p:nvSpPr>
          <p:spPr bwMode="gray">
            <a:xfrm>
              <a:off x="3517750" y="2651265"/>
              <a:ext cx="1166779" cy="246221"/>
            </a:xfrm>
            <a:prstGeom prst="rect">
              <a:avLst/>
            </a:prstGeom>
            <a:noFill/>
            <a:ln>
              <a:noFill/>
            </a:ln>
            <a:effectLst>
              <a:outerShdw algn="ctr" rotWithShape="0">
                <a:srgbClr val="000000"/>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zh-CN" altLang="en-US" sz="1000" b="1" i="0" u="none" strike="noStrike" kern="0" cap="none" spc="0" normalizeH="0" baseline="0" noProof="0">
                  <a:ln>
                    <a:noFill/>
                  </a:ln>
                  <a:solidFill>
                    <a:srgbClr val="000000"/>
                  </a:solidFill>
                  <a:effectLst/>
                  <a:uLnTx/>
                  <a:uFillTx/>
                  <a:latin typeface="+mj-lt"/>
                  <a:ea typeface="楷体_GB2312" pitchFamily="49" charset="-122"/>
                </a:rPr>
                <a:t>薪酬定位</a:t>
              </a:r>
            </a:p>
          </p:txBody>
        </p:sp>
        <p:sp>
          <p:nvSpPr>
            <p:cNvPr id="166" name="Line 42"/>
            <p:cNvSpPr>
              <a:spLocks noChangeShapeType="1"/>
            </p:cNvSpPr>
            <p:nvPr/>
          </p:nvSpPr>
          <p:spPr bwMode="gray">
            <a:xfrm>
              <a:off x="2729094" y="3982666"/>
              <a:ext cx="3763222" cy="1574"/>
            </a:xfrm>
            <a:prstGeom prst="line">
              <a:avLst/>
            </a:prstGeom>
            <a:noFill/>
            <a:ln w="2857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67" name="Oval 43"/>
            <p:cNvSpPr>
              <a:spLocks noChangeArrowheads="1"/>
            </p:cNvSpPr>
            <p:nvPr>
              <p:custDataLst>
                <p:tags r:id="rId7"/>
              </p:custDataLst>
            </p:nvPr>
          </p:nvSpPr>
          <p:spPr bwMode="gray">
            <a:xfrm>
              <a:off x="4742148" y="2841690"/>
              <a:ext cx="1289219" cy="1070156"/>
            </a:xfrm>
            <a:prstGeom prst="ellipse">
              <a:avLst/>
            </a:prstGeom>
            <a:solidFill>
              <a:srgbClr val="EBAF00">
                <a:lumMod val="60000"/>
                <a:lumOff val="40000"/>
              </a:srgbClr>
            </a:solidFill>
            <a:ln w="3175">
              <a:solidFill>
                <a:srgbClr val="E65032"/>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68" name="Line 44"/>
            <p:cNvSpPr>
              <a:spLocks noChangeShapeType="1"/>
            </p:cNvSpPr>
            <p:nvPr/>
          </p:nvSpPr>
          <p:spPr bwMode="gray">
            <a:xfrm>
              <a:off x="4745749" y="3376768"/>
              <a:ext cx="1296421" cy="1574"/>
            </a:xfrm>
            <a:prstGeom prst="line">
              <a:avLst/>
            </a:prstGeom>
            <a:noFill/>
            <a:ln w="9525">
              <a:solidFill>
                <a:srgbClr val="E6503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69" name="Line 45"/>
            <p:cNvSpPr>
              <a:spLocks noChangeShapeType="1"/>
            </p:cNvSpPr>
            <p:nvPr/>
          </p:nvSpPr>
          <p:spPr bwMode="gray">
            <a:xfrm flipH="1">
              <a:off x="5374153" y="2841690"/>
              <a:ext cx="0" cy="1070156"/>
            </a:xfrm>
            <a:prstGeom prst="line">
              <a:avLst/>
            </a:prstGeom>
            <a:noFill/>
            <a:ln w="9525">
              <a:solidFill>
                <a:srgbClr val="E6503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70" name="Text Box 46"/>
            <p:cNvSpPr txBox="1">
              <a:spLocks noChangeArrowheads="1"/>
            </p:cNvSpPr>
            <p:nvPr/>
          </p:nvSpPr>
          <p:spPr bwMode="gray">
            <a:xfrm>
              <a:off x="4931209" y="3093492"/>
              <a:ext cx="518568"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zh-CN" altLang="en-US" sz="800" b="1" i="0" u="none" strike="noStrike" kern="0" cap="none" spc="0" normalizeH="0" baseline="0" noProof="0">
                  <a:ln>
                    <a:noFill/>
                  </a:ln>
                  <a:solidFill>
                    <a:srgbClr val="000000"/>
                  </a:solidFill>
                  <a:effectLst/>
                  <a:uLnTx/>
                  <a:uFillTx/>
                  <a:latin typeface="+mj-lt"/>
                  <a:ea typeface="楷体_GB2312" pitchFamily="49" charset="-122"/>
                </a:rPr>
                <a:t>基薪</a:t>
              </a:r>
              <a:endParaRPr kumimoji="0" lang="zh-CN" altLang="en-US" sz="800" b="1" i="0" u="none" strike="noStrike" kern="0" cap="none" spc="0" normalizeH="0" baseline="0" noProof="0">
                <a:ln>
                  <a:noFill/>
                </a:ln>
                <a:solidFill>
                  <a:srgbClr val="FFFFFF"/>
                </a:solidFill>
                <a:effectLst/>
                <a:uLnTx/>
                <a:uFillTx/>
                <a:latin typeface="+mj-lt"/>
                <a:ea typeface="楷体_GB2312" pitchFamily="49" charset="-122"/>
              </a:endParaRPr>
            </a:p>
          </p:txBody>
        </p:sp>
        <p:sp>
          <p:nvSpPr>
            <p:cNvPr id="171" name="Text Box 47"/>
            <p:cNvSpPr txBox="1">
              <a:spLocks noChangeArrowheads="1"/>
            </p:cNvSpPr>
            <p:nvPr/>
          </p:nvSpPr>
          <p:spPr bwMode="gray">
            <a:xfrm>
              <a:off x="5449777" y="3093492"/>
              <a:ext cx="786856"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zh-CN" altLang="en-US" sz="800" b="1" i="0" u="none" strike="noStrike" kern="0" cap="none" spc="0" normalizeH="0" baseline="0" noProof="0">
                  <a:ln>
                    <a:noFill/>
                  </a:ln>
                  <a:solidFill>
                    <a:srgbClr val="000000"/>
                  </a:solidFill>
                  <a:effectLst/>
                  <a:uLnTx/>
                  <a:uFillTx/>
                  <a:latin typeface="+mj-lt"/>
                  <a:ea typeface="楷体_GB2312" pitchFamily="49" charset="-122"/>
                </a:rPr>
                <a:t>福利</a:t>
              </a:r>
            </a:p>
          </p:txBody>
        </p:sp>
        <p:sp>
          <p:nvSpPr>
            <p:cNvPr id="172" name="Text Box 48"/>
            <p:cNvSpPr txBox="1">
              <a:spLocks noChangeArrowheads="1"/>
            </p:cNvSpPr>
            <p:nvPr/>
          </p:nvSpPr>
          <p:spPr bwMode="gray">
            <a:xfrm>
              <a:off x="4915004" y="3519980"/>
              <a:ext cx="628404"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zh-CN" altLang="en-US" sz="900" b="1" i="0" u="none" strike="noStrike" kern="0" cap="none" spc="0" normalizeH="0" baseline="0" noProof="0">
                  <a:ln>
                    <a:noFill/>
                  </a:ln>
                  <a:solidFill>
                    <a:srgbClr val="000000"/>
                  </a:solidFill>
                  <a:effectLst/>
                  <a:uLnTx/>
                  <a:uFillTx/>
                  <a:latin typeface="+mj-lt"/>
                  <a:ea typeface="楷体_GB2312" pitchFamily="49" charset="-122"/>
                </a:rPr>
                <a:t>奖金</a:t>
              </a:r>
            </a:p>
          </p:txBody>
        </p:sp>
        <p:sp>
          <p:nvSpPr>
            <p:cNvPr id="173" name="Text Box 49"/>
            <p:cNvSpPr txBox="1">
              <a:spLocks noChangeArrowheads="1"/>
            </p:cNvSpPr>
            <p:nvPr/>
          </p:nvSpPr>
          <p:spPr bwMode="gray">
            <a:xfrm>
              <a:off x="5444376" y="3513685"/>
              <a:ext cx="541976"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en-US" altLang="en-US" sz="900" b="1" i="0" u="none" strike="noStrike" kern="0" cap="none" spc="0" normalizeH="0" baseline="0" noProof="0">
                  <a:ln>
                    <a:noFill/>
                  </a:ln>
                  <a:solidFill>
                    <a:srgbClr val="000000"/>
                  </a:solidFill>
                  <a:effectLst/>
                  <a:uLnTx/>
                  <a:uFillTx/>
                  <a:latin typeface="+mj-lt"/>
                  <a:ea typeface="楷体_GB2312" pitchFamily="49" charset="-122"/>
                </a:rPr>
                <a:t>LTI</a:t>
              </a:r>
              <a:endParaRPr kumimoji="0" lang="en-US" altLang="en-US" sz="900" b="1" i="0" u="none" strike="noStrike" kern="0" cap="none" spc="0" normalizeH="0" baseline="0" noProof="0">
                <a:ln>
                  <a:noFill/>
                </a:ln>
                <a:solidFill>
                  <a:srgbClr val="FFFFFF"/>
                </a:solidFill>
                <a:effectLst/>
                <a:uLnTx/>
                <a:uFillTx/>
                <a:latin typeface="+mj-lt"/>
                <a:ea typeface="楷体_GB2312" pitchFamily="49" charset="-122"/>
              </a:endParaRPr>
            </a:p>
          </p:txBody>
        </p:sp>
        <p:sp>
          <p:nvSpPr>
            <p:cNvPr id="174" name="Text Box 50"/>
            <p:cNvSpPr txBox="1">
              <a:spLocks noChangeArrowheads="1"/>
            </p:cNvSpPr>
            <p:nvPr/>
          </p:nvSpPr>
          <p:spPr bwMode="gray">
            <a:xfrm>
              <a:off x="4826775" y="2533234"/>
              <a:ext cx="853477" cy="246221"/>
            </a:xfrm>
            <a:prstGeom prst="rect">
              <a:avLst/>
            </a:prstGeom>
            <a:noFill/>
            <a:ln>
              <a:noFill/>
            </a:ln>
            <a:effectLst>
              <a:outerShdw algn="ctr" rotWithShape="0">
                <a:srgbClr val="000000"/>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zh-CN" altLang="en-US" sz="1000" b="1" i="0" u="none" strike="noStrike" kern="0" cap="none" spc="0" normalizeH="0" baseline="0" noProof="0">
                  <a:ln>
                    <a:noFill/>
                  </a:ln>
                  <a:solidFill>
                    <a:srgbClr val="000000"/>
                  </a:solidFill>
                  <a:effectLst/>
                  <a:uLnTx/>
                  <a:uFillTx/>
                  <a:latin typeface="+mj-lt"/>
                  <a:ea typeface="楷体_GB2312" pitchFamily="49" charset="-122"/>
                </a:rPr>
                <a:t>薪酬构成</a:t>
              </a:r>
            </a:p>
          </p:txBody>
        </p:sp>
        <p:sp>
          <p:nvSpPr>
            <p:cNvPr id="175" name="Rectangle 51"/>
            <p:cNvSpPr>
              <a:spLocks noChangeArrowheads="1"/>
            </p:cNvSpPr>
            <p:nvPr>
              <p:custDataLst>
                <p:tags r:id="rId8"/>
              </p:custDataLst>
            </p:nvPr>
          </p:nvSpPr>
          <p:spPr bwMode="gray">
            <a:xfrm>
              <a:off x="3449328" y="4332040"/>
              <a:ext cx="986720" cy="819928"/>
            </a:xfrm>
            <a:prstGeom prst="rect">
              <a:avLst/>
            </a:prstGeom>
            <a:solidFill>
              <a:srgbClr val="FFFFFF"/>
            </a:solidFill>
            <a:ln w="9525">
              <a:solidFill>
                <a:srgbClr val="FFDA65"/>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76" name="Text Box 52"/>
            <p:cNvSpPr txBox="1">
              <a:spLocks noChangeArrowheads="1"/>
            </p:cNvSpPr>
            <p:nvPr/>
          </p:nvSpPr>
          <p:spPr bwMode="gray">
            <a:xfrm>
              <a:off x="2981176" y="3977944"/>
              <a:ext cx="1640333" cy="246221"/>
            </a:xfrm>
            <a:prstGeom prst="rect">
              <a:avLst/>
            </a:prstGeom>
            <a:noFill/>
            <a:ln>
              <a:noFill/>
            </a:ln>
            <a:effectLst>
              <a:outerShdw algn="ctr" rotWithShape="0">
                <a:srgbClr val="000000"/>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zh-CN" altLang="en-US" sz="1000" b="1" i="0" u="none" strike="noStrike" kern="0" cap="none" spc="0" normalizeH="0" baseline="0" noProof="0">
                  <a:ln>
                    <a:noFill/>
                  </a:ln>
                  <a:solidFill>
                    <a:srgbClr val="000000"/>
                  </a:solidFill>
                  <a:effectLst/>
                  <a:uLnTx/>
                  <a:uFillTx/>
                  <a:latin typeface="+mj-lt"/>
                  <a:ea typeface="楷体_GB2312" pitchFamily="49" charset="-122"/>
                </a:rPr>
                <a:t>风险</a:t>
              </a:r>
              <a:r>
                <a:rPr kumimoji="0" lang="en-US" altLang="zh-CN" sz="1000" b="1" i="0" u="none" strike="noStrike" kern="0" cap="none" spc="0" normalizeH="0" baseline="0" noProof="0">
                  <a:ln>
                    <a:noFill/>
                  </a:ln>
                  <a:solidFill>
                    <a:srgbClr val="000000"/>
                  </a:solidFill>
                  <a:effectLst/>
                  <a:uLnTx/>
                  <a:uFillTx/>
                  <a:latin typeface="+mj-lt"/>
                  <a:ea typeface="楷体_GB2312" pitchFamily="49" charset="-122"/>
                </a:rPr>
                <a:t>/</a:t>
              </a:r>
              <a:r>
                <a:rPr kumimoji="0" lang="zh-CN" altLang="en-US" sz="1000" b="1" i="0" u="none" strike="noStrike" kern="0" cap="none" spc="0" normalizeH="0" baseline="0" noProof="0">
                  <a:ln>
                    <a:noFill/>
                  </a:ln>
                  <a:solidFill>
                    <a:srgbClr val="000000"/>
                  </a:solidFill>
                  <a:effectLst/>
                  <a:uLnTx/>
                  <a:uFillTx/>
                  <a:latin typeface="+mj-lt"/>
                  <a:ea typeface="楷体_GB2312" pitchFamily="49" charset="-122"/>
                </a:rPr>
                <a:t>报酬关系</a:t>
              </a:r>
            </a:p>
          </p:txBody>
        </p:sp>
        <p:sp>
          <p:nvSpPr>
            <p:cNvPr id="177" name="Line 53"/>
            <p:cNvSpPr>
              <a:spLocks noChangeShapeType="1"/>
            </p:cNvSpPr>
            <p:nvPr/>
          </p:nvSpPr>
          <p:spPr bwMode="gray">
            <a:xfrm>
              <a:off x="3442125" y="4712890"/>
              <a:ext cx="990322" cy="4721"/>
            </a:xfrm>
            <a:prstGeom prst="line">
              <a:avLst/>
            </a:prstGeom>
            <a:noFill/>
            <a:ln w="9525">
              <a:solidFill>
                <a:srgbClr val="FFDA65"/>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78" name="Line 54"/>
            <p:cNvSpPr>
              <a:spLocks noChangeShapeType="1"/>
            </p:cNvSpPr>
            <p:nvPr/>
          </p:nvSpPr>
          <p:spPr bwMode="gray">
            <a:xfrm>
              <a:off x="3910277" y="4336761"/>
              <a:ext cx="1801" cy="810486"/>
            </a:xfrm>
            <a:prstGeom prst="line">
              <a:avLst/>
            </a:prstGeom>
            <a:noFill/>
            <a:ln w="9525">
              <a:solidFill>
                <a:srgbClr val="FFDA65"/>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79" name="Text Box 55"/>
            <p:cNvSpPr txBox="1">
              <a:spLocks noChangeArrowheads="1"/>
            </p:cNvSpPr>
            <p:nvPr/>
          </p:nvSpPr>
          <p:spPr bwMode="gray">
            <a:xfrm rot="16200000">
              <a:off x="2862785" y="4531200"/>
              <a:ext cx="1005632"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zh-CN" altLang="en-US" sz="800" b="1" i="0" u="none" strike="noStrike" kern="0" cap="none" spc="0" normalizeH="0" baseline="0" noProof="0">
                  <a:ln>
                    <a:noFill/>
                  </a:ln>
                  <a:solidFill>
                    <a:srgbClr val="000000"/>
                  </a:solidFill>
                  <a:effectLst/>
                  <a:uLnTx/>
                  <a:uFillTx/>
                  <a:latin typeface="+mj-lt"/>
                  <a:ea typeface="楷体_GB2312" pitchFamily="49" charset="-122"/>
                </a:rPr>
                <a:t>薪酬水平</a:t>
              </a:r>
              <a:endParaRPr kumimoji="0" lang="zh-CN" altLang="en-US" sz="900" b="1" i="0" u="none" strike="noStrike" kern="0" cap="none" spc="0" normalizeH="0" baseline="0" noProof="0">
                <a:ln>
                  <a:noFill/>
                </a:ln>
                <a:solidFill>
                  <a:srgbClr val="000000"/>
                </a:solidFill>
                <a:effectLst/>
                <a:uLnTx/>
                <a:uFillTx/>
                <a:latin typeface="+mj-lt"/>
                <a:ea typeface="楷体_GB2312" pitchFamily="49" charset="-122"/>
              </a:endParaRPr>
            </a:p>
          </p:txBody>
        </p:sp>
        <p:sp>
          <p:nvSpPr>
            <p:cNvPr id="180" name="Text Box 56"/>
            <p:cNvSpPr txBox="1">
              <a:spLocks noChangeArrowheads="1"/>
            </p:cNvSpPr>
            <p:nvPr/>
          </p:nvSpPr>
          <p:spPr bwMode="gray">
            <a:xfrm>
              <a:off x="3645591" y="5175575"/>
              <a:ext cx="1116363"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zh-CN" altLang="en-US" sz="800" b="1" i="0" u="none" strike="noStrike" kern="0" cap="none" spc="0" normalizeH="0" baseline="0" noProof="0">
                  <a:ln>
                    <a:noFill/>
                  </a:ln>
                  <a:solidFill>
                    <a:srgbClr val="000000"/>
                  </a:solidFill>
                  <a:effectLst/>
                  <a:uLnTx/>
                  <a:uFillTx/>
                  <a:latin typeface="+mj-lt"/>
                  <a:ea typeface="楷体_GB2312" pitchFamily="49" charset="-122"/>
                </a:rPr>
                <a:t>业绩</a:t>
              </a:r>
            </a:p>
          </p:txBody>
        </p:sp>
        <p:sp>
          <p:nvSpPr>
            <p:cNvPr id="181" name="Text Box 57"/>
            <p:cNvSpPr txBox="1">
              <a:spLocks noChangeArrowheads="1"/>
            </p:cNvSpPr>
            <p:nvPr/>
          </p:nvSpPr>
          <p:spPr bwMode="gray">
            <a:xfrm>
              <a:off x="3289076" y="4157353"/>
              <a:ext cx="1298222"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en-US" altLang="en-US" sz="800" b="1" i="0" u="none" strike="noStrike" kern="0" cap="none" spc="0" normalizeH="0" baseline="0" noProof="0">
                  <a:ln>
                    <a:noFill/>
                  </a:ln>
                  <a:solidFill>
                    <a:srgbClr val="000000"/>
                  </a:solidFill>
                  <a:effectLst/>
                  <a:uLnTx/>
                  <a:uFillTx/>
                  <a:latin typeface="+mj-lt"/>
                  <a:ea typeface="楷体_GB2312" pitchFamily="49" charset="-122"/>
                </a:rPr>
                <a:t>100% </a:t>
              </a:r>
              <a:r>
                <a:rPr kumimoji="0" lang="zh-CN" altLang="en-US" sz="800" b="1" i="0" u="none" strike="noStrike" kern="0" cap="none" spc="0" normalizeH="0" baseline="0" noProof="0">
                  <a:ln>
                    <a:noFill/>
                  </a:ln>
                  <a:solidFill>
                    <a:srgbClr val="000000"/>
                  </a:solidFill>
                  <a:effectLst/>
                  <a:uLnTx/>
                  <a:uFillTx/>
                  <a:latin typeface="+mj-lt"/>
                  <a:ea typeface="楷体_GB2312" pitchFamily="49" charset="-122"/>
                </a:rPr>
                <a:t>业绩表现</a:t>
              </a:r>
            </a:p>
          </p:txBody>
        </p:sp>
        <p:sp>
          <p:nvSpPr>
            <p:cNvPr id="182" name="Text Box 58"/>
            <p:cNvSpPr txBox="1">
              <a:spLocks noChangeArrowheads="1"/>
            </p:cNvSpPr>
            <p:nvPr/>
          </p:nvSpPr>
          <p:spPr bwMode="gray">
            <a:xfrm rot="5400000">
              <a:off x="3877788" y="4606741"/>
              <a:ext cx="1273171"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en-US" altLang="en-US" sz="800" b="1" i="0" u="none" strike="noStrike" kern="0" cap="none" spc="0" normalizeH="0" baseline="0" noProof="0">
                  <a:ln>
                    <a:noFill/>
                  </a:ln>
                  <a:solidFill>
                    <a:srgbClr val="000000"/>
                  </a:solidFill>
                  <a:effectLst/>
                  <a:uLnTx/>
                  <a:uFillTx/>
                  <a:latin typeface="+mj-lt"/>
                  <a:ea typeface="楷体_GB2312" pitchFamily="49" charset="-122"/>
                </a:rPr>
                <a:t>100% </a:t>
              </a:r>
              <a:r>
                <a:rPr kumimoji="0" lang="zh-CN" altLang="en-US" sz="800" b="1" i="0" u="none" strike="noStrike" kern="0" cap="none" spc="0" normalizeH="0" baseline="0" noProof="0">
                  <a:ln>
                    <a:noFill/>
                  </a:ln>
                  <a:solidFill>
                    <a:srgbClr val="000000"/>
                  </a:solidFill>
                  <a:effectLst/>
                  <a:uLnTx/>
                  <a:uFillTx/>
                  <a:latin typeface="+mj-lt"/>
                  <a:ea typeface="楷体_GB2312" pitchFamily="49" charset="-122"/>
                </a:rPr>
                <a:t>的薪酬</a:t>
              </a:r>
              <a:endParaRPr kumimoji="0" lang="en-US" altLang="en-US" sz="800" b="1" i="0" u="none" strike="noStrike" kern="0" cap="none" spc="0" normalizeH="0" baseline="0" noProof="0">
                <a:ln>
                  <a:noFill/>
                </a:ln>
                <a:solidFill>
                  <a:srgbClr val="000000"/>
                </a:solidFill>
                <a:effectLst/>
                <a:uLnTx/>
                <a:uFillTx/>
                <a:latin typeface="+mj-lt"/>
                <a:ea typeface="楷体_GB2312" pitchFamily="49" charset="-122"/>
              </a:endParaRPr>
            </a:p>
          </p:txBody>
        </p:sp>
        <p:sp>
          <p:nvSpPr>
            <p:cNvPr id="183" name="Text Box 59"/>
            <p:cNvSpPr txBox="1">
              <a:spLocks noChangeArrowheads="1"/>
            </p:cNvSpPr>
            <p:nvPr/>
          </p:nvSpPr>
          <p:spPr bwMode="gray">
            <a:xfrm>
              <a:off x="4598101" y="4007846"/>
              <a:ext cx="1969840" cy="207749"/>
            </a:xfrm>
            <a:prstGeom prst="rect">
              <a:avLst/>
            </a:prstGeom>
            <a:noFill/>
            <a:ln>
              <a:noFill/>
            </a:ln>
            <a:effectLst>
              <a:outerShdw algn="ctr" rotWithShape="0">
                <a:srgbClr val="000000"/>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ts val="900"/>
                </a:lnSpc>
                <a:spcBef>
                  <a:spcPts val="100"/>
                </a:spcBef>
                <a:spcAft>
                  <a:spcPts val="100"/>
                </a:spcAft>
                <a:buClrTx/>
                <a:buSzTx/>
                <a:buFontTx/>
                <a:buNone/>
                <a:defRPr/>
              </a:pPr>
              <a:r>
                <a:rPr kumimoji="0" lang="zh-CN" altLang="en-US" sz="1000" b="1" i="0" u="none" strike="noStrike" kern="0" cap="none" spc="0" normalizeH="0" baseline="0" noProof="0">
                  <a:ln>
                    <a:noFill/>
                  </a:ln>
                  <a:solidFill>
                    <a:srgbClr val="000000"/>
                  </a:solidFill>
                  <a:effectLst/>
                  <a:uLnTx/>
                  <a:uFillTx/>
                  <a:latin typeface="+mj-lt"/>
                  <a:ea typeface="楷体_GB2312" pitchFamily="49" charset="-122"/>
                </a:rPr>
                <a:t>业绩指标</a:t>
              </a:r>
              <a:r>
                <a:rPr kumimoji="0" lang="en-US" altLang="zh-CN" sz="1000" b="1" i="0" u="none" strike="noStrike" kern="0" cap="none" spc="0" normalizeH="0" baseline="0" noProof="0">
                  <a:ln>
                    <a:noFill/>
                  </a:ln>
                  <a:solidFill>
                    <a:srgbClr val="000000"/>
                  </a:solidFill>
                  <a:effectLst/>
                  <a:uLnTx/>
                  <a:uFillTx/>
                  <a:latin typeface="+mj-lt"/>
                  <a:ea typeface="楷体_GB2312" pitchFamily="49" charset="-122"/>
                </a:rPr>
                <a:t>/</a:t>
              </a:r>
              <a:r>
                <a:rPr kumimoji="0" lang="zh-CN" altLang="en-US" sz="1000" b="1" i="0" u="none" strike="noStrike" kern="0" cap="none" spc="0" normalizeH="0" baseline="0" noProof="0">
                  <a:ln>
                    <a:noFill/>
                  </a:ln>
                  <a:solidFill>
                    <a:srgbClr val="000000"/>
                  </a:solidFill>
                  <a:effectLst/>
                  <a:uLnTx/>
                  <a:uFillTx/>
                  <a:latin typeface="+mj-lt"/>
                  <a:ea typeface="楷体_GB2312" pitchFamily="49" charset="-122"/>
                </a:rPr>
                <a:t>标准</a:t>
              </a:r>
            </a:p>
          </p:txBody>
        </p:sp>
        <p:sp>
          <p:nvSpPr>
            <p:cNvPr id="184" name="Text Box 60"/>
            <p:cNvSpPr txBox="1">
              <a:spLocks noChangeArrowheads="1"/>
            </p:cNvSpPr>
            <p:nvPr/>
          </p:nvSpPr>
          <p:spPr bwMode="gray">
            <a:xfrm>
              <a:off x="4634112" y="4406007"/>
              <a:ext cx="806662"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en-US" altLang="en-US" sz="800" b="1" i="0" u="none" strike="noStrike" kern="0" cap="none" spc="0" normalizeH="0" baseline="0" noProof="0">
                  <a:ln>
                    <a:noFill/>
                  </a:ln>
                  <a:solidFill>
                    <a:srgbClr val="000000"/>
                  </a:solidFill>
                  <a:effectLst/>
                  <a:uLnTx/>
                  <a:uFillTx/>
                  <a:latin typeface="+mj-lt"/>
                  <a:ea typeface="楷体_GB2312" pitchFamily="49" charset="-122"/>
                </a:rPr>
                <a:t>EVA</a:t>
              </a:r>
            </a:p>
          </p:txBody>
        </p:sp>
        <p:sp>
          <p:nvSpPr>
            <p:cNvPr id="185" name="Text Box 61"/>
            <p:cNvSpPr txBox="1">
              <a:spLocks noChangeArrowheads="1"/>
            </p:cNvSpPr>
            <p:nvPr/>
          </p:nvSpPr>
          <p:spPr bwMode="gray">
            <a:xfrm>
              <a:off x="4634112" y="4627907"/>
              <a:ext cx="806662"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zh-CN" altLang="en-US" sz="800" b="1" i="0" u="none" strike="noStrike" kern="0" cap="none" spc="0" normalizeH="0" baseline="0" noProof="0">
                  <a:ln>
                    <a:noFill/>
                  </a:ln>
                  <a:solidFill>
                    <a:srgbClr val="000000"/>
                  </a:solidFill>
                  <a:effectLst/>
                  <a:uLnTx/>
                  <a:uFillTx/>
                  <a:latin typeface="+mj-lt"/>
                  <a:ea typeface="楷体_GB2312" pitchFamily="49" charset="-122"/>
                </a:rPr>
                <a:t>指标指数</a:t>
              </a:r>
            </a:p>
          </p:txBody>
        </p:sp>
        <p:sp>
          <p:nvSpPr>
            <p:cNvPr id="186" name="Text Box 62"/>
            <p:cNvSpPr txBox="1">
              <a:spLocks noChangeArrowheads="1"/>
            </p:cNvSpPr>
            <p:nvPr/>
          </p:nvSpPr>
          <p:spPr bwMode="gray">
            <a:xfrm>
              <a:off x="4634112" y="4851380"/>
              <a:ext cx="806662"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zh-CN" altLang="en-US" sz="800" b="1" i="0" u="none" strike="noStrike" kern="0" cap="none" spc="0" normalizeH="0" baseline="0" noProof="0">
                  <a:ln>
                    <a:noFill/>
                  </a:ln>
                  <a:solidFill>
                    <a:srgbClr val="000000"/>
                  </a:solidFill>
                  <a:effectLst/>
                  <a:uLnTx/>
                  <a:uFillTx/>
                  <a:latin typeface="+mj-lt"/>
                  <a:ea typeface="楷体_GB2312" pitchFamily="49" charset="-122"/>
                </a:rPr>
                <a:t>投资回报率</a:t>
              </a:r>
              <a:endParaRPr kumimoji="0" lang="en-US" altLang="en-US" sz="800" b="1" i="0" u="none" strike="noStrike" kern="0" cap="none" spc="0" normalizeH="0" baseline="0" noProof="0">
                <a:ln>
                  <a:noFill/>
                </a:ln>
                <a:solidFill>
                  <a:srgbClr val="000000"/>
                </a:solidFill>
                <a:effectLst/>
                <a:uLnTx/>
                <a:uFillTx/>
                <a:latin typeface="+mj-lt"/>
                <a:ea typeface="楷体_GB2312" pitchFamily="49" charset="-122"/>
              </a:endParaRPr>
            </a:p>
          </p:txBody>
        </p:sp>
        <p:sp>
          <p:nvSpPr>
            <p:cNvPr id="187" name="Text Box 63"/>
            <p:cNvSpPr txBox="1">
              <a:spLocks noChangeArrowheads="1"/>
            </p:cNvSpPr>
            <p:nvPr/>
          </p:nvSpPr>
          <p:spPr bwMode="gray">
            <a:xfrm>
              <a:off x="5231907" y="4399712"/>
              <a:ext cx="1139770"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zh-CN" altLang="en-US" sz="800" b="1" i="0" u="none" strike="noStrike" kern="0" cap="none" spc="0" normalizeH="0" baseline="0" noProof="0">
                  <a:ln>
                    <a:noFill/>
                  </a:ln>
                  <a:solidFill>
                    <a:srgbClr val="000000"/>
                  </a:solidFill>
                  <a:effectLst/>
                  <a:uLnTx/>
                  <a:uFillTx/>
                  <a:latin typeface="+mj-lt"/>
                  <a:ea typeface="楷体_GB2312" pitchFamily="49" charset="-122"/>
                </a:rPr>
                <a:t>相对或绝对的业绩表现</a:t>
              </a:r>
              <a:endParaRPr kumimoji="0" lang="en-US" altLang="en-US" sz="1000" b="1" i="0" u="none" strike="noStrike" kern="0" cap="none" spc="0" normalizeH="0" baseline="0" noProof="0">
                <a:ln>
                  <a:noFill/>
                </a:ln>
                <a:solidFill>
                  <a:srgbClr val="000000"/>
                </a:solidFill>
                <a:effectLst/>
                <a:uLnTx/>
                <a:uFillTx/>
                <a:latin typeface="+mj-lt"/>
                <a:ea typeface="楷体_GB2312" pitchFamily="49" charset="-122"/>
              </a:endParaRPr>
            </a:p>
          </p:txBody>
        </p:sp>
        <p:sp>
          <p:nvSpPr>
            <p:cNvPr id="188" name="Text Box 64"/>
            <p:cNvSpPr txBox="1">
              <a:spLocks noChangeArrowheads="1"/>
            </p:cNvSpPr>
            <p:nvPr/>
          </p:nvSpPr>
          <p:spPr bwMode="gray">
            <a:xfrm>
              <a:off x="5318335" y="4796299"/>
              <a:ext cx="698627"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en-US" altLang="en-US" sz="800" b="1" i="0" u="none" strike="noStrike" kern="0" cap="none" spc="0" normalizeH="0" baseline="0" noProof="0">
                  <a:ln>
                    <a:noFill/>
                  </a:ln>
                  <a:solidFill>
                    <a:srgbClr val="000000"/>
                  </a:solidFill>
                  <a:effectLst/>
                  <a:uLnTx/>
                  <a:uFillTx/>
                  <a:latin typeface="+mj-lt"/>
                  <a:ea typeface="楷体_GB2312" pitchFamily="49" charset="-122"/>
                </a:rPr>
                <a:t>ROE</a:t>
              </a:r>
            </a:p>
          </p:txBody>
        </p:sp>
        <p:sp>
          <p:nvSpPr>
            <p:cNvPr id="189" name="Text Box 65"/>
            <p:cNvSpPr txBox="1">
              <a:spLocks noChangeArrowheads="1"/>
            </p:cNvSpPr>
            <p:nvPr/>
          </p:nvSpPr>
          <p:spPr bwMode="gray">
            <a:xfrm>
              <a:off x="5042845" y="5030789"/>
              <a:ext cx="696826"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742950" indent="-285750" algn="l" defTabSz="914400" rtl="0" eaLnBrk="0" latinLnBrk="0" hangingPunct="0">
                <a:defRPr sz="1800" kern="1200">
                  <a:solidFill>
                    <a:schemeClr val="tx1"/>
                  </a:solidFill>
                  <a:latin typeface="Arial" pitchFamily="34" charset="0"/>
                  <a:ea typeface="+mn-ea"/>
                  <a:cs typeface="Arial" pitchFamily="34" charset="0"/>
                </a:defRPr>
              </a:lvl2pPr>
              <a:lvl3pPr marL="1143000" indent="-228600" algn="l" defTabSz="914400" rtl="0" eaLnBrk="0" latinLnBrk="0" hangingPunct="0">
                <a:defRPr sz="1800" kern="1200">
                  <a:solidFill>
                    <a:schemeClr val="tx1"/>
                  </a:solidFill>
                  <a:latin typeface="Arial" pitchFamily="34" charset="0"/>
                  <a:ea typeface="+mn-ea"/>
                  <a:cs typeface="Arial" pitchFamily="34" charset="0"/>
                </a:defRPr>
              </a:lvl3pPr>
              <a:lvl4pPr marL="1600200" indent="-228600" algn="l" defTabSz="914400" rtl="0" eaLnBrk="0" latinLnBrk="0" hangingPunct="0">
                <a:defRPr sz="1800" kern="1200">
                  <a:solidFill>
                    <a:schemeClr val="tx1"/>
                  </a:solidFill>
                  <a:latin typeface="Arial" pitchFamily="34" charset="0"/>
                  <a:ea typeface="+mn-ea"/>
                  <a:cs typeface="Arial" pitchFamily="34" charset="0"/>
                </a:defRPr>
              </a:lvl4pPr>
              <a:lvl5pPr marL="2057400" indent="-228600" algn="l" defTabSz="914400" rtl="0" eaLnBrk="0" latinLnBrk="0" hangingPunct="0">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marL="0" marR="0" lvl="0" indent="0" defTabSz="914400" eaLnBrk="0" fontAlgn="auto" latinLnBrk="0" hangingPunct="0">
                <a:lnSpc>
                  <a:spcPct val="100000"/>
                </a:lnSpc>
                <a:spcBef>
                  <a:spcPct val="0"/>
                </a:spcBef>
                <a:spcAft>
                  <a:spcPct val="0"/>
                </a:spcAft>
                <a:buClrTx/>
                <a:buSzTx/>
                <a:buFontTx/>
                <a:buNone/>
                <a:defRPr/>
              </a:pPr>
              <a:r>
                <a:rPr kumimoji="0" lang="zh-CN" altLang="en-US" sz="800" b="1" i="0" u="none" strike="noStrike" kern="0" cap="none" spc="0" normalizeH="0" baseline="0" noProof="0">
                  <a:ln>
                    <a:noFill/>
                  </a:ln>
                  <a:solidFill>
                    <a:srgbClr val="000000"/>
                  </a:solidFill>
                  <a:effectLst/>
                  <a:uLnTx/>
                  <a:uFillTx/>
                  <a:latin typeface="+mj-lt"/>
                  <a:ea typeface="楷体_GB2312" pitchFamily="49" charset="-122"/>
                </a:rPr>
                <a:t>每股收益</a:t>
              </a:r>
              <a:endParaRPr kumimoji="0" lang="en-US" altLang="en-US" sz="800" b="1" i="0" u="none" strike="noStrike" kern="0" cap="none" spc="0" normalizeH="0" baseline="0" noProof="0">
                <a:ln>
                  <a:noFill/>
                </a:ln>
                <a:solidFill>
                  <a:srgbClr val="000000"/>
                </a:solidFill>
                <a:effectLst/>
                <a:uLnTx/>
                <a:uFillTx/>
                <a:latin typeface="+mj-lt"/>
                <a:ea typeface="楷体_GB2312" pitchFamily="49" charset="-122"/>
              </a:endParaRPr>
            </a:p>
          </p:txBody>
        </p:sp>
        <p:sp>
          <p:nvSpPr>
            <p:cNvPr id="190" name="Arc 66"/>
            <p:cNvSpPr/>
            <p:nvPr>
              <p:custDataLst>
                <p:tags r:id="rId9"/>
              </p:custDataLst>
            </p:nvPr>
          </p:nvSpPr>
          <p:spPr bwMode="gray">
            <a:xfrm flipV="1">
              <a:off x="3481738" y="4339909"/>
              <a:ext cx="698627" cy="535078"/>
            </a:xfrm>
            <a:custGeom>
              <a:gdLst>
                <a:gd name="T0" fmla="*/ 0 w 21601"/>
                <a:gd name="T1" fmla="*/ 0 h 21600"/>
                <a:gd name="T2" fmla="*/ 0 w 21601"/>
                <a:gd name="T3" fmla="*/ 0 h 21600"/>
                <a:gd name="T4" fmla="*/ 0 w 21601"/>
                <a:gd name="T5" fmla="*/ 0 h 21600"/>
                <a:gd name="T6" fmla="*/ 0 60000 65536"/>
                <a:gd name="T7" fmla="*/ 0 60000 65536"/>
                <a:gd name="T8" fmla="*/ 0 60000 65536"/>
              </a:gdLst>
              <a:cxnLst>
                <a:cxn ang="T6">
                  <a:pos x="T0" y="T1"/>
                </a:cxn>
                <a:cxn ang="T7">
                  <a:pos x="T2" y="T3"/>
                </a:cxn>
                <a:cxn ang="T8">
                  <a:pos x="T4" y="T5"/>
                </a:cxn>
              </a:cxnLst>
              <a:rect l="0" t="0" r="r" b="b"/>
              <a:pathLst>
                <a:path w="21601" h="21600" fill="none" extrusionOk="0">
                  <a:moveTo>
                    <a:pt x="0" y="0"/>
                  </a:moveTo>
                  <a:cubicBezTo>
                    <a:pt x="0" y="0"/>
                    <a:pt x="0" y="-1"/>
                    <a:pt x="1" y="0"/>
                  </a:cubicBezTo>
                  <a:cubicBezTo>
                    <a:pt x="11930" y="0"/>
                    <a:pt x="21601" y="9670"/>
                    <a:pt x="21601" y="21600"/>
                  </a:cubicBezTo>
                </a:path>
                <a:path w="21601" h="21600" stroke="0" extrusionOk="0">
                  <a:moveTo>
                    <a:pt x="0" y="0"/>
                  </a:moveTo>
                  <a:cubicBezTo>
                    <a:pt x="0" y="0"/>
                    <a:pt x="0" y="-1"/>
                    <a:pt x="1" y="0"/>
                  </a:cubicBezTo>
                  <a:cubicBezTo>
                    <a:pt x="11930" y="0"/>
                    <a:pt x="21601" y="9670"/>
                    <a:pt x="21601" y="21600"/>
                  </a:cubicBezTo>
                  <a:lnTo>
                    <a:pt x="1" y="21600"/>
                  </a:lnTo>
                  <a:lnTo>
                    <a:pt x="0" y="0"/>
                  </a:lnTo>
                  <a:close/>
                </a:path>
              </a:pathLst>
            </a:custGeom>
            <a:noFill/>
            <a:ln w="9525">
              <a:solidFill>
                <a:srgbClr val="000000"/>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sp>
          <p:nvSpPr>
            <p:cNvPr id="191" name="Line 67"/>
            <p:cNvSpPr>
              <a:spLocks noChangeShapeType="1"/>
            </p:cNvSpPr>
            <p:nvPr/>
          </p:nvSpPr>
          <p:spPr bwMode="gray">
            <a:xfrm flipV="1">
              <a:off x="3696008" y="4428039"/>
              <a:ext cx="430340" cy="580717"/>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sysClr val="windowText" lastClr="000000"/>
                </a:solidFill>
                <a:effectLst/>
                <a:uLnTx/>
                <a:uFillTx/>
                <a:latin typeface="+mj-lt"/>
                <a:ea typeface="楷体_GB2312" pitchFamily="49" charset="-122"/>
              </a:endParaRPr>
            </a:p>
          </p:txBody>
        </p:sp>
      </p:grpSp>
      <p:sp>
        <p:nvSpPr>
          <p:cNvPr id="192" name="Slide Number Placeholder 3"/>
          <p:cNvSpPr>
            <a:spLocks noGrp="1"/>
          </p:cNvSpPr>
          <p:nvPr>
            <p:ph type="sldNum" sz="quarter" idx="10"/>
          </p:nvPr>
        </p:nvSpPr>
        <p:spPr>
          <a:xfrm>
            <a:off x="8316416" y="6255469"/>
            <a:ext cx="498475" cy="269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bg1"/>
                </a:solidFill>
                <a:latin typeface="Arial"/>
                <a:ea typeface="楷体_GB2312" pitchFamily="49" charset="-122"/>
              </a:defRPr>
            </a:lvl1pPr>
            <a:lvl2pPr marL="742950" indent="-285750" eaLnBrk="0" hangingPunct="0">
              <a:defRPr b="1">
                <a:solidFill>
                  <a:schemeClr val="bg1"/>
                </a:solidFill>
                <a:latin typeface="Arial"/>
                <a:ea typeface="楷体_GB2312" pitchFamily="49" charset="-122"/>
              </a:defRPr>
            </a:lvl2pPr>
            <a:lvl3pPr marL="1143000" indent="-228600" eaLnBrk="0" hangingPunct="0">
              <a:defRPr b="1">
                <a:solidFill>
                  <a:schemeClr val="bg1"/>
                </a:solidFill>
                <a:latin typeface="Arial"/>
                <a:ea typeface="楷体_GB2312" pitchFamily="49" charset="-122"/>
              </a:defRPr>
            </a:lvl3pPr>
            <a:lvl4pPr marL="1600200" indent="-228600" eaLnBrk="0" hangingPunct="0">
              <a:defRPr b="1">
                <a:solidFill>
                  <a:schemeClr val="bg1"/>
                </a:solidFill>
                <a:latin typeface="Arial"/>
                <a:ea typeface="楷体_GB2312" pitchFamily="49" charset="-122"/>
              </a:defRPr>
            </a:lvl4pPr>
            <a:lvl5pPr marL="2057400" indent="-228600" eaLnBrk="0" hangingPunct="0">
              <a:defRPr b="1">
                <a:solidFill>
                  <a:schemeClr val="bg1"/>
                </a:solidFill>
                <a:latin typeface="Arial"/>
                <a:ea typeface="楷体_GB2312" pitchFamily="49" charset="-122"/>
              </a:defRPr>
            </a:lvl5pPr>
            <a:lvl6pPr marL="2514600" indent="-228600" algn="ctr" eaLnBrk="0" fontAlgn="base" hangingPunct="0">
              <a:spcBef>
                <a:spcPct val="0"/>
              </a:spcBef>
              <a:spcAft>
                <a:spcPct val="0"/>
              </a:spcAft>
              <a:defRPr b="1">
                <a:solidFill>
                  <a:schemeClr val="bg1"/>
                </a:solidFill>
                <a:latin typeface="Arial"/>
                <a:ea typeface="楷体_GB2312" pitchFamily="49" charset="-122"/>
              </a:defRPr>
            </a:lvl6pPr>
            <a:lvl7pPr marL="2971800" indent="-228600" algn="ctr" eaLnBrk="0" fontAlgn="base" hangingPunct="0">
              <a:spcBef>
                <a:spcPct val="0"/>
              </a:spcBef>
              <a:spcAft>
                <a:spcPct val="0"/>
              </a:spcAft>
              <a:defRPr b="1">
                <a:solidFill>
                  <a:schemeClr val="bg1"/>
                </a:solidFill>
                <a:latin typeface="Arial"/>
                <a:ea typeface="楷体_GB2312" pitchFamily="49" charset="-122"/>
              </a:defRPr>
            </a:lvl7pPr>
            <a:lvl8pPr marL="3429000" indent="-228600" algn="ctr" eaLnBrk="0" fontAlgn="base" hangingPunct="0">
              <a:spcBef>
                <a:spcPct val="0"/>
              </a:spcBef>
              <a:spcAft>
                <a:spcPct val="0"/>
              </a:spcAft>
              <a:defRPr b="1">
                <a:solidFill>
                  <a:schemeClr val="bg1"/>
                </a:solidFill>
                <a:latin typeface="Arial"/>
                <a:ea typeface="楷体_GB2312" pitchFamily="49" charset="-122"/>
              </a:defRPr>
            </a:lvl8pPr>
            <a:lvl9pPr marL="3886200" indent="-228600" algn="ctr" eaLnBrk="0" fontAlgn="base" hangingPunct="0">
              <a:spcBef>
                <a:spcPct val="0"/>
              </a:spcBef>
              <a:spcAft>
                <a:spcPct val="0"/>
              </a:spcAft>
              <a:defRPr b="1">
                <a:solidFill>
                  <a:schemeClr val="bg1"/>
                </a:solidFill>
                <a:latin typeface="Arial"/>
                <a:ea typeface="楷体_GB2312" pitchFamily="49" charset="-122"/>
              </a:defRPr>
            </a:lvl9pPr>
          </a:lstStyle>
          <a:p>
            <a:pPr eaLnBrk="1" hangingPunct="1"/>
            <a:fld id="{112AD509-DDD4-4F92-AB35-B325E5654D7F}" type="slidenum">
              <a:rPr lang="zh-CN" altLang="en-US" smtClean="0">
                <a:solidFill>
                  <a:srgbClr val="000000"/>
                </a:solidFill>
              </a:rPr>
              <a:pPr eaLnBrk="1" hangingPunct="1"/>
              <a:t>7</a:t>
            </a:fld>
            <a:endParaRPr lang="en-US" altLang="zh-CN" smtClean="0">
              <a:solidFill>
                <a:srgbClr val="000000"/>
              </a:solidFill>
            </a:endParaRPr>
          </a:p>
        </p:txBody>
      </p:sp>
    </p:spTree>
    <p:extLst>
      <p:ext uri="{BB962C8B-B14F-4D97-AF65-F5344CB8AC3E}">
        <p14:creationId xmlns:p14="http://schemas.microsoft.com/office/powerpoint/2010/main" val="2913560393"/>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solidFill>
            <a:schemeClr val="bg1"/>
          </a:solidFill>
        </p:spPr>
        <p:txBody>
          <a:bodyPr/>
          <a:lstStyle/>
          <a:p>
            <a:r>
              <a:rPr lang="zh-CN" altLang="en-US" smtClean="0">
                <a:ea typeface="楷体_GB2312" pitchFamily="49" charset="-122"/>
              </a:rPr>
              <a:t>薪酬水平定位与公司业绩表现密切相关</a:t>
            </a:r>
            <a:endParaRPr lang="zh-CN" altLang="en-US">
              <a:ea typeface="楷体_GB2312" pitchFamily="49" charset="-122"/>
            </a:endParaRPr>
          </a:p>
        </p:txBody>
      </p:sp>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latin typeface="+mj-lt"/>
                <a:ea typeface="楷体_GB2312" pitchFamily="49" charset="-122"/>
              </a:rPr>
              <a:t>© 2013 Towers Watson. All rights reserved.</a:t>
            </a:r>
            <a:endParaRPr lang="en-GB">
              <a:latin typeface="+mj-lt"/>
              <a:ea typeface="楷体_GB2312" pitchFamily="49" charset="-122"/>
            </a:endParaRPr>
          </a:p>
        </p:txBody>
      </p:sp>
      <p:sp>
        <p:nvSpPr>
          <p:cNvPr id="192" name="Slide Number Placeholder 3"/>
          <p:cNvSpPr>
            <a:spLocks noGrp="1"/>
          </p:cNvSpPr>
          <p:nvPr>
            <p:ph type="sldNum" sz="quarter" idx="10"/>
          </p:nvPr>
        </p:nvSpPr>
        <p:spPr>
          <a:xfrm>
            <a:off x="8466013" y="6255469"/>
            <a:ext cx="498475" cy="269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bg1"/>
                </a:solidFill>
                <a:latin typeface="Arial"/>
                <a:ea typeface="楷体_GB2312" pitchFamily="49" charset="-122"/>
              </a:defRPr>
            </a:lvl1pPr>
            <a:lvl2pPr marL="742950" indent="-285750" eaLnBrk="0" hangingPunct="0">
              <a:defRPr b="1">
                <a:solidFill>
                  <a:schemeClr val="bg1"/>
                </a:solidFill>
                <a:latin typeface="Arial"/>
                <a:ea typeface="楷体_GB2312" pitchFamily="49" charset="-122"/>
              </a:defRPr>
            </a:lvl2pPr>
            <a:lvl3pPr marL="1143000" indent="-228600" eaLnBrk="0" hangingPunct="0">
              <a:defRPr b="1">
                <a:solidFill>
                  <a:schemeClr val="bg1"/>
                </a:solidFill>
                <a:latin typeface="Arial"/>
                <a:ea typeface="楷体_GB2312" pitchFamily="49" charset="-122"/>
              </a:defRPr>
            </a:lvl3pPr>
            <a:lvl4pPr marL="1600200" indent="-228600" eaLnBrk="0" hangingPunct="0">
              <a:defRPr b="1">
                <a:solidFill>
                  <a:schemeClr val="bg1"/>
                </a:solidFill>
                <a:latin typeface="Arial"/>
                <a:ea typeface="楷体_GB2312" pitchFamily="49" charset="-122"/>
              </a:defRPr>
            </a:lvl4pPr>
            <a:lvl5pPr marL="2057400" indent="-228600" eaLnBrk="0" hangingPunct="0">
              <a:defRPr b="1">
                <a:solidFill>
                  <a:schemeClr val="bg1"/>
                </a:solidFill>
                <a:latin typeface="Arial"/>
                <a:ea typeface="楷体_GB2312" pitchFamily="49" charset="-122"/>
              </a:defRPr>
            </a:lvl5pPr>
            <a:lvl6pPr marL="2514600" indent="-228600" algn="ctr" eaLnBrk="0" fontAlgn="base" hangingPunct="0">
              <a:spcBef>
                <a:spcPct val="0"/>
              </a:spcBef>
              <a:spcAft>
                <a:spcPct val="0"/>
              </a:spcAft>
              <a:defRPr b="1">
                <a:solidFill>
                  <a:schemeClr val="bg1"/>
                </a:solidFill>
                <a:latin typeface="Arial"/>
                <a:ea typeface="楷体_GB2312" pitchFamily="49" charset="-122"/>
              </a:defRPr>
            </a:lvl6pPr>
            <a:lvl7pPr marL="2971800" indent="-228600" algn="ctr" eaLnBrk="0" fontAlgn="base" hangingPunct="0">
              <a:spcBef>
                <a:spcPct val="0"/>
              </a:spcBef>
              <a:spcAft>
                <a:spcPct val="0"/>
              </a:spcAft>
              <a:defRPr b="1">
                <a:solidFill>
                  <a:schemeClr val="bg1"/>
                </a:solidFill>
                <a:latin typeface="Arial"/>
                <a:ea typeface="楷体_GB2312" pitchFamily="49" charset="-122"/>
              </a:defRPr>
            </a:lvl7pPr>
            <a:lvl8pPr marL="3429000" indent="-228600" algn="ctr" eaLnBrk="0" fontAlgn="base" hangingPunct="0">
              <a:spcBef>
                <a:spcPct val="0"/>
              </a:spcBef>
              <a:spcAft>
                <a:spcPct val="0"/>
              </a:spcAft>
              <a:defRPr b="1">
                <a:solidFill>
                  <a:schemeClr val="bg1"/>
                </a:solidFill>
                <a:latin typeface="Arial"/>
                <a:ea typeface="楷体_GB2312" pitchFamily="49" charset="-122"/>
              </a:defRPr>
            </a:lvl8pPr>
            <a:lvl9pPr marL="3886200" indent="-228600" algn="ctr" eaLnBrk="0" fontAlgn="base" hangingPunct="0">
              <a:spcBef>
                <a:spcPct val="0"/>
              </a:spcBef>
              <a:spcAft>
                <a:spcPct val="0"/>
              </a:spcAft>
              <a:defRPr b="1">
                <a:solidFill>
                  <a:schemeClr val="bg1"/>
                </a:solidFill>
                <a:latin typeface="Arial"/>
                <a:ea typeface="楷体_GB2312" pitchFamily="49" charset="-122"/>
              </a:defRPr>
            </a:lvl9pPr>
          </a:lstStyle>
          <a:p>
            <a:pPr eaLnBrk="1" hangingPunct="1"/>
            <a:fld id="{112AD509-DDD4-4F92-AB35-B325E5654D7F}" type="slidenum">
              <a:rPr lang="zh-CN" altLang="en-US" smtClean="0">
                <a:solidFill>
                  <a:srgbClr val="000000"/>
                </a:solidFill>
                <a:latin typeface="+mj-lt"/>
              </a:rPr>
              <a:pPr eaLnBrk="1" hangingPunct="1"/>
              <a:t>8</a:t>
            </a:fld>
            <a:endParaRPr lang="en-US" altLang="zh-CN" smtClean="0">
              <a:solidFill>
                <a:srgbClr val="000000"/>
              </a:solidFill>
              <a:latin typeface="+mj-lt"/>
            </a:endParaRPr>
          </a:p>
        </p:txBody>
      </p:sp>
      <p:sp>
        <p:nvSpPr>
          <p:cNvPr id="95" name="Content Placeholder 2"/>
          <p:cNvSpPr>
            <a:spLocks noGrp="1"/>
          </p:cNvSpPr>
          <p:nvPr>
            <p:ph idx="1"/>
          </p:nvPr>
        </p:nvSpPr>
        <p:spPr>
          <a:xfrm>
            <a:off x="385903" y="1288827"/>
            <a:ext cx="8372475" cy="4516437"/>
          </a:xfrm>
          <a:prstGeom prst="rect">
            <a:avLst/>
          </a:prstGeom>
        </p:spPr>
        <p:txBody>
          <a:bodyPr/>
          <a:lstStyle/>
          <a:p>
            <a:pPr marL="285750" marR="0" lvl="0" indent="-285750" defTabSz="914400" eaLnBrk="1" fontAlgn="auto" latinLnBrk="0" hangingPunct="1">
              <a:lnSpc>
                <a:spcPct val="100000"/>
              </a:lnSpc>
              <a:spcBef>
                <a:spcPct val="0"/>
              </a:spcBef>
              <a:spcAft>
                <a:spcPct val="0"/>
              </a:spcAft>
              <a:buClr>
                <a:srgbClr val="E65032"/>
              </a:buClr>
              <a:buSzPct val="60000"/>
              <a:buFont typeface="Wingdings" pitchFamily="2" charset="2"/>
              <a:buChar char="l"/>
              <a:defRPr/>
            </a:pPr>
            <a:r>
              <a:rPr kumimoji="0" lang="zh-CN" altLang="en-US" sz="1600" b="0" i="0" u="none" strike="noStrike" kern="0" cap="none" spc="0" normalizeH="0" baseline="0" noProof="0">
                <a:ln>
                  <a:noFill/>
                </a:ln>
                <a:solidFill>
                  <a:sysClr val="windowText" lastClr="000000"/>
                </a:solidFill>
                <a:effectLst/>
                <a:uLnTx/>
                <a:uFillTx/>
                <a:latin typeface="+mj-lt"/>
                <a:ea typeface="楷体_GB2312" pitchFamily="49" charset="-122"/>
              </a:rPr>
              <a:t>根据</a:t>
            </a:r>
            <a:r>
              <a:rPr kumimoji="0" lang="zh-CN" altLang="en-US" sz="1600" b="0" i="0" u="none" strike="noStrike" kern="0" cap="none" spc="0" normalizeH="0" baseline="0" noProof="0" smtClean="0">
                <a:ln>
                  <a:noFill/>
                </a:ln>
                <a:solidFill>
                  <a:sysClr val="windowText" lastClr="000000"/>
                </a:solidFill>
                <a:effectLst/>
                <a:uLnTx/>
                <a:uFillTx/>
                <a:latin typeface="+mj-lt"/>
                <a:ea typeface="楷体_GB2312" pitchFamily="49" charset="-122"/>
              </a:rPr>
              <a:t>韬睿惠悦</a:t>
            </a:r>
            <a:r>
              <a:rPr kumimoji="0" lang="en-US" altLang="zh-CN" sz="1600" b="0" i="0" u="none" strike="noStrike" kern="0" cap="none" spc="0" normalizeH="0" baseline="0" noProof="0" smtClean="0">
                <a:ln>
                  <a:noFill/>
                </a:ln>
                <a:solidFill>
                  <a:sysClr val="windowText" lastClr="000000"/>
                </a:solidFill>
                <a:effectLst/>
                <a:uLnTx/>
                <a:uFillTx/>
                <a:latin typeface="+mj-lt"/>
                <a:ea typeface="楷体_GB2312" pitchFamily="49" charset="-122"/>
              </a:rPr>
              <a:t>2011</a:t>
            </a:r>
            <a:r>
              <a:rPr kumimoji="0" lang="zh-CN" altLang="en-US" sz="1600" b="0" i="0" u="none" strike="noStrike" kern="0" cap="none" spc="0" normalizeH="0" baseline="0" noProof="0" smtClean="0">
                <a:ln>
                  <a:noFill/>
                </a:ln>
                <a:solidFill>
                  <a:sysClr val="windowText" lastClr="000000"/>
                </a:solidFill>
                <a:effectLst/>
                <a:uLnTx/>
                <a:uFillTx/>
                <a:latin typeface="+mj-lt"/>
                <a:ea typeface="楷体_GB2312" pitchFamily="49" charset="-122"/>
              </a:rPr>
              <a:t>年上市公司薪酬调研结果显示，高管付薪前十名公司的盈利能力在相应市场中均处于较高水平，高管薪酬水平与公司经营业绩表现呈现高度相关性</a:t>
            </a:r>
            <a:endParaRPr kumimoji="0" lang="en-US" altLang="zh-CN" sz="1600" b="0" i="0" u="none" strike="noStrike" kern="0" cap="none" spc="0" normalizeH="0" baseline="0" noProof="0" smtClean="0">
              <a:ln>
                <a:noFill/>
              </a:ln>
              <a:solidFill>
                <a:sysClr val="windowText" lastClr="000000"/>
              </a:solidFill>
              <a:effectLst/>
              <a:uLnTx/>
              <a:uFillTx/>
              <a:latin typeface="+mj-lt"/>
              <a:ea typeface="楷体_GB2312" pitchFamily="49" charset="-122"/>
            </a:endParaRPr>
          </a:p>
          <a:p>
            <a:pPr marL="0" marR="0" lvl="0" indent="0" defTabSz="914400" eaLnBrk="1" fontAlgn="auto" latinLnBrk="0" hangingPunct="1">
              <a:lnSpc>
                <a:spcPct val="100000"/>
              </a:lnSpc>
              <a:spcBef>
                <a:spcPct val="0"/>
              </a:spcBef>
              <a:spcAft>
                <a:spcPct val="0"/>
              </a:spcAft>
              <a:buClrTx/>
              <a:buSzTx/>
              <a:buFontTx/>
              <a:buNone/>
              <a:defRPr/>
            </a:pPr>
            <a:endParaRPr kumimoji="0" lang="en-US"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a:p>
            <a:pPr marL="0" marR="0" lvl="0" indent="0" defTabSz="914400" eaLnBrk="1" fontAlgn="auto" latinLnBrk="0" hangingPunct="1">
              <a:lnSpc>
                <a:spcPct val="100000"/>
              </a:lnSpc>
              <a:spcBef>
                <a:spcPct val="0"/>
              </a:spcBef>
              <a:spcAft>
                <a:spcPct val="0"/>
              </a:spcAft>
              <a:buClrTx/>
              <a:buSzTx/>
              <a:buFontTx/>
              <a:buNone/>
              <a:defRPr/>
            </a:pPr>
            <a:endParaRPr kumimoji="0" lang="en-US" altLang="zh-CN" sz="1400" b="0" i="0" u="none" strike="noStrike" kern="0" cap="none" spc="0" normalizeH="0" baseline="0" noProof="0" smtClean="0">
              <a:ln>
                <a:noFill/>
              </a:ln>
              <a:solidFill>
                <a:sysClr val="windowText" lastClr="000000"/>
              </a:solidFill>
              <a:effectLst/>
              <a:uLnTx/>
              <a:uFillTx/>
              <a:latin typeface="+mj-lt"/>
              <a:ea typeface="楷体_GB2312" pitchFamily="49" charset="-122"/>
            </a:endParaRPr>
          </a:p>
          <a:p>
            <a:pPr marL="0" marR="0" lvl="0" indent="0" defTabSz="914400" eaLnBrk="1" fontAlgn="auto" latinLnBrk="0" hangingPunct="1">
              <a:lnSpc>
                <a:spcPct val="100000"/>
              </a:lnSpc>
              <a:spcBef>
                <a:spcPct val="0"/>
              </a:spcBef>
              <a:spcAft>
                <a:spcPct val="0"/>
              </a:spcAft>
              <a:buClrTx/>
              <a:buSzTx/>
              <a:buFontTx/>
              <a:buNone/>
              <a:defRPr/>
            </a:pPr>
            <a:endParaRPr kumimoji="0" lang="en-US"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a:p>
            <a:pPr marL="0" marR="0" lvl="0" indent="0" defTabSz="914400" eaLnBrk="1" fontAlgn="auto" latinLnBrk="0" hangingPunct="1">
              <a:lnSpc>
                <a:spcPct val="100000"/>
              </a:lnSpc>
              <a:spcBef>
                <a:spcPct val="0"/>
              </a:spcBef>
              <a:spcAft>
                <a:spcPct val="0"/>
              </a:spcAft>
              <a:buClrTx/>
              <a:buSzTx/>
              <a:buFontTx/>
              <a:buNone/>
              <a:defRPr/>
            </a:pPr>
            <a:endParaRPr kumimoji="0" lang="en-US" altLang="zh-CN" sz="1400" b="0" i="0" u="none" strike="noStrike" kern="0" cap="none" spc="0" normalizeH="0" baseline="0" noProof="0" smtClean="0">
              <a:ln>
                <a:noFill/>
              </a:ln>
              <a:solidFill>
                <a:sysClr val="windowText" lastClr="000000"/>
              </a:solidFill>
              <a:effectLst/>
              <a:uLnTx/>
              <a:uFillTx/>
              <a:latin typeface="+mj-lt"/>
              <a:ea typeface="楷体_GB2312" pitchFamily="49" charset="-122"/>
            </a:endParaRPr>
          </a:p>
          <a:p>
            <a:pPr marL="0" marR="0" lvl="0" indent="0" defTabSz="914400" eaLnBrk="1" fontAlgn="auto" latinLnBrk="0" hangingPunct="1">
              <a:lnSpc>
                <a:spcPct val="100000"/>
              </a:lnSpc>
              <a:spcBef>
                <a:spcPct val="0"/>
              </a:spcBef>
              <a:spcAft>
                <a:spcPct val="0"/>
              </a:spcAft>
              <a:buClrTx/>
              <a:buSzTx/>
              <a:buFontTx/>
              <a:buNone/>
              <a:defRPr/>
            </a:pPr>
            <a:endParaRPr kumimoji="0" lang="en-US" altLang="zh-CN" sz="1800" b="0" i="0" u="none" strike="noStrike" kern="0" cap="none" spc="0" normalizeH="0" baseline="0" noProof="0" smtClean="0">
              <a:ln>
                <a:noFill/>
              </a:ln>
              <a:solidFill>
                <a:sysClr val="windowText" lastClr="000000"/>
              </a:solidFill>
              <a:effectLst/>
              <a:uLnTx/>
              <a:uFillTx/>
              <a:latin typeface="+mj-lt"/>
              <a:ea typeface="楷体_GB2312" pitchFamily="49" charset="-122"/>
            </a:endParaRPr>
          </a:p>
          <a:p>
            <a:pPr marL="0" marR="0" lvl="0" indent="0" defTabSz="914400" eaLnBrk="1" fontAlgn="auto" latinLnBrk="0" hangingPunct="1">
              <a:lnSpc>
                <a:spcPct val="100000"/>
              </a:lnSpc>
              <a:spcBef>
                <a:spcPct val="0"/>
              </a:spcBef>
              <a:spcAft>
                <a:spcPct val="0"/>
              </a:spcAft>
              <a:buClrTx/>
              <a:buSzTx/>
              <a:buFontTx/>
              <a:buNone/>
              <a:defRPr/>
            </a:pPr>
            <a:endParaRPr kumimoji="0" lang="en-US" altLang="zh-CN" sz="1800" b="0" i="0" u="none" strike="noStrike" kern="0" cap="none" spc="0" normalizeH="0" baseline="0" noProof="0">
              <a:ln>
                <a:noFill/>
              </a:ln>
              <a:solidFill>
                <a:sysClr val="windowText" lastClr="000000"/>
              </a:solidFill>
              <a:effectLst/>
              <a:uLnTx/>
              <a:uFillTx/>
              <a:latin typeface="+mj-lt"/>
              <a:ea typeface="楷体_GB2312" pitchFamily="49" charset="-122"/>
            </a:endParaRPr>
          </a:p>
          <a:p>
            <a:pPr marL="285750" marR="0" lvl="0" indent="-285750" defTabSz="914400" eaLnBrk="1" fontAlgn="auto" latinLnBrk="0" hangingPunct="1">
              <a:lnSpc>
                <a:spcPct val="100000"/>
              </a:lnSpc>
              <a:spcBef>
                <a:spcPct val="0"/>
              </a:spcBef>
              <a:spcAft>
                <a:spcPct val="0"/>
              </a:spcAft>
              <a:buClr>
                <a:srgbClr val="E65032"/>
              </a:buClr>
              <a:buSzPct val="60000"/>
              <a:buFont typeface="Wingdings" pitchFamily="2" charset="2"/>
              <a:buChar char="l"/>
              <a:defRPr/>
            </a:pPr>
            <a:endParaRPr kumimoji="0" lang="en-US" altLang="zh-CN" sz="1600" b="0" i="0" u="none" strike="noStrike" kern="0" cap="none" spc="0" normalizeH="0" baseline="0" noProof="0" smtClean="0">
              <a:ln>
                <a:noFill/>
              </a:ln>
              <a:solidFill>
                <a:sysClr val="windowText" lastClr="000000"/>
              </a:solidFill>
              <a:effectLst/>
              <a:uLnTx/>
              <a:uFillTx/>
              <a:latin typeface="+mj-lt"/>
              <a:ea typeface="楷体_GB2312" pitchFamily="49" charset="-122"/>
            </a:endParaRPr>
          </a:p>
          <a:p>
            <a:pPr marL="285750" marR="0" lvl="0" indent="-285750" defTabSz="914400" eaLnBrk="1" fontAlgn="auto" latinLnBrk="0" hangingPunct="1">
              <a:lnSpc>
                <a:spcPct val="100000"/>
              </a:lnSpc>
              <a:spcBef>
                <a:spcPct val="0"/>
              </a:spcBef>
              <a:spcAft>
                <a:spcPct val="0"/>
              </a:spcAft>
              <a:buClr>
                <a:srgbClr val="E65032"/>
              </a:buClr>
              <a:buSzPct val="60000"/>
              <a:buFont typeface="Wingdings" pitchFamily="2" charset="2"/>
              <a:buChar char="l"/>
              <a:defRPr/>
            </a:pPr>
            <a:r>
              <a:rPr kumimoji="0" lang="zh-CN" altLang="en-US" sz="1600" b="0" i="0" u="none" strike="noStrike" kern="0" cap="none" spc="0" normalizeH="0" baseline="0" noProof="0" smtClean="0">
                <a:ln>
                  <a:noFill/>
                </a:ln>
                <a:solidFill>
                  <a:sysClr val="windowText" lastClr="000000"/>
                </a:solidFill>
                <a:effectLst/>
                <a:uLnTx/>
                <a:uFillTx/>
                <a:latin typeface="+mj-lt"/>
                <a:ea typeface="楷体_GB2312" pitchFamily="49" charset="-122"/>
              </a:rPr>
              <a:t>中投租赁可结合自身发展阶段，在公司业务规模及盈利实现更高的标杆市场水平时，将高管薪酬调整至相应更高的市场水平，体现为业绩付薪的理念</a:t>
            </a:r>
            <a:endParaRPr kumimoji="0" lang="en-US" altLang="zh-CN" sz="1600" b="0" i="0" u="none" strike="noStrike" kern="0" cap="none" spc="0" normalizeH="0" baseline="0" noProof="0" smtClean="0">
              <a:ln>
                <a:noFill/>
              </a:ln>
              <a:solidFill>
                <a:sysClr val="windowText" lastClr="000000"/>
              </a:solidFill>
              <a:effectLst/>
              <a:uLnTx/>
              <a:uFillTx/>
              <a:latin typeface="+mj-lt"/>
              <a:ea typeface="楷体_GB2312" pitchFamily="49" charset="-122"/>
            </a:endParaRPr>
          </a:p>
        </p:txBody>
      </p:sp>
      <p:grpSp>
        <p:nvGrpSpPr>
          <p:cNvPr id="96" name="组合 95"/>
          <p:cNvGrpSpPr/>
          <p:nvPr/>
        </p:nvGrpSpPr>
        <p:grpSpPr>
          <a:xfrm>
            <a:off x="251520" y="1660940"/>
            <a:ext cx="8784428" cy="1840068"/>
            <a:chOff x="251520" y="1484784"/>
            <a:chExt cx="8784428" cy="2135138"/>
          </a:xfrm>
        </p:grpSpPr>
        <p:graphicFrame>
          <p:nvGraphicFramePr>
            <p:cNvPr id="97" name="图表 10"/>
            <p:cNvGraphicFramePr/>
            <p:nvPr>
              <p:extLst>
                <p:ext uri="{D42A27DB-BD31-4B8C-83A1-F6EECF244321}">
                  <p14:modId xmlns:p14="http://schemas.microsoft.com/office/powerpoint/2010/main" val="785420543"/>
                </p:ext>
              </p:extLst>
            </p:nvPr>
          </p:nvGraphicFramePr>
          <p:xfrm>
            <a:off x="917740" y="1490676"/>
            <a:ext cx="3774217" cy="2129246"/>
          </p:xfrm>
          <a:graphic>
            <a:graphicData uri="http://schemas.openxmlformats.org/drawingml/2006/chart">
              <c:chart xmlns:c="http://schemas.openxmlformats.org/drawingml/2006/chart" r:id="rId2"/>
            </a:graphicData>
          </a:graphic>
        </p:graphicFrame>
        <p:graphicFrame>
          <p:nvGraphicFramePr>
            <p:cNvPr id="98" name="图表 11"/>
            <p:cNvGraphicFramePr/>
            <p:nvPr>
              <p:extLst>
                <p:ext uri="{D42A27DB-BD31-4B8C-83A1-F6EECF244321}">
                  <p14:modId xmlns:p14="http://schemas.microsoft.com/office/powerpoint/2010/main" val="4228637999"/>
                </p:ext>
              </p:extLst>
            </p:nvPr>
          </p:nvGraphicFramePr>
          <p:xfrm>
            <a:off x="4830231" y="1484784"/>
            <a:ext cx="3774217" cy="2129246"/>
          </p:xfrm>
          <a:graphic>
            <a:graphicData uri="http://schemas.openxmlformats.org/drawingml/2006/chart">
              <c:chart xmlns:c="http://schemas.openxmlformats.org/drawingml/2006/chart" r:id="rId3"/>
            </a:graphicData>
          </a:graphic>
        </p:graphicFrame>
        <p:sp>
          <p:nvSpPr>
            <p:cNvPr id="99" name="TextBox 7"/>
            <p:cNvSpPr txBox="1">
              <a:spLocks noChangeArrowheads="1"/>
            </p:cNvSpPr>
            <p:nvPr/>
          </p:nvSpPr>
          <p:spPr bwMode="auto">
            <a:xfrm>
              <a:off x="251520" y="1606733"/>
              <a:ext cx="1440160" cy="299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Arial"/>
                  <a:ea typeface="楷体_GB2312" pitchFamily="49" charset="-122"/>
                  <a:cs typeface="+mn-cs"/>
                </a:defRPr>
              </a:lvl1pPr>
              <a:lvl2pPr marL="742950" indent="-285750" algn="l" defTabSz="914400" rtl="0" eaLnBrk="1" latinLnBrk="0" hangingPunct="1">
                <a:defRPr sz="1800" kern="1200">
                  <a:solidFill>
                    <a:schemeClr val="tx1"/>
                  </a:solidFill>
                  <a:latin typeface="Arial"/>
                  <a:ea typeface="楷体_GB2312" pitchFamily="49" charset="-122"/>
                  <a:cs typeface="+mn-cs"/>
                </a:defRPr>
              </a:lvl2pPr>
              <a:lvl3pPr marL="1143000" indent="-228600" algn="l" defTabSz="914400" rtl="0" eaLnBrk="1" latinLnBrk="0" hangingPunct="1">
                <a:defRPr sz="1800" kern="1200">
                  <a:solidFill>
                    <a:schemeClr val="tx1"/>
                  </a:solidFill>
                  <a:latin typeface="Arial"/>
                  <a:ea typeface="楷体_GB2312" pitchFamily="49" charset="-122"/>
                  <a:cs typeface="+mn-cs"/>
                </a:defRPr>
              </a:lvl3pPr>
              <a:lvl4pPr marL="1600200" indent="-228600" algn="l" defTabSz="914400" rtl="0" eaLnBrk="1" latinLnBrk="0" hangingPunct="1">
                <a:defRPr sz="1800" kern="1200">
                  <a:solidFill>
                    <a:schemeClr val="tx1"/>
                  </a:solidFill>
                  <a:latin typeface="Arial"/>
                  <a:ea typeface="楷体_GB2312" pitchFamily="49" charset="-122"/>
                  <a:cs typeface="+mn-cs"/>
                </a:defRPr>
              </a:lvl4pPr>
              <a:lvl5pPr marL="2057400" indent="-228600" algn="l" defTabSz="914400" rtl="0" eaLnBrk="1" latinLnBrk="0" hangingPunct="1">
                <a:defRPr sz="1800" kern="1200">
                  <a:solidFill>
                    <a:schemeClr val="tx1"/>
                  </a:solidFill>
                  <a:latin typeface="Arial"/>
                  <a:ea typeface="楷体_GB2312" pitchFamily="49"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9pPr>
            </a:lstStyle>
            <a:p>
              <a:pPr marL="0" marR="0" lvl="0" indent="0" defTabSz="914400" eaLnBrk="1" fontAlgn="auto" latinLnBrk="0" hangingPunct="1">
                <a:lnSpc>
                  <a:spcPct val="90000"/>
                </a:lnSpc>
                <a:spcBef>
                  <a:spcPct val="0"/>
                </a:spcBef>
                <a:spcAft>
                  <a:spcPct val="0"/>
                </a:spcAft>
                <a:buClrTx/>
                <a:buSzTx/>
                <a:buFontTx/>
                <a:buNone/>
                <a:defRPr/>
              </a:pPr>
              <a:r>
                <a:rPr kumimoji="0" lang="zh-CN" altLang="en-US" sz="1200" b="1" i="0" u="none" strike="noStrike" kern="0" cap="none" spc="0" normalizeH="0" baseline="0" noProof="0" smtClean="0">
                  <a:ln>
                    <a:noFill/>
                  </a:ln>
                  <a:solidFill>
                    <a:srgbClr val="000000"/>
                  </a:solidFill>
                  <a:effectLst/>
                  <a:uLnTx/>
                  <a:uFillTx/>
                  <a:latin typeface="+mj-lt"/>
                </a:rPr>
                <a:t>营业收入分</a:t>
              </a:r>
              <a:r>
                <a:rPr kumimoji="0" lang="zh-CN" altLang="en-US" sz="1200" b="1" i="0" u="none" strike="noStrike" kern="0" cap="none" spc="0" normalizeH="0" baseline="0" noProof="0">
                  <a:ln>
                    <a:noFill/>
                  </a:ln>
                  <a:solidFill>
                    <a:srgbClr val="000000"/>
                  </a:solidFill>
                  <a:effectLst/>
                  <a:uLnTx/>
                  <a:uFillTx/>
                  <a:latin typeface="+mj-lt"/>
                </a:rPr>
                <a:t>位值</a:t>
              </a:r>
            </a:p>
          </p:txBody>
        </p:sp>
        <p:sp>
          <p:nvSpPr>
            <p:cNvPr id="100" name="TextBox 8"/>
            <p:cNvSpPr txBox="1">
              <a:spLocks noChangeArrowheads="1"/>
            </p:cNvSpPr>
            <p:nvPr/>
          </p:nvSpPr>
          <p:spPr bwMode="auto">
            <a:xfrm>
              <a:off x="7884368" y="3202147"/>
              <a:ext cx="1151580" cy="299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Arial"/>
                  <a:ea typeface="楷体_GB2312" pitchFamily="49" charset="-122"/>
                  <a:cs typeface="+mn-cs"/>
                </a:defRPr>
              </a:lvl1pPr>
              <a:lvl2pPr marL="742950" indent="-285750" algn="l" defTabSz="914400" rtl="0" eaLnBrk="1" latinLnBrk="0" hangingPunct="1">
                <a:defRPr sz="1800" kern="1200">
                  <a:solidFill>
                    <a:schemeClr val="tx1"/>
                  </a:solidFill>
                  <a:latin typeface="Arial"/>
                  <a:ea typeface="楷体_GB2312" pitchFamily="49" charset="-122"/>
                  <a:cs typeface="+mn-cs"/>
                </a:defRPr>
              </a:lvl2pPr>
              <a:lvl3pPr marL="1143000" indent="-228600" algn="l" defTabSz="914400" rtl="0" eaLnBrk="1" latinLnBrk="0" hangingPunct="1">
                <a:defRPr sz="1800" kern="1200">
                  <a:solidFill>
                    <a:schemeClr val="tx1"/>
                  </a:solidFill>
                  <a:latin typeface="Arial"/>
                  <a:ea typeface="楷体_GB2312" pitchFamily="49" charset="-122"/>
                  <a:cs typeface="+mn-cs"/>
                </a:defRPr>
              </a:lvl3pPr>
              <a:lvl4pPr marL="1600200" indent="-228600" algn="l" defTabSz="914400" rtl="0" eaLnBrk="1" latinLnBrk="0" hangingPunct="1">
                <a:defRPr sz="1800" kern="1200">
                  <a:solidFill>
                    <a:schemeClr val="tx1"/>
                  </a:solidFill>
                  <a:latin typeface="Arial"/>
                  <a:ea typeface="楷体_GB2312" pitchFamily="49" charset="-122"/>
                  <a:cs typeface="+mn-cs"/>
                </a:defRPr>
              </a:lvl4pPr>
              <a:lvl5pPr marL="2057400" indent="-228600" algn="l" defTabSz="914400" rtl="0" eaLnBrk="1" latinLnBrk="0" hangingPunct="1">
                <a:defRPr sz="1800" kern="1200">
                  <a:solidFill>
                    <a:schemeClr val="tx1"/>
                  </a:solidFill>
                  <a:latin typeface="Arial"/>
                  <a:ea typeface="楷体_GB2312" pitchFamily="49"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9pPr>
            </a:lstStyle>
            <a:p>
              <a:pPr marL="0" marR="0" lvl="0" indent="0" defTabSz="914400" eaLnBrk="1" fontAlgn="auto" latinLnBrk="0" hangingPunct="1">
                <a:lnSpc>
                  <a:spcPct val="90000"/>
                </a:lnSpc>
                <a:spcBef>
                  <a:spcPct val="0"/>
                </a:spcBef>
                <a:spcAft>
                  <a:spcPct val="0"/>
                </a:spcAft>
                <a:buClrTx/>
                <a:buSzTx/>
                <a:buFontTx/>
                <a:buNone/>
                <a:defRPr/>
              </a:pPr>
              <a:r>
                <a:rPr kumimoji="0" lang="zh-CN" altLang="en-US" sz="1200" b="1" i="0" u="none" strike="noStrike" kern="0" cap="none" spc="0" normalizeH="0" baseline="0" noProof="0" smtClean="0">
                  <a:ln>
                    <a:noFill/>
                  </a:ln>
                  <a:solidFill>
                    <a:srgbClr val="000000"/>
                  </a:solidFill>
                  <a:effectLst/>
                  <a:uLnTx/>
                  <a:uFillTx/>
                  <a:latin typeface="+mj-lt"/>
                </a:rPr>
                <a:t>净利润分</a:t>
              </a:r>
              <a:r>
                <a:rPr kumimoji="0" lang="zh-CN" altLang="en-US" sz="1200" b="1" i="0" u="none" strike="noStrike" kern="0" cap="none" spc="0" normalizeH="0" baseline="0" noProof="0">
                  <a:ln>
                    <a:noFill/>
                  </a:ln>
                  <a:solidFill>
                    <a:srgbClr val="000000"/>
                  </a:solidFill>
                  <a:effectLst/>
                  <a:uLnTx/>
                  <a:uFillTx/>
                  <a:latin typeface="+mj-lt"/>
                </a:rPr>
                <a:t>位值</a:t>
              </a:r>
            </a:p>
          </p:txBody>
        </p:sp>
        <p:sp>
          <p:nvSpPr>
            <p:cNvPr id="101" name="TextBox 9"/>
            <p:cNvSpPr txBox="1">
              <a:spLocks noChangeArrowheads="1"/>
            </p:cNvSpPr>
            <p:nvPr/>
          </p:nvSpPr>
          <p:spPr bwMode="auto">
            <a:xfrm>
              <a:off x="3203848" y="1575546"/>
              <a:ext cx="849313" cy="332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marL="0" algn="l" defTabSz="914400" rtl="0" eaLnBrk="1" latinLnBrk="0" hangingPunct="1">
                <a:defRPr sz="1800" kern="1200">
                  <a:solidFill>
                    <a:schemeClr val="tx1"/>
                  </a:solidFill>
                  <a:latin typeface="Arial"/>
                  <a:ea typeface="楷体_GB2312" pitchFamily="49" charset="-122"/>
                  <a:cs typeface="+mn-cs"/>
                </a:defRPr>
              </a:lvl1pPr>
              <a:lvl2pPr marL="742950" indent="-285750" algn="l" defTabSz="914400" rtl="0" eaLnBrk="1" latinLnBrk="0" hangingPunct="1">
                <a:defRPr sz="1800" kern="1200">
                  <a:solidFill>
                    <a:schemeClr val="tx1"/>
                  </a:solidFill>
                  <a:latin typeface="Arial"/>
                  <a:ea typeface="楷体_GB2312" pitchFamily="49" charset="-122"/>
                  <a:cs typeface="+mn-cs"/>
                </a:defRPr>
              </a:lvl2pPr>
              <a:lvl3pPr marL="1143000" indent="-228600" algn="l" defTabSz="914400" rtl="0" eaLnBrk="1" latinLnBrk="0" hangingPunct="1">
                <a:defRPr sz="1800" kern="1200">
                  <a:solidFill>
                    <a:schemeClr val="tx1"/>
                  </a:solidFill>
                  <a:latin typeface="Arial"/>
                  <a:ea typeface="楷体_GB2312" pitchFamily="49" charset="-122"/>
                  <a:cs typeface="+mn-cs"/>
                </a:defRPr>
              </a:lvl3pPr>
              <a:lvl4pPr marL="1600200" indent="-228600" algn="l" defTabSz="914400" rtl="0" eaLnBrk="1" latinLnBrk="0" hangingPunct="1">
                <a:defRPr sz="1800" kern="1200">
                  <a:solidFill>
                    <a:schemeClr val="tx1"/>
                  </a:solidFill>
                  <a:latin typeface="Arial"/>
                  <a:ea typeface="楷体_GB2312" pitchFamily="49" charset="-122"/>
                  <a:cs typeface="+mn-cs"/>
                </a:defRPr>
              </a:lvl4pPr>
              <a:lvl5pPr marL="2057400" indent="-228600" algn="l" defTabSz="914400" rtl="0" eaLnBrk="1" latinLnBrk="0" hangingPunct="1">
                <a:defRPr sz="1800" kern="1200">
                  <a:solidFill>
                    <a:schemeClr val="tx1"/>
                  </a:solidFill>
                  <a:latin typeface="Arial"/>
                  <a:ea typeface="楷体_GB2312" pitchFamily="49"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9pPr>
            </a:lstStyle>
            <a:p>
              <a:pPr marL="0" marR="0" lvl="0" indent="0" defTabSz="914400" eaLnBrk="1" fontAlgn="auto" latinLnBrk="0" hangingPunct="1">
                <a:lnSpc>
                  <a:spcPct val="90000"/>
                </a:lnSpc>
                <a:spcBef>
                  <a:spcPct val="0"/>
                </a:spcBef>
                <a:spcAft>
                  <a:spcPct val="0"/>
                </a:spcAft>
                <a:buClrTx/>
                <a:buSzTx/>
                <a:buFontTx/>
                <a:buNone/>
                <a:defRPr/>
              </a:pPr>
              <a:r>
                <a:rPr kumimoji="0" lang="en-US" altLang="zh-CN" sz="1400" b="0" i="0" u="none" strike="noStrike" kern="0" cap="none" spc="0" normalizeH="0" baseline="0" noProof="0">
                  <a:ln>
                    <a:noFill/>
                  </a:ln>
                  <a:solidFill>
                    <a:srgbClr val="000000"/>
                  </a:solidFill>
                  <a:effectLst/>
                  <a:uLnTx/>
                  <a:uFillTx/>
                  <a:latin typeface="+mj-lt"/>
                </a:rPr>
                <a:t>A</a:t>
              </a:r>
              <a:r>
                <a:rPr kumimoji="0" lang="zh-CN" altLang="en-US" sz="1400" b="0" i="0" u="none" strike="noStrike" kern="0" cap="none" spc="0" normalizeH="0" baseline="0" noProof="0">
                  <a:ln>
                    <a:noFill/>
                  </a:ln>
                  <a:solidFill>
                    <a:srgbClr val="000000"/>
                  </a:solidFill>
                  <a:effectLst/>
                  <a:uLnTx/>
                  <a:uFillTx/>
                  <a:latin typeface="+mj-lt"/>
                </a:rPr>
                <a:t>股</a:t>
              </a:r>
            </a:p>
          </p:txBody>
        </p:sp>
        <p:sp>
          <p:nvSpPr>
            <p:cNvPr id="102" name="TextBox 10"/>
            <p:cNvSpPr txBox="1">
              <a:spLocks noChangeArrowheads="1"/>
            </p:cNvSpPr>
            <p:nvPr/>
          </p:nvSpPr>
          <p:spPr bwMode="auto">
            <a:xfrm>
              <a:off x="7178900" y="1575546"/>
              <a:ext cx="849313" cy="332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marL="0" algn="l" defTabSz="914400" rtl="0" eaLnBrk="1" latinLnBrk="0" hangingPunct="1">
                <a:defRPr sz="1800" kern="1200">
                  <a:solidFill>
                    <a:schemeClr val="tx1"/>
                  </a:solidFill>
                  <a:latin typeface="Arial"/>
                  <a:ea typeface="楷体_GB2312" pitchFamily="49" charset="-122"/>
                  <a:cs typeface="+mn-cs"/>
                </a:defRPr>
              </a:lvl1pPr>
              <a:lvl2pPr marL="742950" indent="-285750" algn="l" defTabSz="914400" rtl="0" eaLnBrk="1" latinLnBrk="0" hangingPunct="1">
                <a:defRPr sz="1800" kern="1200">
                  <a:solidFill>
                    <a:schemeClr val="tx1"/>
                  </a:solidFill>
                  <a:latin typeface="Arial"/>
                  <a:ea typeface="楷体_GB2312" pitchFamily="49" charset="-122"/>
                  <a:cs typeface="+mn-cs"/>
                </a:defRPr>
              </a:lvl2pPr>
              <a:lvl3pPr marL="1143000" indent="-228600" algn="l" defTabSz="914400" rtl="0" eaLnBrk="1" latinLnBrk="0" hangingPunct="1">
                <a:defRPr sz="1800" kern="1200">
                  <a:solidFill>
                    <a:schemeClr val="tx1"/>
                  </a:solidFill>
                  <a:latin typeface="Arial"/>
                  <a:ea typeface="楷体_GB2312" pitchFamily="49" charset="-122"/>
                  <a:cs typeface="+mn-cs"/>
                </a:defRPr>
              </a:lvl3pPr>
              <a:lvl4pPr marL="1600200" indent="-228600" algn="l" defTabSz="914400" rtl="0" eaLnBrk="1" latinLnBrk="0" hangingPunct="1">
                <a:defRPr sz="1800" kern="1200">
                  <a:solidFill>
                    <a:schemeClr val="tx1"/>
                  </a:solidFill>
                  <a:latin typeface="Arial"/>
                  <a:ea typeface="楷体_GB2312" pitchFamily="49" charset="-122"/>
                  <a:cs typeface="+mn-cs"/>
                </a:defRPr>
              </a:lvl4pPr>
              <a:lvl5pPr marL="2057400" indent="-228600" algn="l" defTabSz="914400" rtl="0" eaLnBrk="1" latinLnBrk="0" hangingPunct="1">
                <a:defRPr sz="1800" kern="1200">
                  <a:solidFill>
                    <a:schemeClr val="tx1"/>
                  </a:solidFill>
                  <a:latin typeface="Arial"/>
                  <a:ea typeface="楷体_GB2312" pitchFamily="49"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9pPr>
            </a:lstStyle>
            <a:p>
              <a:pPr marL="0" marR="0" lvl="0" indent="0" defTabSz="914400" eaLnBrk="1" fontAlgn="auto" latinLnBrk="0" hangingPunct="1">
                <a:lnSpc>
                  <a:spcPct val="90000"/>
                </a:lnSpc>
                <a:spcBef>
                  <a:spcPct val="0"/>
                </a:spcBef>
                <a:spcAft>
                  <a:spcPct val="0"/>
                </a:spcAft>
                <a:buClrTx/>
                <a:buSzTx/>
                <a:buFontTx/>
                <a:buNone/>
                <a:defRPr/>
              </a:pPr>
              <a:r>
                <a:rPr lang="en-US" altLang="zh-CN" sz="1400" kern="0">
                  <a:solidFill>
                    <a:srgbClr val="000000"/>
                  </a:solidFill>
                  <a:latin typeface="+mj-lt"/>
                </a:rPr>
                <a:t>H</a:t>
              </a:r>
              <a:r>
                <a:rPr kumimoji="0" lang="zh-CN" altLang="en-US" sz="1400" b="0" i="0" u="none" strike="noStrike" kern="0" cap="none" spc="0" normalizeH="0" baseline="0" noProof="0" smtClean="0">
                  <a:ln>
                    <a:noFill/>
                  </a:ln>
                  <a:solidFill>
                    <a:srgbClr val="000000"/>
                  </a:solidFill>
                  <a:effectLst/>
                  <a:uLnTx/>
                  <a:uFillTx/>
                  <a:latin typeface="+mj-lt"/>
                </a:rPr>
                <a:t>股</a:t>
              </a:r>
              <a:endParaRPr kumimoji="0" lang="zh-CN" altLang="en-US" sz="1400" b="0" i="0" u="none" strike="noStrike" kern="0" cap="none" spc="0" normalizeH="0" baseline="0" noProof="0">
                <a:ln>
                  <a:noFill/>
                </a:ln>
                <a:solidFill>
                  <a:srgbClr val="000000"/>
                </a:solidFill>
                <a:effectLst/>
                <a:uLnTx/>
                <a:uFillTx/>
                <a:latin typeface="+mj-lt"/>
              </a:endParaRPr>
            </a:p>
          </p:txBody>
        </p:sp>
      </p:grpSp>
      <p:grpSp>
        <p:nvGrpSpPr>
          <p:cNvPr id="103" name="组合 102"/>
          <p:cNvGrpSpPr/>
          <p:nvPr/>
        </p:nvGrpSpPr>
        <p:grpSpPr>
          <a:xfrm>
            <a:off x="395535" y="4103385"/>
            <a:ext cx="8280921" cy="2349951"/>
            <a:chOff x="395535" y="4175393"/>
            <a:chExt cx="8280921" cy="2349951"/>
          </a:xfrm>
        </p:grpSpPr>
        <p:sp>
          <p:nvSpPr>
            <p:cNvPr id="107" name="矩形 106"/>
            <p:cNvSpPr/>
            <p:nvPr/>
          </p:nvSpPr>
          <p:spPr>
            <a:xfrm>
              <a:off x="3203848" y="6002124"/>
              <a:ext cx="5472608" cy="523220"/>
            </a:xfrm>
            <a:prstGeom prst="rect">
              <a:avLst/>
            </a:prstGeom>
            <a:solidFill>
              <a:schemeClr val="accent5">
                <a:lumMod val="20000"/>
                <a:lumOff val="80000"/>
              </a:schemeClr>
            </a:solidFill>
            <a:ln>
              <a:solidFill>
                <a:srgbClr val="E65032"/>
              </a:solidFill>
              <a:prstDash val="sysDash"/>
            </a:ln>
          </p:spPr>
          <p:txBody>
            <a:bodyPr wrap="square"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algn="l" defTabSz="914400" eaLnBrk="0" fontAlgn="auto" latinLnBrk="0" hangingPunct="0">
                <a:lnSpc>
                  <a:spcPct val="100000"/>
                </a:lnSpc>
                <a:spcBef>
                  <a:spcPct val="0"/>
                </a:spcBef>
                <a:spcAft>
                  <a:spcPct val="0"/>
                </a:spcAft>
                <a:buClr>
                  <a:srgbClr val="FFFFFF">
                    <a:lumMod val="50000"/>
                  </a:srgbClr>
                </a:buClr>
                <a:buSzTx/>
                <a:defRPr/>
              </a:pPr>
              <a:r>
                <a:rPr kumimoji="0" lang="zh-CN" altLang="en-US" sz="1400" b="0" i="0" u="none" strike="noStrike" kern="0" cap="none" spc="0" normalizeH="0" baseline="0" noProof="0" smtClean="0">
                  <a:ln>
                    <a:noFill/>
                  </a:ln>
                  <a:solidFill>
                    <a:srgbClr val="000000"/>
                  </a:solidFill>
                  <a:effectLst/>
                  <a:uLnTx/>
                  <a:uFillTx/>
                  <a:latin typeface="+mj-lt"/>
                  <a:ea typeface="楷体_GB2312" pitchFamily="49" charset="-122"/>
                </a:rPr>
                <a:t>公司</a:t>
              </a:r>
              <a:r>
                <a:rPr kumimoji="0" lang="zh-CN" altLang="en-US" sz="1400" b="1" i="0" u="sng" strike="noStrike" kern="0" cap="none" spc="0" normalizeH="0" baseline="0" noProof="0" smtClean="0">
                  <a:ln>
                    <a:noFill/>
                  </a:ln>
                  <a:solidFill>
                    <a:srgbClr val="000000"/>
                  </a:solidFill>
                  <a:effectLst/>
                  <a:uLnTx/>
                  <a:uFillTx/>
                  <a:latin typeface="+mj-lt"/>
                  <a:ea typeface="楷体_GB2312" pitchFamily="49" charset="-122"/>
                </a:rPr>
                <a:t>目前</a:t>
              </a:r>
              <a:r>
                <a:rPr kumimoji="0" lang="zh-CN" altLang="en-US" sz="1400" b="0" i="0" u="none" strike="noStrike" kern="0" cap="none" spc="0" normalizeH="0" baseline="0" noProof="0" smtClean="0">
                  <a:ln>
                    <a:noFill/>
                  </a:ln>
                  <a:solidFill>
                    <a:srgbClr val="000000"/>
                  </a:solidFill>
                  <a:effectLst/>
                  <a:uLnTx/>
                  <a:uFillTx/>
                  <a:latin typeface="+mj-lt"/>
                  <a:ea typeface="楷体_GB2312" pitchFamily="49" charset="-122"/>
                </a:rPr>
                <a:t>处于高速发展阶段，考虑到公司需要吸引和保留行业精英人才，建议将目前高管薪酬水平定位于标杆市场中分位水平</a:t>
              </a:r>
              <a:endParaRPr kumimoji="0" lang="en-US" altLang="zh-CN" sz="1400" b="0" i="0" u="none" strike="noStrike" kern="0" cap="none" spc="0" normalizeH="0" baseline="0" noProof="0">
                <a:ln>
                  <a:noFill/>
                </a:ln>
                <a:solidFill>
                  <a:srgbClr val="000000"/>
                </a:solidFill>
                <a:effectLst/>
                <a:uLnTx/>
                <a:uFillTx/>
                <a:latin typeface="+mj-lt"/>
                <a:ea typeface="楷体_GB2312" pitchFamily="49" charset="-122"/>
              </a:endParaRPr>
            </a:p>
          </p:txBody>
        </p:sp>
        <p:sp>
          <p:nvSpPr>
            <p:cNvPr id="108" name="矩形 107"/>
            <p:cNvSpPr/>
            <p:nvPr/>
          </p:nvSpPr>
          <p:spPr>
            <a:xfrm>
              <a:off x="4427985" y="5138608"/>
              <a:ext cx="4248471" cy="738664"/>
            </a:xfrm>
            <a:prstGeom prst="rect">
              <a:avLst/>
            </a:prstGeom>
            <a:solidFill>
              <a:schemeClr val="accent5">
                <a:lumMod val="20000"/>
                <a:lumOff val="80000"/>
              </a:schemeClr>
            </a:solidFill>
            <a:ln>
              <a:solidFill>
                <a:srgbClr val="E65032"/>
              </a:solidFill>
              <a:prstDash val="sysDash"/>
            </a:ln>
          </p:spPr>
          <p:txBody>
            <a:bodyPr wrap="square"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defTabSz="914400" eaLnBrk="0" fontAlgn="auto" latinLnBrk="0" hangingPunct="0">
                <a:lnSpc>
                  <a:spcPct val="100000"/>
                </a:lnSpc>
                <a:spcBef>
                  <a:spcPct val="0"/>
                </a:spcBef>
                <a:spcAft>
                  <a:spcPct val="0"/>
                </a:spcAft>
                <a:buClr>
                  <a:srgbClr val="FFFFFF">
                    <a:lumMod val="50000"/>
                  </a:srgbClr>
                </a:buClr>
                <a:buSzTx/>
                <a:defRPr/>
              </a:pPr>
              <a:r>
                <a:rPr kumimoji="0" lang="zh-CN" altLang="en-US" sz="1400" b="0" i="0" u="none" strike="noStrike" kern="0" cap="none" spc="0" normalizeH="0" baseline="0" noProof="0" smtClean="0">
                  <a:ln>
                    <a:noFill/>
                  </a:ln>
                  <a:solidFill>
                    <a:srgbClr val="000000"/>
                  </a:solidFill>
                  <a:effectLst/>
                  <a:uLnTx/>
                  <a:uFillTx/>
                  <a:latin typeface="+mj-lt"/>
                  <a:ea typeface="楷体_GB2312" pitchFamily="49" charset="-122"/>
                </a:rPr>
                <a:t>当公司</a:t>
              </a:r>
              <a:r>
                <a:rPr kumimoji="0" lang="zh-CN" altLang="en-US" sz="1400" b="1" i="0" u="sng" strike="noStrike" kern="0" cap="none" spc="0" normalizeH="0" baseline="0" noProof="0">
                  <a:ln>
                    <a:noFill/>
                  </a:ln>
                  <a:solidFill>
                    <a:srgbClr val="000000"/>
                  </a:solidFill>
                  <a:effectLst/>
                  <a:uLnTx/>
                  <a:uFillTx/>
                  <a:latin typeface="+mj-lt"/>
                  <a:ea typeface="楷体_GB2312" pitchFamily="49" charset="-122"/>
                </a:rPr>
                <a:t>实现当年盈利</a:t>
              </a:r>
              <a:r>
                <a:rPr kumimoji="0" lang="zh-CN" altLang="en-US" sz="1400" b="0" i="0" u="none" strike="noStrike" kern="0" cap="none" spc="0" normalizeH="0" baseline="0" noProof="0" smtClean="0">
                  <a:ln>
                    <a:noFill/>
                  </a:ln>
                  <a:solidFill>
                    <a:srgbClr val="000000"/>
                  </a:solidFill>
                  <a:effectLst/>
                  <a:uLnTx/>
                  <a:uFillTx/>
                  <a:latin typeface="+mj-lt"/>
                  <a:ea typeface="楷体_GB2312" pitchFamily="49" charset="-122"/>
                </a:rPr>
                <a:t>目标，且公司业务规模及盈利和成长性表现优异时，可考虑将高管薪酬定位于市场中高分位水平（</a:t>
              </a:r>
              <a:r>
                <a:rPr kumimoji="0" lang="en-US" altLang="zh-CN" sz="1400" b="0" i="0" u="none" strike="noStrike" kern="0" cap="none" spc="0" normalizeH="0" baseline="0" noProof="0" smtClean="0">
                  <a:ln>
                    <a:noFill/>
                  </a:ln>
                  <a:solidFill>
                    <a:srgbClr val="000000"/>
                  </a:solidFill>
                  <a:effectLst/>
                  <a:uLnTx/>
                  <a:uFillTx/>
                  <a:latin typeface="+mj-lt"/>
                  <a:ea typeface="楷体_GB2312" pitchFamily="49" charset="-122"/>
                </a:rPr>
                <a:t>60</a:t>
              </a:r>
              <a:r>
                <a:rPr kumimoji="0" lang="zh-CN" altLang="en-US" sz="1400" b="0" i="0" u="none" strike="noStrike" kern="0" cap="none" spc="0" normalizeH="0" baseline="0" noProof="0" smtClean="0">
                  <a:ln>
                    <a:noFill/>
                  </a:ln>
                  <a:solidFill>
                    <a:srgbClr val="000000"/>
                  </a:solidFill>
                  <a:effectLst/>
                  <a:uLnTx/>
                  <a:uFillTx/>
                  <a:latin typeface="+mj-lt"/>
                  <a:ea typeface="楷体_GB2312" pitchFamily="49" charset="-122"/>
                </a:rPr>
                <a:t>分位左右）</a:t>
              </a:r>
              <a:endParaRPr kumimoji="0" lang="en-US" altLang="zh-CN" sz="1400" b="0" i="0" u="none" strike="noStrike" kern="0" cap="none" spc="0" normalizeH="0" baseline="0" noProof="0">
                <a:ln>
                  <a:noFill/>
                </a:ln>
                <a:solidFill>
                  <a:srgbClr val="000000"/>
                </a:solidFill>
                <a:effectLst/>
                <a:uLnTx/>
                <a:uFillTx/>
                <a:latin typeface="+mj-lt"/>
                <a:ea typeface="楷体_GB2312" pitchFamily="49" charset="-122"/>
              </a:endParaRPr>
            </a:p>
          </p:txBody>
        </p:sp>
        <p:sp>
          <p:nvSpPr>
            <p:cNvPr id="109" name="矩形 108"/>
            <p:cNvSpPr/>
            <p:nvPr/>
          </p:nvSpPr>
          <p:spPr>
            <a:xfrm>
              <a:off x="5624051" y="4175393"/>
              <a:ext cx="3052405" cy="861774"/>
            </a:xfrm>
            <a:prstGeom prst="rect">
              <a:avLst/>
            </a:prstGeom>
            <a:solidFill>
              <a:schemeClr val="accent5">
                <a:lumMod val="20000"/>
                <a:lumOff val="80000"/>
              </a:schemeClr>
            </a:solidFill>
            <a:ln>
              <a:solidFill>
                <a:srgbClr val="E65032"/>
              </a:solidFill>
              <a:prstDash val="sysDash"/>
            </a:ln>
          </p:spPr>
          <p:txBody>
            <a:bodyPr wrap="square" tIns="0" bIns="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defTabSz="914400" eaLnBrk="0" fontAlgn="auto" latinLnBrk="0" hangingPunct="0">
                <a:lnSpc>
                  <a:spcPct val="100000"/>
                </a:lnSpc>
                <a:spcBef>
                  <a:spcPct val="0"/>
                </a:spcBef>
                <a:spcAft>
                  <a:spcPct val="0"/>
                </a:spcAft>
                <a:buClr>
                  <a:srgbClr val="FFFFFF">
                    <a:lumMod val="50000"/>
                  </a:srgbClr>
                </a:buClr>
                <a:buSzTx/>
                <a:defRPr/>
              </a:pPr>
              <a:r>
                <a:rPr kumimoji="0" lang="zh-CN" altLang="en-US" sz="1400" b="0" i="0" u="none" strike="noStrike" kern="0" cap="none" spc="0" normalizeH="0" baseline="0" noProof="0" smtClean="0">
                  <a:ln>
                    <a:noFill/>
                  </a:ln>
                  <a:solidFill>
                    <a:srgbClr val="000000"/>
                  </a:solidFill>
                  <a:effectLst/>
                  <a:uLnTx/>
                  <a:uFillTx/>
                  <a:latin typeface="+mj-lt"/>
                  <a:ea typeface="楷体_GB2312" pitchFamily="49" charset="-122"/>
                </a:rPr>
                <a:t>当公司</a:t>
              </a:r>
              <a:r>
                <a:rPr kumimoji="0" lang="zh-CN" altLang="en-US" sz="1400" b="1" i="0" u="sng" strike="noStrike" kern="0" cap="none" spc="0" normalizeH="0" baseline="0" noProof="0">
                  <a:ln>
                    <a:noFill/>
                  </a:ln>
                  <a:solidFill>
                    <a:srgbClr val="000000"/>
                  </a:solidFill>
                  <a:effectLst/>
                  <a:uLnTx/>
                  <a:uFillTx/>
                  <a:latin typeface="+mj-lt"/>
                  <a:ea typeface="楷体_GB2312" pitchFamily="49" charset="-122"/>
                </a:rPr>
                <a:t>达成上市公司的标准和</a:t>
              </a:r>
              <a:r>
                <a:rPr kumimoji="0" lang="zh-CN" altLang="en-US" sz="1400" b="1" i="0" u="sng" strike="noStrike" kern="0" cap="none" spc="0" normalizeH="0" baseline="0" noProof="0" smtClean="0">
                  <a:ln>
                    <a:noFill/>
                  </a:ln>
                  <a:solidFill>
                    <a:srgbClr val="000000"/>
                  </a:solidFill>
                  <a:effectLst/>
                  <a:uLnTx/>
                  <a:uFillTx/>
                  <a:latin typeface="+mj-lt"/>
                  <a:ea typeface="楷体_GB2312" pitchFamily="49" charset="-122"/>
                </a:rPr>
                <a:t>条件</a:t>
              </a:r>
              <a:r>
                <a:rPr kumimoji="0" lang="zh-CN" altLang="en-US" sz="1400" b="0" i="0" u="none" strike="noStrike" kern="0" cap="none" spc="0" normalizeH="0" baseline="0" noProof="0" smtClean="0">
                  <a:ln>
                    <a:noFill/>
                  </a:ln>
                  <a:solidFill>
                    <a:srgbClr val="000000"/>
                  </a:solidFill>
                  <a:effectLst/>
                  <a:uLnTx/>
                  <a:uFillTx/>
                  <a:latin typeface="+mj-lt"/>
                  <a:ea typeface="楷体_GB2312" pitchFamily="49" charset="-122"/>
                </a:rPr>
                <a:t>，且公司业务规模及盈利表现达到更高的标杆行业水平，可考虑将高管薪酬定位于市场高分位水平</a:t>
              </a:r>
              <a:endParaRPr kumimoji="0" lang="en-US" altLang="zh-CN" sz="1400" b="0" i="0" u="none" strike="noStrike" kern="0" cap="none" spc="0" normalizeH="0" baseline="0" noProof="0">
                <a:ln>
                  <a:noFill/>
                </a:ln>
                <a:solidFill>
                  <a:srgbClr val="000000"/>
                </a:solidFill>
                <a:effectLst/>
                <a:uLnTx/>
                <a:uFillTx/>
                <a:latin typeface="+mj-lt"/>
                <a:ea typeface="楷体_GB2312" pitchFamily="49" charset="-122"/>
              </a:endParaRPr>
            </a:p>
          </p:txBody>
        </p:sp>
        <p:sp>
          <p:nvSpPr>
            <p:cNvPr id="111" name="右箭头 110"/>
            <p:cNvSpPr/>
            <p:nvPr/>
          </p:nvSpPr>
          <p:spPr bwMode="auto">
            <a:xfrm rot="19654504">
              <a:off x="847392" y="5159587"/>
              <a:ext cx="3003268" cy="409942"/>
            </a:xfrm>
            <a:prstGeom prst="rightArrow">
              <a:avLst/>
            </a:prstGeom>
            <a:solidFill>
              <a:srgbClr val="FFFFFF">
                <a:lumMod val="85000"/>
              </a:srgbClr>
            </a:solidFill>
            <a:ln w="9525" cap="flat" cmpd="sng" algn="ctr">
              <a:solidFill>
                <a:srgbClr val="FFFFFF">
                  <a:lumMod val="75000"/>
                </a:srgbClr>
              </a:solidFill>
              <a:prstDash val="solid"/>
              <a:round/>
              <a:headEnd type="none" w="med" len="med"/>
              <a:tailEnd type="none" w="med" len="med"/>
            </a:ln>
            <a:effectLst/>
            <a:extLst/>
          </p:spPr>
          <p:txBody>
            <a:bodyPr vert="horz" wrap="none" lIns="0" tIns="45720" rIns="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600" b="0" i="0" u="none" strike="noStrike" kern="0" cap="none" spc="0" normalizeH="0" baseline="0" noProof="0" smtClean="0">
                <a:ln>
                  <a:noFill/>
                </a:ln>
                <a:solidFill>
                  <a:srgbClr val="FFFFFF"/>
                </a:solidFill>
                <a:effectLst/>
                <a:uLnTx/>
                <a:uFillTx/>
                <a:latin typeface="+mj-lt"/>
                <a:ea typeface="楷体_GB2312" pitchFamily="49" charset="-122"/>
                <a:cs typeface="Arial" pitchFamily="34" charset="0"/>
              </a:endParaRPr>
            </a:p>
          </p:txBody>
        </p:sp>
        <p:sp>
          <p:nvSpPr>
            <p:cNvPr id="113" name="矩形 112"/>
            <p:cNvSpPr/>
            <p:nvPr/>
          </p:nvSpPr>
          <p:spPr>
            <a:xfrm>
              <a:off x="395535" y="4562544"/>
              <a:ext cx="2376265" cy="738664"/>
            </a:xfrm>
            <a:prstGeom prst="rect">
              <a:avLst/>
            </a:prstGeom>
            <a:ln>
              <a:noFill/>
            </a:ln>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0" fontAlgn="auto" latinLnBrk="0" hangingPunct="0">
                <a:lnSpc>
                  <a:spcPct val="100000"/>
                </a:lnSpc>
                <a:spcBef>
                  <a:spcPct val="0"/>
                </a:spcBef>
                <a:spcAft>
                  <a:spcPct val="0"/>
                </a:spcAft>
                <a:buClr>
                  <a:srgbClr val="FFFFFF">
                    <a:lumMod val="50000"/>
                  </a:srgbClr>
                </a:buClr>
                <a:buSzTx/>
                <a:buFontTx/>
                <a:buNone/>
                <a:defRPr/>
              </a:pPr>
              <a:r>
                <a:rPr kumimoji="0" lang="zh-CN" altLang="en-US" sz="1400" b="1" i="0" u="none" strike="noStrike" kern="0" cap="none" spc="0" normalizeH="0" baseline="0" noProof="0" smtClean="0">
                  <a:ln>
                    <a:noFill/>
                  </a:ln>
                  <a:solidFill>
                    <a:srgbClr val="000000"/>
                  </a:solidFill>
                  <a:effectLst/>
                  <a:uLnTx/>
                  <a:uFillTx/>
                  <a:latin typeface="+mj-lt"/>
                  <a:ea typeface="楷体_GB2312" pitchFamily="49" charset="-122"/>
                </a:rPr>
                <a:t>根据公司所处的发展阶段，适当</a:t>
              </a:r>
              <a:r>
                <a:rPr kumimoji="0" lang="zh-CN" altLang="en-US" sz="1400" b="1" i="0" u="none" strike="noStrike" kern="0" cap="none" spc="0" normalizeH="0" baseline="0" noProof="0">
                  <a:ln>
                    <a:noFill/>
                  </a:ln>
                  <a:solidFill>
                    <a:srgbClr val="000000"/>
                  </a:solidFill>
                  <a:effectLst/>
                  <a:uLnTx/>
                  <a:uFillTx/>
                  <a:latin typeface="+mj-lt"/>
                  <a:ea typeface="楷体_GB2312" pitchFamily="49" charset="-122"/>
                </a:rPr>
                <a:t>调整</a:t>
              </a:r>
              <a:r>
                <a:rPr kumimoji="0" lang="zh-CN" altLang="en-US" sz="1400" b="1" i="0" u="none" strike="noStrike" kern="0" cap="none" spc="0" normalizeH="0" baseline="0" noProof="0" smtClean="0">
                  <a:ln>
                    <a:noFill/>
                  </a:ln>
                  <a:solidFill>
                    <a:srgbClr val="000000"/>
                  </a:solidFill>
                  <a:effectLst/>
                  <a:uLnTx/>
                  <a:uFillTx/>
                  <a:latin typeface="+mj-lt"/>
                  <a:ea typeface="楷体_GB2312" pitchFamily="49" charset="-122"/>
                </a:rPr>
                <a:t>高管薪酬至更高</a:t>
              </a:r>
              <a:endParaRPr kumimoji="0" lang="en-US" altLang="zh-CN" sz="1400" b="1" i="0" u="none" strike="noStrike" kern="0" cap="none" spc="0" normalizeH="0" baseline="0" noProof="0" smtClean="0">
                <a:ln>
                  <a:noFill/>
                </a:ln>
                <a:solidFill>
                  <a:srgbClr val="000000"/>
                </a:solidFill>
                <a:effectLst/>
                <a:uLnTx/>
                <a:uFillTx/>
                <a:latin typeface="+mj-lt"/>
                <a:ea typeface="楷体_GB2312" pitchFamily="49" charset="-122"/>
              </a:endParaRPr>
            </a:p>
            <a:p>
              <a:pPr marL="0" marR="0" lvl="0" indent="0" algn="l" defTabSz="914400" eaLnBrk="0" fontAlgn="auto" latinLnBrk="0" hangingPunct="0">
                <a:lnSpc>
                  <a:spcPct val="100000"/>
                </a:lnSpc>
                <a:spcBef>
                  <a:spcPct val="0"/>
                </a:spcBef>
                <a:spcAft>
                  <a:spcPct val="0"/>
                </a:spcAft>
                <a:buClr>
                  <a:srgbClr val="FFFFFF">
                    <a:lumMod val="50000"/>
                  </a:srgbClr>
                </a:buClr>
                <a:buSzTx/>
                <a:buFontTx/>
                <a:buNone/>
                <a:defRPr/>
              </a:pPr>
              <a:r>
                <a:rPr kumimoji="0" lang="zh-CN" altLang="en-US" sz="1400" b="1" i="0" u="none" strike="noStrike" kern="0" cap="none" spc="0" normalizeH="0" baseline="0" noProof="0" smtClean="0">
                  <a:ln>
                    <a:noFill/>
                  </a:ln>
                  <a:solidFill>
                    <a:srgbClr val="000000"/>
                  </a:solidFill>
                  <a:effectLst/>
                  <a:uLnTx/>
                  <a:uFillTx/>
                  <a:latin typeface="+mj-lt"/>
                  <a:ea typeface="楷体_GB2312" pitchFamily="49" charset="-122"/>
                </a:rPr>
                <a:t>的市场水平</a:t>
              </a:r>
              <a:endParaRPr kumimoji="0" lang="en-US" altLang="zh-CN" sz="1400" b="1" i="0" u="none" strike="noStrike" kern="0" cap="none" spc="0" normalizeH="0" baseline="0" noProof="0">
                <a:ln>
                  <a:noFill/>
                </a:ln>
                <a:solidFill>
                  <a:srgbClr val="000000"/>
                </a:solidFill>
                <a:effectLst/>
                <a:uLnTx/>
                <a:uFillTx/>
                <a:latin typeface="+mj-lt"/>
                <a:ea typeface="楷体_GB2312" pitchFamily="49" charset="-122"/>
              </a:endParaRPr>
            </a:p>
          </p:txBody>
        </p:sp>
      </p:grpSp>
      <p:sp>
        <p:nvSpPr>
          <p:cNvPr id="114" name="TextBox 7"/>
          <p:cNvSpPr txBox="1">
            <a:spLocks noChangeArrowheads="1"/>
          </p:cNvSpPr>
          <p:nvPr/>
        </p:nvSpPr>
        <p:spPr bwMode="auto">
          <a:xfrm>
            <a:off x="4427984" y="1772816"/>
            <a:ext cx="1440160" cy="258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Arial"/>
                <a:ea typeface="楷体_GB2312" pitchFamily="49" charset="-122"/>
                <a:cs typeface="+mn-cs"/>
              </a:defRPr>
            </a:lvl1pPr>
            <a:lvl2pPr marL="742950" indent="-285750" algn="l" defTabSz="914400" rtl="0" eaLnBrk="1" latinLnBrk="0" hangingPunct="1">
              <a:defRPr sz="1800" kern="1200">
                <a:solidFill>
                  <a:schemeClr val="tx1"/>
                </a:solidFill>
                <a:latin typeface="Arial"/>
                <a:ea typeface="楷体_GB2312" pitchFamily="49" charset="-122"/>
                <a:cs typeface="+mn-cs"/>
              </a:defRPr>
            </a:lvl2pPr>
            <a:lvl3pPr marL="1143000" indent="-228600" algn="l" defTabSz="914400" rtl="0" eaLnBrk="1" latinLnBrk="0" hangingPunct="1">
              <a:defRPr sz="1800" kern="1200">
                <a:solidFill>
                  <a:schemeClr val="tx1"/>
                </a:solidFill>
                <a:latin typeface="Arial"/>
                <a:ea typeface="楷体_GB2312" pitchFamily="49" charset="-122"/>
                <a:cs typeface="+mn-cs"/>
              </a:defRPr>
            </a:lvl3pPr>
            <a:lvl4pPr marL="1600200" indent="-228600" algn="l" defTabSz="914400" rtl="0" eaLnBrk="1" latinLnBrk="0" hangingPunct="1">
              <a:defRPr sz="1800" kern="1200">
                <a:solidFill>
                  <a:schemeClr val="tx1"/>
                </a:solidFill>
                <a:latin typeface="Arial"/>
                <a:ea typeface="楷体_GB2312" pitchFamily="49" charset="-122"/>
                <a:cs typeface="+mn-cs"/>
              </a:defRPr>
            </a:lvl4pPr>
            <a:lvl5pPr marL="2057400" indent="-228600" algn="l" defTabSz="914400" rtl="0" eaLnBrk="1" latinLnBrk="0" hangingPunct="1">
              <a:defRPr sz="1800" kern="1200">
                <a:solidFill>
                  <a:schemeClr val="tx1"/>
                </a:solidFill>
                <a:latin typeface="Arial"/>
                <a:ea typeface="楷体_GB2312" pitchFamily="49"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9pPr>
          </a:lstStyle>
          <a:p>
            <a:pPr marL="0" marR="0" lvl="0" indent="0" defTabSz="914400" eaLnBrk="1" fontAlgn="auto" latinLnBrk="0" hangingPunct="1">
              <a:lnSpc>
                <a:spcPct val="90000"/>
              </a:lnSpc>
              <a:spcBef>
                <a:spcPct val="0"/>
              </a:spcBef>
              <a:spcAft>
                <a:spcPct val="0"/>
              </a:spcAft>
              <a:buClrTx/>
              <a:buSzTx/>
              <a:buFontTx/>
              <a:buNone/>
              <a:defRPr/>
            </a:pPr>
            <a:r>
              <a:rPr kumimoji="0" lang="zh-CN" altLang="en-US" sz="1200" b="1" i="0" u="none" strike="noStrike" kern="0" cap="none" spc="0" normalizeH="0" baseline="0" noProof="0" smtClean="0">
                <a:ln>
                  <a:noFill/>
                </a:ln>
                <a:solidFill>
                  <a:srgbClr val="000000"/>
                </a:solidFill>
                <a:effectLst/>
                <a:uLnTx/>
                <a:uFillTx/>
                <a:latin typeface="+mj-lt"/>
              </a:rPr>
              <a:t>营业收入分</a:t>
            </a:r>
            <a:r>
              <a:rPr kumimoji="0" lang="zh-CN" altLang="en-US" sz="1200" b="1" i="0" u="none" strike="noStrike" kern="0" cap="none" spc="0" normalizeH="0" baseline="0" noProof="0">
                <a:ln>
                  <a:noFill/>
                </a:ln>
                <a:solidFill>
                  <a:srgbClr val="000000"/>
                </a:solidFill>
                <a:effectLst/>
                <a:uLnTx/>
                <a:uFillTx/>
                <a:latin typeface="+mj-lt"/>
              </a:rPr>
              <a:t>位值</a:t>
            </a:r>
          </a:p>
        </p:txBody>
      </p:sp>
      <p:sp>
        <p:nvSpPr>
          <p:cNvPr id="115" name="TextBox 8"/>
          <p:cNvSpPr txBox="1">
            <a:spLocks noChangeArrowheads="1"/>
          </p:cNvSpPr>
          <p:nvPr/>
        </p:nvSpPr>
        <p:spPr bwMode="auto">
          <a:xfrm>
            <a:off x="3923928" y="3133989"/>
            <a:ext cx="1151580" cy="258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Arial"/>
                <a:ea typeface="楷体_GB2312" pitchFamily="49" charset="-122"/>
                <a:cs typeface="+mn-cs"/>
              </a:defRPr>
            </a:lvl1pPr>
            <a:lvl2pPr marL="742950" indent="-285750" algn="l" defTabSz="914400" rtl="0" eaLnBrk="1" latinLnBrk="0" hangingPunct="1">
              <a:defRPr sz="1800" kern="1200">
                <a:solidFill>
                  <a:schemeClr val="tx1"/>
                </a:solidFill>
                <a:latin typeface="Arial"/>
                <a:ea typeface="楷体_GB2312" pitchFamily="49" charset="-122"/>
                <a:cs typeface="+mn-cs"/>
              </a:defRPr>
            </a:lvl2pPr>
            <a:lvl3pPr marL="1143000" indent="-228600" algn="l" defTabSz="914400" rtl="0" eaLnBrk="1" latinLnBrk="0" hangingPunct="1">
              <a:defRPr sz="1800" kern="1200">
                <a:solidFill>
                  <a:schemeClr val="tx1"/>
                </a:solidFill>
                <a:latin typeface="Arial"/>
                <a:ea typeface="楷体_GB2312" pitchFamily="49" charset="-122"/>
                <a:cs typeface="+mn-cs"/>
              </a:defRPr>
            </a:lvl3pPr>
            <a:lvl4pPr marL="1600200" indent="-228600" algn="l" defTabSz="914400" rtl="0" eaLnBrk="1" latinLnBrk="0" hangingPunct="1">
              <a:defRPr sz="1800" kern="1200">
                <a:solidFill>
                  <a:schemeClr val="tx1"/>
                </a:solidFill>
                <a:latin typeface="Arial"/>
                <a:ea typeface="楷体_GB2312" pitchFamily="49" charset="-122"/>
                <a:cs typeface="+mn-cs"/>
              </a:defRPr>
            </a:lvl4pPr>
            <a:lvl5pPr marL="2057400" indent="-228600" algn="l" defTabSz="914400" rtl="0" eaLnBrk="1" latinLnBrk="0" hangingPunct="1">
              <a:defRPr sz="1800" kern="1200">
                <a:solidFill>
                  <a:schemeClr val="tx1"/>
                </a:solidFill>
                <a:latin typeface="Arial"/>
                <a:ea typeface="楷体_GB2312" pitchFamily="49"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楷体_GB2312" pitchFamily="49" charset="-122"/>
                <a:cs typeface="+mn-cs"/>
              </a:defRPr>
            </a:lvl9pPr>
          </a:lstStyle>
          <a:p>
            <a:pPr marL="0" marR="0" lvl="0" indent="0" defTabSz="914400" eaLnBrk="1" fontAlgn="auto" latinLnBrk="0" hangingPunct="1">
              <a:lnSpc>
                <a:spcPct val="90000"/>
              </a:lnSpc>
              <a:spcBef>
                <a:spcPct val="0"/>
              </a:spcBef>
              <a:spcAft>
                <a:spcPct val="0"/>
              </a:spcAft>
              <a:buClrTx/>
              <a:buSzTx/>
              <a:buFontTx/>
              <a:buNone/>
              <a:defRPr/>
            </a:pPr>
            <a:r>
              <a:rPr kumimoji="0" lang="zh-CN" altLang="en-US" sz="1200" b="1" i="0" u="none" strike="noStrike" kern="0" cap="none" spc="0" normalizeH="0" baseline="0" noProof="0" smtClean="0">
                <a:ln>
                  <a:noFill/>
                </a:ln>
                <a:solidFill>
                  <a:srgbClr val="000000"/>
                </a:solidFill>
                <a:effectLst/>
                <a:uLnTx/>
                <a:uFillTx/>
                <a:latin typeface="+mj-lt"/>
              </a:rPr>
              <a:t>净利润分</a:t>
            </a:r>
            <a:r>
              <a:rPr kumimoji="0" lang="zh-CN" altLang="en-US" sz="1200" b="1" i="0" u="none" strike="noStrike" kern="0" cap="none" spc="0" normalizeH="0" baseline="0" noProof="0">
                <a:ln>
                  <a:noFill/>
                </a:ln>
                <a:solidFill>
                  <a:srgbClr val="000000"/>
                </a:solidFill>
                <a:effectLst/>
                <a:uLnTx/>
                <a:uFillTx/>
                <a:latin typeface="+mj-lt"/>
              </a:rPr>
              <a:t>位值</a:t>
            </a:r>
          </a:p>
        </p:txBody>
      </p:sp>
      <p:sp>
        <p:nvSpPr>
          <p:cNvPr id="116" name="矩形 115"/>
          <p:cNvSpPr/>
          <p:nvPr/>
        </p:nvSpPr>
        <p:spPr>
          <a:xfrm>
            <a:off x="4446896" y="4103384"/>
            <a:ext cx="1152127" cy="859536"/>
          </a:xfrm>
          <a:prstGeom prst="rect">
            <a:avLst/>
          </a:prstGeom>
          <a:solidFill>
            <a:srgbClr val="E65032"/>
          </a:solidFill>
          <a:ln>
            <a:noFill/>
          </a:ln>
        </p:spPr>
        <p:txBody>
          <a:bodyPr wrap="square"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defTabSz="914400" eaLnBrk="0" fontAlgn="auto" latinLnBrk="0" hangingPunct="0">
              <a:lnSpc>
                <a:spcPct val="100000"/>
              </a:lnSpc>
              <a:spcBef>
                <a:spcPct val="0"/>
              </a:spcBef>
              <a:spcAft>
                <a:spcPct val="0"/>
              </a:spcAft>
              <a:buClr>
                <a:srgbClr val="FFFFFF">
                  <a:lumMod val="50000"/>
                </a:srgbClr>
              </a:buClr>
              <a:buSzTx/>
              <a:defRPr/>
            </a:pPr>
            <a:r>
              <a:rPr kumimoji="0" lang="zh-CN" altLang="en-US" sz="1400" b="1" i="0" u="none" strike="noStrike" kern="0" cap="none" spc="0" normalizeH="0" baseline="0" noProof="0" smtClean="0">
                <a:ln>
                  <a:noFill/>
                </a:ln>
                <a:solidFill>
                  <a:schemeClr val="bg1"/>
                </a:solidFill>
                <a:effectLst/>
                <a:uLnTx/>
                <a:uFillTx/>
                <a:latin typeface="+mj-lt"/>
                <a:ea typeface="楷体_GB2312" pitchFamily="49" charset="-122"/>
              </a:rPr>
              <a:t>高分位水平</a:t>
            </a:r>
            <a:endParaRPr kumimoji="0" lang="en-US" altLang="zh-CN" sz="1400" b="1" i="0" u="none" strike="noStrike" kern="0" cap="none" spc="0" normalizeH="0" baseline="0" noProof="0">
              <a:ln>
                <a:noFill/>
              </a:ln>
              <a:solidFill>
                <a:schemeClr val="bg1"/>
              </a:solidFill>
              <a:effectLst/>
              <a:uLnTx/>
              <a:uFillTx/>
              <a:latin typeface="+mj-lt"/>
              <a:ea typeface="楷体_GB2312" pitchFamily="49" charset="-122"/>
            </a:endParaRPr>
          </a:p>
        </p:txBody>
      </p:sp>
      <p:sp>
        <p:nvSpPr>
          <p:cNvPr id="117" name="矩形 116"/>
          <p:cNvSpPr/>
          <p:nvPr/>
        </p:nvSpPr>
        <p:spPr>
          <a:xfrm>
            <a:off x="3211859" y="5066600"/>
            <a:ext cx="1152127" cy="731520"/>
          </a:xfrm>
          <a:prstGeom prst="rect">
            <a:avLst/>
          </a:prstGeom>
          <a:solidFill>
            <a:srgbClr val="E65032"/>
          </a:solidFill>
          <a:ln>
            <a:noFill/>
          </a:ln>
        </p:spPr>
        <p:txBody>
          <a:bodyPr wrap="square"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algn="ctr" defTabSz="914400" eaLnBrk="0" fontAlgn="auto" latinLnBrk="0" hangingPunct="0">
              <a:lnSpc>
                <a:spcPct val="100000"/>
              </a:lnSpc>
              <a:spcBef>
                <a:spcPct val="0"/>
              </a:spcBef>
              <a:spcAft>
                <a:spcPct val="0"/>
              </a:spcAft>
              <a:buClr>
                <a:srgbClr val="FFFFFF">
                  <a:lumMod val="50000"/>
                </a:srgbClr>
              </a:buClr>
              <a:buSzTx/>
              <a:defRPr/>
            </a:pPr>
            <a:r>
              <a:rPr kumimoji="0" lang="zh-CN" altLang="en-US" sz="1400" b="1" i="0" u="none" strike="noStrike" kern="0" cap="none" spc="0" normalizeH="0" baseline="0" noProof="0" smtClean="0">
                <a:ln>
                  <a:noFill/>
                </a:ln>
                <a:solidFill>
                  <a:schemeClr val="bg1"/>
                </a:solidFill>
                <a:effectLst/>
                <a:uLnTx/>
                <a:uFillTx/>
                <a:latin typeface="+mj-lt"/>
                <a:ea typeface="楷体_GB2312" pitchFamily="49" charset="-122"/>
              </a:rPr>
              <a:t>中高分</a:t>
            </a:r>
            <a:endParaRPr kumimoji="0" lang="en-US" altLang="zh-CN" sz="1400" b="1" i="0" u="none" strike="noStrike" kern="0" cap="none" spc="0" normalizeH="0" baseline="0" noProof="0" smtClean="0">
              <a:ln>
                <a:noFill/>
              </a:ln>
              <a:solidFill>
                <a:schemeClr val="bg1"/>
              </a:solidFill>
              <a:effectLst/>
              <a:uLnTx/>
              <a:uFillTx/>
              <a:latin typeface="+mj-lt"/>
              <a:ea typeface="楷体_GB2312" pitchFamily="49" charset="-122"/>
            </a:endParaRPr>
          </a:p>
          <a:p>
            <a:pPr marR="0" lvl="0" algn="ctr" defTabSz="914400" eaLnBrk="0" fontAlgn="auto" latinLnBrk="0" hangingPunct="0">
              <a:lnSpc>
                <a:spcPct val="100000"/>
              </a:lnSpc>
              <a:spcBef>
                <a:spcPct val="0"/>
              </a:spcBef>
              <a:spcAft>
                <a:spcPct val="0"/>
              </a:spcAft>
              <a:buClr>
                <a:srgbClr val="FFFFFF">
                  <a:lumMod val="50000"/>
                </a:srgbClr>
              </a:buClr>
              <a:buSzTx/>
              <a:defRPr/>
            </a:pPr>
            <a:r>
              <a:rPr kumimoji="0" lang="zh-CN" altLang="en-US" sz="1400" b="1" i="0" u="none" strike="noStrike" kern="0" cap="none" spc="0" normalizeH="0" baseline="0" noProof="0" smtClean="0">
                <a:ln>
                  <a:noFill/>
                </a:ln>
                <a:solidFill>
                  <a:schemeClr val="bg1"/>
                </a:solidFill>
                <a:effectLst/>
                <a:uLnTx/>
                <a:uFillTx/>
                <a:latin typeface="+mj-lt"/>
                <a:ea typeface="楷体_GB2312" pitchFamily="49" charset="-122"/>
              </a:rPr>
              <a:t>位水平</a:t>
            </a:r>
            <a:endParaRPr kumimoji="0" lang="en-US" altLang="zh-CN" sz="1400" b="1" i="0" u="none" strike="noStrike" kern="0" cap="none" spc="0" normalizeH="0" baseline="0" noProof="0">
              <a:ln>
                <a:noFill/>
              </a:ln>
              <a:solidFill>
                <a:schemeClr val="bg1"/>
              </a:solidFill>
              <a:effectLst/>
              <a:uLnTx/>
              <a:uFillTx/>
              <a:latin typeface="+mj-lt"/>
              <a:ea typeface="楷体_GB2312" pitchFamily="49" charset="-122"/>
            </a:endParaRPr>
          </a:p>
        </p:txBody>
      </p:sp>
      <p:sp>
        <p:nvSpPr>
          <p:cNvPr id="118" name="矩形 117"/>
          <p:cNvSpPr/>
          <p:nvPr/>
        </p:nvSpPr>
        <p:spPr>
          <a:xfrm>
            <a:off x="1979712" y="5949279"/>
            <a:ext cx="1152127" cy="521208"/>
          </a:xfrm>
          <a:prstGeom prst="rect">
            <a:avLst/>
          </a:prstGeom>
          <a:solidFill>
            <a:srgbClr val="E65032"/>
          </a:solidFill>
          <a:ln>
            <a:noFill/>
          </a:ln>
        </p:spPr>
        <p:txBody>
          <a:bodyPr wrap="square"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algn="ctr" defTabSz="914400" eaLnBrk="0" fontAlgn="auto" latinLnBrk="0" hangingPunct="0">
              <a:lnSpc>
                <a:spcPct val="100000"/>
              </a:lnSpc>
              <a:spcBef>
                <a:spcPct val="0"/>
              </a:spcBef>
              <a:spcAft>
                <a:spcPct val="0"/>
              </a:spcAft>
              <a:buClr>
                <a:srgbClr val="FFFFFF">
                  <a:lumMod val="50000"/>
                </a:srgbClr>
              </a:buClr>
              <a:buSzTx/>
              <a:defRPr/>
            </a:pPr>
            <a:r>
              <a:rPr kumimoji="0" lang="zh-CN" altLang="en-US" sz="1400" b="1" i="0" u="none" strike="noStrike" kern="0" cap="none" spc="0" normalizeH="0" baseline="0" noProof="0" smtClean="0">
                <a:ln>
                  <a:noFill/>
                </a:ln>
                <a:solidFill>
                  <a:schemeClr val="bg1"/>
                </a:solidFill>
                <a:effectLst/>
                <a:uLnTx/>
                <a:uFillTx/>
                <a:latin typeface="+mj-lt"/>
                <a:ea typeface="楷体_GB2312" pitchFamily="49" charset="-122"/>
              </a:rPr>
              <a:t>中分位水平</a:t>
            </a:r>
            <a:endParaRPr kumimoji="0" lang="en-US" altLang="zh-CN" sz="1400" b="1" i="0" u="none" strike="noStrike" kern="0" cap="none" spc="0" normalizeH="0" baseline="0" noProof="0">
              <a:ln>
                <a:noFill/>
              </a:ln>
              <a:solidFill>
                <a:schemeClr val="bg1"/>
              </a:solidFill>
              <a:effectLst/>
              <a:uLnTx/>
              <a:uFillTx/>
              <a:latin typeface="+mj-lt"/>
              <a:ea typeface="楷体_GB2312" pitchFamily="49" charset="-122"/>
            </a:endParaRPr>
          </a:p>
        </p:txBody>
      </p:sp>
    </p:spTree>
    <p:extLst>
      <p:ext uri="{BB962C8B-B14F-4D97-AF65-F5344CB8AC3E}">
        <p14:creationId xmlns:p14="http://schemas.microsoft.com/office/powerpoint/2010/main" val="467810596"/>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smtClean="0">
                <a:ea typeface="楷体_GB2312" pitchFamily="49" charset="-122"/>
              </a:rPr>
              <a:t>公司发展规划及薪酬定位</a:t>
            </a:r>
            <a:endParaRPr lang="zh-CN" altLang="en-US">
              <a:ea typeface="楷体_GB2312" pitchFamily="49" charset="-122"/>
            </a:endParaRPr>
          </a:p>
        </p:txBody>
      </p:sp>
      <p:sp>
        <p:nvSpPr>
          <p:cNvPr id="29" name="内容占位符 2"/>
          <p:cNvSpPr>
            <a:spLocks noGrp="1"/>
          </p:cNvSpPr>
          <p:nvPr>
            <p:ph idx="1"/>
          </p:nvPr>
        </p:nvSpPr>
        <p:spPr>
          <a:xfrm>
            <a:off x="395536" y="1412776"/>
            <a:ext cx="8352928" cy="1224136"/>
          </a:xfrm>
        </p:spPr>
        <p:txBody>
          <a:bodyPr/>
          <a:lstStyle/>
          <a:p>
            <a:pPr marL="285750" indent="-285750">
              <a:lnSpc>
                <a:spcPct val="150000"/>
              </a:lnSpc>
              <a:spcBef>
                <a:spcPts val="100"/>
              </a:spcBef>
              <a:spcAft>
                <a:spcPts val="100"/>
              </a:spcAft>
              <a:buClr>
                <a:srgbClr val="E65032"/>
              </a:buClr>
              <a:buSzPct val="60000"/>
              <a:buFont typeface="Wingdings" pitchFamily="2" charset="2"/>
              <a:buChar char="l"/>
            </a:pPr>
            <a:r>
              <a:rPr lang="zh-CN" altLang="en-US" sz="1600" b="0" kern="0" smtClean="0">
                <a:solidFill>
                  <a:sysClr val="windowText" lastClr="000000"/>
                </a:solidFill>
                <a:latin typeface="+mj-lt"/>
                <a:ea typeface="楷体_GB2312" pitchFamily="49" charset="-122"/>
              </a:rPr>
              <a:t>根据中投租赁目前</a:t>
            </a:r>
            <a:r>
              <a:rPr lang="zh-CN" altLang="en-US" sz="1600" b="0" kern="0">
                <a:solidFill>
                  <a:sysClr val="windowText" lastClr="000000"/>
                </a:solidFill>
                <a:latin typeface="+mj-lt"/>
                <a:ea typeface="楷体_GB2312" pitchFamily="49" charset="-122"/>
              </a:rPr>
              <a:t>业务规模和未来预期的业绩表现，初步建议公司高管总现金薪酬定位在标杆市场</a:t>
            </a:r>
            <a:r>
              <a:rPr lang="en-US" altLang="zh-CN" sz="1600" b="0" kern="0">
                <a:solidFill>
                  <a:sysClr val="windowText" lastClr="000000"/>
                </a:solidFill>
                <a:latin typeface="+mj-lt"/>
                <a:ea typeface="楷体_GB2312" pitchFamily="49" charset="-122"/>
              </a:rPr>
              <a:t>50</a:t>
            </a:r>
            <a:r>
              <a:rPr lang="zh-CN" altLang="en-US" sz="1600" b="0" kern="0">
                <a:solidFill>
                  <a:sysClr val="windowText" lastClr="000000"/>
                </a:solidFill>
                <a:latin typeface="+mj-lt"/>
                <a:ea typeface="楷体_GB2312" pitchFamily="49" charset="-122"/>
              </a:rPr>
              <a:t>分位</a:t>
            </a:r>
            <a:r>
              <a:rPr lang="zh-CN" altLang="en-US" sz="1600" b="0" kern="0" smtClean="0">
                <a:solidFill>
                  <a:sysClr val="windowText" lastClr="000000"/>
                </a:solidFill>
                <a:latin typeface="+mj-lt"/>
                <a:ea typeface="楷体_GB2312" pitchFamily="49" charset="-122"/>
              </a:rPr>
              <a:t>水平</a:t>
            </a:r>
            <a:r>
              <a:rPr lang="zh-CN" altLang="en-US" sz="1600" b="0" kern="0">
                <a:solidFill>
                  <a:sysClr val="windowText" lastClr="000000"/>
                </a:solidFill>
                <a:latin typeface="+mj-lt"/>
                <a:ea typeface="楷体_GB2312" pitchFamily="49" charset="-122"/>
              </a:rPr>
              <a:t>，</a:t>
            </a:r>
            <a:r>
              <a:rPr lang="zh-CN" altLang="en-US" sz="1600" b="0" kern="0" smtClean="0">
                <a:solidFill>
                  <a:sysClr val="windowText" lastClr="000000"/>
                </a:solidFill>
                <a:latin typeface="+mj-lt"/>
                <a:ea typeface="楷体_GB2312" pitchFamily="49" charset="-122"/>
              </a:rPr>
              <a:t>主要</a:t>
            </a:r>
            <a:r>
              <a:rPr lang="zh-CN" altLang="en-US" sz="1600" b="0" kern="0">
                <a:solidFill>
                  <a:sysClr val="windowText" lastClr="000000"/>
                </a:solidFill>
                <a:latin typeface="+mj-lt"/>
                <a:ea typeface="楷体_GB2312" pitchFamily="49" charset="-122"/>
              </a:rPr>
              <a:t>原因如下：</a:t>
            </a:r>
            <a:endParaRPr lang="en-US" altLang="zh-CN" sz="1600" b="0" kern="0">
              <a:solidFill>
                <a:sysClr val="windowText" lastClr="000000"/>
              </a:solidFill>
              <a:latin typeface="+mj-lt"/>
              <a:ea typeface="楷体_GB2312" pitchFamily="49" charset="-122"/>
            </a:endParaRPr>
          </a:p>
          <a:p>
            <a:pPr marL="395288" lvl="2" indent="-163513">
              <a:lnSpc>
                <a:spcPct val="150000"/>
              </a:lnSpc>
              <a:spcBef>
                <a:spcPts val="100"/>
              </a:spcBef>
              <a:spcAft>
                <a:spcPts val="100"/>
              </a:spcAft>
              <a:buClr>
                <a:prstClr val="white">
                  <a:lumMod val="65000"/>
                </a:prstClr>
              </a:buClr>
              <a:buFont typeface="Wingdings" pitchFamily="2" charset="2"/>
              <a:buChar char="l"/>
            </a:pPr>
            <a:endParaRPr lang="en-US" altLang="zh-CN" sz="1600" smtClean="0">
              <a:solidFill>
                <a:prstClr val="black"/>
              </a:solidFill>
              <a:latin typeface="+mj-lt"/>
              <a:ea typeface="楷体_GB2312" pitchFamily="49" charset="-122"/>
            </a:endParaRPr>
          </a:p>
          <a:p>
            <a:pPr>
              <a:lnSpc>
                <a:spcPct val="150000"/>
              </a:lnSpc>
              <a:spcBef>
                <a:spcPts val="200"/>
              </a:spcBef>
              <a:spcAft>
                <a:spcPts val="200"/>
              </a:spcAft>
            </a:pPr>
            <a:endParaRPr lang="zh-CN" altLang="en-US">
              <a:latin typeface="+mj-lt"/>
              <a:ea typeface="楷体_GB2312" pitchFamily="49" charset="-122"/>
            </a:endParaRPr>
          </a:p>
        </p:txBody>
      </p:sp>
      <p:graphicFrame>
        <p:nvGraphicFramePr>
          <p:cNvPr id="6" name="图示 5"/>
          <p:cNvGraphicFramePr/>
          <p:nvPr>
            <p:extLst>
              <p:ext uri="{D42A27DB-BD31-4B8C-83A1-F6EECF244321}">
                <p14:modId xmlns:p14="http://schemas.microsoft.com/office/powerpoint/2010/main" val="508245494"/>
              </p:ext>
            </p:extLst>
          </p:nvPr>
        </p:nvGraphicFramePr>
        <p:xfrm>
          <a:off x="683568" y="2132856"/>
          <a:ext cx="7776864" cy="4464496"/>
        </p:xfrm>
        <a:graphic>
          <a:graphicData uri="http://schemas.openxmlformats.org/drawingml/2006/diagram">
            <dgm:relIds xmlns:dgm="http://schemas.openxmlformats.org/drawingml/2006/diagram" r:dm="rId3" r:lo="rId4" r:qs="rId5" r:cs="rId6"/>
          </a:graphicData>
        </a:graphic>
      </p:graphicFrame>
      <p:sp>
        <p:nvSpPr>
          <p:cNvPr id="8" name="Slide Number Placeholder 3"/>
          <p:cNvSpPr>
            <a:spLocks noGrp="1"/>
          </p:cNvSpPr>
          <p:nvPr>
            <p:ph type="sldNum" sz="quarter" idx="10"/>
          </p:nvPr>
        </p:nvSpPr>
        <p:spPr>
          <a:xfrm>
            <a:off x="8316416" y="6255469"/>
            <a:ext cx="498475" cy="269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bg1"/>
                </a:solidFill>
                <a:latin typeface="Arial"/>
                <a:ea typeface="楷体_GB2312" pitchFamily="49" charset="-122"/>
              </a:defRPr>
            </a:lvl1pPr>
            <a:lvl2pPr marL="742950" indent="-285750" eaLnBrk="0" hangingPunct="0">
              <a:defRPr b="1">
                <a:solidFill>
                  <a:schemeClr val="bg1"/>
                </a:solidFill>
                <a:latin typeface="Arial"/>
                <a:ea typeface="楷体_GB2312" pitchFamily="49" charset="-122"/>
              </a:defRPr>
            </a:lvl2pPr>
            <a:lvl3pPr marL="1143000" indent="-228600" eaLnBrk="0" hangingPunct="0">
              <a:defRPr b="1">
                <a:solidFill>
                  <a:schemeClr val="bg1"/>
                </a:solidFill>
                <a:latin typeface="Arial"/>
                <a:ea typeface="楷体_GB2312" pitchFamily="49" charset="-122"/>
              </a:defRPr>
            </a:lvl3pPr>
            <a:lvl4pPr marL="1600200" indent="-228600" eaLnBrk="0" hangingPunct="0">
              <a:defRPr b="1">
                <a:solidFill>
                  <a:schemeClr val="bg1"/>
                </a:solidFill>
                <a:latin typeface="Arial"/>
                <a:ea typeface="楷体_GB2312" pitchFamily="49" charset="-122"/>
              </a:defRPr>
            </a:lvl4pPr>
            <a:lvl5pPr marL="2057400" indent="-228600" eaLnBrk="0" hangingPunct="0">
              <a:defRPr b="1">
                <a:solidFill>
                  <a:schemeClr val="bg1"/>
                </a:solidFill>
                <a:latin typeface="Arial"/>
                <a:ea typeface="楷体_GB2312" pitchFamily="49" charset="-122"/>
              </a:defRPr>
            </a:lvl5pPr>
            <a:lvl6pPr marL="2514600" indent="-228600" algn="ctr" eaLnBrk="0" fontAlgn="base" hangingPunct="0">
              <a:spcBef>
                <a:spcPct val="0"/>
              </a:spcBef>
              <a:spcAft>
                <a:spcPct val="0"/>
              </a:spcAft>
              <a:defRPr b="1">
                <a:solidFill>
                  <a:schemeClr val="bg1"/>
                </a:solidFill>
                <a:latin typeface="Arial"/>
                <a:ea typeface="楷体_GB2312" pitchFamily="49" charset="-122"/>
              </a:defRPr>
            </a:lvl6pPr>
            <a:lvl7pPr marL="2971800" indent="-228600" algn="ctr" eaLnBrk="0" fontAlgn="base" hangingPunct="0">
              <a:spcBef>
                <a:spcPct val="0"/>
              </a:spcBef>
              <a:spcAft>
                <a:spcPct val="0"/>
              </a:spcAft>
              <a:defRPr b="1">
                <a:solidFill>
                  <a:schemeClr val="bg1"/>
                </a:solidFill>
                <a:latin typeface="Arial"/>
                <a:ea typeface="楷体_GB2312" pitchFamily="49" charset="-122"/>
              </a:defRPr>
            </a:lvl7pPr>
            <a:lvl8pPr marL="3429000" indent="-228600" algn="ctr" eaLnBrk="0" fontAlgn="base" hangingPunct="0">
              <a:spcBef>
                <a:spcPct val="0"/>
              </a:spcBef>
              <a:spcAft>
                <a:spcPct val="0"/>
              </a:spcAft>
              <a:defRPr b="1">
                <a:solidFill>
                  <a:schemeClr val="bg1"/>
                </a:solidFill>
                <a:latin typeface="Arial"/>
                <a:ea typeface="楷体_GB2312" pitchFamily="49" charset="-122"/>
              </a:defRPr>
            </a:lvl8pPr>
            <a:lvl9pPr marL="3886200" indent="-228600" algn="ctr" eaLnBrk="0" fontAlgn="base" hangingPunct="0">
              <a:spcBef>
                <a:spcPct val="0"/>
              </a:spcBef>
              <a:spcAft>
                <a:spcPct val="0"/>
              </a:spcAft>
              <a:defRPr b="1">
                <a:solidFill>
                  <a:schemeClr val="bg1"/>
                </a:solidFill>
                <a:latin typeface="Arial"/>
                <a:ea typeface="楷体_GB2312" pitchFamily="49" charset="-122"/>
              </a:defRPr>
            </a:lvl9pPr>
          </a:lstStyle>
          <a:p>
            <a:pPr eaLnBrk="1" hangingPunct="1"/>
            <a:fld id="{112AD509-DDD4-4F92-AB35-B325E5654D7F}" type="slidenum">
              <a:rPr lang="zh-CN" altLang="en-US" smtClean="0">
                <a:solidFill>
                  <a:srgbClr val="000000"/>
                </a:solidFill>
                <a:latin typeface="+mj-lt"/>
              </a:rPr>
              <a:pPr eaLnBrk="1" hangingPunct="1"/>
              <a:t>9</a:t>
            </a:fld>
            <a:endParaRPr lang="en-US" altLang="zh-CN" smtClean="0">
              <a:solidFill>
                <a:srgbClr val="000000"/>
              </a:solidFill>
              <a:latin typeface="+mj-lt"/>
            </a:endParaRPr>
          </a:p>
        </p:txBody>
      </p:sp>
    </p:spTree>
    <p:extLst>
      <p:ext uri="{BB962C8B-B14F-4D97-AF65-F5344CB8AC3E}">
        <p14:creationId xmlns:p14="http://schemas.microsoft.com/office/powerpoint/2010/main" val="1969922374"/>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 name="Rectangle 3"/>
          <p:cNvSpPr>
            <a:spLocks noChangeArrowheads="1"/>
          </p:cNvSpPr>
          <p:nvPr/>
        </p:nvSpPr>
        <p:spPr bwMode="auto">
          <a:xfrm>
            <a:off x="2932787" y="1556792"/>
            <a:ext cx="5729768" cy="1429538"/>
          </a:xfrm>
          <a:prstGeom prst="rect">
            <a:avLst/>
          </a:prstGeom>
          <a:solidFill>
            <a:srgbClr val="EC7962"/>
          </a:solidFill>
          <a:ln w="12700" algn="ctr">
            <a:noFill/>
            <a:miter lim="800000"/>
          </a:ln>
          <a:effectLst/>
          <a:extLst/>
        </p:spPr>
        <p:txBody>
          <a:bodyPr wrap="none" lIns="475488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ctr" defTabSz="758825" eaLnBrk="1" hangingPunct="1">
              <a:buClr>
                <a:srgbClr val="0099FF"/>
              </a:buClr>
              <a:buSzPct val="90000"/>
              <a:buFont typeface="Wingdings" pitchFamily="2" charset="2"/>
              <a:buNone/>
            </a:pPr>
            <a:r>
              <a:rPr lang="zh-CN" altLang="en-US" sz="1600" b="1" smtClean="0">
                <a:solidFill>
                  <a:schemeClr val="bg1"/>
                </a:solidFill>
                <a:latin typeface="+mj-lt"/>
                <a:ea typeface="楷体_GB2312" pitchFamily="49" charset="-122"/>
                <a:cs typeface="Arial" pitchFamily="34" charset="0"/>
              </a:rPr>
              <a:t>体现</a:t>
            </a:r>
            <a:endParaRPr lang="en-US" altLang="zh-CN" sz="1600" b="1" smtClean="0">
              <a:solidFill>
                <a:schemeClr val="bg1"/>
              </a:solidFill>
              <a:latin typeface="+mj-lt"/>
              <a:ea typeface="楷体_GB2312" pitchFamily="49" charset="-122"/>
              <a:cs typeface="Arial" pitchFamily="34" charset="0"/>
            </a:endParaRPr>
          </a:p>
          <a:p>
            <a:pPr marL="342900" indent="-342900" algn="ctr" defTabSz="758825" eaLnBrk="1" hangingPunct="1">
              <a:buClr>
                <a:srgbClr val="0099FF"/>
              </a:buClr>
              <a:buSzPct val="90000"/>
              <a:buFont typeface="Wingdings" pitchFamily="2" charset="2"/>
              <a:buNone/>
            </a:pPr>
            <a:r>
              <a:rPr lang="zh-CN" altLang="en-US" sz="1600" b="1" smtClean="0">
                <a:solidFill>
                  <a:schemeClr val="bg1"/>
                </a:solidFill>
                <a:latin typeface="+mj-lt"/>
                <a:ea typeface="楷体_GB2312" pitchFamily="49" charset="-122"/>
                <a:cs typeface="Arial" pitchFamily="34" charset="0"/>
              </a:rPr>
              <a:t>现有</a:t>
            </a:r>
            <a:endParaRPr lang="en-US" altLang="zh-CN" sz="1600" b="1" smtClean="0">
              <a:solidFill>
                <a:schemeClr val="bg1"/>
              </a:solidFill>
              <a:latin typeface="+mj-lt"/>
              <a:ea typeface="楷体_GB2312" pitchFamily="49" charset="-122"/>
              <a:cs typeface="Arial" pitchFamily="34" charset="0"/>
            </a:endParaRPr>
          </a:p>
          <a:p>
            <a:pPr marL="342900" indent="-342900" algn="ctr" defTabSz="758825" eaLnBrk="1" hangingPunct="1">
              <a:buClr>
                <a:srgbClr val="0099FF"/>
              </a:buClr>
              <a:buSzPct val="90000"/>
              <a:buFont typeface="Wingdings" pitchFamily="2" charset="2"/>
              <a:buNone/>
            </a:pPr>
            <a:r>
              <a:rPr lang="zh-CN" altLang="en-US" sz="1600" b="1" smtClean="0">
                <a:solidFill>
                  <a:schemeClr val="bg1"/>
                </a:solidFill>
                <a:latin typeface="+mj-lt"/>
                <a:ea typeface="楷体_GB2312" pitchFamily="49" charset="-122"/>
                <a:cs typeface="Arial" pitchFamily="34" charset="0"/>
              </a:rPr>
              <a:t>岗位</a:t>
            </a:r>
            <a:endParaRPr lang="en-US" altLang="zh-CN" sz="1600" b="1" smtClean="0">
              <a:solidFill>
                <a:schemeClr val="bg1"/>
              </a:solidFill>
              <a:latin typeface="+mj-lt"/>
              <a:ea typeface="楷体_GB2312" pitchFamily="49" charset="-122"/>
              <a:cs typeface="Arial" pitchFamily="34" charset="0"/>
            </a:endParaRPr>
          </a:p>
          <a:p>
            <a:pPr marL="342900" indent="-342900" algn="ctr" defTabSz="758825" eaLnBrk="1" hangingPunct="1">
              <a:buClr>
                <a:srgbClr val="0099FF"/>
              </a:buClr>
              <a:buSzPct val="90000"/>
              <a:buFont typeface="Wingdings" pitchFamily="2" charset="2"/>
              <a:buNone/>
            </a:pPr>
            <a:r>
              <a:rPr lang="zh-CN" altLang="en-US" sz="1600" b="1" smtClean="0">
                <a:solidFill>
                  <a:schemeClr val="bg1"/>
                </a:solidFill>
                <a:latin typeface="+mj-lt"/>
                <a:ea typeface="楷体_GB2312" pitchFamily="49" charset="-122"/>
                <a:cs typeface="Arial" pitchFamily="34" charset="0"/>
              </a:rPr>
              <a:t>价值</a:t>
            </a:r>
            <a:endParaRPr lang="zh-CN" altLang="en-US" sz="1600" b="1">
              <a:solidFill>
                <a:schemeClr val="bg1"/>
              </a:solidFill>
              <a:latin typeface="+mj-lt"/>
              <a:ea typeface="楷体_GB2312" pitchFamily="49" charset="-122"/>
              <a:cs typeface="Arial" pitchFamily="34" charset="0"/>
            </a:endParaRPr>
          </a:p>
        </p:txBody>
      </p:sp>
      <p:sp>
        <p:nvSpPr>
          <p:cNvPr id="41" name="Rectangle 6"/>
          <p:cNvSpPr>
            <a:spLocks noChangeArrowheads="1"/>
          </p:cNvSpPr>
          <p:nvPr/>
        </p:nvSpPr>
        <p:spPr bwMode="auto">
          <a:xfrm>
            <a:off x="2932787" y="3078435"/>
            <a:ext cx="5729767" cy="3158877"/>
          </a:xfrm>
          <a:prstGeom prst="rect">
            <a:avLst/>
          </a:prstGeom>
          <a:solidFill>
            <a:schemeClr val="accent6"/>
          </a:solidFill>
          <a:ln w="25400" algn="ctr">
            <a:noFill/>
            <a:prstDash val="dash"/>
            <a:miter lim="800000"/>
          </a:ln>
          <a:effectLst/>
        </p:spPr>
        <p:txBody>
          <a:bodyPr wrap="none" lIns="475488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ctr" defTabSz="758825" eaLnBrk="1" hangingPunct="1">
              <a:buClr>
                <a:srgbClr val="0099FF"/>
              </a:buClr>
              <a:buSzPct val="90000"/>
              <a:buFont typeface="Wingdings" pitchFamily="2" charset="2"/>
              <a:buNone/>
            </a:pPr>
            <a:r>
              <a:rPr lang="zh-CN" altLang="en-US" sz="1600" b="1" smtClean="0">
                <a:solidFill>
                  <a:schemeClr val="bg1"/>
                </a:solidFill>
                <a:latin typeface="+mj-lt"/>
                <a:ea typeface="楷体_GB2312" pitchFamily="49" charset="-122"/>
                <a:cs typeface="Arial" pitchFamily="34" charset="0"/>
              </a:rPr>
              <a:t>与公</a:t>
            </a:r>
            <a:endParaRPr lang="en-US" altLang="zh-CN" sz="1600" b="1" smtClean="0">
              <a:solidFill>
                <a:schemeClr val="bg1"/>
              </a:solidFill>
              <a:latin typeface="+mj-lt"/>
              <a:ea typeface="楷体_GB2312" pitchFamily="49" charset="-122"/>
              <a:cs typeface="Arial" pitchFamily="34" charset="0"/>
            </a:endParaRPr>
          </a:p>
          <a:p>
            <a:pPr marL="342900" indent="-342900" algn="ctr" defTabSz="758825" eaLnBrk="1" hangingPunct="1">
              <a:buClr>
                <a:srgbClr val="0099FF"/>
              </a:buClr>
              <a:buSzPct val="90000"/>
              <a:buFont typeface="Wingdings" pitchFamily="2" charset="2"/>
              <a:buNone/>
            </a:pPr>
            <a:r>
              <a:rPr lang="zh-CN" altLang="en-US" sz="1600" b="1" smtClean="0">
                <a:solidFill>
                  <a:schemeClr val="bg1"/>
                </a:solidFill>
                <a:latin typeface="+mj-lt"/>
                <a:ea typeface="楷体_GB2312" pitchFamily="49" charset="-122"/>
                <a:cs typeface="Arial" pitchFamily="34" charset="0"/>
              </a:rPr>
              <a:t>司的</a:t>
            </a:r>
            <a:endParaRPr lang="en-US" altLang="zh-CN" sz="1600" b="1" smtClean="0">
              <a:solidFill>
                <a:schemeClr val="bg1"/>
              </a:solidFill>
              <a:latin typeface="+mj-lt"/>
              <a:ea typeface="楷体_GB2312" pitchFamily="49" charset="-122"/>
              <a:cs typeface="Arial" pitchFamily="34" charset="0"/>
            </a:endParaRPr>
          </a:p>
          <a:p>
            <a:pPr marL="342900" indent="-342900" algn="ctr" defTabSz="758825" eaLnBrk="1" hangingPunct="1">
              <a:buClr>
                <a:srgbClr val="0099FF"/>
              </a:buClr>
              <a:buSzPct val="90000"/>
              <a:buFont typeface="Wingdings" pitchFamily="2" charset="2"/>
              <a:buNone/>
            </a:pPr>
            <a:r>
              <a:rPr lang="zh-CN" altLang="en-US" sz="1600" b="1" smtClean="0">
                <a:solidFill>
                  <a:schemeClr val="bg1"/>
                </a:solidFill>
                <a:latin typeface="+mj-lt"/>
                <a:ea typeface="楷体_GB2312" pitchFamily="49" charset="-122"/>
                <a:cs typeface="Arial" pitchFamily="34" charset="0"/>
              </a:rPr>
              <a:t>业绩</a:t>
            </a:r>
            <a:endParaRPr lang="en-US" altLang="zh-CN" sz="1600" b="1" smtClean="0">
              <a:solidFill>
                <a:schemeClr val="bg1"/>
              </a:solidFill>
              <a:latin typeface="+mj-lt"/>
              <a:ea typeface="楷体_GB2312" pitchFamily="49" charset="-122"/>
              <a:cs typeface="Arial" pitchFamily="34" charset="0"/>
            </a:endParaRPr>
          </a:p>
          <a:p>
            <a:pPr marL="342900" indent="-342900" algn="ctr" defTabSz="758825" eaLnBrk="1" hangingPunct="1">
              <a:buClr>
                <a:srgbClr val="0099FF"/>
              </a:buClr>
              <a:buSzPct val="90000"/>
              <a:buFont typeface="Wingdings" pitchFamily="2" charset="2"/>
              <a:buNone/>
            </a:pPr>
            <a:r>
              <a:rPr lang="zh-CN" altLang="en-US" sz="1600" b="1" smtClean="0">
                <a:solidFill>
                  <a:schemeClr val="bg1"/>
                </a:solidFill>
                <a:latin typeface="+mj-lt"/>
                <a:ea typeface="楷体_GB2312" pitchFamily="49" charset="-122"/>
                <a:cs typeface="Arial" pitchFamily="34" charset="0"/>
              </a:rPr>
              <a:t>紧密</a:t>
            </a:r>
            <a:endParaRPr lang="en-US" altLang="zh-CN" sz="1600" b="1" smtClean="0">
              <a:solidFill>
                <a:schemeClr val="bg1"/>
              </a:solidFill>
              <a:latin typeface="+mj-lt"/>
              <a:ea typeface="楷体_GB2312" pitchFamily="49" charset="-122"/>
              <a:cs typeface="Arial" pitchFamily="34" charset="0"/>
            </a:endParaRPr>
          </a:p>
          <a:p>
            <a:pPr marL="342900" indent="-342900" algn="ctr" defTabSz="758825" eaLnBrk="1" hangingPunct="1">
              <a:buClr>
                <a:srgbClr val="0099FF"/>
              </a:buClr>
              <a:buSzPct val="90000"/>
              <a:buFont typeface="Wingdings" pitchFamily="2" charset="2"/>
              <a:buNone/>
            </a:pPr>
            <a:r>
              <a:rPr lang="zh-CN" altLang="en-US" sz="1600" b="1" smtClean="0">
                <a:solidFill>
                  <a:schemeClr val="bg1"/>
                </a:solidFill>
                <a:latin typeface="+mj-lt"/>
                <a:ea typeface="楷体_GB2312" pitchFamily="49" charset="-122"/>
                <a:cs typeface="Arial" pitchFamily="34" charset="0"/>
              </a:rPr>
              <a:t>挂钩</a:t>
            </a:r>
            <a:endParaRPr lang="zh-CN" altLang="en-US" sz="1600" b="1">
              <a:solidFill>
                <a:schemeClr val="bg1"/>
              </a:solidFill>
              <a:latin typeface="+mj-lt"/>
              <a:ea typeface="楷体_GB2312" pitchFamily="49" charset="-122"/>
              <a:cs typeface="Arial" pitchFamily="34" charset="0"/>
            </a:endParaRPr>
          </a:p>
        </p:txBody>
      </p:sp>
      <p:sp>
        <p:nvSpPr>
          <p:cNvPr id="2" name="标题 1"/>
          <p:cNvSpPr>
            <a:spLocks noGrp="1"/>
          </p:cNvSpPr>
          <p:nvPr>
            <p:ph type="title"/>
          </p:nvPr>
        </p:nvSpPr>
        <p:spPr/>
        <p:txBody>
          <a:bodyPr/>
          <a:lstStyle/>
          <a:p>
            <a:r>
              <a:rPr lang="zh-CN" altLang="en-US" smtClean="0">
                <a:ea typeface="楷体_GB2312" pitchFamily="49" charset="-122"/>
              </a:rPr>
              <a:t>符合市场实践的高管薪酬体系</a:t>
            </a:r>
            <a:endParaRPr lang="zh-CN" altLang="en-US">
              <a:ea typeface="楷体_GB2312" pitchFamily="49" charset="-122"/>
            </a:endParaRPr>
          </a:p>
        </p:txBody>
      </p:sp>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2013 Towers Watson. All rights reserved.</a:t>
            </a:r>
            <a:endParaRPr lang="en-GB"/>
          </a:p>
        </p:txBody>
      </p:sp>
      <p:grpSp>
        <p:nvGrpSpPr>
          <p:cNvPr id="11" name="组合 10"/>
          <p:cNvGrpSpPr/>
          <p:nvPr/>
        </p:nvGrpSpPr>
        <p:grpSpPr>
          <a:xfrm>
            <a:off x="393823" y="1571483"/>
            <a:ext cx="7274521" cy="2721597"/>
            <a:chOff x="393823" y="1459896"/>
            <a:chExt cx="7274521" cy="2775631"/>
          </a:xfrm>
        </p:grpSpPr>
        <p:grpSp>
          <p:nvGrpSpPr>
            <p:cNvPr id="12" name="Group 20"/>
            <p:cNvGrpSpPr/>
            <p:nvPr/>
          </p:nvGrpSpPr>
          <p:grpSpPr>
            <a:xfrm>
              <a:off x="393823" y="1459896"/>
              <a:ext cx="2160588" cy="2762963"/>
              <a:chOff x="567" y="1140"/>
              <a:chExt cx="1361" cy="1641"/>
            </a:xfrm>
          </p:grpSpPr>
          <p:sp>
            <p:nvSpPr>
              <p:cNvPr id="22" name="Rectangle 3"/>
              <p:cNvSpPr>
                <a:spLocks noChangeArrowheads="1"/>
              </p:cNvSpPr>
              <p:nvPr/>
            </p:nvSpPr>
            <p:spPr bwMode="auto">
              <a:xfrm>
                <a:off x="1065" y="1140"/>
                <a:ext cx="863" cy="831"/>
              </a:xfrm>
              <a:prstGeom prst="rect">
                <a:avLst/>
              </a:prstGeom>
              <a:solidFill>
                <a:srgbClr val="E65032"/>
              </a:solidFill>
              <a:ln w="12700" algn="ctr">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ctr" defTabSz="758825" eaLnBrk="1" hangingPunct="1">
                  <a:buClr>
                    <a:srgbClr val="0099FF"/>
                  </a:buClr>
                  <a:buSzPct val="90000"/>
                  <a:buFont typeface="Wingdings" pitchFamily="2" charset="2"/>
                  <a:buNone/>
                </a:pPr>
                <a:r>
                  <a:rPr lang="zh-CN" altLang="en-US" sz="1600" b="1">
                    <a:solidFill>
                      <a:schemeClr val="bg1"/>
                    </a:solidFill>
                    <a:latin typeface="+mj-lt"/>
                    <a:ea typeface="楷体_GB2312" pitchFamily="49" charset="-122"/>
                    <a:cs typeface="Arial" pitchFamily="34" charset="0"/>
                  </a:rPr>
                  <a:t>固定薪酬</a:t>
                </a:r>
              </a:p>
              <a:p>
                <a:pPr marL="342900" indent="-342900" algn="ctr" defTabSz="758825" eaLnBrk="1" hangingPunct="1">
                  <a:buClr>
                    <a:srgbClr val="0099FF"/>
                  </a:buClr>
                  <a:buSzPct val="90000"/>
                  <a:buFont typeface="Wingdings" pitchFamily="2" charset="2"/>
                  <a:buNone/>
                </a:pPr>
                <a:r>
                  <a:rPr lang="zh-CN" altLang="en-US" sz="1600" b="1" smtClean="0">
                    <a:solidFill>
                      <a:schemeClr val="bg1"/>
                    </a:solidFill>
                    <a:latin typeface="+mj-lt"/>
                    <a:ea typeface="楷体_GB2312" pitchFamily="49" charset="-122"/>
                    <a:cs typeface="Arial" pitchFamily="34" charset="0"/>
                  </a:rPr>
                  <a:t>（按</a:t>
                </a:r>
                <a:r>
                  <a:rPr lang="zh-CN" altLang="en-US" sz="1600" b="1">
                    <a:solidFill>
                      <a:schemeClr val="bg1"/>
                    </a:solidFill>
                    <a:latin typeface="+mj-lt"/>
                    <a:ea typeface="楷体_GB2312" pitchFamily="49" charset="-122"/>
                    <a:cs typeface="Arial" pitchFamily="34" charset="0"/>
                  </a:rPr>
                  <a:t>月发放</a:t>
                </a:r>
                <a:r>
                  <a:rPr lang="zh-CN" altLang="en-US" sz="1600" b="1" smtClean="0">
                    <a:solidFill>
                      <a:schemeClr val="bg1"/>
                    </a:solidFill>
                    <a:latin typeface="+mj-lt"/>
                    <a:ea typeface="楷体_GB2312" pitchFamily="49" charset="-122"/>
                    <a:cs typeface="Arial" pitchFamily="34" charset="0"/>
                  </a:rPr>
                  <a:t>）</a:t>
                </a:r>
                <a:endParaRPr lang="zh-CN" altLang="en-US" sz="1600" b="1">
                  <a:solidFill>
                    <a:schemeClr val="bg1"/>
                  </a:solidFill>
                  <a:latin typeface="+mj-lt"/>
                  <a:ea typeface="楷体_GB2312" pitchFamily="49" charset="-122"/>
                  <a:cs typeface="Arial" pitchFamily="34" charset="0"/>
                </a:endParaRPr>
              </a:p>
            </p:txBody>
          </p:sp>
          <p:sp>
            <p:nvSpPr>
              <p:cNvPr id="25" name="AutoShape 15"/>
              <p:cNvSpPr/>
              <p:nvPr/>
            </p:nvSpPr>
            <p:spPr bwMode="auto">
              <a:xfrm>
                <a:off x="910" y="1166"/>
                <a:ext cx="110" cy="831"/>
              </a:xfrm>
              <a:prstGeom prst="leftBrace">
                <a:avLst>
                  <a:gd name="adj1" fmla="val 34597"/>
                  <a:gd name="adj2" fmla="val 50000"/>
                </a:avLst>
              </a:prstGeom>
              <a:noFill/>
              <a:ln w="19050">
                <a:solidFill>
                  <a:schemeClr val="accent2"/>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zh-CN">
                  <a:latin typeface="+mj-lt"/>
                  <a:ea typeface="楷体_GB2312" pitchFamily="49" charset="-122"/>
                </a:endParaRPr>
              </a:p>
            </p:txBody>
          </p:sp>
          <p:sp>
            <p:nvSpPr>
              <p:cNvPr id="26" name="Text Box 16"/>
              <p:cNvSpPr txBox="1">
                <a:spLocks noChangeArrowheads="1"/>
              </p:cNvSpPr>
              <p:nvPr/>
            </p:nvSpPr>
            <p:spPr bwMode="auto">
              <a:xfrm>
                <a:off x="635" y="1224"/>
                <a:ext cx="240" cy="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1" latinLnBrk="0" hangingPunct="1">
                  <a:defRPr sz="1500" kern="1200">
                    <a:solidFill>
                      <a:schemeClr val="tx1"/>
                    </a:solidFill>
                    <a:latin typeface="Arial" pitchFamily="34" charset="0"/>
                    <a:ea typeface="+mn-ea"/>
                    <a:cs typeface="+mn-cs"/>
                  </a:defRPr>
                </a:lvl1pPr>
                <a:lvl2pPr marL="742950" indent="-285750" algn="l" defTabSz="914400" rtl="0" eaLnBrk="1" latinLnBrk="0" hangingPunct="1">
                  <a:defRPr sz="1500" kern="1200">
                    <a:solidFill>
                      <a:schemeClr val="tx1"/>
                    </a:solidFill>
                    <a:latin typeface="Arial" pitchFamily="34" charset="0"/>
                    <a:ea typeface="+mn-ea"/>
                    <a:cs typeface="+mn-cs"/>
                  </a:defRPr>
                </a:lvl2pPr>
                <a:lvl3pPr marL="1143000" indent="-228600" algn="l" defTabSz="914400" rtl="0" eaLnBrk="1" latinLnBrk="0" hangingPunct="1">
                  <a:defRPr sz="1500" kern="1200">
                    <a:solidFill>
                      <a:schemeClr val="tx1"/>
                    </a:solidFill>
                    <a:latin typeface="Arial" pitchFamily="34" charset="0"/>
                    <a:ea typeface="+mn-ea"/>
                    <a:cs typeface="+mn-cs"/>
                  </a:defRPr>
                </a:lvl3pPr>
                <a:lvl4pPr marL="1600200" indent="-228600" algn="l" defTabSz="914400" rtl="0" eaLnBrk="1" latinLnBrk="0" hangingPunct="1">
                  <a:defRPr sz="1500" kern="1200">
                    <a:solidFill>
                      <a:schemeClr val="tx1"/>
                    </a:solidFill>
                    <a:latin typeface="Arial" pitchFamily="34" charset="0"/>
                    <a:ea typeface="+mn-ea"/>
                    <a:cs typeface="+mn-cs"/>
                  </a:defRPr>
                </a:lvl4pPr>
                <a:lvl5pPr marL="2057400" indent="-228600" algn="l" defTabSz="914400" rtl="0" eaLnBrk="1" latinLnBrk="0" hangingPunct="1">
                  <a:defRPr sz="1500"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9pPr>
              </a:lstStyle>
              <a:p>
                <a:pPr>
                  <a:spcBef>
                    <a:spcPct val="50000"/>
                  </a:spcBef>
                </a:pPr>
                <a:r>
                  <a:rPr lang="zh-CN" altLang="en-US" sz="1600" b="1">
                    <a:latin typeface="+mj-lt"/>
                    <a:ea typeface="楷体_GB2312" pitchFamily="49" charset="-122"/>
                  </a:rPr>
                  <a:t>固定薪酬</a:t>
                </a:r>
              </a:p>
            </p:txBody>
          </p:sp>
          <p:sp>
            <p:nvSpPr>
              <p:cNvPr id="27" name="AutoShape 17"/>
              <p:cNvSpPr/>
              <p:nvPr/>
            </p:nvSpPr>
            <p:spPr bwMode="auto">
              <a:xfrm>
                <a:off x="910" y="2116"/>
                <a:ext cx="110" cy="665"/>
              </a:xfrm>
              <a:prstGeom prst="leftBrace">
                <a:avLst>
                  <a:gd name="adj1" fmla="val 74688"/>
                  <a:gd name="adj2" fmla="val 50000"/>
                </a:avLst>
              </a:prstGeom>
              <a:noFill/>
              <a:ln w="19050">
                <a:solidFill>
                  <a:schemeClr val="accent2"/>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zh-CN">
                  <a:latin typeface="+mj-lt"/>
                  <a:ea typeface="楷体_GB2312" pitchFamily="49" charset="-122"/>
                </a:endParaRPr>
              </a:p>
            </p:txBody>
          </p:sp>
          <p:sp>
            <p:nvSpPr>
              <p:cNvPr id="28" name="Text Box 18"/>
              <p:cNvSpPr txBox="1">
                <a:spLocks noChangeArrowheads="1"/>
              </p:cNvSpPr>
              <p:nvPr/>
            </p:nvSpPr>
            <p:spPr bwMode="auto">
              <a:xfrm>
                <a:off x="567" y="2198"/>
                <a:ext cx="420" cy="5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0" algn="l" defTabSz="914400" rtl="0" eaLnBrk="1" latinLnBrk="0" hangingPunct="1">
                  <a:defRPr sz="1500" kern="1200">
                    <a:solidFill>
                      <a:schemeClr val="tx1"/>
                    </a:solidFill>
                    <a:latin typeface="Arial" pitchFamily="34" charset="0"/>
                    <a:ea typeface="+mn-ea"/>
                    <a:cs typeface="+mn-cs"/>
                  </a:defRPr>
                </a:lvl1pPr>
                <a:lvl2pPr marL="742950" indent="-285750" algn="l" defTabSz="914400" rtl="0" eaLnBrk="1" latinLnBrk="0" hangingPunct="1">
                  <a:defRPr sz="1500" kern="1200">
                    <a:solidFill>
                      <a:schemeClr val="tx1"/>
                    </a:solidFill>
                    <a:latin typeface="Arial" pitchFamily="34" charset="0"/>
                    <a:ea typeface="+mn-ea"/>
                    <a:cs typeface="+mn-cs"/>
                  </a:defRPr>
                </a:lvl2pPr>
                <a:lvl3pPr marL="1143000" indent="-228600" algn="l" defTabSz="914400" rtl="0" eaLnBrk="1" latinLnBrk="0" hangingPunct="1">
                  <a:defRPr sz="1500" kern="1200">
                    <a:solidFill>
                      <a:schemeClr val="tx1"/>
                    </a:solidFill>
                    <a:latin typeface="Arial" pitchFamily="34" charset="0"/>
                    <a:ea typeface="+mn-ea"/>
                    <a:cs typeface="+mn-cs"/>
                  </a:defRPr>
                </a:lvl3pPr>
                <a:lvl4pPr marL="1600200" indent="-228600" algn="l" defTabSz="914400" rtl="0" eaLnBrk="1" latinLnBrk="0" hangingPunct="1">
                  <a:defRPr sz="1500" kern="1200">
                    <a:solidFill>
                      <a:schemeClr val="tx1"/>
                    </a:solidFill>
                    <a:latin typeface="Arial" pitchFamily="34" charset="0"/>
                    <a:ea typeface="+mn-ea"/>
                    <a:cs typeface="+mn-cs"/>
                  </a:defRPr>
                </a:lvl4pPr>
                <a:lvl5pPr marL="2057400" indent="-228600" algn="l" defTabSz="914400" rtl="0" eaLnBrk="1" latinLnBrk="0" hangingPunct="1">
                  <a:defRPr sz="1500"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9pPr>
              </a:lstStyle>
              <a:p>
                <a:pPr>
                  <a:spcBef>
                    <a:spcPct val="50000"/>
                  </a:spcBef>
                </a:pPr>
                <a:r>
                  <a:rPr lang="zh-CN" altLang="en-US" sz="1600" b="1" smtClean="0">
                    <a:latin typeface="+mj-lt"/>
                    <a:ea typeface="楷体_GB2312" pitchFamily="49" charset="-122"/>
                  </a:rPr>
                  <a:t>绩效</a:t>
                </a:r>
                <a:r>
                  <a:rPr lang="zh-CN" altLang="en-US" sz="1600" b="1">
                    <a:latin typeface="+mj-lt"/>
                    <a:ea typeface="楷体_GB2312" pitchFamily="49" charset="-122"/>
                  </a:rPr>
                  <a:t>奖金</a:t>
                </a:r>
                <a:r>
                  <a:rPr lang="zh-CN" altLang="en-US" sz="1600" b="1" smtClean="0">
                    <a:latin typeface="+mj-lt"/>
                    <a:ea typeface="楷体_GB2312" pitchFamily="49" charset="-122"/>
                  </a:rPr>
                  <a:t>机制</a:t>
                </a:r>
                <a:endParaRPr lang="zh-CN" altLang="en-US" sz="1600" b="1">
                  <a:latin typeface="+mj-lt"/>
                  <a:ea typeface="楷体_GB2312" pitchFamily="49" charset="-122"/>
                </a:endParaRPr>
              </a:p>
            </p:txBody>
          </p:sp>
        </p:grpSp>
        <p:sp>
          <p:nvSpPr>
            <p:cNvPr id="14" name="Text Box 8"/>
            <p:cNvSpPr txBox="1">
              <a:spLocks noChangeArrowheads="1"/>
            </p:cNvSpPr>
            <p:nvPr/>
          </p:nvSpPr>
          <p:spPr bwMode="auto">
            <a:xfrm>
              <a:off x="3145741" y="1724648"/>
              <a:ext cx="4522603" cy="885162"/>
            </a:xfrm>
            <a:prstGeom prst="rect">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txBody>
            <a:bodyPr wrap="square" anchor="ctr" anchorCtr="0">
              <a:spAutoFit/>
            </a:bodyPr>
            <a:lstStyle>
              <a:defPPr>
                <a:defRPr lang="en-US"/>
              </a:defPPr>
              <a:lvl1pPr marL="228600" indent="-228600" algn="l" defTabSz="914400" rtl="0" eaLnBrk="1" latinLnBrk="0" hangingPunct="1">
                <a:defRPr sz="1500" kern="1200">
                  <a:solidFill>
                    <a:schemeClr val="tx1"/>
                  </a:solidFill>
                  <a:latin typeface="Arial" pitchFamily="34" charset="0"/>
                  <a:ea typeface="+mn-ea"/>
                  <a:cs typeface="+mn-cs"/>
                </a:defRPr>
              </a:lvl1pPr>
              <a:lvl2pPr marL="742950" indent="-285750" algn="l" defTabSz="914400" rtl="0" eaLnBrk="1" latinLnBrk="0" hangingPunct="1">
                <a:defRPr sz="1500" kern="1200">
                  <a:solidFill>
                    <a:schemeClr val="tx1"/>
                  </a:solidFill>
                  <a:latin typeface="Arial" pitchFamily="34" charset="0"/>
                  <a:ea typeface="+mn-ea"/>
                  <a:cs typeface="+mn-cs"/>
                </a:defRPr>
              </a:lvl2pPr>
              <a:lvl3pPr marL="1143000" indent="-228600" algn="l" defTabSz="914400" rtl="0" eaLnBrk="1" latinLnBrk="0" hangingPunct="1">
                <a:defRPr sz="1500" kern="1200">
                  <a:solidFill>
                    <a:schemeClr val="tx1"/>
                  </a:solidFill>
                  <a:latin typeface="Arial" pitchFamily="34" charset="0"/>
                  <a:ea typeface="+mn-ea"/>
                  <a:cs typeface="+mn-cs"/>
                </a:defRPr>
              </a:lvl3pPr>
              <a:lvl4pPr marL="1600200" indent="-228600" algn="l" defTabSz="914400" rtl="0" eaLnBrk="1" latinLnBrk="0" hangingPunct="1">
                <a:defRPr sz="1500" kern="1200">
                  <a:solidFill>
                    <a:schemeClr val="tx1"/>
                  </a:solidFill>
                  <a:latin typeface="Arial" pitchFamily="34" charset="0"/>
                  <a:ea typeface="+mn-ea"/>
                  <a:cs typeface="+mn-cs"/>
                </a:defRPr>
              </a:lvl4pPr>
              <a:lvl5pPr marL="2057400" indent="-228600" algn="l" defTabSz="914400" rtl="0" eaLnBrk="1" latinLnBrk="0" hangingPunct="1">
                <a:defRPr sz="1500"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9pPr>
            </a:lstStyle>
            <a:p>
              <a:pPr marL="285750" indent="-285750" eaLnBrk="1" hangingPunct="1">
                <a:lnSpc>
                  <a:spcPct val="120000"/>
                </a:lnSpc>
                <a:buClr>
                  <a:schemeClr val="accent2"/>
                </a:buClr>
                <a:buSzPct val="60000"/>
                <a:buFont typeface="Wingdings" pitchFamily="2" charset="2"/>
                <a:buChar char="l"/>
              </a:pPr>
              <a:r>
                <a:rPr lang="zh-CN" altLang="en-US" sz="1400" smtClean="0">
                  <a:latin typeface="+mj-lt"/>
                  <a:ea typeface="楷体_GB2312" pitchFamily="49" charset="-122"/>
                  <a:cs typeface="Arial" pitchFamily="34" charset="0"/>
                </a:rPr>
                <a:t>根据总现金薪酬和绩效</a:t>
              </a:r>
              <a:r>
                <a:rPr lang="zh-CN" altLang="en-US" sz="1400">
                  <a:latin typeface="+mj-lt"/>
                  <a:ea typeface="楷体_GB2312" pitchFamily="49" charset="-122"/>
                  <a:cs typeface="Arial" pitchFamily="34" charset="0"/>
                </a:rPr>
                <a:t>薪酬</a:t>
              </a:r>
              <a:r>
                <a:rPr lang="zh-CN" altLang="en-US" sz="1400" smtClean="0">
                  <a:latin typeface="+mj-lt"/>
                  <a:ea typeface="楷体_GB2312" pitchFamily="49" charset="-122"/>
                  <a:cs typeface="Arial" pitchFamily="34" charset="0"/>
                </a:rPr>
                <a:t>占比，确定固定薪酬</a:t>
              </a:r>
              <a:endParaRPr lang="en-US" altLang="zh-CN" sz="1400" smtClean="0">
                <a:latin typeface="+mj-lt"/>
                <a:ea typeface="楷体_GB2312" pitchFamily="49" charset="-122"/>
                <a:cs typeface="Arial" pitchFamily="34" charset="0"/>
              </a:endParaRPr>
            </a:p>
            <a:p>
              <a:pPr marL="285750" indent="-285750" eaLnBrk="1" hangingPunct="1">
                <a:lnSpc>
                  <a:spcPct val="120000"/>
                </a:lnSpc>
                <a:buClr>
                  <a:schemeClr val="accent2"/>
                </a:buClr>
                <a:buSzPct val="60000"/>
                <a:buFont typeface="Wingdings" pitchFamily="2" charset="2"/>
                <a:buChar char="l"/>
              </a:pPr>
              <a:r>
                <a:rPr lang="zh-CN" altLang="en-US" sz="1400" smtClean="0">
                  <a:latin typeface="+mj-lt"/>
                  <a:ea typeface="楷体_GB2312" pitchFamily="49" charset="-122"/>
                  <a:cs typeface="Arial" pitchFamily="34" charset="0"/>
                </a:rPr>
                <a:t>每年度</a:t>
              </a:r>
              <a:r>
                <a:rPr lang="zh-CN" altLang="en-US" sz="1400">
                  <a:latin typeface="+mj-lt"/>
                  <a:ea typeface="楷体_GB2312" pitchFamily="49" charset="-122"/>
                  <a:cs typeface="Arial" pitchFamily="34" charset="0"/>
                </a:rPr>
                <a:t>根据市场薪酬水平、高管岗位职责的变化和个人绩效表现进行固定薪酬</a:t>
              </a:r>
              <a:r>
                <a:rPr lang="zh-CN" altLang="en-US" sz="1400" smtClean="0">
                  <a:latin typeface="+mj-lt"/>
                  <a:ea typeface="楷体_GB2312" pitchFamily="49" charset="-122"/>
                  <a:cs typeface="Arial" pitchFamily="34" charset="0"/>
                </a:rPr>
                <a:t>调整</a:t>
              </a:r>
              <a:endParaRPr lang="en-US" altLang="zh-CN" sz="1400" smtClean="0">
                <a:latin typeface="+mj-lt"/>
                <a:ea typeface="楷体_GB2312" pitchFamily="49" charset="-122"/>
                <a:cs typeface="Arial" pitchFamily="34" charset="0"/>
              </a:endParaRPr>
            </a:p>
          </p:txBody>
        </p:sp>
        <p:sp>
          <p:nvSpPr>
            <p:cNvPr id="17" name="Text Box 8"/>
            <p:cNvSpPr txBox="1">
              <a:spLocks noChangeArrowheads="1"/>
            </p:cNvSpPr>
            <p:nvPr/>
          </p:nvSpPr>
          <p:spPr bwMode="auto">
            <a:xfrm>
              <a:off x="3142746" y="3348767"/>
              <a:ext cx="4525598" cy="621497"/>
            </a:xfrm>
            <a:prstGeom prst="rect">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txBody>
            <a:bodyPr wrap="square" anchor="ctr" anchorCtr="0">
              <a:spAutoFit/>
            </a:bodyPr>
            <a:lstStyle>
              <a:defPPr>
                <a:defRPr lang="en-US"/>
              </a:defPPr>
              <a:lvl1pPr marL="228600" indent="-228600" algn="l" defTabSz="914400" rtl="0" eaLnBrk="1" latinLnBrk="0" hangingPunct="1">
                <a:defRPr sz="1500" kern="1200">
                  <a:solidFill>
                    <a:schemeClr val="tx1"/>
                  </a:solidFill>
                  <a:latin typeface="Arial" pitchFamily="34" charset="0"/>
                  <a:ea typeface="+mn-ea"/>
                  <a:cs typeface="+mn-cs"/>
                </a:defRPr>
              </a:lvl1pPr>
              <a:lvl2pPr marL="742950" indent="-285750" algn="l" defTabSz="914400" rtl="0" eaLnBrk="1" latinLnBrk="0" hangingPunct="1">
                <a:defRPr sz="1500" kern="1200">
                  <a:solidFill>
                    <a:schemeClr val="tx1"/>
                  </a:solidFill>
                  <a:latin typeface="Arial" pitchFamily="34" charset="0"/>
                  <a:ea typeface="+mn-ea"/>
                  <a:cs typeface="+mn-cs"/>
                </a:defRPr>
              </a:lvl2pPr>
              <a:lvl3pPr marL="1143000" indent="-228600" algn="l" defTabSz="914400" rtl="0" eaLnBrk="1" latinLnBrk="0" hangingPunct="1">
                <a:defRPr sz="1500" kern="1200">
                  <a:solidFill>
                    <a:schemeClr val="tx1"/>
                  </a:solidFill>
                  <a:latin typeface="Arial" pitchFamily="34" charset="0"/>
                  <a:ea typeface="+mn-ea"/>
                  <a:cs typeface="+mn-cs"/>
                </a:defRPr>
              </a:lvl3pPr>
              <a:lvl4pPr marL="1600200" indent="-228600" algn="l" defTabSz="914400" rtl="0" eaLnBrk="1" latinLnBrk="0" hangingPunct="1">
                <a:defRPr sz="1500" kern="1200">
                  <a:solidFill>
                    <a:schemeClr val="tx1"/>
                  </a:solidFill>
                  <a:latin typeface="Arial" pitchFamily="34" charset="0"/>
                  <a:ea typeface="+mn-ea"/>
                  <a:cs typeface="+mn-cs"/>
                </a:defRPr>
              </a:lvl4pPr>
              <a:lvl5pPr marL="2057400" indent="-228600" algn="l" defTabSz="914400" rtl="0" eaLnBrk="1" latinLnBrk="0" hangingPunct="1">
                <a:defRPr sz="1500"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9pPr>
            </a:lstStyle>
            <a:p>
              <a:pPr marL="285750" indent="-285750">
                <a:lnSpc>
                  <a:spcPct val="120000"/>
                </a:lnSpc>
                <a:buClr>
                  <a:schemeClr val="accent2"/>
                </a:buClr>
                <a:buSzPct val="60000"/>
                <a:buFont typeface="Wingdings" pitchFamily="2" charset="2"/>
                <a:buChar char="l"/>
              </a:pPr>
              <a:r>
                <a:rPr lang="zh-CN" altLang="en-US" sz="1400" smtClean="0">
                  <a:latin typeface="+mj-lt"/>
                  <a:ea typeface="楷体_GB2312" pitchFamily="49" charset="-122"/>
                  <a:cs typeface="Arial" pitchFamily="34" charset="0"/>
                </a:rPr>
                <a:t>根据高管绩效奖金的目标值，并根据</a:t>
              </a:r>
              <a:r>
                <a:rPr lang="zh-CN" altLang="en-US" sz="1400">
                  <a:latin typeface="+mj-lt"/>
                  <a:ea typeface="楷体_GB2312" pitchFamily="49" charset="-122"/>
                  <a:cs typeface="Arial" pitchFamily="34" charset="0"/>
                </a:rPr>
                <a:t>年度考核</a:t>
              </a:r>
              <a:r>
                <a:rPr lang="zh-CN" altLang="en-US" sz="1400" smtClean="0">
                  <a:latin typeface="+mj-lt"/>
                  <a:ea typeface="楷体_GB2312" pitchFamily="49" charset="-122"/>
                  <a:cs typeface="Arial" pitchFamily="34" charset="0"/>
                </a:rPr>
                <a:t>结果，按年度进行支付</a:t>
              </a:r>
              <a:endParaRPr lang="zh-CN" altLang="en-US" sz="1400">
                <a:latin typeface="+mj-lt"/>
                <a:ea typeface="楷体_GB2312" pitchFamily="49" charset="-122"/>
                <a:cs typeface="Arial" pitchFamily="34" charset="0"/>
              </a:endParaRPr>
            </a:p>
          </p:txBody>
        </p:sp>
        <p:sp>
          <p:nvSpPr>
            <p:cNvPr id="21" name="Rectangle 6"/>
            <p:cNvSpPr>
              <a:spLocks noChangeArrowheads="1"/>
            </p:cNvSpPr>
            <p:nvPr/>
          </p:nvSpPr>
          <p:spPr bwMode="auto">
            <a:xfrm>
              <a:off x="1185540" y="3070204"/>
              <a:ext cx="1370236" cy="1165323"/>
            </a:xfrm>
            <a:prstGeom prst="rect">
              <a:avLst/>
            </a:prstGeom>
            <a:solidFill>
              <a:schemeClr val="accent1">
                <a:lumMod val="60000"/>
                <a:lumOff val="40000"/>
              </a:schemeClr>
            </a:solidFill>
            <a:ln w="25400" algn="ctr">
              <a:noFill/>
              <a:prstDash val="dash"/>
              <a:miter lim="800000"/>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ctr" defTabSz="758825" eaLnBrk="1" hangingPunct="1">
                <a:buClr>
                  <a:srgbClr val="0099FF"/>
                </a:buClr>
                <a:buSzPct val="90000"/>
                <a:buFont typeface="Wingdings" pitchFamily="2" charset="2"/>
                <a:buNone/>
              </a:pPr>
              <a:r>
                <a:rPr lang="zh-CN" altLang="en-US" sz="1600" b="1" smtClean="0">
                  <a:latin typeface="+mj-lt"/>
                  <a:ea typeface="楷体_GB2312" pitchFamily="49" charset="-122"/>
                  <a:cs typeface="Arial" pitchFamily="34" charset="0"/>
                </a:rPr>
                <a:t>绩效奖金</a:t>
              </a:r>
              <a:endParaRPr lang="en-US" altLang="zh-CN" sz="1600" b="1" smtClean="0">
                <a:latin typeface="+mj-lt"/>
                <a:ea typeface="楷体_GB2312" pitchFamily="49" charset="-122"/>
                <a:cs typeface="Arial" pitchFamily="34" charset="0"/>
              </a:endParaRPr>
            </a:p>
            <a:p>
              <a:pPr marL="342900" indent="-342900" algn="ctr" defTabSz="758825" eaLnBrk="1" hangingPunct="1">
                <a:buClr>
                  <a:srgbClr val="0099FF"/>
                </a:buClr>
                <a:buSzPct val="90000"/>
                <a:buFont typeface="Wingdings" pitchFamily="2" charset="2"/>
                <a:buNone/>
              </a:pPr>
              <a:r>
                <a:rPr lang="zh-CN" altLang="en-US" sz="1600" b="1">
                  <a:latin typeface="+mj-lt"/>
                  <a:ea typeface="楷体_GB2312" pitchFamily="49" charset="-122"/>
                  <a:cs typeface="Arial" pitchFamily="34" charset="0"/>
                </a:rPr>
                <a:t>（</a:t>
              </a:r>
              <a:r>
                <a:rPr lang="zh-CN" altLang="en-US" sz="1600" b="1" smtClean="0">
                  <a:latin typeface="+mj-lt"/>
                  <a:ea typeface="楷体_GB2312" pitchFamily="49" charset="-122"/>
                  <a:cs typeface="Arial" pitchFamily="34" charset="0"/>
                </a:rPr>
                <a:t>年度支付）</a:t>
              </a:r>
              <a:endParaRPr lang="zh-CN" altLang="en-US" sz="1600" b="1">
                <a:latin typeface="+mj-lt"/>
                <a:ea typeface="楷体_GB2312" pitchFamily="49" charset="-122"/>
                <a:cs typeface="Arial" pitchFamily="34" charset="0"/>
              </a:endParaRPr>
            </a:p>
          </p:txBody>
        </p:sp>
        <p:sp>
          <p:nvSpPr>
            <p:cNvPr id="13" name="AutoShape 14"/>
            <p:cNvSpPr>
              <a:spLocks noChangeArrowheads="1"/>
            </p:cNvSpPr>
            <p:nvPr/>
          </p:nvSpPr>
          <p:spPr bwMode="auto">
            <a:xfrm>
              <a:off x="2627784" y="1827235"/>
              <a:ext cx="610003" cy="648495"/>
            </a:xfrm>
            <a:custGeom>
              <a:gdLst>
                <a:gd name="T0" fmla="*/ 766763 w 21600"/>
                <a:gd name="T1" fmla="*/ 0 h 21600"/>
                <a:gd name="T2" fmla="*/ 0 w 21600"/>
                <a:gd name="T3" fmla="*/ 495300 h 21600"/>
                <a:gd name="T4" fmla="*/ 766763 w 21600"/>
                <a:gd name="T5" fmla="*/ 990600 h 21600"/>
                <a:gd name="T6" fmla="*/ 1022350 w 21600"/>
                <a:gd name="T7" fmla="*/ 4953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bg1">
                <a:lumMod val="85000"/>
              </a:schemeClr>
            </a:solidFill>
            <a:ln>
              <a:noFill/>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j-lt"/>
                <a:ea typeface="楷体_GB2312" pitchFamily="49" charset="-122"/>
              </a:endParaRPr>
            </a:p>
          </p:txBody>
        </p:sp>
        <p:sp>
          <p:nvSpPr>
            <p:cNvPr id="19" name="AutoShape 14"/>
            <p:cNvSpPr>
              <a:spLocks noChangeArrowheads="1"/>
            </p:cNvSpPr>
            <p:nvPr/>
          </p:nvSpPr>
          <p:spPr bwMode="auto">
            <a:xfrm>
              <a:off x="2627784" y="3309929"/>
              <a:ext cx="610005" cy="705283"/>
            </a:xfrm>
            <a:custGeom>
              <a:gdLst>
                <a:gd name="T0" fmla="*/ 766763 w 21600"/>
                <a:gd name="T1" fmla="*/ 0 h 21600"/>
                <a:gd name="T2" fmla="*/ 0 w 21600"/>
                <a:gd name="T3" fmla="*/ 495300 h 21600"/>
                <a:gd name="T4" fmla="*/ 766763 w 21600"/>
                <a:gd name="T5" fmla="*/ 990600 h 21600"/>
                <a:gd name="T6" fmla="*/ 1022350 w 21600"/>
                <a:gd name="T7" fmla="*/ 4953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bg1">
                <a:lumMod val="85000"/>
              </a:schemeClr>
            </a:solidFill>
            <a:ln>
              <a:noFill/>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j-lt"/>
                <a:ea typeface="楷体_GB2312" pitchFamily="49" charset="-122"/>
              </a:endParaRPr>
            </a:p>
          </p:txBody>
        </p:sp>
      </p:grpSp>
      <p:sp>
        <p:nvSpPr>
          <p:cNvPr id="29" name="Slide Number Placeholder 3"/>
          <p:cNvSpPr>
            <a:spLocks noGrp="1"/>
          </p:cNvSpPr>
          <p:nvPr>
            <p:ph type="sldNum" sz="quarter" idx="10"/>
          </p:nvPr>
        </p:nvSpPr>
        <p:spPr>
          <a:xfrm>
            <a:off x="8316416" y="6255469"/>
            <a:ext cx="498475" cy="269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bg1"/>
                </a:solidFill>
                <a:latin typeface="Arial"/>
                <a:ea typeface="楷体_GB2312" pitchFamily="49" charset="-122"/>
              </a:defRPr>
            </a:lvl1pPr>
            <a:lvl2pPr marL="742950" indent="-285750" eaLnBrk="0" hangingPunct="0">
              <a:defRPr b="1">
                <a:solidFill>
                  <a:schemeClr val="bg1"/>
                </a:solidFill>
                <a:latin typeface="Arial"/>
                <a:ea typeface="楷体_GB2312" pitchFamily="49" charset="-122"/>
              </a:defRPr>
            </a:lvl2pPr>
            <a:lvl3pPr marL="1143000" indent="-228600" eaLnBrk="0" hangingPunct="0">
              <a:defRPr b="1">
                <a:solidFill>
                  <a:schemeClr val="bg1"/>
                </a:solidFill>
                <a:latin typeface="Arial"/>
                <a:ea typeface="楷体_GB2312" pitchFamily="49" charset="-122"/>
              </a:defRPr>
            </a:lvl3pPr>
            <a:lvl4pPr marL="1600200" indent="-228600" eaLnBrk="0" hangingPunct="0">
              <a:defRPr b="1">
                <a:solidFill>
                  <a:schemeClr val="bg1"/>
                </a:solidFill>
                <a:latin typeface="Arial"/>
                <a:ea typeface="楷体_GB2312" pitchFamily="49" charset="-122"/>
              </a:defRPr>
            </a:lvl4pPr>
            <a:lvl5pPr marL="2057400" indent="-228600" eaLnBrk="0" hangingPunct="0">
              <a:defRPr b="1">
                <a:solidFill>
                  <a:schemeClr val="bg1"/>
                </a:solidFill>
                <a:latin typeface="Arial"/>
                <a:ea typeface="楷体_GB2312" pitchFamily="49" charset="-122"/>
              </a:defRPr>
            </a:lvl5pPr>
            <a:lvl6pPr marL="2514600" indent="-228600" algn="ctr" eaLnBrk="0" fontAlgn="base" hangingPunct="0">
              <a:spcBef>
                <a:spcPct val="0"/>
              </a:spcBef>
              <a:spcAft>
                <a:spcPct val="0"/>
              </a:spcAft>
              <a:defRPr b="1">
                <a:solidFill>
                  <a:schemeClr val="bg1"/>
                </a:solidFill>
                <a:latin typeface="Arial"/>
                <a:ea typeface="楷体_GB2312" pitchFamily="49" charset="-122"/>
              </a:defRPr>
            </a:lvl6pPr>
            <a:lvl7pPr marL="2971800" indent="-228600" algn="ctr" eaLnBrk="0" fontAlgn="base" hangingPunct="0">
              <a:spcBef>
                <a:spcPct val="0"/>
              </a:spcBef>
              <a:spcAft>
                <a:spcPct val="0"/>
              </a:spcAft>
              <a:defRPr b="1">
                <a:solidFill>
                  <a:schemeClr val="bg1"/>
                </a:solidFill>
                <a:latin typeface="Arial"/>
                <a:ea typeface="楷体_GB2312" pitchFamily="49" charset="-122"/>
              </a:defRPr>
            </a:lvl7pPr>
            <a:lvl8pPr marL="3429000" indent="-228600" algn="ctr" eaLnBrk="0" fontAlgn="base" hangingPunct="0">
              <a:spcBef>
                <a:spcPct val="0"/>
              </a:spcBef>
              <a:spcAft>
                <a:spcPct val="0"/>
              </a:spcAft>
              <a:defRPr b="1">
                <a:solidFill>
                  <a:schemeClr val="bg1"/>
                </a:solidFill>
                <a:latin typeface="Arial"/>
                <a:ea typeface="楷体_GB2312" pitchFamily="49" charset="-122"/>
              </a:defRPr>
            </a:lvl8pPr>
            <a:lvl9pPr marL="3886200" indent="-228600" algn="ctr" eaLnBrk="0" fontAlgn="base" hangingPunct="0">
              <a:spcBef>
                <a:spcPct val="0"/>
              </a:spcBef>
              <a:spcAft>
                <a:spcPct val="0"/>
              </a:spcAft>
              <a:defRPr b="1">
                <a:solidFill>
                  <a:schemeClr val="bg1"/>
                </a:solidFill>
                <a:latin typeface="Arial"/>
                <a:ea typeface="楷体_GB2312" pitchFamily="49" charset="-122"/>
              </a:defRPr>
            </a:lvl9pPr>
          </a:lstStyle>
          <a:p>
            <a:pPr eaLnBrk="1" hangingPunct="1"/>
            <a:fld id="{112AD509-DDD4-4F92-AB35-B325E5654D7F}" type="slidenum">
              <a:rPr lang="zh-CN" altLang="en-US" smtClean="0">
                <a:solidFill>
                  <a:srgbClr val="000000"/>
                </a:solidFill>
              </a:rPr>
              <a:pPr eaLnBrk="1" hangingPunct="1"/>
              <a:t>10</a:t>
            </a:fld>
            <a:endParaRPr lang="en-US" altLang="zh-CN" smtClean="0">
              <a:solidFill>
                <a:srgbClr val="000000"/>
              </a:solidFill>
            </a:endParaRPr>
          </a:p>
        </p:txBody>
      </p:sp>
      <p:sp>
        <p:nvSpPr>
          <p:cNvPr id="30" name="Text Box 18"/>
          <p:cNvSpPr txBox="1">
            <a:spLocks noChangeArrowheads="1"/>
          </p:cNvSpPr>
          <p:nvPr/>
        </p:nvSpPr>
        <p:spPr bwMode="auto">
          <a:xfrm>
            <a:off x="393675" y="4656038"/>
            <a:ext cx="611027"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0" algn="l" defTabSz="914400" rtl="0" eaLnBrk="1" latinLnBrk="0" hangingPunct="1">
              <a:defRPr sz="1500" kern="1200">
                <a:solidFill>
                  <a:schemeClr val="tx1"/>
                </a:solidFill>
                <a:latin typeface="Arial" pitchFamily="34" charset="0"/>
                <a:ea typeface="+mn-ea"/>
                <a:cs typeface="+mn-cs"/>
              </a:defRPr>
            </a:lvl1pPr>
            <a:lvl2pPr marL="742950" indent="-285750" algn="l" defTabSz="914400" rtl="0" eaLnBrk="1" latinLnBrk="0" hangingPunct="1">
              <a:defRPr sz="1500" kern="1200">
                <a:solidFill>
                  <a:schemeClr val="tx1"/>
                </a:solidFill>
                <a:latin typeface="Arial" pitchFamily="34" charset="0"/>
                <a:ea typeface="+mn-ea"/>
                <a:cs typeface="+mn-cs"/>
              </a:defRPr>
            </a:lvl2pPr>
            <a:lvl3pPr marL="1143000" indent="-228600" algn="l" defTabSz="914400" rtl="0" eaLnBrk="1" latinLnBrk="0" hangingPunct="1">
              <a:defRPr sz="1500" kern="1200">
                <a:solidFill>
                  <a:schemeClr val="tx1"/>
                </a:solidFill>
                <a:latin typeface="Arial" pitchFamily="34" charset="0"/>
                <a:ea typeface="+mn-ea"/>
                <a:cs typeface="+mn-cs"/>
              </a:defRPr>
            </a:lvl3pPr>
            <a:lvl4pPr marL="1600200" indent="-228600" algn="l" defTabSz="914400" rtl="0" eaLnBrk="1" latinLnBrk="0" hangingPunct="1">
              <a:defRPr sz="1500" kern="1200">
                <a:solidFill>
                  <a:schemeClr val="tx1"/>
                </a:solidFill>
                <a:latin typeface="Arial" pitchFamily="34" charset="0"/>
                <a:ea typeface="+mn-ea"/>
                <a:cs typeface="+mn-cs"/>
              </a:defRPr>
            </a:lvl4pPr>
            <a:lvl5pPr marL="2057400" indent="-228600" algn="l" defTabSz="914400" rtl="0" eaLnBrk="1" latinLnBrk="0" hangingPunct="1">
              <a:defRPr sz="1500"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9pPr>
          </a:lstStyle>
          <a:p>
            <a:pPr>
              <a:spcBef>
                <a:spcPct val="50000"/>
              </a:spcBef>
            </a:pPr>
            <a:r>
              <a:rPr lang="zh-CN" altLang="en-US" sz="1600" b="1" smtClean="0">
                <a:latin typeface="+mj-lt"/>
                <a:ea typeface="楷体_GB2312" pitchFamily="49" charset="-122"/>
              </a:rPr>
              <a:t>中长期激励机制</a:t>
            </a:r>
            <a:endParaRPr lang="zh-CN" altLang="en-US" sz="1600" b="1">
              <a:latin typeface="+mj-lt"/>
              <a:ea typeface="楷体_GB2312" pitchFamily="49" charset="-122"/>
            </a:endParaRPr>
          </a:p>
        </p:txBody>
      </p:sp>
      <p:sp>
        <p:nvSpPr>
          <p:cNvPr id="31" name="AutoShape 15"/>
          <p:cNvSpPr/>
          <p:nvPr/>
        </p:nvSpPr>
        <p:spPr bwMode="auto">
          <a:xfrm>
            <a:off x="939130" y="4635976"/>
            <a:ext cx="174625" cy="1097280"/>
          </a:xfrm>
          <a:prstGeom prst="leftBrace">
            <a:avLst>
              <a:gd name="adj1" fmla="val 34597"/>
              <a:gd name="adj2" fmla="val 50000"/>
            </a:avLst>
          </a:prstGeom>
          <a:noFill/>
          <a:ln w="19050">
            <a:solidFill>
              <a:schemeClr val="accent2"/>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zh-CN">
              <a:latin typeface="+mj-lt"/>
              <a:ea typeface="楷体_GB2312" pitchFamily="49" charset="-122"/>
            </a:endParaRPr>
          </a:p>
        </p:txBody>
      </p:sp>
      <p:sp>
        <p:nvSpPr>
          <p:cNvPr id="32" name="Rectangle 5"/>
          <p:cNvSpPr>
            <a:spLocks noChangeArrowheads="1"/>
          </p:cNvSpPr>
          <p:nvPr/>
        </p:nvSpPr>
        <p:spPr bwMode="auto">
          <a:xfrm>
            <a:off x="1185763" y="4525793"/>
            <a:ext cx="1370013" cy="1331889"/>
          </a:xfrm>
          <a:prstGeom prst="rect">
            <a:avLst/>
          </a:prstGeom>
          <a:solidFill>
            <a:schemeClr val="bg1">
              <a:lumMod val="75000"/>
            </a:schemeClr>
          </a:solidFill>
          <a:ln w="25400" algn="ctr">
            <a:noFill/>
            <a:prstDash val="dash"/>
            <a:miter lim="800000"/>
          </a:ln>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ctr" defTabSz="758825" eaLnBrk="1" hangingPunct="1">
              <a:buClr>
                <a:srgbClr val="0099FF"/>
              </a:buClr>
              <a:buSzPct val="90000"/>
              <a:buFont typeface="Wingdings" pitchFamily="2" charset="2"/>
              <a:buNone/>
            </a:pPr>
            <a:r>
              <a:rPr lang="zh-CN" altLang="en-US" sz="1600" b="1" smtClean="0">
                <a:latin typeface="+mj-lt"/>
                <a:ea typeface="楷体_GB2312" pitchFamily="49" charset="-122"/>
                <a:cs typeface="Arial" pitchFamily="34" charset="0"/>
              </a:rPr>
              <a:t>中长期激励</a:t>
            </a:r>
            <a:endParaRPr lang="zh-CN" altLang="en-US" sz="1600" b="1">
              <a:latin typeface="+mj-lt"/>
              <a:ea typeface="楷体_GB2312" pitchFamily="49" charset="-122"/>
              <a:cs typeface="Arial" pitchFamily="34" charset="0"/>
            </a:endParaRPr>
          </a:p>
        </p:txBody>
      </p:sp>
      <p:sp>
        <p:nvSpPr>
          <p:cNvPr id="34" name="Text Box 8"/>
          <p:cNvSpPr txBox="1">
            <a:spLocks noChangeArrowheads="1"/>
          </p:cNvSpPr>
          <p:nvPr/>
        </p:nvSpPr>
        <p:spPr bwMode="auto">
          <a:xfrm>
            <a:off x="3131839" y="4343421"/>
            <a:ext cx="4536505" cy="1643527"/>
          </a:xfrm>
          <a:prstGeom prst="rect">
            <a:avLst/>
          </a:prstGeom>
          <a:solidFill>
            <a:schemeClr val="bg1"/>
          </a:solidFill>
          <a:ln>
            <a:solidFill>
              <a:schemeClr val="bg1">
                <a:lumMod val="75000"/>
              </a:schemeClr>
            </a:solidFill>
          </a:ln>
          <a:effectLst>
            <a:outerShdw blurRad="50800" dist="38100" dir="2700000" algn="tl" rotWithShape="0">
              <a:prstClr val="black">
                <a:alpha val="40000"/>
              </a:prstClr>
            </a:outerShdw>
          </a:effectLst>
        </p:spPr>
        <p:txBody>
          <a:bodyPr wrap="square" anchor="ctr" anchorCtr="0">
            <a:spAutoFit/>
          </a:bodyPr>
          <a:lstStyle>
            <a:defPPr>
              <a:defRPr lang="en-US"/>
            </a:defPPr>
            <a:lvl1pPr marL="228600" indent="-228600" algn="l" defTabSz="914400" rtl="0" eaLnBrk="1" latinLnBrk="0" hangingPunct="1">
              <a:defRPr sz="1500" kern="1200">
                <a:solidFill>
                  <a:schemeClr val="tx1"/>
                </a:solidFill>
                <a:latin typeface="Arial" pitchFamily="34" charset="0"/>
                <a:ea typeface="+mn-ea"/>
                <a:cs typeface="+mn-cs"/>
              </a:defRPr>
            </a:lvl1pPr>
            <a:lvl2pPr marL="742950" indent="-285750" algn="l" defTabSz="914400" rtl="0" eaLnBrk="1" latinLnBrk="0" hangingPunct="1">
              <a:defRPr sz="1500" kern="1200">
                <a:solidFill>
                  <a:schemeClr val="tx1"/>
                </a:solidFill>
                <a:latin typeface="Arial" pitchFamily="34" charset="0"/>
                <a:ea typeface="+mn-ea"/>
                <a:cs typeface="+mn-cs"/>
              </a:defRPr>
            </a:lvl2pPr>
            <a:lvl3pPr marL="1143000" indent="-228600" algn="l" defTabSz="914400" rtl="0" eaLnBrk="1" latinLnBrk="0" hangingPunct="1">
              <a:defRPr sz="1500" kern="1200">
                <a:solidFill>
                  <a:schemeClr val="tx1"/>
                </a:solidFill>
                <a:latin typeface="Arial" pitchFamily="34" charset="0"/>
                <a:ea typeface="+mn-ea"/>
                <a:cs typeface="+mn-cs"/>
              </a:defRPr>
            </a:lvl3pPr>
            <a:lvl4pPr marL="1600200" indent="-228600" algn="l" defTabSz="914400" rtl="0" eaLnBrk="1" latinLnBrk="0" hangingPunct="1">
              <a:defRPr sz="1500" kern="1200">
                <a:solidFill>
                  <a:schemeClr val="tx1"/>
                </a:solidFill>
                <a:latin typeface="Arial" pitchFamily="34" charset="0"/>
                <a:ea typeface="+mn-ea"/>
                <a:cs typeface="+mn-cs"/>
              </a:defRPr>
            </a:lvl4pPr>
            <a:lvl5pPr marL="2057400" indent="-228600" algn="l" defTabSz="914400" rtl="0" eaLnBrk="1" latinLnBrk="0" hangingPunct="1">
              <a:defRPr sz="1500"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1500" kern="1200">
                <a:solidFill>
                  <a:schemeClr val="tx1"/>
                </a:solidFill>
                <a:latin typeface="Arial" pitchFamily="34" charset="0"/>
                <a:ea typeface="+mn-ea"/>
                <a:cs typeface="+mn-cs"/>
              </a:defRPr>
            </a:lvl9pPr>
          </a:lstStyle>
          <a:p>
            <a:pPr marL="285750" indent="-285750">
              <a:lnSpc>
                <a:spcPct val="120000"/>
              </a:lnSpc>
              <a:buClr>
                <a:schemeClr val="accent2"/>
              </a:buClr>
              <a:buSzPct val="60000"/>
              <a:buFont typeface="Wingdings" pitchFamily="2" charset="2"/>
              <a:buChar char="l"/>
            </a:pPr>
            <a:r>
              <a:rPr lang="zh-CN" altLang="en-US" sz="1400" smtClean="0">
                <a:latin typeface="+mj-lt"/>
                <a:ea typeface="楷体_GB2312" pitchFamily="49" charset="-122"/>
                <a:cs typeface="Arial" pitchFamily="34" charset="0"/>
              </a:rPr>
              <a:t>根据公司</a:t>
            </a:r>
            <a:r>
              <a:rPr lang="en-US" altLang="zh-CN" sz="1400" smtClean="0">
                <a:latin typeface="+mj-lt"/>
                <a:ea typeface="楷体_GB2312" pitchFamily="49" charset="-122"/>
                <a:cs typeface="Arial" pitchFamily="34" charset="0"/>
              </a:rPr>
              <a:t>2015</a:t>
            </a:r>
            <a:r>
              <a:rPr lang="zh-CN" altLang="en-US" sz="1400" smtClean="0">
                <a:latin typeface="+mj-lt"/>
                <a:ea typeface="楷体_GB2312" pitchFamily="49" charset="-122"/>
                <a:cs typeface="Arial" pitchFamily="34" charset="0"/>
              </a:rPr>
              <a:t>年上市的发展规划，公司将在近期引入</a:t>
            </a:r>
            <a:r>
              <a:rPr lang="zh-CN" altLang="en-US" sz="1400">
                <a:latin typeface="+mj-lt"/>
                <a:ea typeface="楷体_GB2312" pitchFamily="49" charset="-122"/>
              </a:rPr>
              <a:t>境外战略</a:t>
            </a:r>
            <a:r>
              <a:rPr lang="zh-CN" altLang="en-US" sz="1400" smtClean="0">
                <a:latin typeface="+mj-lt"/>
                <a:ea typeface="楷体_GB2312" pitchFamily="49" charset="-122"/>
              </a:rPr>
              <a:t>投资者</a:t>
            </a:r>
            <a:endParaRPr lang="en-US" altLang="zh-CN" sz="1400" smtClean="0">
              <a:latin typeface="+mj-lt"/>
              <a:ea typeface="楷体_GB2312" pitchFamily="49" charset="-122"/>
            </a:endParaRPr>
          </a:p>
          <a:p>
            <a:pPr marL="285750" indent="-285750">
              <a:lnSpc>
                <a:spcPct val="120000"/>
              </a:lnSpc>
              <a:buClr>
                <a:schemeClr val="accent2"/>
              </a:buClr>
              <a:buSzPct val="60000"/>
              <a:buFont typeface="Wingdings" pitchFamily="2" charset="2"/>
              <a:buChar char="l"/>
            </a:pPr>
            <a:r>
              <a:rPr lang="zh-CN" altLang="en-US" sz="1400">
                <a:latin typeface="+mj-lt"/>
                <a:ea typeface="楷体_GB2312" pitchFamily="49" charset="-122"/>
                <a:cs typeface="Arial" pitchFamily="34" charset="0"/>
              </a:rPr>
              <a:t>基于韬睿惠悦的项目经验，长期激励是金融行业普遍采用的保留及吸引核心人才的</a:t>
            </a:r>
            <a:r>
              <a:rPr lang="zh-CN" altLang="en-US" sz="1400" smtClean="0">
                <a:latin typeface="+mj-lt"/>
                <a:ea typeface="楷体_GB2312" pitchFamily="49" charset="-122"/>
                <a:cs typeface="Arial" pitchFamily="34" charset="0"/>
              </a:rPr>
              <a:t>方式，</a:t>
            </a:r>
            <a:r>
              <a:rPr lang="zh-CN" altLang="en-US" sz="1400" b="1" smtClean="0">
                <a:latin typeface="+mj-lt"/>
                <a:ea typeface="楷体_GB2312" pitchFamily="49" charset="-122"/>
                <a:cs typeface="Arial" pitchFamily="34" charset="0"/>
              </a:rPr>
              <a:t>建议在公司引入</a:t>
            </a:r>
            <a:r>
              <a:rPr lang="zh-CN" altLang="en-US" sz="1400" b="1" smtClean="0">
                <a:latin typeface="+mj-lt"/>
                <a:ea typeface="楷体_GB2312" pitchFamily="49" charset="-122"/>
              </a:rPr>
              <a:t>境外战略投资者时考虑设立中长期激励</a:t>
            </a:r>
            <a:r>
              <a:rPr lang="en-US" altLang="zh-CN" sz="1400" b="1" smtClean="0">
                <a:latin typeface="+mj-lt"/>
                <a:ea typeface="楷体_GB2312" pitchFamily="49" charset="-122"/>
              </a:rPr>
              <a:t>, </a:t>
            </a:r>
            <a:r>
              <a:rPr lang="zh-CN" altLang="en-US" sz="1400" b="1" smtClean="0">
                <a:latin typeface="+mj-lt"/>
                <a:ea typeface="楷体_GB2312" pitchFamily="49" charset="-122"/>
              </a:rPr>
              <a:t>有效推动上市进程</a:t>
            </a:r>
            <a:endParaRPr lang="zh-CN" altLang="en-US" sz="1400" b="1">
              <a:latin typeface="+mj-lt"/>
              <a:ea typeface="楷体_GB2312" pitchFamily="49" charset="-122"/>
              <a:cs typeface="Arial" pitchFamily="34" charset="0"/>
            </a:endParaRPr>
          </a:p>
        </p:txBody>
      </p:sp>
      <p:sp>
        <p:nvSpPr>
          <p:cNvPr id="33" name="AutoShape 14"/>
          <p:cNvSpPr>
            <a:spLocks noChangeArrowheads="1"/>
          </p:cNvSpPr>
          <p:nvPr/>
        </p:nvSpPr>
        <p:spPr bwMode="auto">
          <a:xfrm>
            <a:off x="2627784" y="4822288"/>
            <a:ext cx="610003" cy="694944"/>
          </a:xfrm>
          <a:custGeom>
            <a:gdLst>
              <a:gd name="T0" fmla="*/ 766763 w 21600"/>
              <a:gd name="T1" fmla="*/ 0 h 21600"/>
              <a:gd name="T2" fmla="*/ 0 w 21600"/>
              <a:gd name="T3" fmla="*/ 495300 h 21600"/>
              <a:gd name="T4" fmla="*/ 766763 w 21600"/>
              <a:gd name="T5" fmla="*/ 990600 h 21600"/>
              <a:gd name="T6" fmla="*/ 1022350 w 21600"/>
              <a:gd name="T7" fmla="*/ 4953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bg1">
              <a:lumMod val="85000"/>
            </a:schemeClr>
          </a:solidFill>
          <a:ln>
            <a:noFill/>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j-lt"/>
              <a:ea typeface="楷体_GB2312" pitchFamily="49" charset="-122"/>
            </a:endParaRPr>
          </a:p>
        </p:txBody>
      </p:sp>
    </p:spTree>
    <p:extLst>
      <p:ext uri="{BB962C8B-B14F-4D97-AF65-F5344CB8AC3E}">
        <p14:creationId xmlns:p14="http://schemas.microsoft.com/office/powerpoint/2010/main" val="2145101940"/>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 name="内容占位符 2"/>
          <p:cNvSpPr>
            <a:spLocks noGrp="1"/>
          </p:cNvSpPr>
          <p:nvPr>
            <p:ph idx="1"/>
          </p:nvPr>
        </p:nvSpPr>
        <p:spPr>
          <a:xfrm>
            <a:off x="395536" y="1340768"/>
            <a:ext cx="8352928" cy="4713387"/>
          </a:xfrm>
        </p:spPr>
        <p:txBody>
          <a:bodyPr/>
          <a:lstStyle/>
          <a:p>
            <a:pPr marL="285750" indent="-285750">
              <a:spcBef>
                <a:spcPts val="200"/>
              </a:spcBef>
              <a:spcAft>
                <a:spcPts val="200"/>
              </a:spcAft>
              <a:buClr>
                <a:srgbClr val="E65032"/>
              </a:buClr>
              <a:buSzPct val="60000"/>
              <a:buFont typeface="Wingdings" pitchFamily="2" charset="2"/>
              <a:buChar char="l"/>
            </a:pPr>
            <a:r>
              <a:rPr lang="zh-CN" altLang="en-US" sz="1600" kern="0">
                <a:solidFill>
                  <a:sysClr val="windowText" lastClr="000000"/>
                </a:solidFill>
                <a:latin typeface="+mj-lt"/>
                <a:ea typeface="楷体_GB2312" pitchFamily="49" charset="-122"/>
              </a:rPr>
              <a:t>薪酬带宽：</a:t>
            </a:r>
            <a:r>
              <a:rPr lang="zh-CN" altLang="en-US" sz="1600" b="0" kern="0">
                <a:solidFill>
                  <a:sysClr val="windowText" lastClr="000000"/>
                </a:solidFill>
                <a:latin typeface="+mj-lt"/>
                <a:ea typeface="楷体_GB2312" pitchFamily="49" charset="-122"/>
              </a:rPr>
              <a:t>初步建议基于市场</a:t>
            </a:r>
            <a:r>
              <a:rPr lang="en-US" altLang="zh-CN" sz="1600" b="0" kern="0">
                <a:solidFill>
                  <a:sysClr val="windowText" lastClr="000000"/>
                </a:solidFill>
                <a:latin typeface="+mj-lt"/>
                <a:ea typeface="楷体_GB2312" pitchFamily="49" charset="-122"/>
              </a:rPr>
              <a:t>50</a:t>
            </a:r>
            <a:r>
              <a:rPr lang="zh-CN" altLang="en-US" sz="1600" b="0" kern="0">
                <a:solidFill>
                  <a:sysClr val="windowText" lastClr="000000"/>
                </a:solidFill>
                <a:latin typeface="+mj-lt"/>
                <a:ea typeface="楷体_GB2312" pitchFamily="49" charset="-122"/>
              </a:rPr>
              <a:t>分位</a:t>
            </a:r>
            <a:r>
              <a:rPr lang="zh-CN" altLang="en-US" sz="1600" b="0" kern="0" smtClean="0">
                <a:solidFill>
                  <a:sysClr val="windowText" lastClr="000000"/>
                </a:solidFill>
                <a:latin typeface="+mj-lt"/>
                <a:ea typeface="楷体_GB2312" pitchFamily="49" charset="-122"/>
              </a:rPr>
              <a:t>水平</a:t>
            </a:r>
            <a:r>
              <a:rPr lang="en-US" altLang="zh-CN" sz="1600" b="0" kern="0" smtClean="0">
                <a:solidFill>
                  <a:sysClr val="windowText" lastClr="000000"/>
                </a:solidFill>
                <a:latin typeface="+mj-lt"/>
                <a:ea typeface="楷体_GB2312" pitchFamily="49" charset="-122"/>
              </a:rPr>
              <a:t>, </a:t>
            </a:r>
            <a:r>
              <a:rPr lang="zh-CN" altLang="en-US" sz="1600" b="0" kern="0" smtClean="0">
                <a:solidFill>
                  <a:sysClr val="windowText" lastClr="000000"/>
                </a:solidFill>
                <a:latin typeface="+mj-lt"/>
                <a:ea typeface="楷体_GB2312" pitchFamily="49" charset="-122"/>
              </a:rPr>
              <a:t>且考虑公司文化结合</a:t>
            </a:r>
            <a:r>
              <a:rPr lang="zh-CN" altLang="en-US" sz="1600" b="0" kern="0">
                <a:solidFill>
                  <a:sysClr val="windowText" lastClr="000000"/>
                </a:solidFill>
                <a:latin typeface="+mj-lt"/>
                <a:ea typeface="楷体_GB2312" pitchFamily="49" charset="-122"/>
              </a:rPr>
              <a:t>适度</a:t>
            </a:r>
            <a:r>
              <a:rPr lang="zh-CN" altLang="en-US" sz="1600" b="0" kern="0" smtClean="0">
                <a:solidFill>
                  <a:sysClr val="windowText" lastClr="000000"/>
                </a:solidFill>
                <a:latin typeface="+mj-lt"/>
                <a:ea typeface="楷体_GB2312" pitchFamily="49" charset="-122"/>
              </a:rPr>
              <a:t>层级极差，对各岗位设置</a:t>
            </a:r>
            <a:r>
              <a:rPr lang="en-US" altLang="zh-CN" sz="1600" b="0" kern="0" smtClean="0">
                <a:solidFill>
                  <a:sysClr val="windowText" lastClr="000000"/>
                </a:solidFill>
                <a:latin typeface="+mj-lt"/>
                <a:ea typeface="楷体_GB2312" pitchFamily="49" charset="-122"/>
              </a:rPr>
              <a:t>80%</a:t>
            </a:r>
            <a:r>
              <a:rPr lang="zh-CN" altLang="en-US" sz="1600" b="0" kern="0" smtClean="0">
                <a:solidFill>
                  <a:sysClr val="windowText" lastClr="000000"/>
                </a:solidFill>
                <a:latin typeface="+mj-lt"/>
                <a:ea typeface="楷体_GB2312" pitchFamily="49" charset="-122"/>
              </a:rPr>
              <a:t>的总现金薪酬（</a:t>
            </a:r>
            <a:r>
              <a:rPr lang="zh-CN" altLang="en-US" sz="1600" b="0" kern="0">
                <a:solidFill>
                  <a:sysClr val="windowText" lastClr="000000"/>
                </a:solidFill>
                <a:latin typeface="+mj-lt"/>
                <a:ea typeface="楷体_GB2312" pitchFamily="49" charset="-122"/>
              </a:rPr>
              <a:t>包括固定薪</a:t>
            </a:r>
            <a:r>
              <a:rPr lang="zh-CN" altLang="en-US" sz="1600" b="0" kern="0" smtClean="0">
                <a:solidFill>
                  <a:sysClr val="windowText" lastClr="000000"/>
                </a:solidFill>
                <a:latin typeface="+mj-lt"/>
                <a:ea typeface="楷体_GB2312" pitchFamily="49" charset="-122"/>
              </a:rPr>
              <a:t>酬、现金津贴和奖金）宽带区间</a:t>
            </a:r>
            <a:endParaRPr lang="zh-CN" altLang="en-US" sz="1600" b="0" kern="0">
              <a:solidFill>
                <a:sysClr val="windowText" lastClr="000000"/>
              </a:solidFill>
              <a:latin typeface="+mj-lt"/>
              <a:ea typeface="楷体_GB2312" pitchFamily="49" charset="-122"/>
            </a:endParaRPr>
          </a:p>
          <a:p>
            <a:pPr marL="285750" indent="-285750">
              <a:spcBef>
                <a:spcPts val="200"/>
              </a:spcBef>
              <a:spcAft>
                <a:spcPts val="200"/>
              </a:spcAft>
              <a:buClr>
                <a:srgbClr val="E65032"/>
              </a:buClr>
              <a:buSzPct val="60000"/>
              <a:buFont typeface="Wingdings" pitchFamily="2" charset="2"/>
              <a:buChar char="l"/>
            </a:pPr>
            <a:r>
              <a:rPr lang="zh-CN" altLang="en-US" sz="1600" kern="0">
                <a:solidFill>
                  <a:sysClr val="windowText" lastClr="000000"/>
                </a:solidFill>
                <a:latin typeface="+mj-lt"/>
                <a:ea typeface="楷体_GB2312" pitchFamily="49" charset="-122"/>
              </a:rPr>
              <a:t>薪酬调整：</a:t>
            </a:r>
            <a:r>
              <a:rPr lang="zh-CN" altLang="en-US" sz="1600" b="0" kern="0">
                <a:solidFill>
                  <a:sysClr val="windowText" lastClr="000000"/>
                </a:solidFill>
                <a:latin typeface="+mj-lt"/>
                <a:ea typeface="楷体_GB2312" pitchFamily="49" charset="-122"/>
              </a:rPr>
              <a:t>公司可在初步建议</a:t>
            </a:r>
            <a:r>
              <a:rPr lang="zh-CN" altLang="en-US" sz="1600" b="0" kern="0" smtClean="0">
                <a:solidFill>
                  <a:sysClr val="windowText" lastClr="000000"/>
                </a:solidFill>
                <a:latin typeface="+mj-lt"/>
                <a:ea typeface="楷体_GB2312" pitchFamily="49" charset="-122"/>
              </a:rPr>
              <a:t>的总现金薪</a:t>
            </a:r>
            <a:r>
              <a:rPr lang="zh-CN" altLang="en-US" sz="1600" b="0" kern="0">
                <a:solidFill>
                  <a:sysClr val="windowText" lastClr="000000"/>
                </a:solidFill>
                <a:latin typeface="+mj-lt"/>
                <a:ea typeface="楷体_GB2312" pitchFamily="49" charset="-122"/>
              </a:rPr>
              <a:t>酬水平基础上，根据公司高管的</a:t>
            </a:r>
            <a:r>
              <a:rPr lang="zh-CN" altLang="en-US" sz="1600" kern="0">
                <a:solidFill>
                  <a:sysClr val="windowText" lastClr="000000"/>
                </a:solidFill>
                <a:latin typeface="+mj-lt"/>
                <a:ea typeface="楷体_GB2312" pitchFamily="49" charset="-122"/>
              </a:rPr>
              <a:t>管理幅度、任职时间、胜任能力、业绩表现、</a:t>
            </a:r>
            <a:r>
              <a:rPr lang="zh-CN" altLang="en-US" sz="1600" b="0" kern="0">
                <a:solidFill>
                  <a:sysClr val="windowText" lastClr="000000"/>
                </a:solidFill>
                <a:latin typeface="+mj-lt"/>
                <a:ea typeface="楷体_GB2312" pitchFamily="49" charset="-122"/>
              </a:rPr>
              <a:t>公司对各高管分管领域战略定位以及特殊人才保留等因素，对各高管人员</a:t>
            </a:r>
            <a:r>
              <a:rPr lang="zh-CN" altLang="en-US" sz="1600" b="0" kern="0" smtClean="0">
                <a:solidFill>
                  <a:sysClr val="windowText" lastClr="000000"/>
                </a:solidFill>
                <a:latin typeface="+mj-lt"/>
                <a:ea typeface="楷体_GB2312" pitchFamily="49" charset="-122"/>
              </a:rPr>
              <a:t>的总现金薪</a:t>
            </a:r>
            <a:r>
              <a:rPr lang="zh-CN" altLang="en-US" sz="1600" b="0" kern="0">
                <a:solidFill>
                  <a:sysClr val="windowText" lastClr="000000"/>
                </a:solidFill>
                <a:latin typeface="+mj-lt"/>
                <a:ea typeface="楷体_GB2312" pitchFamily="49" charset="-122"/>
              </a:rPr>
              <a:t>酬在其对应薪酬区间内进行</a:t>
            </a:r>
            <a:r>
              <a:rPr lang="zh-CN" altLang="en-US" sz="1600" b="0" kern="0" smtClean="0">
                <a:solidFill>
                  <a:sysClr val="windowText" lastClr="000000"/>
                </a:solidFill>
                <a:latin typeface="+mj-lt"/>
                <a:ea typeface="楷体_GB2312" pitchFamily="49" charset="-122"/>
              </a:rPr>
              <a:t>调整</a:t>
            </a:r>
            <a:endParaRPr lang="zh-CN" altLang="en-US" sz="1600" b="0" kern="0">
              <a:solidFill>
                <a:sysClr val="windowText" lastClr="000000"/>
              </a:solidFill>
              <a:latin typeface="+mj-lt"/>
              <a:ea typeface="楷体_GB2312" pitchFamily="49" charset="-122"/>
            </a:endParaRPr>
          </a:p>
          <a:p>
            <a:pPr marL="285750" indent="-285750">
              <a:spcBef>
                <a:spcPts val="200"/>
              </a:spcBef>
              <a:spcAft>
                <a:spcPts val="200"/>
              </a:spcAft>
              <a:buClr>
                <a:srgbClr val="E65032"/>
              </a:buClr>
              <a:buSzPct val="60000"/>
              <a:buFont typeface="Wingdings" pitchFamily="2" charset="2"/>
              <a:buChar char="l"/>
            </a:pPr>
            <a:r>
              <a:rPr lang="zh-CN" altLang="en-US" sz="1600" kern="0">
                <a:solidFill>
                  <a:sysClr val="windowText" lastClr="000000"/>
                </a:solidFill>
                <a:latin typeface="+mj-lt"/>
                <a:ea typeface="楷体_GB2312" pitchFamily="49" charset="-122"/>
              </a:rPr>
              <a:t>动态调整：</a:t>
            </a:r>
            <a:r>
              <a:rPr lang="zh-CN" altLang="en-US" sz="1600" b="0" kern="0">
                <a:solidFill>
                  <a:sysClr val="windowText" lastClr="000000"/>
                </a:solidFill>
                <a:latin typeface="+mj-lt"/>
                <a:ea typeface="楷体_GB2312" pitchFamily="49" charset="-122"/>
              </a:rPr>
              <a:t>根据我们的调研预测</a:t>
            </a:r>
            <a:r>
              <a:rPr lang="zh-CN" altLang="en-US" sz="1600" b="0" kern="0" smtClean="0">
                <a:solidFill>
                  <a:sysClr val="windowText" lastClr="000000"/>
                </a:solidFill>
                <a:latin typeface="+mj-lt"/>
                <a:ea typeface="楷体_GB2312" pitchFamily="49" charset="-122"/>
              </a:rPr>
              <a:t>，近年来年租赁行业</a:t>
            </a:r>
            <a:r>
              <a:rPr lang="zh-CN" altLang="en-US" sz="1600" b="0" kern="0">
                <a:solidFill>
                  <a:sysClr val="windowText" lastClr="000000"/>
                </a:solidFill>
                <a:latin typeface="+mj-lt"/>
                <a:ea typeface="楷体_GB2312" pitchFamily="49" charset="-122"/>
              </a:rPr>
              <a:t>调薪率约</a:t>
            </a:r>
            <a:r>
              <a:rPr lang="zh-CN" altLang="en-US" sz="1600" b="0" kern="0" smtClean="0">
                <a:solidFill>
                  <a:sysClr val="windowText" lastClr="000000"/>
                </a:solidFill>
                <a:latin typeface="+mj-lt"/>
                <a:ea typeface="楷体_GB2312" pitchFamily="49" charset="-122"/>
              </a:rPr>
              <a:t>为</a:t>
            </a:r>
            <a:r>
              <a:rPr lang="en-US" altLang="zh-CN" sz="1600" b="0" kern="0" smtClean="0">
                <a:solidFill>
                  <a:sysClr val="windowText" lastClr="000000"/>
                </a:solidFill>
                <a:latin typeface="+mj-lt"/>
                <a:ea typeface="楷体_GB2312" pitchFamily="49" charset="-122"/>
              </a:rPr>
              <a:t>9</a:t>
            </a:r>
            <a:r>
              <a:rPr lang="en-US" altLang="zh-CN" sz="1600" b="0" kern="0">
                <a:solidFill>
                  <a:sysClr val="windowText" lastClr="000000"/>
                </a:solidFill>
                <a:latin typeface="+mj-lt"/>
                <a:ea typeface="楷体_GB2312" pitchFamily="49" charset="-122"/>
              </a:rPr>
              <a:t>%</a:t>
            </a:r>
            <a:r>
              <a:rPr lang="zh-CN" altLang="en-US" sz="1600" b="0" kern="0">
                <a:solidFill>
                  <a:sysClr val="windowText" lastClr="000000"/>
                </a:solidFill>
                <a:latin typeface="+mj-lt"/>
                <a:ea typeface="楷体_GB2312" pitchFamily="49" charset="-122"/>
              </a:rPr>
              <a:t>，公司可根据年度调薪率对高管薪酬建立合理的动态调整机制。同时随着公司未来业绩提升，当公司业务规模及盈利达到更高的标杆市场水平，可适当调整高管薪酬水平到市场高分位，体现为业绩付薪的薪酬</a:t>
            </a:r>
            <a:r>
              <a:rPr lang="zh-CN" altLang="en-US" sz="1600" b="0" kern="0" smtClean="0">
                <a:solidFill>
                  <a:sysClr val="windowText" lastClr="000000"/>
                </a:solidFill>
                <a:latin typeface="+mj-lt"/>
                <a:ea typeface="楷体_GB2312" pitchFamily="49" charset="-122"/>
              </a:rPr>
              <a:t>理念</a:t>
            </a:r>
            <a:endParaRPr lang="zh-CN" altLang="en-US" sz="1600" b="0" kern="0">
              <a:solidFill>
                <a:sysClr val="windowText" lastClr="000000"/>
              </a:solidFill>
              <a:latin typeface="+mj-lt"/>
              <a:ea typeface="楷体_GB2312" pitchFamily="49" charset="-122"/>
            </a:endParaRPr>
          </a:p>
        </p:txBody>
      </p:sp>
      <p:sp>
        <p:nvSpPr>
          <p:cNvPr id="2" name="标题 1"/>
          <p:cNvSpPr>
            <a:spLocks noGrp="1"/>
          </p:cNvSpPr>
          <p:nvPr>
            <p:ph type="title"/>
          </p:nvPr>
        </p:nvSpPr>
        <p:spPr/>
        <p:txBody>
          <a:bodyPr>
            <a:normAutofit/>
          </a:bodyPr>
          <a:lstStyle/>
          <a:p>
            <a:r>
              <a:rPr lang="zh-CN" altLang="en-US" smtClean="0">
                <a:ea typeface="楷体_GB2312" pitchFamily="49" charset="-122"/>
              </a:rPr>
              <a:t>中投租赁高管总现金薪酬</a:t>
            </a:r>
            <a:r>
              <a:rPr lang="zh-CN" altLang="en-US">
                <a:ea typeface="楷体_GB2312" pitchFamily="49" charset="-122"/>
              </a:rPr>
              <a:t>水平</a:t>
            </a:r>
          </a:p>
        </p:txBody>
      </p:sp>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2013 Towers Watson. All rights reserved.</a:t>
            </a:r>
            <a:endParaRPr lang="en-GB"/>
          </a:p>
        </p:txBody>
      </p:sp>
      <p:sp>
        <p:nvSpPr>
          <p:cNvPr id="15" name="Slide Number Placeholder 3"/>
          <p:cNvSpPr>
            <a:spLocks noGrp="1"/>
          </p:cNvSpPr>
          <p:nvPr>
            <p:ph type="sldNum" sz="quarter" idx="10"/>
          </p:nvPr>
        </p:nvSpPr>
        <p:spPr>
          <a:xfrm>
            <a:off x="8316416" y="6255469"/>
            <a:ext cx="498475" cy="269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bg1"/>
                </a:solidFill>
                <a:latin typeface="Arial"/>
                <a:ea typeface="楷体_GB2312" pitchFamily="49" charset="-122"/>
              </a:defRPr>
            </a:lvl1pPr>
            <a:lvl2pPr marL="742950" indent="-285750" eaLnBrk="0" hangingPunct="0">
              <a:defRPr b="1">
                <a:solidFill>
                  <a:schemeClr val="bg1"/>
                </a:solidFill>
                <a:latin typeface="Arial"/>
                <a:ea typeface="楷体_GB2312" pitchFamily="49" charset="-122"/>
              </a:defRPr>
            </a:lvl2pPr>
            <a:lvl3pPr marL="1143000" indent="-228600" eaLnBrk="0" hangingPunct="0">
              <a:defRPr b="1">
                <a:solidFill>
                  <a:schemeClr val="bg1"/>
                </a:solidFill>
                <a:latin typeface="Arial"/>
                <a:ea typeface="楷体_GB2312" pitchFamily="49" charset="-122"/>
              </a:defRPr>
            </a:lvl3pPr>
            <a:lvl4pPr marL="1600200" indent="-228600" eaLnBrk="0" hangingPunct="0">
              <a:defRPr b="1">
                <a:solidFill>
                  <a:schemeClr val="bg1"/>
                </a:solidFill>
                <a:latin typeface="Arial"/>
                <a:ea typeface="楷体_GB2312" pitchFamily="49" charset="-122"/>
              </a:defRPr>
            </a:lvl4pPr>
            <a:lvl5pPr marL="2057400" indent="-228600" eaLnBrk="0" hangingPunct="0">
              <a:defRPr b="1">
                <a:solidFill>
                  <a:schemeClr val="bg1"/>
                </a:solidFill>
                <a:latin typeface="Arial"/>
                <a:ea typeface="楷体_GB2312" pitchFamily="49" charset="-122"/>
              </a:defRPr>
            </a:lvl5pPr>
            <a:lvl6pPr marL="2514600" indent="-228600" algn="ctr" eaLnBrk="0" fontAlgn="base" hangingPunct="0">
              <a:spcBef>
                <a:spcPct val="0"/>
              </a:spcBef>
              <a:spcAft>
                <a:spcPct val="0"/>
              </a:spcAft>
              <a:defRPr b="1">
                <a:solidFill>
                  <a:schemeClr val="bg1"/>
                </a:solidFill>
                <a:latin typeface="Arial"/>
                <a:ea typeface="楷体_GB2312" pitchFamily="49" charset="-122"/>
              </a:defRPr>
            </a:lvl6pPr>
            <a:lvl7pPr marL="2971800" indent="-228600" algn="ctr" eaLnBrk="0" fontAlgn="base" hangingPunct="0">
              <a:spcBef>
                <a:spcPct val="0"/>
              </a:spcBef>
              <a:spcAft>
                <a:spcPct val="0"/>
              </a:spcAft>
              <a:defRPr b="1">
                <a:solidFill>
                  <a:schemeClr val="bg1"/>
                </a:solidFill>
                <a:latin typeface="Arial"/>
                <a:ea typeface="楷体_GB2312" pitchFamily="49" charset="-122"/>
              </a:defRPr>
            </a:lvl7pPr>
            <a:lvl8pPr marL="3429000" indent="-228600" algn="ctr" eaLnBrk="0" fontAlgn="base" hangingPunct="0">
              <a:spcBef>
                <a:spcPct val="0"/>
              </a:spcBef>
              <a:spcAft>
                <a:spcPct val="0"/>
              </a:spcAft>
              <a:defRPr b="1">
                <a:solidFill>
                  <a:schemeClr val="bg1"/>
                </a:solidFill>
                <a:latin typeface="Arial"/>
                <a:ea typeface="楷体_GB2312" pitchFamily="49" charset="-122"/>
              </a:defRPr>
            </a:lvl8pPr>
            <a:lvl9pPr marL="3886200" indent="-228600" algn="ctr" eaLnBrk="0" fontAlgn="base" hangingPunct="0">
              <a:spcBef>
                <a:spcPct val="0"/>
              </a:spcBef>
              <a:spcAft>
                <a:spcPct val="0"/>
              </a:spcAft>
              <a:defRPr b="1">
                <a:solidFill>
                  <a:schemeClr val="bg1"/>
                </a:solidFill>
                <a:latin typeface="Arial"/>
                <a:ea typeface="楷体_GB2312" pitchFamily="49" charset="-122"/>
              </a:defRPr>
            </a:lvl9pPr>
          </a:lstStyle>
          <a:p>
            <a:pPr eaLnBrk="1" hangingPunct="1"/>
            <a:fld id="{112AD509-DDD4-4F92-AB35-B325E5654D7F}" type="slidenum">
              <a:rPr lang="zh-CN" altLang="en-US" smtClean="0">
                <a:solidFill>
                  <a:srgbClr val="000000"/>
                </a:solidFill>
              </a:rPr>
              <a:pPr eaLnBrk="1" hangingPunct="1"/>
              <a:t>11</a:t>
            </a:fld>
            <a:endParaRPr lang="en-US" altLang="zh-CN" smtClean="0">
              <a:solidFill>
                <a:srgbClr val="000000"/>
              </a:solidFill>
            </a:endParaRPr>
          </a:p>
        </p:txBody>
      </p:sp>
      <p:graphicFrame>
        <p:nvGraphicFramePr>
          <p:cNvPr id="11" name="表格 10"/>
          <p:cNvGraphicFramePr>
            <a:graphicFrameLocks noGrp="1"/>
          </p:cNvGraphicFramePr>
          <p:nvPr>
            <p:extLst>
              <p:ext uri="{D42A27DB-BD31-4B8C-83A1-F6EECF244321}">
                <p14:modId xmlns:p14="http://schemas.microsoft.com/office/powerpoint/2010/main" val="2366559780"/>
              </p:ext>
            </p:extLst>
          </p:nvPr>
        </p:nvGraphicFramePr>
        <p:xfrm>
          <a:off x="395536" y="3769152"/>
          <a:ext cx="4104457" cy="2540167"/>
        </p:xfrm>
        <a:graphic>
          <a:graphicData uri="http://schemas.openxmlformats.org/drawingml/2006/table">
            <a:tbl>
              <a:tblPr firstRow="1" bandRow="1">
                <a:effectLst>
                  <a:outerShdw blurRad="50800" dist="38100" dir="2700000" algn="tl" rotWithShape="0">
                    <a:prstClr val="black">
                      <a:alpha val="40000"/>
                    </a:prstClr>
                  </a:outerShdw>
                </a:effectLst>
              </a:tblPr>
              <a:tblGrid>
                <a:gridCol w="841940"/>
                <a:gridCol w="736697"/>
                <a:gridCol w="841940"/>
                <a:gridCol w="841940"/>
                <a:gridCol w="841940"/>
              </a:tblGrid>
              <a:tr h="504430">
                <a:tc rowSpan="2">
                  <a:txBody>
                    <a:bodyPr vert="horz" wrap="square"/>
                    <a:lstStyle>
                      <a:lvl1pPr marL="0" algn="l" defTabSz="914400" rtl="0" eaLnBrk="1" latinLnBrk="0" hangingPunct="1">
                        <a:defRPr sz="1800" b="1" kern="1200">
                          <a:solidFill>
                            <a:schemeClr val="lt1"/>
                          </a:solidFill>
                          <a:latin typeface="Arial"/>
                          <a:ea typeface="楷体_GB2312"/>
                          <a:cs typeface="Arial"/>
                        </a:defRPr>
                      </a:lvl1pPr>
                      <a:lvl2pPr marL="457200" algn="l" defTabSz="914400" rtl="0" eaLnBrk="1" latinLnBrk="0" hangingPunct="1">
                        <a:defRPr sz="1800" b="1" kern="1200">
                          <a:solidFill>
                            <a:schemeClr val="lt1"/>
                          </a:solidFill>
                          <a:latin typeface="Arial"/>
                          <a:ea typeface="楷体_GB2312"/>
                          <a:cs typeface="Arial"/>
                        </a:defRPr>
                      </a:lvl2pPr>
                      <a:lvl3pPr marL="914400" algn="l" defTabSz="914400" rtl="0" eaLnBrk="1" latinLnBrk="0" hangingPunct="1">
                        <a:defRPr sz="1800" b="1" kern="1200">
                          <a:solidFill>
                            <a:schemeClr val="lt1"/>
                          </a:solidFill>
                          <a:latin typeface="Arial"/>
                          <a:ea typeface="楷体_GB2312"/>
                          <a:cs typeface="Arial"/>
                        </a:defRPr>
                      </a:lvl3pPr>
                      <a:lvl4pPr marL="1371600" algn="l" defTabSz="914400" rtl="0" eaLnBrk="1" latinLnBrk="0" hangingPunct="1">
                        <a:defRPr sz="1800" b="1" kern="1200">
                          <a:solidFill>
                            <a:schemeClr val="lt1"/>
                          </a:solidFill>
                          <a:latin typeface="Arial"/>
                          <a:ea typeface="楷体_GB2312"/>
                          <a:cs typeface="Arial"/>
                        </a:defRPr>
                      </a:lvl4pPr>
                      <a:lvl5pPr marL="1828800" algn="l" defTabSz="914400" rtl="0" eaLnBrk="1" latinLnBrk="0" hangingPunct="1">
                        <a:defRPr sz="1800" b="1" kern="1200">
                          <a:solidFill>
                            <a:schemeClr val="lt1"/>
                          </a:solidFill>
                          <a:latin typeface="Arial"/>
                          <a:ea typeface="楷体_GB2312"/>
                          <a:cs typeface="Arial"/>
                        </a:defRPr>
                      </a:lvl5pPr>
                      <a:lvl6pPr marL="2286000" algn="l" defTabSz="914400" rtl="0" eaLnBrk="1" latinLnBrk="0" hangingPunct="1">
                        <a:defRPr sz="1800" b="1" kern="1200">
                          <a:solidFill>
                            <a:schemeClr val="lt1"/>
                          </a:solidFill>
                          <a:latin typeface="Arial"/>
                          <a:ea typeface="楷体_GB2312"/>
                          <a:cs typeface="Arial"/>
                        </a:defRPr>
                      </a:lvl6pPr>
                      <a:lvl7pPr marL="2743200" algn="l" defTabSz="914400" rtl="0" eaLnBrk="1" latinLnBrk="0" hangingPunct="1">
                        <a:defRPr sz="1800" b="1" kern="1200">
                          <a:solidFill>
                            <a:schemeClr val="lt1"/>
                          </a:solidFill>
                          <a:latin typeface="Arial"/>
                          <a:ea typeface="楷体_GB2312"/>
                          <a:cs typeface="Arial"/>
                        </a:defRPr>
                      </a:lvl7pPr>
                      <a:lvl8pPr marL="3200400" algn="l" defTabSz="914400" rtl="0" eaLnBrk="1" latinLnBrk="0" hangingPunct="1">
                        <a:defRPr sz="1800" b="1" kern="1200">
                          <a:solidFill>
                            <a:schemeClr val="lt1"/>
                          </a:solidFill>
                          <a:latin typeface="Arial"/>
                          <a:ea typeface="楷体_GB2312"/>
                          <a:cs typeface="Arial"/>
                        </a:defRPr>
                      </a:lvl8pPr>
                      <a:lvl9pPr marL="3657600" algn="l" defTabSz="914400" rtl="0" eaLnBrk="1" latinLnBrk="0" hangingPunct="1">
                        <a:defRPr sz="1800" b="1" kern="1200">
                          <a:solidFill>
                            <a:schemeClr val="lt1"/>
                          </a:solidFill>
                          <a:latin typeface="Arial"/>
                          <a:ea typeface="楷体_GB2312"/>
                          <a:cs typeface="Arial"/>
                        </a:defRPr>
                      </a:lvl9pPr>
                    </a:lstStyle>
                    <a:p>
                      <a:pPr algn="ctr"/>
                      <a:r>
                        <a:rPr lang="zh-CN" altLang="en-US" sz="1100" b="1" smtClean="0">
                          <a:solidFill>
                            <a:schemeClr val="bg1"/>
                          </a:solidFill>
                          <a:latin typeface="+mj-lt"/>
                          <a:ea typeface="楷体_GB2312" pitchFamily="49" charset="-122"/>
                        </a:rPr>
                        <a:t>岗位</a:t>
                      </a:r>
                      <a:endParaRPr lang="zh-CN" altLang="en-US" sz="1100" b="1">
                        <a:solidFill>
                          <a:schemeClr val="bg1"/>
                        </a:solidFill>
                        <a:latin typeface="+mj-lt"/>
                        <a:ea typeface="楷体_GB2312" pitchFamily="49" charset="-122"/>
                      </a:endParaRPr>
                    </a:p>
                  </a:txBody>
                  <a:tcPr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C7962"/>
                    </a:solidFill>
                  </a:tcPr>
                </a:tc>
                <a:tc rowSpan="2">
                  <a:txBody>
                    <a:bodyPr vert="horz" wrap="square"/>
                    <a:lstStyle/>
                    <a:p>
                      <a:pPr algn="ctr"/>
                      <a:r>
                        <a:rPr lang="zh-CN" altLang="en-US" sz="1100" b="1" smtClean="0">
                          <a:solidFill>
                            <a:schemeClr val="bg1"/>
                          </a:solidFill>
                          <a:latin typeface="+mj-lt"/>
                          <a:ea typeface="楷体_GB2312" pitchFamily="49" charset="-122"/>
                        </a:rPr>
                        <a:t>目标绩效奖金</a:t>
                      </a:r>
                      <a:endParaRPr lang="en-US" altLang="zh-CN" sz="1100" b="1" smtClean="0">
                        <a:solidFill>
                          <a:schemeClr val="bg1"/>
                        </a:solidFill>
                        <a:latin typeface="+mj-lt"/>
                        <a:ea typeface="楷体_GB2312" pitchFamily="49" charset="-122"/>
                      </a:endParaRPr>
                    </a:p>
                    <a:p>
                      <a:pPr algn="ctr"/>
                      <a:r>
                        <a:rPr lang="zh-CN" altLang="en-US" sz="1100" b="1" smtClean="0">
                          <a:solidFill>
                            <a:schemeClr val="bg1"/>
                          </a:solidFill>
                          <a:latin typeface="+mj-lt"/>
                          <a:ea typeface="楷体_GB2312" pitchFamily="49" charset="-122"/>
                        </a:rPr>
                        <a:t>占比</a:t>
                      </a:r>
                      <a:endParaRPr lang="zh-CN" altLang="en-US" sz="1100" b="1">
                        <a:solidFill>
                          <a:schemeClr val="bg1"/>
                        </a:solidFill>
                        <a:latin typeface="+mj-lt"/>
                        <a:ea typeface="楷体_GB2312" pitchFamily="49" charset="-122"/>
                      </a:endParaRPr>
                    </a:p>
                  </a:txBody>
                  <a:tcPr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C7962"/>
                    </a:solidFill>
                  </a:tcPr>
                </a:tc>
                <a:tc gridSpan="3">
                  <a:txBody>
                    <a:bodyPr vert="horz" wrap="square"/>
                    <a:lstStyle>
                      <a:lvl1pPr marL="0" algn="l" defTabSz="914400" rtl="0" eaLnBrk="1" latinLnBrk="0" hangingPunct="1">
                        <a:defRPr sz="1800" b="1" kern="1200">
                          <a:solidFill>
                            <a:schemeClr val="lt1"/>
                          </a:solidFill>
                          <a:latin typeface="Arial"/>
                          <a:ea typeface="楷体_GB2312"/>
                          <a:cs typeface="Arial"/>
                        </a:defRPr>
                      </a:lvl1pPr>
                      <a:lvl2pPr marL="457200" algn="l" defTabSz="914400" rtl="0" eaLnBrk="1" latinLnBrk="0" hangingPunct="1">
                        <a:defRPr sz="1800" b="1" kern="1200">
                          <a:solidFill>
                            <a:schemeClr val="lt1"/>
                          </a:solidFill>
                          <a:latin typeface="Arial"/>
                          <a:ea typeface="楷体_GB2312"/>
                          <a:cs typeface="Arial"/>
                        </a:defRPr>
                      </a:lvl2pPr>
                      <a:lvl3pPr marL="914400" algn="l" defTabSz="914400" rtl="0" eaLnBrk="1" latinLnBrk="0" hangingPunct="1">
                        <a:defRPr sz="1800" b="1" kern="1200">
                          <a:solidFill>
                            <a:schemeClr val="lt1"/>
                          </a:solidFill>
                          <a:latin typeface="Arial"/>
                          <a:ea typeface="楷体_GB2312"/>
                          <a:cs typeface="Arial"/>
                        </a:defRPr>
                      </a:lvl3pPr>
                      <a:lvl4pPr marL="1371600" algn="l" defTabSz="914400" rtl="0" eaLnBrk="1" latinLnBrk="0" hangingPunct="1">
                        <a:defRPr sz="1800" b="1" kern="1200">
                          <a:solidFill>
                            <a:schemeClr val="lt1"/>
                          </a:solidFill>
                          <a:latin typeface="Arial"/>
                          <a:ea typeface="楷体_GB2312"/>
                          <a:cs typeface="Arial"/>
                        </a:defRPr>
                      </a:lvl4pPr>
                      <a:lvl5pPr marL="1828800" algn="l" defTabSz="914400" rtl="0" eaLnBrk="1" latinLnBrk="0" hangingPunct="1">
                        <a:defRPr sz="1800" b="1" kern="1200">
                          <a:solidFill>
                            <a:schemeClr val="lt1"/>
                          </a:solidFill>
                          <a:latin typeface="Arial"/>
                          <a:ea typeface="楷体_GB2312"/>
                          <a:cs typeface="Arial"/>
                        </a:defRPr>
                      </a:lvl5pPr>
                      <a:lvl6pPr marL="2286000" algn="l" defTabSz="914400" rtl="0" eaLnBrk="1" latinLnBrk="0" hangingPunct="1">
                        <a:defRPr sz="1800" b="1" kern="1200">
                          <a:solidFill>
                            <a:schemeClr val="lt1"/>
                          </a:solidFill>
                          <a:latin typeface="Arial"/>
                          <a:ea typeface="楷体_GB2312"/>
                          <a:cs typeface="Arial"/>
                        </a:defRPr>
                      </a:lvl6pPr>
                      <a:lvl7pPr marL="2743200" algn="l" defTabSz="914400" rtl="0" eaLnBrk="1" latinLnBrk="0" hangingPunct="1">
                        <a:defRPr sz="1800" b="1" kern="1200">
                          <a:solidFill>
                            <a:schemeClr val="lt1"/>
                          </a:solidFill>
                          <a:latin typeface="Arial"/>
                          <a:ea typeface="楷体_GB2312"/>
                          <a:cs typeface="Arial"/>
                        </a:defRPr>
                      </a:lvl7pPr>
                      <a:lvl8pPr marL="3200400" algn="l" defTabSz="914400" rtl="0" eaLnBrk="1" latinLnBrk="0" hangingPunct="1">
                        <a:defRPr sz="1800" b="1" kern="1200">
                          <a:solidFill>
                            <a:schemeClr val="lt1"/>
                          </a:solidFill>
                          <a:latin typeface="Arial"/>
                          <a:ea typeface="楷体_GB2312"/>
                          <a:cs typeface="Arial"/>
                        </a:defRPr>
                      </a:lvl8pPr>
                      <a:lvl9pPr marL="3657600" algn="l" defTabSz="914400" rtl="0" eaLnBrk="1" latinLnBrk="0" hangingPunct="1">
                        <a:defRPr sz="1800" b="1" kern="1200">
                          <a:solidFill>
                            <a:schemeClr val="lt1"/>
                          </a:solidFill>
                          <a:latin typeface="Arial"/>
                          <a:ea typeface="楷体_GB2312"/>
                          <a:cs typeface="Arial"/>
                        </a:defRPr>
                      </a:lvl9pPr>
                    </a:lstStyle>
                    <a:p>
                      <a:pPr algn="ctr"/>
                      <a:r>
                        <a:rPr lang="zh-CN" altLang="en-US" sz="1100" b="1" smtClean="0">
                          <a:solidFill>
                            <a:schemeClr val="bg1"/>
                          </a:solidFill>
                          <a:latin typeface="+mj-lt"/>
                          <a:ea typeface="楷体_GB2312" pitchFamily="49" charset="-122"/>
                        </a:rPr>
                        <a:t>总现金薪酬宽带区间</a:t>
                      </a:r>
                      <a:endParaRPr lang="en-US" altLang="zh-CN" sz="1100" b="1" smtClean="0">
                        <a:solidFill>
                          <a:schemeClr val="bg1"/>
                        </a:solidFill>
                        <a:latin typeface="+mj-lt"/>
                        <a:ea typeface="楷体_GB2312" pitchFamily="49" charset="-122"/>
                      </a:endParaRPr>
                    </a:p>
                    <a:p>
                      <a:pPr algn="ctr"/>
                      <a:r>
                        <a:rPr lang="zh-CN" altLang="en-US" sz="1100" b="1" smtClean="0">
                          <a:solidFill>
                            <a:schemeClr val="bg1"/>
                          </a:solidFill>
                          <a:latin typeface="+mj-lt"/>
                          <a:ea typeface="楷体_GB2312" pitchFamily="49" charset="-122"/>
                        </a:rPr>
                        <a:t>（单位：元）</a:t>
                      </a:r>
                      <a:endParaRPr lang="zh-CN" altLang="en-US" sz="1100" b="1">
                        <a:solidFill>
                          <a:schemeClr val="bg1"/>
                        </a:solidFill>
                        <a:latin typeface="+mj-lt"/>
                        <a:ea typeface="楷体_GB2312" pitchFamily="49" charset="-122"/>
                      </a:endParaRPr>
                    </a:p>
                  </a:txBody>
                  <a:tcPr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C7962"/>
                    </a:solidFill>
                  </a:tcPr>
                </a:tc>
                <a:tc hMerge="1">
                  <a:txBody>
                    <a:bodyPr vert="horz" wrap="square"/>
                    <a:lstStyle/>
                    <a:p>
                      <a:pPr algn="ctr"/>
                      <a:endParaRPr lang="zh-CN" altLang="en-US" sz="1250" b="1">
                        <a:solidFill>
                          <a:schemeClr val="accent3"/>
                        </a:solidFill>
                      </a:endParaRPr>
                    </a:p>
                  </a:txBody>
                  <a:tcPr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2"/>
                    </a:solidFill>
                  </a:tcPr>
                </a:tc>
                <a:tc hMerge="1">
                  <a:txBody>
                    <a:bodyPr vert="horz" wrap="square"/>
                    <a:lstStyle/>
                    <a:p>
                      <a:pPr algn="ctr"/>
                      <a:endParaRPr lang="zh-CN" altLang="en-US" sz="1250" b="1">
                        <a:solidFill>
                          <a:schemeClr val="accent3"/>
                        </a:solidFill>
                      </a:endParaRPr>
                    </a:p>
                  </a:txBody>
                  <a:tcPr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2"/>
                    </a:solidFill>
                  </a:tcPr>
                </a:tc>
              </a:tr>
              <a:tr h="306261">
                <a:tc vMerge="1">
                  <a:txBody>
                    <a:bodyPr vert="horz" wrap="square"/>
                    <a:lstStyle/>
                    <a:p>
                      <a:endParaRPr lang="zh-CN" altLang="en-US" sz="1400"/>
                    </a:p>
                  </a:txBody>
                  <a:tcP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bg1">
                        <a:lumMod val="95000"/>
                      </a:schemeClr>
                    </a:solidFill>
                  </a:tcPr>
                </a:tc>
                <a:tc vMerge="1">
                  <a:txBody>
                    <a:bodyPr vert="horz" wrap="square"/>
                    <a:lstStyle/>
                    <a:p>
                      <a:pPr algn="ctr"/>
                      <a:endParaRPr lang="zh-CN" altLang="en-US" sz="1200" b="1">
                        <a:solidFill>
                          <a:schemeClr val="bg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C7962"/>
                    </a:solidFill>
                  </a:tcPr>
                </a:tc>
                <a:tc>
                  <a:txBody>
                    <a:bodyPr vert="horz" wrap="square"/>
                    <a:lstStyle>
                      <a:lvl1pPr marL="0" algn="l" defTabSz="914400" rtl="0" eaLnBrk="1" latinLnBrk="0" hangingPunct="1">
                        <a:defRPr sz="1800" kern="1200">
                          <a:solidFill>
                            <a:schemeClr val="dk1"/>
                          </a:solidFill>
                          <a:latin typeface="Arial"/>
                          <a:ea typeface="楷体_GB2312"/>
                          <a:cs typeface="Arial"/>
                        </a:defRPr>
                      </a:lvl1pPr>
                      <a:lvl2pPr marL="457200" algn="l" defTabSz="914400" rtl="0" eaLnBrk="1" latinLnBrk="0" hangingPunct="1">
                        <a:defRPr sz="1800" kern="1200">
                          <a:solidFill>
                            <a:schemeClr val="dk1"/>
                          </a:solidFill>
                          <a:latin typeface="Arial"/>
                          <a:ea typeface="楷体_GB2312"/>
                          <a:cs typeface="Arial"/>
                        </a:defRPr>
                      </a:lvl2pPr>
                      <a:lvl3pPr marL="914400" algn="l" defTabSz="914400" rtl="0" eaLnBrk="1" latinLnBrk="0" hangingPunct="1">
                        <a:defRPr sz="1800" kern="1200">
                          <a:solidFill>
                            <a:schemeClr val="dk1"/>
                          </a:solidFill>
                          <a:latin typeface="Arial"/>
                          <a:ea typeface="楷体_GB2312"/>
                          <a:cs typeface="Arial"/>
                        </a:defRPr>
                      </a:lvl3pPr>
                      <a:lvl4pPr marL="1371600" algn="l" defTabSz="914400" rtl="0" eaLnBrk="1" latinLnBrk="0" hangingPunct="1">
                        <a:defRPr sz="1800" kern="1200">
                          <a:solidFill>
                            <a:schemeClr val="dk1"/>
                          </a:solidFill>
                          <a:latin typeface="Arial"/>
                          <a:ea typeface="楷体_GB2312"/>
                          <a:cs typeface="Arial"/>
                        </a:defRPr>
                      </a:lvl4pPr>
                      <a:lvl5pPr marL="1828800" algn="l" defTabSz="914400" rtl="0" eaLnBrk="1" latinLnBrk="0" hangingPunct="1">
                        <a:defRPr sz="1800" kern="1200">
                          <a:solidFill>
                            <a:schemeClr val="dk1"/>
                          </a:solidFill>
                          <a:latin typeface="Arial"/>
                          <a:ea typeface="楷体_GB2312"/>
                          <a:cs typeface="Arial"/>
                        </a:defRPr>
                      </a:lvl5pPr>
                      <a:lvl6pPr marL="2286000" algn="l" defTabSz="914400" rtl="0" eaLnBrk="1" latinLnBrk="0" hangingPunct="1">
                        <a:defRPr sz="1800" kern="1200">
                          <a:solidFill>
                            <a:schemeClr val="dk1"/>
                          </a:solidFill>
                          <a:latin typeface="Arial"/>
                          <a:ea typeface="楷体_GB2312"/>
                          <a:cs typeface="Arial"/>
                        </a:defRPr>
                      </a:lvl6pPr>
                      <a:lvl7pPr marL="2743200" algn="l" defTabSz="914400" rtl="0" eaLnBrk="1" latinLnBrk="0" hangingPunct="1">
                        <a:defRPr sz="1800" kern="1200">
                          <a:solidFill>
                            <a:schemeClr val="dk1"/>
                          </a:solidFill>
                          <a:latin typeface="Arial"/>
                          <a:ea typeface="楷体_GB2312"/>
                          <a:cs typeface="Arial"/>
                        </a:defRPr>
                      </a:lvl7pPr>
                      <a:lvl8pPr marL="3200400" algn="l" defTabSz="914400" rtl="0" eaLnBrk="1" latinLnBrk="0" hangingPunct="1">
                        <a:defRPr sz="1800" kern="1200">
                          <a:solidFill>
                            <a:schemeClr val="dk1"/>
                          </a:solidFill>
                          <a:latin typeface="Arial"/>
                          <a:ea typeface="楷体_GB2312"/>
                          <a:cs typeface="Arial"/>
                        </a:defRPr>
                      </a:lvl8pPr>
                      <a:lvl9pPr marL="3657600" algn="l" defTabSz="914400" rtl="0" eaLnBrk="1" latinLnBrk="0" hangingPunct="1">
                        <a:defRPr sz="1800" kern="1200">
                          <a:solidFill>
                            <a:schemeClr val="dk1"/>
                          </a:solidFill>
                          <a:latin typeface="Arial"/>
                          <a:ea typeface="楷体_GB2312"/>
                          <a:cs typeface="Arial"/>
                        </a:defRPr>
                      </a:lvl9pPr>
                    </a:lstStyle>
                    <a:p>
                      <a:pPr algn="ctr"/>
                      <a:r>
                        <a:rPr lang="zh-CN" altLang="en-US" sz="1100" b="1" smtClean="0">
                          <a:solidFill>
                            <a:schemeClr val="bg1"/>
                          </a:solidFill>
                          <a:latin typeface="+mj-lt"/>
                          <a:ea typeface="楷体_GB2312" pitchFamily="49" charset="-122"/>
                        </a:rPr>
                        <a:t>最低值</a:t>
                      </a:r>
                      <a:endParaRPr lang="zh-CN" altLang="en-US" sz="1100" b="1">
                        <a:solidFill>
                          <a:schemeClr val="bg1"/>
                        </a:solidFill>
                        <a:latin typeface="+mj-lt"/>
                        <a:ea typeface="楷体_GB2312" pitchFamily="49" charset="-122"/>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C7962"/>
                    </a:solidFill>
                  </a:tcPr>
                </a:tc>
                <a:tc>
                  <a:txBody>
                    <a:bodyPr vert="horz" wrap="square"/>
                    <a:lstStyle>
                      <a:lvl1pPr marL="0" algn="l" defTabSz="914400" rtl="0" eaLnBrk="1" latinLnBrk="0" hangingPunct="1">
                        <a:defRPr sz="1800" kern="1200">
                          <a:solidFill>
                            <a:schemeClr val="dk1"/>
                          </a:solidFill>
                          <a:latin typeface="Arial"/>
                          <a:ea typeface="楷体_GB2312"/>
                          <a:cs typeface="Arial"/>
                        </a:defRPr>
                      </a:lvl1pPr>
                      <a:lvl2pPr marL="457200" algn="l" defTabSz="914400" rtl="0" eaLnBrk="1" latinLnBrk="0" hangingPunct="1">
                        <a:defRPr sz="1800" kern="1200">
                          <a:solidFill>
                            <a:schemeClr val="dk1"/>
                          </a:solidFill>
                          <a:latin typeface="Arial"/>
                          <a:ea typeface="楷体_GB2312"/>
                          <a:cs typeface="Arial"/>
                        </a:defRPr>
                      </a:lvl2pPr>
                      <a:lvl3pPr marL="914400" algn="l" defTabSz="914400" rtl="0" eaLnBrk="1" latinLnBrk="0" hangingPunct="1">
                        <a:defRPr sz="1800" kern="1200">
                          <a:solidFill>
                            <a:schemeClr val="dk1"/>
                          </a:solidFill>
                          <a:latin typeface="Arial"/>
                          <a:ea typeface="楷体_GB2312"/>
                          <a:cs typeface="Arial"/>
                        </a:defRPr>
                      </a:lvl3pPr>
                      <a:lvl4pPr marL="1371600" algn="l" defTabSz="914400" rtl="0" eaLnBrk="1" latinLnBrk="0" hangingPunct="1">
                        <a:defRPr sz="1800" kern="1200">
                          <a:solidFill>
                            <a:schemeClr val="dk1"/>
                          </a:solidFill>
                          <a:latin typeface="Arial"/>
                          <a:ea typeface="楷体_GB2312"/>
                          <a:cs typeface="Arial"/>
                        </a:defRPr>
                      </a:lvl4pPr>
                      <a:lvl5pPr marL="1828800" algn="l" defTabSz="914400" rtl="0" eaLnBrk="1" latinLnBrk="0" hangingPunct="1">
                        <a:defRPr sz="1800" kern="1200">
                          <a:solidFill>
                            <a:schemeClr val="dk1"/>
                          </a:solidFill>
                          <a:latin typeface="Arial"/>
                          <a:ea typeface="楷体_GB2312"/>
                          <a:cs typeface="Arial"/>
                        </a:defRPr>
                      </a:lvl5pPr>
                      <a:lvl6pPr marL="2286000" algn="l" defTabSz="914400" rtl="0" eaLnBrk="1" latinLnBrk="0" hangingPunct="1">
                        <a:defRPr sz="1800" kern="1200">
                          <a:solidFill>
                            <a:schemeClr val="dk1"/>
                          </a:solidFill>
                          <a:latin typeface="Arial"/>
                          <a:ea typeface="楷体_GB2312"/>
                          <a:cs typeface="Arial"/>
                        </a:defRPr>
                      </a:lvl6pPr>
                      <a:lvl7pPr marL="2743200" algn="l" defTabSz="914400" rtl="0" eaLnBrk="1" latinLnBrk="0" hangingPunct="1">
                        <a:defRPr sz="1800" kern="1200">
                          <a:solidFill>
                            <a:schemeClr val="dk1"/>
                          </a:solidFill>
                          <a:latin typeface="Arial"/>
                          <a:ea typeface="楷体_GB2312"/>
                          <a:cs typeface="Arial"/>
                        </a:defRPr>
                      </a:lvl7pPr>
                      <a:lvl8pPr marL="3200400" algn="l" defTabSz="914400" rtl="0" eaLnBrk="1" latinLnBrk="0" hangingPunct="1">
                        <a:defRPr sz="1800" kern="1200">
                          <a:solidFill>
                            <a:schemeClr val="dk1"/>
                          </a:solidFill>
                          <a:latin typeface="Arial"/>
                          <a:ea typeface="楷体_GB2312"/>
                          <a:cs typeface="Arial"/>
                        </a:defRPr>
                      </a:lvl8pPr>
                      <a:lvl9pPr marL="3657600" algn="l" defTabSz="914400" rtl="0" eaLnBrk="1" latinLnBrk="0" hangingPunct="1">
                        <a:defRPr sz="1800" kern="1200">
                          <a:solidFill>
                            <a:schemeClr val="dk1"/>
                          </a:solidFill>
                          <a:latin typeface="Arial"/>
                          <a:ea typeface="楷体_GB2312"/>
                          <a:cs typeface="Arial"/>
                        </a:defRPr>
                      </a:lvl9pPr>
                    </a:lstStyle>
                    <a:p>
                      <a:pPr algn="ctr"/>
                      <a:r>
                        <a:rPr lang="zh-CN" altLang="en-US" sz="1100" b="1" smtClean="0">
                          <a:solidFill>
                            <a:schemeClr val="bg1"/>
                          </a:solidFill>
                          <a:latin typeface="+mj-lt"/>
                          <a:ea typeface="楷体_GB2312" pitchFamily="49" charset="-122"/>
                        </a:rPr>
                        <a:t>中间值</a:t>
                      </a:r>
                      <a:endParaRPr lang="zh-CN" altLang="en-US" sz="1100" b="1">
                        <a:solidFill>
                          <a:schemeClr val="bg1"/>
                        </a:solidFill>
                        <a:latin typeface="+mj-lt"/>
                        <a:ea typeface="楷体_GB2312" pitchFamily="49" charset="-122"/>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C7962"/>
                    </a:solidFill>
                  </a:tcPr>
                </a:tc>
                <a:tc>
                  <a:txBody>
                    <a:bodyPr vert="horz" wrap="square"/>
                    <a:lstStyle>
                      <a:lvl1pPr marL="0" algn="l" defTabSz="914400" rtl="0" eaLnBrk="1" latinLnBrk="0" hangingPunct="1">
                        <a:defRPr sz="1800" kern="1200">
                          <a:solidFill>
                            <a:schemeClr val="dk1"/>
                          </a:solidFill>
                          <a:latin typeface="Arial"/>
                          <a:ea typeface="楷体_GB2312"/>
                          <a:cs typeface="Arial"/>
                        </a:defRPr>
                      </a:lvl1pPr>
                      <a:lvl2pPr marL="457200" algn="l" defTabSz="914400" rtl="0" eaLnBrk="1" latinLnBrk="0" hangingPunct="1">
                        <a:defRPr sz="1800" kern="1200">
                          <a:solidFill>
                            <a:schemeClr val="dk1"/>
                          </a:solidFill>
                          <a:latin typeface="Arial"/>
                          <a:ea typeface="楷体_GB2312"/>
                          <a:cs typeface="Arial"/>
                        </a:defRPr>
                      </a:lvl2pPr>
                      <a:lvl3pPr marL="914400" algn="l" defTabSz="914400" rtl="0" eaLnBrk="1" latinLnBrk="0" hangingPunct="1">
                        <a:defRPr sz="1800" kern="1200">
                          <a:solidFill>
                            <a:schemeClr val="dk1"/>
                          </a:solidFill>
                          <a:latin typeface="Arial"/>
                          <a:ea typeface="楷体_GB2312"/>
                          <a:cs typeface="Arial"/>
                        </a:defRPr>
                      </a:lvl3pPr>
                      <a:lvl4pPr marL="1371600" algn="l" defTabSz="914400" rtl="0" eaLnBrk="1" latinLnBrk="0" hangingPunct="1">
                        <a:defRPr sz="1800" kern="1200">
                          <a:solidFill>
                            <a:schemeClr val="dk1"/>
                          </a:solidFill>
                          <a:latin typeface="Arial"/>
                          <a:ea typeface="楷体_GB2312"/>
                          <a:cs typeface="Arial"/>
                        </a:defRPr>
                      </a:lvl4pPr>
                      <a:lvl5pPr marL="1828800" algn="l" defTabSz="914400" rtl="0" eaLnBrk="1" latinLnBrk="0" hangingPunct="1">
                        <a:defRPr sz="1800" kern="1200">
                          <a:solidFill>
                            <a:schemeClr val="dk1"/>
                          </a:solidFill>
                          <a:latin typeface="Arial"/>
                          <a:ea typeface="楷体_GB2312"/>
                          <a:cs typeface="Arial"/>
                        </a:defRPr>
                      </a:lvl5pPr>
                      <a:lvl6pPr marL="2286000" algn="l" defTabSz="914400" rtl="0" eaLnBrk="1" latinLnBrk="0" hangingPunct="1">
                        <a:defRPr sz="1800" kern="1200">
                          <a:solidFill>
                            <a:schemeClr val="dk1"/>
                          </a:solidFill>
                          <a:latin typeface="Arial"/>
                          <a:ea typeface="楷体_GB2312"/>
                          <a:cs typeface="Arial"/>
                        </a:defRPr>
                      </a:lvl6pPr>
                      <a:lvl7pPr marL="2743200" algn="l" defTabSz="914400" rtl="0" eaLnBrk="1" latinLnBrk="0" hangingPunct="1">
                        <a:defRPr sz="1800" kern="1200">
                          <a:solidFill>
                            <a:schemeClr val="dk1"/>
                          </a:solidFill>
                          <a:latin typeface="Arial"/>
                          <a:ea typeface="楷体_GB2312"/>
                          <a:cs typeface="Arial"/>
                        </a:defRPr>
                      </a:lvl7pPr>
                      <a:lvl8pPr marL="3200400" algn="l" defTabSz="914400" rtl="0" eaLnBrk="1" latinLnBrk="0" hangingPunct="1">
                        <a:defRPr sz="1800" kern="1200">
                          <a:solidFill>
                            <a:schemeClr val="dk1"/>
                          </a:solidFill>
                          <a:latin typeface="Arial"/>
                          <a:ea typeface="楷体_GB2312"/>
                          <a:cs typeface="Arial"/>
                        </a:defRPr>
                      </a:lvl8pPr>
                      <a:lvl9pPr marL="3657600" algn="l" defTabSz="914400" rtl="0" eaLnBrk="1" latinLnBrk="0" hangingPunct="1">
                        <a:defRPr sz="1800" kern="1200">
                          <a:solidFill>
                            <a:schemeClr val="dk1"/>
                          </a:solidFill>
                          <a:latin typeface="Arial"/>
                          <a:ea typeface="楷体_GB2312"/>
                          <a:cs typeface="Arial"/>
                        </a:defRPr>
                      </a:lvl9pPr>
                    </a:lstStyle>
                    <a:p>
                      <a:pPr algn="ctr"/>
                      <a:r>
                        <a:rPr lang="zh-CN" altLang="en-US" sz="1100" b="1" smtClean="0">
                          <a:solidFill>
                            <a:schemeClr val="bg1"/>
                          </a:solidFill>
                          <a:latin typeface="+mj-lt"/>
                          <a:ea typeface="楷体_GB2312" pitchFamily="49" charset="-122"/>
                        </a:rPr>
                        <a:t>最高值</a:t>
                      </a:r>
                      <a:endParaRPr lang="zh-CN" altLang="en-US" sz="1100" b="1">
                        <a:solidFill>
                          <a:schemeClr val="bg1"/>
                        </a:solidFill>
                        <a:latin typeface="+mj-lt"/>
                        <a:ea typeface="楷体_GB2312" pitchFamily="49" charset="-122"/>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C7962"/>
                    </a:solidFill>
                  </a:tcPr>
                </a:tc>
              </a:tr>
              <a:tr h="432369">
                <a:tc>
                  <a:txBody>
                    <a:bodyPr vert="horz" wrap="square"/>
                    <a:lstStyle/>
                    <a:p>
                      <a:pPr algn="ctr">
                        <a:spcAft>
                          <a:spcPct val="0"/>
                        </a:spcAft>
                      </a:pPr>
                      <a:r>
                        <a:rPr lang="zh-CN" sz="1100" kern="1200">
                          <a:effectLst/>
                          <a:latin typeface="Arial"/>
                          <a:ea typeface="楷体_GB2312"/>
                          <a:cs typeface="Arial"/>
                        </a:rPr>
                        <a:t>董事长</a:t>
                      </a:r>
                      <a:endParaRPr lang="zh-CN" sz="1500" kern="100">
                        <a:effectLst/>
                        <a:latin typeface="Times New Roman"/>
                        <a:ea typeface="宋体"/>
                      </a:endParaRPr>
                    </a:p>
                  </a:txBody>
                  <a:tcPr marL="9525" marR="9525" anchor="ctr">
                    <a:lnL w="9525"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lumMod val="85000"/>
                      </a:srgbClr>
                    </a:solidFill>
                  </a:tcPr>
                </a:tc>
                <a:tc>
                  <a:txBody>
                    <a:bodyPr vert="horz" wrap="square"/>
                    <a:lstStyle/>
                    <a:p>
                      <a:pPr algn="ctr" fontAlgn="ctr">
                        <a:spcAft>
                          <a:spcPct val="0"/>
                        </a:spcAft>
                      </a:pPr>
                      <a:r>
                        <a:rPr lang="en-US" sz="1100" kern="1200">
                          <a:effectLst/>
                          <a:latin typeface="Arial"/>
                          <a:ea typeface="楷体_GB2312"/>
                        </a:rPr>
                        <a:t>50%</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kern="100">
                          <a:solidFill>
                            <a:srgbClr val="000000"/>
                          </a:solidFill>
                          <a:effectLst/>
                          <a:latin typeface="Arial"/>
                          <a:ea typeface="楷体_GB2312"/>
                        </a:rPr>
                        <a:t>1,704,000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b="1" kern="100">
                          <a:solidFill>
                            <a:srgbClr val="000000"/>
                          </a:solidFill>
                          <a:effectLst/>
                          <a:latin typeface="Arial"/>
                          <a:ea typeface="楷体_GB2312"/>
                        </a:rPr>
                        <a:t>2,385,000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kern="100">
                          <a:solidFill>
                            <a:srgbClr val="000000"/>
                          </a:solidFill>
                          <a:effectLst/>
                          <a:latin typeface="Arial"/>
                          <a:ea typeface="楷体_GB2312"/>
                        </a:rPr>
                        <a:t>3,067,000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r>
              <a:tr h="432369">
                <a:tc>
                  <a:txBody>
                    <a:bodyPr vert="horz" wrap="square"/>
                    <a:lstStyle/>
                    <a:p>
                      <a:pPr algn="ctr">
                        <a:spcAft>
                          <a:spcPct val="0"/>
                        </a:spcAft>
                      </a:pPr>
                      <a:r>
                        <a:rPr lang="zh-CN" sz="1100" kern="1200">
                          <a:effectLst/>
                          <a:latin typeface="Arial"/>
                          <a:ea typeface="楷体_GB2312"/>
                          <a:cs typeface="Arial"/>
                        </a:rPr>
                        <a:t>总经理</a:t>
                      </a:r>
                      <a:endParaRPr lang="zh-CN" sz="1500" kern="100">
                        <a:effectLst/>
                        <a:latin typeface="Times New Roman"/>
                        <a:ea typeface="宋体"/>
                      </a:endParaRPr>
                    </a:p>
                  </a:txBody>
                  <a:tcPr marL="9525" marR="9525" anchor="ctr">
                    <a:lnL w="9525"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lumMod val="85000"/>
                      </a:srgbClr>
                    </a:solidFill>
                  </a:tcPr>
                </a:tc>
                <a:tc>
                  <a:txBody>
                    <a:bodyPr vert="horz" wrap="square"/>
                    <a:lstStyle/>
                    <a:p>
                      <a:pPr algn="ctr" fontAlgn="ctr">
                        <a:spcAft>
                          <a:spcPct val="0"/>
                        </a:spcAft>
                      </a:pPr>
                      <a:r>
                        <a:rPr lang="en-US" sz="1100" kern="1200">
                          <a:effectLst/>
                          <a:latin typeface="Arial"/>
                          <a:ea typeface="楷体_GB2312"/>
                        </a:rPr>
                        <a:t>50%</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kern="100">
                          <a:solidFill>
                            <a:srgbClr val="000000"/>
                          </a:solidFill>
                          <a:effectLst/>
                          <a:latin typeface="Arial"/>
                          <a:ea typeface="楷体_GB2312"/>
                        </a:rPr>
                        <a:t>1,533,000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b="1" kern="100">
                          <a:solidFill>
                            <a:srgbClr val="000000"/>
                          </a:solidFill>
                          <a:effectLst/>
                          <a:latin typeface="Arial"/>
                          <a:ea typeface="楷体_GB2312"/>
                        </a:rPr>
                        <a:t>2,146,500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kern="100">
                          <a:solidFill>
                            <a:srgbClr val="000000"/>
                          </a:solidFill>
                          <a:effectLst/>
                          <a:latin typeface="Arial"/>
                          <a:ea typeface="楷体_GB2312"/>
                        </a:rPr>
                        <a:t>2,759,000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r>
              <a:tr h="432369">
                <a:tc>
                  <a:txBody>
                    <a:bodyPr vert="horz" wrap="square"/>
                    <a:lstStyle/>
                    <a:p>
                      <a:pPr algn="ctr">
                        <a:spcAft>
                          <a:spcPct val="0"/>
                        </a:spcAft>
                      </a:pPr>
                      <a:r>
                        <a:rPr lang="zh-CN" sz="1100" kern="1200">
                          <a:effectLst/>
                          <a:latin typeface="Arial"/>
                          <a:ea typeface="楷体_GB2312"/>
                          <a:cs typeface="Arial"/>
                        </a:rPr>
                        <a:t>前台副总</a:t>
                      </a:r>
                      <a:endParaRPr lang="zh-CN" sz="1500" kern="100">
                        <a:effectLst/>
                        <a:latin typeface="Times New Roman"/>
                        <a:ea typeface="宋体"/>
                      </a:endParaRPr>
                    </a:p>
                  </a:txBody>
                  <a:tcPr marL="9525" marR="9525" anchor="ctr">
                    <a:lnL w="9525"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lumMod val="85000"/>
                      </a:srgbClr>
                    </a:solidFill>
                  </a:tcPr>
                </a:tc>
                <a:tc>
                  <a:txBody>
                    <a:bodyPr vert="horz" wrap="square"/>
                    <a:lstStyle/>
                    <a:p>
                      <a:pPr algn="ctr" fontAlgn="ctr">
                        <a:spcAft>
                          <a:spcPct val="0"/>
                        </a:spcAft>
                      </a:pPr>
                      <a:r>
                        <a:rPr lang="en-US" sz="1100" kern="1200">
                          <a:effectLst/>
                          <a:latin typeface="Arial"/>
                          <a:ea typeface="楷体_GB2312"/>
                        </a:rPr>
                        <a:t>50%</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kern="100">
                          <a:solidFill>
                            <a:srgbClr val="000000"/>
                          </a:solidFill>
                          <a:effectLst/>
                          <a:latin typeface="Arial"/>
                          <a:ea typeface="楷体_GB2312"/>
                        </a:rPr>
                        <a:t>1,363,000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b="1" kern="100">
                          <a:solidFill>
                            <a:srgbClr val="000000"/>
                          </a:solidFill>
                          <a:effectLst/>
                          <a:latin typeface="Arial"/>
                          <a:ea typeface="楷体_GB2312"/>
                        </a:rPr>
                        <a:t>1,908,000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kern="100">
                          <a:solidFill>
                            <a:srgbClr val="000000"/>
                          </a:solidFill>
                          <a:effectLst/>
                          <a:latin typeface="Arial"/>
                          <a:ea typeface="楷体_GB2312"/>
                        </a:rPr>
                        <a:t>2,453,000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r>
              <a:tr h="432369">
                <a:tc>
                  <a:txBody>
                    <a:bodyPr vert="horz" wrap="square"/>
                    <a:lstStyle/>
                    <a:p>
                      <a:pPr algn="ctr">
                        <a:spcAft>
                          <a:spcPct val="0"/>
                        </a:spcAft>
                      </a:pPr>
                      <a:r>
                        <a:rPr lang="zh-CN" sz="1100" kern="1200">
                          <a:effectLst/>
                          <a:latin typeface="Arial"/>
                          <a:ea typeface="楷体_GB2312"/>
                          <a:cs typeface="Arial"/>
                        </a:rPr>
                        <a:t>中后台副总</a:t>
                      </a:r>
                      <a:endParaRPr lang="zh-CN" sz="1500" kern="100">
                        <a:effectLst/>
                        <a:latin typeface="Times New Roman"/>
                        <a:ea typeface="宋体"/>
                      </a:endParaRPr>
                    </a:p>
                  </a:txBody>
                  <a:tcPr marL="9525" marR="9525" anchor="ctr">
                    <a:lnL w="9525"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lumMod val="85000"/>
                      </a:srgbClr>
                    </a:solidFill>
                  </a:tcPr>
                </a:tc>
                <a:tc>
                  <a:txBody>
                    <a:bodyPr vert="horz" wrap="square"/>
                    <a:lstStyle/>
                    <a:p>
                      <a:pPr algn="ctr" fontAlgn="ctr">
                        <a:spcAft>
                          <a:spcPct val="0"/>
                        </a:spcAft>
                      </a:pPr>
                      <a:r>
                        <a:rPr lang="en-US" sz="1100" kern="1200">
                          <a:effectLst/>
                          <a:latin typeface="Arial"/>
                          <a:ea typeface="楷体_GB2312"/>
                        </a:rPr>
                        <a:t>43%</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kern="100">
                          <a:solidFill>
                            <a:srgbClr val="000000"/>
                          </a:solidFill>
                          <a:effectLst/>
                          <a:latin typeface="Arial"/>
                          <a:ea typeface="楷体_GB2312"/>
                        </a:rPr>
                        <a:t>1,193,000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b="1" kern="100">
                          <a:solidFill>
                            <a:srgbClr val="000000"/>
                          </a:solidFill>
                          <a:effectLst/>
                          <a:latin typeface="Arial"/>
                          <a:ea typeface="楷体_GB2312"/>
                        </a:rPr>
                        <a:t>1,669,500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kern="100">
                          <a:solidFill>
                            <a:srgbClr val="000000"/>
                          </a:solidFill>
                          <a:effectLst/>
                          <a:latin typeface="Arial"/>
                          <a:ea typeface="楷体_GB2312"/>
                        </a:rPr>
                        <a:t>2,147,000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r>
            </a:tbl>
          </a:graphicData>
        </a:graphic>
      </p:graphicFrame>
      <p:sp>
        <p:nvSpPr>
          <p:cNvPr id="13" name="TextBox 12"/>
          <p:cNvSpPr txBox="1"/>
          <p:nvPr/>
        </p:nvSpPr>
        <p:spPr>
          <a:xfrm>
            <a:off x="4716016" y="3769153"/>
            <a:ext cx="3840480" cy="261610"/>
          </a:xfrm>
          <a:prstGeom prst="rect">
            <a:avLst/>
          </a:prstGeom>
          <a:solidFill>
            <a:schemeClr val="accent2"/>
          </a:solidFill>
        </p:spPr>
        <p:style>
          <a:lnRef idx="0">
            <a:schemeClr val="accent6"/>
          </a:lnRef>
          <a:fillRef idx="3">
            <a:schemeClr val="accent6"/>
          </a:fillRef>
          <a:effectRef idx="3">
            <a:schemeClr val="accent6"/>
          </a:effectRef>
          <a:fontRef idx="minor">
            <a:schemeClr val="lt1"/>
          </a:fontRef>
        </p:style>
        <p:txBody>
          <a:bodyPr wrap="square" rtlCol="0">
            <a:sp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100" b="1" smtClean="0">
                <a:solidFill>
                  <a:schemeClr val="bg1"/>
                </a:solidFill>
                <a:latin typeface="+mj-lt"/>
                <a:ea typeface="楷体_GB2312" pitchFamily="49" charset="-122"/>
              </a:rPr>
              <a:t>中投租赁高管总现金薪酬体系和市场竞争力（单位：万元）</a:t>
            </a:r>
            <a:endParaRPr lang="zh-CN" altLang="en-US" sz="1100" b="1">
              <a:solidFill>
                <a:schemeClr val="bg1"/>
              </a:solidFill>
              <a:latin typeface="+mj-lt"/>
              <a:ea typeface="楷体_GB2312" pitchFamily="49" charset="-122"/>
            </a:endParaRPr>
          </a:p>
        </p:txBody>
      </p:sp>
      <p:graphicFrame>
        <p:nvGraphicFramePr>
          <p:cNvPr id="16" name="图表 15"/>
          <p:cNvGraphicFramePr/>
          <p:nvPr>
            <p:extLst>
              <p:ext uri="{D42A27DB-BD31-4B8C-83A1-F6EECF244321}">
                <p14:modId xmlns:p14="http://schemas.microsoft.com/office/powerpoint/2010/main" val="1026946591"/>
              </p:ext>
            </p:extLst>
          </p:nvPr>
        </p:nvGraphicFramePr>
        <p:xfrm>
          <a:off x="4699620" y="4038527"/>
          <a:ext cx="3840480" cy="2276856"/>
        </p:xfrm>
        <a:graphic>
          <a:graphicData uri="http://schemas.openxmlformats.org/drawingml/2006/chart">
            <c:chart xmlns:c="http://schemas.openxmlformats.org/drawingml/2006/chart" r:id="rId2"/>
          </a:graphicData>
        </a:graphic>
      </p:graphicFrame>
    </p:spTree>
    <p:extLst>
      <p:ext uri="{BB962C8B-B14F-4D97-AF65-F5344CB8AC3E}">
        <p14:creationId xmlns:p14="http://schemas.microsoft.com/office/powerpoint/2010/main" val="3312738630"/>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smtClean="0">
                <a:ea typeface="楷体_GB2312" pitchFamily="49" charset="-122"/>
              </a:rPr>
              <a:t>中投租赁固定现金薪酬水平及薪酬结构</a:t>
            </a:r>
            <a:endParaRPr lang="zh-CN" altLang="en-US">
              <a:ea typeface="楷体_GB2312" pitchFamily="49" charset="-122"/>
            </a:endParaRPr>
          </a:p>
        </p:txBody>
      </p:sp>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2013 Towers Watson. All rights reserved.</a:t>
            </a:r>
            <a:endParaRPr lang="en-GB"/>
          </a:p>
        </p:txBody>
      </p:sp>
      <p:sp>
        <p:nvSpPr>
          <p:cNvPr id="11" name="Slide Number Placeholder 3"/>
          <p:cNvSpPr>
            <a:spLocks noGrp="1"/>
          </p:cNvSpPr>
          <p:nvPr>
            <p:ph type="sldNum" sz="quarter" idx="10"/>
          </p:nvPr>
        </p:nvSpPr>
        <p:spPr>
          <a:xfrm>
            <a:off x="8316416" y="6255469"/>
            <a:ext cx="498475" cy="269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bg1"/>
                </a:solidFill>
                <a:latin typeface="Arial"/>
                <a:ea typeface="楷体_GB2312" pitchFamily="49" charset="-122"/>
              </a:defRPr>
            </a:lvl1pPr>
            <a:lvl2pPr marL="742950" indent="-285750" eaLnBrk="0" hangingPunct="0">
              <a:defRPr b="1">
                <a:solidFill>
                  <a:schemeClr val="bg1"/>
                </a:solidFill>
                <a:latin typeface="Arial"/>
                <a:ea typeface="楷体_GB2312" pitchFamily="49" charset="-122"/>
              </a:defRPr>
            </a:lvl2pPr>
            <a:lvl3pPr marL="1143000" indent="-228600" eaLnBrk="0" hangingPunct="0">
              <a:defRPr b="1">
                <a:solidFill>
                  <a:schemeClr val="bg1"/>
                </a:solidFill>
                <a:latin typeface="Arial"/>
                <a:ea typeface="楷体_GB2312" pitchFamily="49" charset="-122"/>
              </a:defRPr>
            </a:lvl3pPr>
            <a:lvl4pPr marL="1600200" indent="-228600" eaLnBrk="0" hangingPunct="0">
              <a:defRPr b="1">
                <a:solidFill>
                  <a:schemeClr val="bg1"/>
                </a:solidFill>
                <a:latin typeface="Arial"/>
                <a:ea typeface="楷体_GB2312" pitchFamily="49" charset="-122"/>
              </a:defRPr>
            </a:lvl4pPr>
            <a:lvl5pPr marL="2057400" indent="-228600" eaLnBrk="0" hangingPunct="0">
              <a:defRPr b="1">
                <a:solidFill>
                  <a:schemeClr val="bg1"/>
                </a:solidFill>
                <a:latin typeface="Arial"/>
                <a:ea typeface="楷体_GB2312" pitchFamily="49" charset="-122"/>
              </a:defRPr>
            </a:lvl5pPr>
            <a:lvl6pPr marL="2514600" indent="-228600" algn="ctr" eaLnBrk="0" fontAlgn="base" hangingPunct="0">
              <a:spcBef>
                <a:spcPct val="0"/>
              </a:spcBef>
              <a:spcAft>
                <a:spcPct val="0"/>
              </a:spcAft>
              <a:defRPr b="1">
                <a:solidFill>
                  <a:schemeClr val="bg1"/>
                </a:solidFill>
                <a:latin typeface="Arial"/>
                <a:ea typeface="楷体_GB2312" pitchFamily="49" charset="-122"/>
              </a:defRPr>
            </a:lvl6pPr>
            <a:lvl7pPr marL="2971800" indent="-228600" algn="ctr" eaLnBrk="0" fontAlgn="base" hangingPunct="0">
              <a:spcBef>
                <a:spcPct val="0"/>
              </a:spcBef>
              <a:spcAft>
                <a:spcPct val="0"/>
              </a:spcAft>
              <a:defRPr b="1">
                <a:solidFill>
                  <a:schemeClr val="bg1"/>
                </a:solidFill>
                <a:latin typeface="Arial"/>
                <a:ea typeface="楷体_GB2312" pitchFamily="49" charset="-122"/>
              </a:defRPr>
            </a:lvl7pPr>
            <a:lvl8pPr marL="3429000" indent="-228600" algn="ctr" eaLnBrk="0" fontAlgn="base" hangingPunct="0">
              <a:spcBef>
                <a:spcPct val="0"/>
              </a:spcBef>
              <a:spcAft>
                <a:spcPct val="0"/>
              </a:spcAft>
              <a:defRPr b="1">
                <a:solidFill>
                  <a:schemeClr val="bg1"/>
                </a:solidFill>
                <a:latin typeface="Arial"/>
                <a:ea typeface="楷体_GB2312" pitchFamily="49" charset="-122"/>
              </a:defRPr>
            </a:lvl8pPr>
            <a:lvl9pPr marL="3886200" indent="-228600" algn="ctr" eaLnBrk="0" fontAlgn="base" hangingPunct="0">
              <a:spcBef>
                <a:spcPct val="0"/>
              </a:spcBef>
              <a:spcAft>
                <a:spcPct val="0"/>
              </a:spcAft>
              <a:defRPr b="1">
                <a:solidFill>
                  <a:schemeClr val="bg1"/>
                </a:solidFill>
                <a:latin typeface="Arial"/>
                <a:ea typeface="楷体_GB2312" pitchFamily="49" charset="-122"/>
              </a:defRPr>
            </a:lvl9pPr>
          </a:lstStyle>
          <a:p>
            <a:pPr eaLnBrk="1" hangingPunct="1"/>
            <a:fld id="{112AD509-DDD4-4F92-AB35-B325E5654D7F}" type="slidenum">
              <a:rPr lang="zh-CN" altLang="en-US" smtClean="0">
                <a:solidFill>
                  <a:srgbClr val="000000"/>
                </a:solidFill>
              </a:rPr>
              <a:pPr eaLnBrk="1" hangingPunct="1"/>
              <a:t>12</a:t>
            </a:fld>
            <a:endParaRPr lang="en-US" altLang="zh-CN" smtClean="0">
              <a:solidFill>
                <a:srgbClr val="000000"/>
              </a:solidFill>
            </a:endParaRPr>
          </a:p>
        </p:txBody>
      </p:sp>
      <p:sp>
        <p:nvSpPr>
          <p:cNvPr id="15" name="内容占位符 2"/>
          <p:cNvSpPr>
            <a:spLocks noGrp="1"/>
          </p:cNvSpPr>
          <p:nvPr>
            <p:ph idx="1"/>
          </p:nvPr>
        </p:nvSpPr>
        <p:spPr>
          <a:xfrm>
            <a:off x="395536" y="1412776"/>
            <a:ext cx="8352928" cy="4713387"/>
          </a:xfrm>
        </p:spPr>
        <p:txBody>
          <a:bodyPr/>
          <a:lstStyle/>
          <a:p>
            <a:pPr marL="285750" indent="-285750">
              <a:spcBef>
                <a:spcPts val="200"/>
              </a:spcBef>
              <a:spcAft>
                <a:spcPts val="200"/>
              </a:spcAft>
              <a:buClr>
                <a:srgbClr val="E65032"/>
              </a:buClr>
              <a:buSzPct val="60000"/>
              <a:buFont typeface="Wingdings" pitchFamily="2" charset="2"/>
              <a:buChar char="l"/>
            </a:pPr>
            <a:r>
              <a:rPr lang="zh-CN" altLang="en-US" sz="1600" b="0" kern="0">
                <a:solidFill>
                  <a:sysClr val="windowText" lastClr="000000"/>
                </a:solidFill>
                <a:latin typeface="+mj-lt"/>
                <a:ea typeface="楷体_GB2312" pitchFamily="49" charset="-122"/>
              </a:rPr>
              <a:t>根据初步建议</a:t>
            </a:r>
            <a:r>
              <a:rPr lang="zh-CN" altLang="en-US" sz="1600" b="0" kern="0" smtClean="0">
                <a:solidFill>
                  <a:sysClr val="windowText" lastClr="000000"/>
                </a:solidFill>
                <a:latin typeface="+mj-lt"/>
                <a:ea typeface="楷体_GB2312" pitchFamily="49" charset="-122"/>
              </a:rPr>
              <a:t>的总现金薪</a:t>
            </a:r>
            <a:r>
              <a:rPr lang="zh-CN" altLang="en-US" sz="1600" b="0" kern="0">
                <a:solidFill>
                  <a:sysClr val="windowText" lastClr="000000"/>
                </a:solidFill>
                <a:latin typeface="+mj-lt"/>
                <a:ea typeface="楷体_GB2312" pitchFamily="49" charset="-122"/>
              </a:rPr>
              <a:t>酬</a:t>
            </a:r>
            <a:r>
              <a:rPr lang="zh-CN" altLang="en-US" sz="1600" b="0" kern="0" smtClean="0">
                <a:solidFill>
                  <a:sysClr val="windowText" lastClr="000000"/>
                </a:solidFill>
                <a:latin typeface="+mj-lt"/>
                <a:ea typeface="楷体_GB2312" pitchFamily="49" charset="-122"/>
              </a:rPr>
              <a:t>水平（市场</a:t>
            </a:r>
            <a:r>
              <a:rPr lang="en-US" altLang="zh-CN" sz="1600" b="0" kern="0" smtClean="0">
                <a:solidFill>
                  <a:sysClr val="windowText" lastClr="000000"/>
                </a:solidFill>
                <a:latin typeface="+mj-lt"/>
                <a:ea typeface="楷体_GB2312" pitchFamily="49" charset="-122"/>
              </a:rPr>
              <a:t>50</a:t>
            </a:r>
            <a:r>
              <a:rPr lang="zh-CN" altLang="en-US" sz="1600" b="0" kern="0" smtClean="0">
                <a:solidFill>
                  <a:sysClr val="windowText" lastClr="000000"/>
                </a:solidFill>
                <a:latin typeface="+mj-lt"/>
                <a:ea typeface="楷体_GB2312" pitchFamily="49" charset="-122"/>
              </a:rPr>
              <a:t>分位）和市场实践中的高管固浮比，确定相应的固定薪酬水平（略低于市场</a:t>
            </a:r>
            <a:r>
              <a:rPr lang="en-US" altLang="zh-CN" sz="1600" b="0" kern="0" smtClean="0">
                <a:solidFill>
                  <a:sysClr val="windowText" lastClr="000000"/>
                </a:solidFill>
                <a:latin typeface="+mj-lt"/>
                <a:ea typeface="楷体_GB2312" pitchFamily="49" charset="-122"/>
              </a:rPr>
              <a:t>50</a:t>
            </a:r>
            <a:r>
              <a:rPr lang="zh-CN" altLang="en-US" sz="1600" b="0" kern="0">
                <a:solidFill>
                  <a:sysClr val="windowText" lastClr="000000"/>
                </a:solidFill>
                <a:latin typeface="+mj-lt"/>
                <a:ea typeface="楷体_GB2312" pitchFamily="49" charset="-122"/>
              </a:rPr>
              <a:t>分位</a:t>
            </a:r>
            <a:r>
              <a:rPr lang="zh-CN" altLang="en-US" sz="1600" b="0" kern="0" smtClean="0">
                <a:solidFill>
                  <a:sysClr val="windowText" lastClr="000000"/>
                </a:solidFill>
                <a:latin typeface="+mj-lt"/>
                <a:ea typeface="楷体_GB2312" pitchFamily="49" charset="-122"/>
              </a:rPr>
              <a:t>水平）</a:t>
            </a:r>
            <a:endParaRPr lang="en-US" altLang="zh-CN" sz="1600" b="0" kern="0" smtClean="0">
              <a:solidFill>
                <a:sysClr val="windowText" lastClr="000000"/>
              </a:solidFill>
              <a:latin typeface="+mj-lt"/>
              <a:ea typeface="楷体_GB2312" pitchFamily="49" charset="-122"/>
            </a:endParaRPr>
          </a:p>
          <a:p>
            <a:pPr>
              <a:spcBef>
                <a:spcPts val="200"/>
              </a:spcBef>
              <a:spcAft>
                <a:spcPts val="200"/>
              </a:spcAft>
              <a:buClr>
                <a:srgbClr val="E65032"/>
              </a:buClr>
              <a:buSzPct val="60000"/>
            </a:pPr>
            <a:endParaRPr lang="zh-CN" altLang="en-US" sz="1600" b="0" kern="0">
              <a:solidFill>
                <a:sysClr val="windowText" lastClr="000000"/>
              </a:solidFill>
              <a:latin typeface="+mj-lt"/>
              <a:ea typeface="楷体_GB2312" pitchFamily="49" charset="-122"/>
            </a:endParaRPr>
          </a:p>
          <a:p>
            <a:pPr marL="285750" indent="-285750">
              <a:spcBef>
                <a:spcPts val="200"/>
              </a:spcBef>
              <a:spcAft>
                <a:spcPts val="200"/>
              </a:spcAft>
              <a:buClr>
                <a:srgbClr val="E65032"/>
              </a:buClr>
              <a:buSzPct val="60000"/>
              <a:buFont typeface="Wingdings" pitchFamily="2" charset="2"/>
              <a:buChar char="l"/>
            </a:pPr>
            <a:r>
              <a:rPr lang="zh-CN" altLang="en-US" sz="1600" b="0" kern="0" smtClean="0">
                <a:solidFill>
                  <a:sysClr val="windowText" lastClr="000000"/>
                </a:solidFill>
                <a:latin typeface="+mj-lt"/>
                <a:ea typeface="楷体_GB2312" pitchFamily="49" charset="-122"/>
              </a:rPr>
              <a:t>各高管岗位的固定薪酬宽带区间</a:t>
            </a:r>
            <a:r>
              <a:rPr lang="zh-CN" altLang="en-US" sz="1600" b="0" kern="0">
                <a:solidFill>
                  <a:sysClr val="windowText" lastClr="000000"/>
                </a:solidFill>
                <a:latin typeface="+mj-lt"/>
                <a:ea typeface="楷体_GB2312" pitchFamily="49" charset="-122"/>
              </a:rPr>
              <a:t>示意如下：</a:t>
            </a:r>
          </a:p>
        </p:txBody>
      </p:sp>
      <p:graphicFrame>
        <p:nvGraphicFramePr>
          <p:cNvPr id="13" name="表格 12"/>
          <p:cNvGraphicFramePr>
            <a:graphicFrameLocks noGrp="1"/>
          </p:cNvGraphicFramePr>
          <p:nvPr>
            <p:extLst>
              <p:ext uri="{D42A27DB-BD31-4B8C-83A1-F6EECF244321}">
                <p14:modId xmlns:p14="http://schemas.microsoft.com/office/powerpoint/2010/main" val="404126122"/>
              </p:ext>
            </p:extLst>
          </p:nvPr>
        </p:nvGraphicFramePr>
        <p:xfrm>
          <a:off x="538408" y="2636912"/>
          <a:ext cx="3961583" cy="2448270"/>
        </p:xfrm>
        <a:graphic>
          <a:graphicData uri="http://schemas.openxmlformats.org/drawingml/2006/table">
            <a:tbl>
              <a:tblPr firstRow="1" bandRow="1">
                <a:effectLst>
                  <a:outerShdw blurRad="50800" dist="38100" dir="2700000" algn="tl" rotWithShape="0">
                    <a:prstClr val="black">
                      <a:alpha val="40000"/>
                    </a:prstClr>
                  </a:outerShdw>
                </a:effectLst>
              </a:tblPr>
              <a:tblGrid>
                <a:gridCol w="1131881"/>
                <a:gridCol w="943234"/>
                <a:gridCol w="943234"/>
                <a:gridCol w="943234"/>
              </a:tblGrid>
              <a:tr h="333855">
                <a:tc rowSpan="2">
                  <a:txBody>
                    <a:bodyPr vert="horz" wrap="square"/>
                    <a:lstStyle>
                      <a:lvl1pPr marL="0" algn="l" defTabSz="914400" rtl="0" eaLnBrk="1" latinLnBrk="0" hangingPunct="1">
                        <a:defRPr sz="1800" b="1" kern="1200">
                          <a:solidFill>
                            <a:schemeClr val="lt1"/>
                          </a:solidFill>
                          <a:latin typeface="Arial"/>
                          <a:ea typeface="楷体_GB2312"/>
                          <a:cs typeface="Arial"/>
                        </a:defRPr>
                      </a:lvl1pPr>
                      <a:lvl2pPr marL="457200" algn="l" defTabSz="914400" rtl="0" eaLnBrk="1" latinLnBrk="0" hangingPunct="1">
                        <a:defRPr sz="1800" b="1" kern="1200">
                          <a:solidFill>
                            <a:schemeClr val="lt1"/>
                          </a:solidFill>
                          <a:latin typeface="Arial"/>
                          <a:ea typeface="楷体_GB2312"/>
                          <a:cs typeface="Arial"/>
                        </a:defRPr>
                      </a:lvl2pPr>
                      <a:lvl3pPr marL="914400" algn="l" defTabSz="914400" rtl="0" eaLnBrk="1" latinLnBrk="0" hangingPunct="1">
                        <a:defRPr sz="1800" b="1" kern="1200">
                          <a:solidFill>
                            <a:schemeClr val="lt1"/>
                          </a:solidFill>
                          <a:latin typeface="Arial"/>
                          <a:ea typeface="楷体_GB2312"/>
                          <a:cs typeface="Arial"/>
                        </a:defRPr>
                      </a:lvl3pPr>
                      <a:lvl4pPr marL="1371600" algn="l" defTabSz="914400" rtl="0" eaLnBrk="1" latinLnBrk="0" hangingPunct="1">
                        <a:defRPr sz="1800" b="1" kern="1200">
                          <a:solidFill>
                            <a:schemeClr val="lt1"/>
                          </a:solidFill>
                          <a:latin typeface="Arial"/>
                          <a:ea typeface="楷体_GB2312"/>
                          <a:cs typeface="Arial"/>
                        </a:defRPr>
                      </a:lvl4pPr>
                      <a:lvl5pPr marL="1828800" algn="l" defTabSz="914400" rtl="0" eaLnBrk="1" latinLnBrk="0" hangingPunct="1">
                        <a:defRPr sz="1800" b="1" kern="1200">
                          <a:solidFill>
                            <a:schemeClr val="lt1"/>
                          </a:solidFill>
                          <a:latin typeface="Arial"/>
                          <a:ea typeface="楷体_GB2312"/>
                          <a:cs typeface="Arial"/>
                        </a:defRPr>
                      </a:lvl5pPr>
                      <a:lvl6pPr marL="2286000" algn="l" defTabSz="914400" rtl="0" eaLnBrk="1" latinLnBrk="0" hangingPunct="1">
                        <a:defRPr sz="1800" b="1" kern="1200">
                          <a:solidFill>
                            <a:schemeClr val="lt1"/>
                          </a:solidFill>
                          <a:latin typeface="Arial"/>
                          <a:ea typeface="楷体_GB2312"/>
                          <a:cs typeface="Arial"/>
                        </a:defRPr>
                      </a:lvl6pPr>
                      <a:lvl7pPr marL="2743200" algn="l" defTabSz="914400" rtl="0" eaLnBrk="1" latinLnBrk="0" hangingPunct="1">
                        <a:defRPr sz="1800" b="1" kern="1200">
                          <a:solidFill>
                            <a:schemeClr val="lt1"/>
                          </a:solidFill>
                          <a:latin typeface="Arial"/>
                          <a:ea typeface="楷体_GB2312"/>
                          <a:cs typeface="Arial"/>
                        </a:defRPr>
                      </a:lvl7pPr>
                      <a:lvl8pPr marL="3200400" algn="l" defTabSz="914400" rtl="0" eaLnBrk="1" latinLnBrk="0" hangingPunct="1">
                        <a:defRPr sz="1800" b="1" kern="1200">
                          <a:solidFill>
                            <a:schemeClr val="lt1"/>
                          </a:solidFill>
                          <a:latin typeface="Arial"/>
                          <a:ea typeface="楷体_GB2312"/>
                          <a:cs typeface="Arial"/>
                        </a:defRPr>
                      </a:lvl8pPr>
                      <a:lvl9pPr marL="3657600" algn="l" defTabSz="914400" rtl="0" eaLnBrk="1" latinLnBrk="0" hangingPunct="1">
                        <a:defRPr sz="1800" b="1" kern="1200">
                          <a:solidFill>
                            <a:schemeClr val="lt1"/>
                          </a:solidFill>
                          <a:latin typeface="Arial"/>
                          <a:ea typeface="楷体_GB2312"/>
                          <a:cs typeface="Arial"/>
                        </a:defRPr>
                      </a:lvl9pPr>
                    </a:lstStyle>
                    <a:p>
                      <a:pPr algn="ctr"/>
                      <a:r>
                        <a:rPr lang="zh-CN" altLang="en-US" sz="1100" b="1" smtClean="0">
                          <a:solidFill>
                            <a:schemeClr val="bg1"/>
                          </a:solidFill>
                          <a:latin typeface="+mj-lt"/>
                          <a:ea typeface="楷体_GB2312" pitchFamily="49" charset="-122"/>
                        </a:rPr>
                        <a:t>岗位</a:t>
                      </a:r>
                      <a:endParaRPr lang="zh-CN" altLang="en-US" sz="1100" b="1">
                        <a:solidFill>
                          <a:schemeClr val="bg1"/>
                        </a:solidFill>
                        <a:latin typeface="+mj-lt"/>
                        <a:ea typeface="楷体_GB2312" pitchFamily="49" charset="-122"/>
                      </a:endParaRPr>
                    </a:p>
                  </a:txBody>
                  <a:tcPr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EC7962"/>
                    </a:solidFill>
                  </a:tcPr>
                </a:tc>
                <a:tc gridSpan="3">
                  <a:txBody>
                    <a:bodyPr vert="horz" wrap="square"/>
                    <a:lstStyle>
                      <a:lvl1pPr marL="0" algn="l" defTabSz="914400" rtl="0" eaLnBrk="1" latinLnBrk="0" hangingPunct="1">
                        <a:defRPr sz="1800" b="1" kern="1200">
                          <a:solidFill>
                            <a:schemeClr val="lt1"/>
                          </a:solidFill>
                          <a:latin typeface="Arial"/>
                          <a:ea typeface="楷体_GB2312"/>
                          <a:cs typeface="Arial"/>
                        </a:defRPr>
                      </a:lvl1pPr>
                      <a:lvl2pPr marL="457200" algn="l" defTabSz="914400" rtl="0" eaLnBrk="1" latinLnBrk="0" hangingPunct="1">
                        <a:defRPr sz="1800" b="1" kern="1200">
                          <a:solidFill>
                            <a:schemeClr val="lt1"/>
                          </a:solidFill>
                          <a:latin typeface="Arial"/>
                          <a:ea typeface="楷体_GB2312"/>
                          <a:cs typeface="Arial"/>
                        </a:defRPr>
                      </a:lvl2pPr>
                      <a:lvl3pPr marL="914400" algn="l" defTabSz="914400" rtl="0" eaLnBrk="1" latinLnBrk="0" hangingPunct="1">
                        <a:defRPr sz="1800" b="1" kern="1200">
                          <a:solidFill>
                            <a:schemeClr val="lt1"/>
                          </a:solidFill>
                          <a:latin typeface="Arial"/>
                          <a:ea typeface="楷体_GB2312"/>
                          <a:cs typeface="Arial"/>
                        </a:defRPr>
                      </a:lvl3pPr>
                      <a:lvl4pPr marL="1371600" algn="l" defTabSz="914400" rtl="0" eaLnBrk="1" latinLnBrk="0" hangingPunct="1">
                        <a:defRPr sz="1800" b="1" kern="1200">
                          <a:solidFill>
                            <a:schemeClr val="lt1"/>
                          </a:solidFill>
                          <a:latin typeface="Arial"/>
                          <a:ea typeface="楷体_GB2312"/>
                          <a:cs typeface="Arial"/>
                        </a:defRPr>
                      </a:lvl4pPr>
                      <a:lvl5pPr marL="1828800" algn="l" defTabSz="914400" rtl="0" eaLnBrk="1" latinLnBrk="0" hangingPunct="1">
                        <a:defRPr sz="1800" b="1" kern="1200">
                          <a:solidFill>
                            <a:schemeClr val="lt1"/>
                          </a:solidFill>
                          <a:latin typeface="Arial"/>
                          <a:ea typeface="楷体_GB2312"/>
                          <a:cs typeface="Arial"/>
                        </a:defRPr>
                      </a:lvl5pPr>
                      <a:lvl6pPr marL="2286000" algn="l" defTabSz="914400" rtl="0" eaLnBrk="1" latinLnBrk="0" hangingPunct="1">
                        <a:defRPr sz="1800" b="1" kern="1200">
                          <a:solidFill>
                            <a:schemeClr val="lt1"/>
                          </a:solidFill>
                          <a:latin typeface="Arial"/>
                          <a:ea typeface="楷体_GB2312"/>
                          <a:cs typeface="Arial"/>
                        </a:defRPr>
                      </a:lvl6pPr>
                      <a:lvl7pPr marL="2743200" algn="l" defTabSz="914400" rtl="0" eaLnBrk="1" latinLnBrk="0" hangingPunct="1">
                        <a:defRPr sz="1800" b="1" kern="1200">
                          <a:solidFill>
                            <a:schemeClr val="lt1"/>
                          </a:solidFill>
                          <a:latin typeface="Arial"/>
                          <a:ea typeface="楷体_GB2312"/>
                          <a:cs typeface="Arial"/>
                        </a:defRPr>
                      </a:lvl7pPr>
                      <a:lvl8pPr marL="3200400" algn="l" defTabSz="914400" rtl="0" eaLnBrk="1" latinLnBrk="0" hangingPunct="1">
                        <a:defRPr sz="1800" b="1" kern="1200">
                          <a:solidFill>
                            <a:schemeClr val="lt1"/>
                          </a:solidFill>
                          <a:latin typeface="Arial"/>
                          <a:ea typeface="楷体_GB2312"/>
                          <a:cs typeface="Arial"/>
                        </a:defRPr>
                      </a:lvl8pPr>
                      <a:lvl9pPr marL="3657600" algn="l" defTabSz="914400" rtl="0" eaLnBrk="1" latinLnBrk="0" hangingPunct="1">
                        <a:defRPr sz="1800" b="1" kern="1200">
                          <a:solidFill>
                            <a:schemeClr val="lt1"/>
                          </a:solidFill>
                          <a:latin typeface="Arial"/>
                          <a:ea typeface="楷体_GB2312"/>
                          <a:cs typeface="Arial"/>
                        </a:defRPr>
                      </a:lvl9pPr>
                    </a:lstStyle>
                    <a:p>
                      <a:pPr algn="ctr"/>
                      <a:r>
                        <a:rPr lang="zh-CN" altLang="en-US" sz="1100" b="1" smtClean="0">
                          <a:solidFill>
                            <a:schemeClr val="bg1"/>
                          </a:solidFill>
                          <a:latin typeface="+mj-lt"/>
                          <a:ea typeface="楷体_GB2312" pitchFamily="49" charset="-122"/>
                        </a:rPr>
                        <a:t>固定薪酬宽带区间（单位：元）</a:t>
                      </a:r>
                      <a:endParaRPr lang="zh-CN" altLang="en-US" sz="1100" b="1">
                        <a:solidFill>
                          <a:schemeClr val="bg1"/>
                        </a:solidFill>
                        <a:latin typeface="+mj-lt"/>
                        <a:ea typeface="楷体_GB2312" pitchFamily="49" charset="-122"/>
                      </a:endParaRPr>
                    </a:p>
                  </a:txBody>
                  <a:tcPr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C7962"/>
                    </a:solidFill>
                  </a:tcPr>
                </a:tc>
                <a:tc hMerge="1">
                  <a:txBody>
                    <a:bodyPr vert="horz" wrap="square"/>
                    <a:lstStyle/>
                    <a:p>
                      <a:pPr algn="ctr"/>
                      <a:endParaRPr lang="zh-CN" altLang="en-US" sz="1250" b="1">
                        <a:solidFill>
                          <a:schemeClr val="accent3"/>
                        </a:solidFill>
                      </a:endParaRPr>
                    </a:p>
                  </a:txBody>
                  <a:tcPr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2"/>
                    </a:solidFill>
                  </a:tcPr>
                </a:tc>
                <a:tc hMerge="1">
                  <a:txBody>
                    <a:bodyPr vert="horz" wrap="square"/>
                    <a:lstStyle/>
                    <a:p>
                      <a:pPr algn="ctr"/>
                      <a:endParaRPr lang="zh-CN" altLang="en-US" sz="1250" b="1">
                        <a:solidFill>
                          <a:schemeClr val="accent3"/>
                        </a:solidFill>
                      </a:endParaRPr>
                    </a:p>
                  </a:txBody>
                  <a:tcPr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2"/>
                    </a:solidFill>
                  </a:tcPr>
                </a:tc>
              </a:tr>
              <a:tr h="333855">
                <a:tc vMerge="1">
                  <a:txBody>
                    <a:bodyPr vert="horz" wrap="square"/>
                    <a:lstStyle/>
                    <a:p>
                      <a:endParaRPr lang="zh-CN" altLang="en-US" sz="1400"/>
                    </a:p>
                  </a:txBody>
                  <a:tcP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bg1">
                        <a:lumMod val="95000"/>
                      </a:schemeClr>
                    </a:solidFill>
                  </a:tcPr>
                </a:tc>
                <a:tc>
                  <a:txBody>
                    <a:bodyPr vert="horz" wrap="square"/>
                    <a:lstStyle>
                      <a:lvl1pPr marL="0" algn="l" defTabSz="914400" rtl="0" eaLnBrk="1" latinLnBrk="0" hangingPunct="1">
                        <a:defRPr sz="1800" kern="1200">
                          <a:solidFill>
                            <a:schemeClr val="dk1"/>
                          </a:solidFill>
                          <a:latin typeface="Arial"/>
                          <a:ea typeface="楷体_GB2312"/>
                          <a:cs typeface="Arial"/>
                        </a:defRPr>
                      </a:lvl1pPr>
                      <a:lvl2pPr marL="457200" algn="l" defTabSz="914400" rtl="0" eaLnBrk="1" latinLnBrk="0" hangingPunct="1">
                        <a:defRPr sz="1800" kern="1200">
                          <a:solidFill>
                            <a:schemeClr val="dk1"/>
                          </a:solidFill>
                          <a:latin typeface="Arial"/>
                          <a:ea typeface="楷体_GB2312"/>
                          <a:cs typeface="Arial"/>
                        </a:defRPr>
                      </a:lvl2pPr>
                      <a:lvl3pPr marL="914400" algn="l" defTabSz="914400" rtl="0" eaLnBrk="1" latinLnBrk="0" hangingPunct="1">
                        <a:defRPr sz="1800" kern="1200">
                          <a:solidFill>
                            <a:schemeClr val="dk1"/>
                          </a:solidFill>
                          <a:latin typeface="Arial"/>
                          <a:ea typeface="楷体_GB2312"/>
                          <a:cs typeface="Arial"/>
                        </a:defRPr>
                      </a:lvl3pPr>
                      <a:lvl4pPr marL="1371600" algn="l" defTabSz="914400" rtl="0" eaLnBrk="1" latinLnBrk="0" hangingPunct="1">
                        <a:defRPr sz="1800" kern="1200">
                          <a:solidFill>
                            <a:schemeClr val="dk1"/>
                          </a:solidFill>
                          <a:latin typeface="Arial"/>
                          <a:ea typeface="楷体_GB2312"/>
                          <a:cs typeface="Arial"/>
                        </a:defRPr>
                      </a:lvl4pPr>
                      <a:lvl5pPr marL="1828800" algn="l" defTabSz="914400" rtl="0" eaLnBrk="1" latinLnBrk="0" hangingPunct="1">
                        <a:defRPr sz="1800" kern="1200">
                          <a:solidFill>
                            <a:schemeClr val="dk1"/>
                          </a:solidFill>
                          <a:latin typeface="Arial"/>
                          <a:ea typeface="楷体_GB2312"/>
                          <a:cs typeface="Arial"/>
                        </a:defRPr>
                      </a:lvl5pPr>
                      <a:lvl6pPr marL="2286000" algn="l" defTabSz="914400" rtl="0" eaLnBrk="1" latinLnBrk="0" hangingPunct="1">
                        <a:defRPr sz="1800" kern="1200">
                          <a:solidFill>
                            <a:schemeClr val="dk1"/>
                          </a:solidFill>
                          <a:latin typeface="Arial"/>
                          <a:ea typeface="楷体_GB2312"/>
                          <a:cs typeface="Arial"/>
                        </a:defRPr>
                      </a:lvl6pPr>
                      <a:lvl7pPr marL="2743200" algn="l" defTabSz="914400" rtl="0" eaLnBrk="1" latinLnBrk="0" hangingPunct="1">
                        <a:defRPr sz="1800" kern="1200">
                          <a:solidFill>
                            <a:schemeClr val="dk1"/>
                          </a:solidFill>
                          <a:latin typeface="Arial"/>
                          <a:ea typeface="楷体_GB2312"/>
                          <a:cs typeface="Arial"/>
                        </a:defRPr>
                      </a:lvl7pPr>
                      <a:lvl8pPr marL="3200400" algn="l" defTabSz="914400" rtl="0" eaLnBrk="1" latinLnBrk="0" hangingPunct="1">
                        <a:defRPr sz="1800" kern="1200">
                          <a:solidFill>
                            <a:schemeClr val="dk1"/>
                          </a:solidFill>
                          <a:latin typeface="Arial"/>
                          <a:ea typeface="楷体_GB2312"/>
                          <a:cs typeface="Arial"/>
                        </a:defRPr>
                      </a:lvl8pPr>
                      <a:lvl9pPr marL="3657600" algn="l" defTabSz="914400" rtl="0" eaLnBrk="1" latinLnBrk="0" hangingPunct="1">
                        <a:defRPr sz="1800" kern="1200">
                          <a:solidFill>
                            <a:schemeClr val="dk1"/>
                          </a:solidFill>
                          <a:latin typeface="Arial"/>
                          <a:ea typeface="楷体_GB2312"/>
                          <a:cs typeface="Arial"/>
                        </a:defRPr>
                      </a:lvl9pPr>
                    </a:lstStyle>
                    <a:p>
                      <a:pPr algn="ctr"/>
                      <a:r>
                        <a:rPr lang="zh-CN" altLang="en-US" sz="1100" b="1" smtClean="0">
                          <a:solidFill>
                            <a:schemeClr val="bg1"/>
                          </a:solidFill>
                          <a:latin typeface="+mj-lt"/>
                          <a:ea typeface="楷体_GB2312" pitchFamily="49" charset="-122"/>
                        </a:rPr>
                        <a:t>最低值</a:t>
                      </a:r>
                      <a:endParaRPr lang="zh-CN" altLang="en-US" sz="1100" b="1">
                        <a:solidFill>
                          <a:schemeClr val="bg1"/>
                        </a:solidFill>
                        <a:latin typeface="+mj-lt"/>
                        <a:ea typeface="楷体_GB2312" pitchFamily="49" charset="-122"/>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C7962"/>
                    </a:solidFill>
                  </a:tcPr>
                </a:tc>
                <a:tc>
                  <a:txBody>
                    <a:bodyPr vert="horz" wrap="square"/>
                    <a:lstStyle>
                      <a:lvl1pPr marL="0" algn="l" defTabSz="914400" rtl="0" eaLnBrk="1" latinLnBrk="0" hangingPunct="1">
                        <a:defRPr sz="1800" kern="1200">
                          <a:solidFill>
                            <a:schemeClr val="dk1"/>
                          </a:solidFill>
                          <a:latin typeface="Arial"/>
                          <a:ea typeface="楷体_GB2312"/>
                          <a:cs typeface="Arial"/>
                        </a:defRPr>
                      </a:lvl1pPr>
                      <a:lvl2pPr marL="457200" algn="l" defTabSz="914400" rtl="0" eaLnBrk="1" latinLnBrk="0" hangingPunct="1">
                        <a:defRPr sz="1800" kern="1200">
                          <a:solidFill>
                            <a:schemeClr val="dk1"/>
                          </a:solidFill>
                          <a:latin typeface="Arial"/>
                          <a:ea typeface="楷体_GB2312"/>
                          <a:cs typeface="Arial"/>
                        </a:defRPr>
                      </a:lvl2pPr>
                      <a:lvl3pPr marL="914400" algn="l" defTabSz="914400" rtl="0" eaLnBrk="1" latinLnBrk="0" hangingPunct="1">
                        <a:defRPr sz="1800" kern="1200">
                          <a:solidFill>
                            <a:schemeClr val="dk1"/>
                          </a:solidFill>
                          <a:latin typeface="Arial"/>
                          <a:ea typeface="楷体_GB2312"/>
                          <a:cs typeface="Arial"/>
                        </a:defRPr>
                      </a:lvl3pPr>
                      <a:lvl4pPr marL="1371600" algn="l" defTabSz="914400" rtl="0" eaLnBrk="1" latinLnBrk="0" hangingPunct="1">
                        <a:defRPr sz="1800" kern="1200">
                          <a:solidFill>
                            <a:schemeClr val="dk1"/>
                          </a:solidFill>
                          <a:latin typeface="Arial"/>
                          <a:ea typeface="楷体_GB2312"/>
                          <a:cs typeface="Arial"/>
                        </a:defRPr>
                      </a:lvl4pPr>
                      <a:lvl5pPr marL="1828800" algn="l" defTabSz="914400" rtl="0" eaLnBrk="1" latinLnBrk="0" hangingPunct="1">
                        <a:defRPr sz="1800" kern="1200">
                          <a:solidFill>
                            <a:schemeClr val="dk1"/>
                          </a:solidFill>
                          <a:latin typeface="Arial"/>
                          <a:ea typeface="楷体_GB2312"/>
                          <a:cs typeface="Arial"/>
                        </a:defRPr>
                      </a:lvl5pPr>
                      <a:lvl6pPr marL="2286000" algn="l" defTabSz="914400" rtl="0" eaLnBrk="1" latinLnBrk="0" hangingPunct="1">
                        <a:defRPr sz="1800" kern="1200">
                          <a:solidFill>
                            <a:schemeClr val="dk1"/>
                          </a:solidFill>
                          <a:latin typeface="Arial"/>
                          <a:ea typeface="楷体_GB2312"/>
                          <a:cs typeface="Arial"/>
                        </a:defRPr>
                      </a:lvl6pPr>
                      <a:lvl7pPr marL="2743200" algn="l" defTabSz="914400" rtl="0" eaLnBrk="1" latinLnBrk="0" hangingPunct="1">
                        <a:defRPr sz="1800" kern="1200">
                          <a:solidFill>
                            <a:schemeClr val="dk1"/>
                          </a:solidFill>
                          <a:latin typeface="Arial"/>
                          <a:ea typeface="楷体_GB2312"/>
                          <a:cs typeface="Arial"/>
                        </a:defRPr>
                      </a:lvl7pPr>
                      <a:lvl8pPr marL="3200400" algn="l" defTabSz="914400" rtl="0" eaLnBrk="1" latinLnBrk="0" hangingPunct="1">
                        <a:defRPr sz="1800" kern="1200">
                          <a:solidFill>
                            <a:schemeClr val="dk1"/>
                          </a:solidFill>
                          <a:latin typeface="Arial"/>
                          <a:ea typeface="楷体_GB2312"/>
                          <a:cs typeface="Arial"/>
                        </a:defRPr>
                      </a:lvl8pPr>
                      <a:lvl9pPr marL="3657600" algn="l" defTabSz="914400" rtl="0" eaLnBrk="1" latinLnBrk="0" hangingPunct="1">
                        <a:defRPr sz="1800" kern="1200">
                          <a:solidFill>
                            <a:schemeClr val="dk1"/>
                          </a:solidFill>
                          <a:latin typeface="Arial"/>
                          <a:ea typeface="楷体_GB2312"/>
                          <a:cs typeface="Arial"/>
                        </a:defRPr>
                      </a:lvl9pPr>
                    </a:lstStyle>
                    <a:p>
                      <a:pPr algn="ctr"/>
                      <a:r>
                        <a:rPr lang="zh-CN" altLang="en-US" sz="1100" b="1" smtClean="0">
                          <a:solidFill>
                            <a:schemeClr val="bg1"/>
                          </a:solidFill>
                          <a:latin typeface="+mj-lt"/>
                          <a:ea typeface="楷体_GB2312" pitchFamily="49" charset="-122"/>
                        </a:rPr>
                        <a:t>中间值</a:t>
                      </a:r>
                      <a:endParaRPr lang="zh-CN" altLang="en-US" sz="1100" b="1">
                        <a:solidFill>
                          <a:schemeClr val="bg1"/>
                        </a:solidFill>
                        <a:latin typeface="+mj-lt"/>
                        <a:ea typeface="楷体_GB2312" pitchFamily="49" charset="-122"/>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C7962"/>
                    </a:solidFill>
                  </a:tcPr>
                </a:tc>
                <a:tc>
                  <a:txBody>
                    <a:bodyPr vert="horz" wrap="square"/>
                    <a:lstStyle>
                      <a:lvl1pPr marL="0" algn="l" defTabSz="914400" rtl="0" eaLnBrk="1" latinLnBrk="0" hangingPunct="1">
                        <a:defRPr sz="1800" kern="1200">
                          <a:solidFill>
                            <a:schemeClr val="dk1"/>
                          </a:solidFill>
                          <a:latin typeface="Arial"/>
                          <a:ea typeface="楷体_GB2312"/>
                          <a:cs typeface="Arial"/>
                        </a:defRPr>
                      </a:lvl1pPr>
                      <a:lvl2pPr marL="457200" algn="l" defTabSz="914400" rtl="0" eaLnBrk="1" latinLnBrk="0" hangingPunct="1">
                        <a:defRPr sz="1800" kern="1200">
                          <a:solidFill>
                            <a:schemeClr val="dk1"/>
                          </a:solidFill>
                          <a:latin typeface="Arial"/>
                          <a:ea typeface="楷体_GB2312"/>
                          <a:cs typeface="Arial"/>
                        </a:defRPr>
                      </a:lvl2pPr>
                      <a:lvl3pPr marL="914400" algn="l" defTabSz="914400" rtl="0" eaLnBrk="1" latinLnBrk="0" hangingPunct="1">
                        <a:defRPr sz="1800" kern="1200">
                          <a:solidFill>
                            <a:schemeClr val="dk1"/>
                          </a:solidFill>
                          <a:latin typeface="Arial"/>
                          <a:ea typeface="楷体_GB2312"/>
                          <a:cs typeface="Arial"/>
                        </a:defRPr>
                      </a:lvl3pPr>
                      <a:lvl4pPr marL="1371600" algn="l" defTabSz="914400" rtl="0" eaLnBrk="1" latinLnBrk="0" hangingPunct="1">
                        <a:defRPr sz="1800" kern="1200">
                          <a:solidFill>
                            <a:schemeClr val="dk1"/>
                          </a:solidFill>
                          <a:latin typeface="Arial"/>
                          <a:ea typeface="楷体_GB2312"/>
                          <a:cs typeface="Arial"/>
                        </a:defRPr>
                      </a:lvl4pPr>
                      <a:lvl5pPr marL="1828800" algn="l" defTabSz="914400" rtl="0" eaLnBrk="1" latinLnBrk="0" hangingPunct="1">
                        <a:defRPr sz="1800" kern="1200">
                          <a:solidFill>
                            <a:schemeClr val="dk1"/>
                          </a:solidFill>
                          <a:latin typeface="Arial"/>
                          <a:ea typeface="楷体_GB2312"/>
                          <a:cs typeface="Arial"/>
                        </a:defRPr>
                      </a:lvl5pPr>
                      <a:lvl6pPr marL="2286000" algn="l" defTabSz="914400" rtl="0" eaLnBrk="1" latinLnBrk="0" hangingPunct="1">
                        <a:defRPr sz="1800" kern="1200">
                          <a:solidFill>
                            <a:schemeClr val="dk1"/>
                          </a:solidFill>
                          <a:latin typeface="Arial"/>
                          <a:ea typeface="楷体_GB2312"/>
                          <a:cs typeface="Arial"/>
                        </a:defRPr>
                      </a:lvl6pPr>
                      <a:lvl7pPr marL="2743200" algn="l" defTabSz="914400" rtl="0" eaLnBrk="1" latinLnBrk="0" hangingPunct="1">
                        <a:defRPr sz="1800" kern="1200">
                          <a:solidFill>
                            <a:schemeClr val="dk1"/>
                          </a:solidFill>
                          <a:latin typeface="Arial"/>
                          <a:ea typeface="楷体_GB2312"/>
                          <a:cs typeface="Arial"/>
                        </a:defRPr>
                      </a:lvl7pPr>
                      <a:lvl8pPr marL="3200400" algn="l" defTabSz="914400" rtl="0" eaLnBrk="1" latinLnBrk="0" hangingPunct="1">
                        <a:defRPr sz="1800" kern="1200">
                          <a:solidFill>
                            <a:schemeClr val="dk1"/>
                          </a:solidFill>
                          <a:latin typeface="Arial"/>
                          <a:ea typeface="楷体_GB2312"/>
                          <a:cs typeface="Arial"/>
                        </a:defRPr>
                      </a:lvl8pPr>
                      <a:lvl9pPr marL="3657600" algn="l" defTabSz="914400" rtl="0" eaLnBrk="1" latinLnBrk="0" hangingPunct="1">
                        <a:defRPr sz="1800" kern="1200">
                          <a:solidFill>
                            <a:schemeClr val="dk1"/>
                          </a:solidFill>
                          <a:latin typeface="Arial"/>
                          <a:ea typeface="楷体_GB2312"/>
                          <a:cs typeface="Arial"/>
                        </a:defRPr>
                      </a:lvl9pPr>
                    </a:lstStyle>
                    <a:p>
                      <a:pPr algn="ctr"/>
                      <a:r>
                        <a:rPr lang="zh-CN" altLang="en-US" sz="1100" b="1" smtClean="0">
                          <a:solidFill>
                            <a:schemeClr val="bg1"/>
                          </a:solidFill>
                          <a:latin typeface="+mj-lt"/>
                          <a:ea typeface="楷体_GB2312" pitchFamily="49" charset="-122"/>
                        </a:rPr>
                        <a:t>最高值</a:t>
                      </a:r>
                      <a:endParaRPr lang="zh-CN" altLang="en-US" sz="1100" b="1">
                        <a:solidFill>
                          <a:schemeClr val="bg1"/>
                        </a:solidFill>
                        <a:latin typeface="+mj-lt"/>
                        <a:ea typeface="楷体_GB2312" pitchFamily="49" charset="-122"/>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EC7962"/>
                    </a:solidFill>
                  </a:tcPr>
                </a:tc>
              </a:tr>
              <a:tr h="445140">
                <a:tc>
                  <a:txBody>
                    <a:bodyPr vert="horz" wrap="square"/>
                    <a:lstStyle/>
                    <a:p>
                      <a:pPr algn="ctr">
                        <a:spcAft>
                          <a:spcPct val="0"/>
                        </a:spcAft>
                      </a:pPr>
                      <a:r>
                        <a:rPr lang="zh-CN" sz="1100" kern="1200">
                          <a:solidFill>
                            <a:srgbClr val="000000"/>
                          </a:solidFill>
                          <a:effectLst/>
                          <a:latin typeface="Arial"/>
                          <a:ea typeface="楷体_GB2312"/>
                          <a:cs typeface="Arial"/>
                        </a:rPr>
                        <a:t>董事长</a:t>
                      </a:r>
                      <a:endParaRPr lang="zh-CN" sz="1000">
                        <a:effectLst/>
                        <a:latin typeface="Times New Roman"/>
                        <a:ea typeface="Times New Roman"/>
                      </a:endParaRPr>
                    </a:p>
                  </a:txBody>
                  <a:tcPr marL="9525" marR="9525" anchor="ctr">
                    <a:lnL w="9525"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lumMod val="85000"/>
                      </a:srgbClr>
                    </a:solidFill>
                  </a:tcPr>
                </a:tc>
                <a:tc>
                  <a:txBody>
                    <a:bodyPr vert="horz" wrap="square"/>
                    <a:lstStyle/>
                    <a:p>
                      <a:pPr algn="ctr">
                        <a:spcAft>
                          <a:spcPct val="0"/>
                        </a:spcAft>
                      </a:pPr>
                      <a:r>
                        <a:rPr lang="en-US" sz="1100" kern="100">
                          <a:solidFill>
                            <a:srgbClr val="000000"/>
                          </a:solidFill>
                          <a:effectLst/>
                          <a:latin typeface="Arial"/>
                          <a:ea typeface="楷体_GB2312"/>
                        </a:rPr>
                        <a:t>852,000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b="1" kern="100">
                          <a:solidFill>
                            <a:srgbClr val="000000"/>
                          </a:solidFill>
                          <a:effectLst/>
                          <a:latin typeface="Arial"/>
                          <a:ea typeface="楷体_GB2312"/>
                        </a:rPr>
                        <a:t>1,193,000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kern="100">
                          <a:solidFill>
                            <a:srgbClr val="000000"/>
                          </a:solidFill>
                          <a:effectLst/>
                          <a:latin typeface="Arial"/>
                          <a:ea typeface="楷体_GB2312"/>
                        </a:rPr>
                        <a:t>1,534,000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r>
              <a:tr h="445140">
                <a:tc>
                  <a:txBody>
                    <a:bodyPr vert="horz" wrap="square"/>
                    <a:lstStyle/>
                    <a:p>
                      <a:pPr algn="ctr">
                        <a:spcAft>
                          <a:spcPct val="0"/>
                        </a:spcAft>
                      </a:pPr>
                      <a:r>
                        <a:rPr lang="zh-CN" sz="1100" kern="1200">
                          <a:solidFill>
                            <a:srgbClr val="000000"/>
                          </a:solidFill>
                          <a:effectLst/>
                          <a:latin typeface="Arial"/>
                          <a:ea typeface="楷体_GB2312"/>
                          <a:cs typeface="Arial"/>
                        </a:rPr>
                        <a:t>总经理</a:t>
                      </a:r>
                      <a:endParaRPr lang="zh-CN" sz="1000">
                        <a:effectLst/>
                        <a:latin typeface="Times New Roman"/>
                        <a:ea typeface="Times New Roman"/>
                      </a:endParaRPr>
                    </a:p>
                  </a:txBody>
                  <a:tcPr marL="9525" marR="9525" anchor="ctr">
                    <a:lnL w="9525"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lumMod val="85000"/>
                      </a:srgbClr>
                    </a:solidFill>
                  </a:tcPr>
                </a:tc>
                <a:tc>
                  <a:txBody>
                    <a:bodyPr vert="horz" wrap="square"/>
                    <a:lstStyle/>
                    <a:p>
                      <a:pPr algn="ctr">
                        <a:spcAft>
                          <a:spcPct val="0"/>
                        </a:spcAft>
                      </a:pPr>
                      <a:r>
                        <a:rPr lang="en-US" sz="1100" kern="100">
                          <a:solidFill>
                            <a:srgbClr val="000000"/>
                          </a:solidFill>
                          <a:effectLst/>
                          <a:latin typeface="Arial"/>
                          <a:ea typeface="楷体_GB2312"/>
                        </a:rPr>
                        <a:t>766,000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b="1" kern="100">
                          <a:solidFill>
                            <a:srgbClr val="000000"/>
                          </a:solidFill>
                          <a:effectLst/>
                          <a:latin typeface="Arial"/>
                          <a:ea typeface="楷体_GB2312"/>
                        </a:rPr>
                        <a:t>1,073,000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kern="100">
                          <a:solidFill>
                            <a:srgbClr val="000000"/>
                          </a:solidFill>
                          <a:effectLst/>
                          <a:latin typeface="Arial"/>
                          <a:ea typeface="楷体_GB2312"/>
                        </a:rPr>
                        <a:t>1,379,000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r>
              <a:tr h="445140">
                <a:tc>
                  <a:txBody>
                    <a:bodyPr vert="horz" wrap="square"/>
                    <a:lstStyle/>
                    <a:p>
                      <a:pPr algn="ctr">
                        <a:spcAft>
                          <a:spcPct val="0"/>
                        </a:spcAft>
                      </a:pPr>
                      <a:r>
                        <a:rPr lang="zh-CN" sz="1100" kern="1200">
                          <a:solidFill>
                            <a:srgbClr val="000000"/>
                          </a:solidFill>
                          <a:effectLst/>
                          <a:latin typeface="Arial"/>
                          <a:ea typeface="楷体_GB2312"/>
                          <a:cs typeface="Arial"/>
                        </a:rPr>
                        <a:t>前台副总</a:t>
                      </a:r>
                      <a:endParaRPr lang="zh-CN" sz="1000">
                        <a:effectLst/>
                        <a:latin typeface="Times New Roman"/>
                        <a:ea typeface="Times New Roman"/>
                      </a:endParaRPr>
                    </a:p>
                  </a:txBody>
                  <a:tcPr marL="9525" marR="9525" anchor="ctr">
                    <a:lnL w="9525"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lumMod val="85000"/>
                      </a:srgbClr>
                    </a:solidFill>
                  </a:tcPr>
                </a:tc>
                <a:tc>
                  <a:txBody>
                    <a:bodyPr vert="horz" wrap="square"/>
                    <a:lstStyle/>
                    <a:p>
                      <a:pPr algn="ctr">
                        <a:spcAft>
                          <a:spcPct val="0"/>
                        </a:spcAft>
                      </a:pPr>
                      <a:r>
                        <a:rPr lang="en-US" sz="1100" kern="100">
                          <a:solidFill>
                            <a:srgbClr val="000000"/>
                          </a:solidFill>
                          <a:effectLst/>
                          <a:latin typeface="Arial"/>
                          <a:ea typeface="楷体_GB2312"/>
                        </a:rPr>
                        <a:t>681,000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b="1" kern="100">
                          <a:solidFill>
                            <a:srgbClr val="000000"/>
                          </a:solidFill>
                          <a:effectLst/>
                          <a:latin typeface="Arial"/>
                          <a:ea typeface="楷体_GB2312"/>
                        </a:rPr>
                        <a:t>954,000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kern="100">
                          <a:solidFill>
                            <a:srgbClr val="000000"/>
                          </a:solidFill>
                          <a:effectLst/>
                          <a:latin typeface="Arial"/>
                          <a:ea typeface="楷体_GB2312"/>
                        </a:rPr>
                        <a:t>1,226,000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r>
              <a:tr h="445140">
                <a:tc>
                  <a:txBody>
                    <a:bodyPr vert="horz" wrap="square"/>
                    <a:lstStyle/>
                    <a:p>
                      <a:pPr algn="ctr">
                        <a:spcAft>
                          <a:spcPct val="0"/>
                        </a:spcAft>
                      </a:pPr>
                      <a:r>
                        <a:rPr lang="zh-CN" sz="1100" kern="1200">
                          <a:solidFill>
                            <a:srgbClr val="000000"/>
                          </a:solidFill>
                          <a:effectLst/>
                          <a:latin typeface="Arial"/>
                          <a:ea typeface="楷体_GB2312"/>
                          <a:cs typeface="Arial"/>
                        </a:rPr>
                        <a:t>中后台副总</a:t>
                      </a:r>
                      <a:endParaRPr lang="zh-CN" sz="1000">
                        <a:effectLst/>
                        <a:latin typeface="Times New Roman"/>
                        <a:ea typeface="Times New Roman"/>
                      </a:endParaRPr>
                    </a:p>
                  </a:txBody>
                  <a:tcPr marL="9525" marR="9525" anchor="ctr">
                    <a:lnL w="9525"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lumMod val="85000"/>
                      </a:srgbClr>
                    </a:solidFill>
                  </a:tcPr>
                </a:tc>
                <a:tc>
                  <a:txBody>
                    <a:bodyPr vert="horz" wrap="square"/>
                    <a:lstStyle/>
                    <a:p>
                      <a:pPr algn="ctr">
                        <a:spcAft>
                          <a:spcPct val="0"/>
                        </a:spcAft>
                      </a:pPr>
                      <a:r>
                        <a:rPr lang="en-US" sz="1100" kern="100">
                          <a:solidFill>
                            <a:srgbClr val="000000"/>
                          </a:solidFill>
                          <a:effectLst/>
                          <a:latin typeface="Arial"/>
                          <a:ea typeface="楷体_GB2312"/>
                        </a:rPr>
                        <a:t>681,000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b="1" kern="100">
                          <a:solidFill>
                            <a:srgbClr val="000000"/>
                          </a:solidFill>
                          <a:effectLst/>
                          <a:latin typeface="Arial"/>
                          <a:ea typeface="楷体_GB2312"/>
                        </a:rPr>
                        <a:t>954,000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c>
                  <a:txBody>
                    <a:bodyPr vert="horz" wrap="square"/>
                    <a:lstStyle/>
                    <a:p>
                      <a:pPr algn="ctr">
                        <a:spcAft>
                          <a:spcPct val="0"/>
                        </a:spcAft>
                      </a:pPr>
                      <a:r>
                        <a:rPr lang="en-US" sz="1100" kern="100">
                          <a:solidFill>
                            <a:srgbClr val="000000"/>
                          </a:solidFill>
                          <a:effectLst/>
                          <a:latin typeface="Arial"/>
                          <a:ea typeface="楷体_GB2312"/>
                        </a:rPr>
                        <a:t>1,226,000 </a:t>
                      </a:r>
                      <a:endParaRPr lang="zh-CN" sz="1500" kern="100">
                        <a:effectLst/>
                        <a:latin typeface="Times New Roman"/>
                        <a:ea typeface="宋体"/>
                      </a:endParaRPr>
                    </a:p>
                  </a:txBody>
                  <a:tcPr marL="9525" marR="9525" marT="9525"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FFFFFF">
                        <a:lumMod val="95000"/>
                      </a:srgbClr>
                    </a:solidFill>
                  </a:tcPr>
                </a:tc>
              </a:tr>
            </a:tbl>
          </a:graphicData>
        </a:graphic>
      </p:graphicFrame>
      <p:sp>
        <p:nvSpPr>
          <p:cNvPr id="16" name="TextBox 15"/>
          <p:cNvSpPr txBox="1"/>
          <p:nvPr/>
        </p:nvSpPr>
        <p:spPr>
          <a:xfrm>
            <a:off x="4716016" y="2647945"/>
            <a:ext cx="3749040" cy="261610"/>
          </a:xfrm>
          <a:prstGeom prst="rect">
            <a:avLst/>
          </a:prstGeom>
          <a:solidFill>
            <a:schemeClr val="accent2"/>
          </a:solidFill>
        </p:spPr>
        <p:style>
          <a:lnRef idx="0">
            <a:schemeClr val="accent6"/>
          </a:lnRef>
          <a:fillRef idx="3">
            <a:schemeClr val="accent6"/>
          </a:fillRef>
          <a:effectRef idx="3">
            <a:schemeClr val="accent6"/>
          </a:effectRef>
          <a:fontRef idx="minor">
            <a:schemeClr val="lt1"/>
          </a:fontRef>
        </p:style>
        <p:txBody>
          <a:bodyPr wrap="square" rtlCol="0">
            <a:sp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100" b="1" smtClean="0">
                <a:solidFill>
                  <a:schemeClr val="bg1"/>
                </a:solidFill>
                <a:latin typeface="+mj-lt"/>
                <a:ea typeface="楷体_GB2312" pitchFamily="49" charset="-122"/>
              </a:rPr>
              <a:t>中投租赁高管固定薪酬体系和市场竞争力（单位：万元）</a:t>
            </a:r>
            <a:endParaRPr lang="zh-CN" altLang="en-US" sz="1100" b="1">
              <a:solidFill>
                <a:schemeClr val="bg1"/>
              </a:solidFill>
              <a:latin typeface="+mj-lt"/>
              <a:ea typeface="楷体_GB2312" pitchFamily="49" charset="-122"/>
            </a:endParaRPr>
          </a:p>
        </p:txBody>
      </p:sp>
      <p:graphicFrame>
        <p:nvGraphicFramePr>
          <p:cNvPr id="14" name="图表 13"/>
          <p:cNvGraphicFramePr/>
          <p:nvPr>
            <p:extLst>
              <p:ext uri="{D42A27DB-BD31-4B8C-83A1-F6EECF244321}">
                <p14:modId xmlns:p14="http://schemas.microsoft.com/office/powerpoint/2010/main" val="1939436188"/>
              </p:ext>
            </p:extLst>
          </p:nvPr>
        </p:nvGraphicFramePr>
        <p:xfrm>
          <a:off x="4703812" y="2917319"/>
          <a:ext cx="3749040" cy="2176272"/>
        </p:xfrm>
        <a:graphic>
          <a:graphicData uri="http://schemas.openxmlformats.org/drawingml/2006/chart">
            <c:chart xmlns:c="http://schemas.openxmlformats.org/drawingml/2006/chart" r:id="rId2"/>
          </a:graphicData>
        </a:graphic>
      </p:graphicFrame>
    </p:spTree>
    <p:extLst>
      <p:ext uri="{BB962C8B-B14F-4D97-AF65-F5344CB8AC3E}">
        <p14:creationId xmlns:p14="http://schemas.microsoft.com/office/powerpoint/2010/main" val="666759973"/>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kern="0">
                <a:solidFill>
                  <a:srgbClr val="E65032"/>
                </a:solidFill>
                <a:ea typeface="宋体" pitchFamily="2" charset="-122"/>
                <a:cs typeface="Arial"/>
              </a:rPr>
              <a:t>目录</a:t>
            </a:r>
            <a:endParaRPr lang="zh-CN" altLang="en-US"/>
          </a:p>
        </p:txBody>
      </p:sp>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2013 Towers Watson. All rights reserved.</a:t>
            </a:r>
            <a:endParaRPr lang="en-GB"/>
          </a:p>
        </p:txBody>
      </p:sp>
      <p:grpSp>
        <p:nvGrpSpPr>
          <p:cNvPr id="6" name="组合 5"/>
          <p:cNvGrpSpPr/>
          <p:nvPr/>
        </p:nvGrpSpPr>
        <p:grpSpPr>
          <a:xfrm>
            <a:off x="894402" y="1556792"/>
            <a:ext cx="7422014" cy="3096344"/>
            <a:chOff x="894402" y="1700808"/>
            <a:chExt cx="7422014" cy="3195156"/>
          </a:xfrm>
        </p:grpSpPr>
        <p:sp>
          <p:nvSpPr>
            <p:cNvPr id="7" name="五边形 6"/>
            <p:cNvSpPr/>
            <p:nvPr/>
          </p:nvSpPr>
          <p:spPr bwMode="auto">
            <a:xfrm>
              <a:off x="894402" y="1700808"/>
              <a:ext cx="792088" cy="678933"/>
            </a:xfrm>
            <a:prstGeom prst="homePlate">
              <a:avLst>
                <a:gd name="adj" fmla="val 23025"/>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en-US" altLang="zh-CN" b="1" i="0" u="none" strike="noStrike" cap="none" normalizeH="0" baseline="0" smtClean="0">
                  <a:ln>
                    <a:noFill/>
                  </a:ln>
                  <a:effectLst/>
                  <a:latin typeface="+mj-lt"/>
                  <a:ea typeface="楷体_GB2312" pitchFamily="49" charset="-122"/>
                  <a:cs typeface="Arial"/>
                </a:rPr>
                <a:t>1</a:t>
              </a:r>
              <a:endParaRPr kumimoji="0" lang="zh-CN" altLang="en-US" b="1" i="0" u="none" strike="noStrike" cap="none" normalizeH="0" baseline="0" smtClean="0">
                <a:ln>
                  <a:noFill/>
                </a:ln>
                <a:effectLst/>
                <a:latin typeface="+mj-lt"/>
                <a:ea typeface="楷体_GB2312" pitchFamily="49" charset="-122"/>
                <a:cs typeface="Arial"/>
              </a:endParaRPr>
            </a:p>
          </p:txBody>
        </p:sp>
        <p:sp>
          <p:nvSpPr>
            <p:cNvPr id="9" name="五边形 8"/>
            <p:cNvSpPr/>
            <p:nvPr/>
          </p:nvSpPr>
          <p:spPr bwMode="auto">
            <a:xfrm>
              <a:off x="894402" y="2528923"/>
              <a:ext cx="792088" cy="678933"/>
            </a:xfrm>
            <a:prstGeom prst="homePlate">
              <a:avLst>
                <a:gd name="adj" fmla="val 23025"/>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en-US" altLang="zh-CN" b="1" i="0" u="none" strike="noStrike" cap="none" normalizeH="0" baseline="0" smtClean="0">
                  <a:ln>
                    <a:noFill/>
                  </a:ln>
                  <a:effectLst/>
                  <a:latin typeface="+mj-lt"/>
                  <a:ea typeface="楷体_GB2312" pitchFamily="49" charset="-122"/>
                  <a:cs typeface="Arial"/>
                </a:rPr>
                <a:t>2</a:t>
              </a:r>
              <a:endParaRPr kumimoji="0" lang="zh-CN" altLang="en-US" b="1" i="0" u="none" strike="noStrike" cap="none" normalizeH="0" baseline="0" smtClean="0">
                <a:ln>
                  <a:noFill/>
                </a:ln>
                <a:effectLst/>
                <a:latin typeface="+mj-lt"/>
                <a:ea typeface="楷体_GB2312" pitchFamily="49" charset="-122"/>
                <a:cs typeface="Arial"/>
              </a:endParaRPr>
            </a:p>
          </p:txBody>
        </p:sp>
        <p:sp>
          <p:nvSpPr>
            <p:cNvPr id="10" name="矩形 9"/>
            <p:cNvSpPr/>
            <p:nvPr/>
          </p:nvSpPr>
          <p:spPr bwMode="auto">
            <a:xfrm>
              <a:off x="1902514" y="1711557"/>
              <a:ext cx="6408712" cy="678933"/>
            </a:xfrm>
            <a:prstGeom prst="rect">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defTabSz="914400" rtl="0" eaLnBrk="1" fontAlgn="base" latinLnBrk="0" hangingPunct="1">
                <a:lnSpc>
                  <a:spcPct val="100000"/>
                </a:lnSpc>
                <a:spcBef>
                  <a:spcPct val="0"/>
                </a:spcBef>
                <a:spcAft>
                  <a:spcPct val="0"/>
                </a:spcAft>
                <a:buClrTx/>
                <a:buSzTx/>
                <a:buFontTx/>
                <a:buNone/>
              </a:pPr>
              <a:r>
                <a:rPr lang="zh-CN" altLang="en-US" b="1" smtClean="0">
                  <a:latin typeface="+mj-lt"/>
                  <a:ea typeface="楷体_GB2312" pitchFamily="49" charset="-122"/>
                  <a:cs typeface="Arial"/>
                </a:rPr>
                <a:t>高管薪酬竞争力分析及现状诊断</a:t>
              </a:r>
              <a:endParaRPr kumimoji="0" lang="zh-CN" altLang="en-US" b="1" i="0" u="none" strike="noStrike" cap="none" normalizeH="0" baseline="0" smtClean="0">
                <a:ln>
                  <a:noFill/>
                </a:ln>
                <a:effectLst/>
                <a:latin typeface="+mj-lt"/>
                <a:ea typeface="楷体_GB2312" pitchFamily="49" charset="-122"/>
                <a:cs typeface="Arial"/>
              </a:endParaRPr>
            </a:p>
          </p:txBody>
        </p:sp>
        <p:sp>
          <p:nvSpPr>
            <p:cNvPr id="11" name="五边形 10"/>
            <p:cNvSpPr/>
            <p:nvPr/>
          </p:nvSpPr>
          <p:spPr bwMode="auto">
            <a:xfrm>
              <a:off x="894402" y="3360421"/>
              <a:ext cx="792088" cy="678933"/>
            </a:xfrm>
            <a:prstGeom prst="homePlate">
              <a:avLst>
                <a:gd name="adj" fmla="val 23025"/>
              </a:avLst>
            </a:prstGeom>
            <a:solidFill>
              <a:srgbClr val="E65032"/>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en-US" altLang="zh-CN" b="1" i="0" u="none" strike="noStrike" cap="none" normalizeH="0" baseline="0" smtClean="0">
                  <a:ln>
                    <a:noFill/>
                  </a:ln>
                  <a:solidFill>
                    <a:schemeClr val="bg1"/>
                  </a:solidFill>
                  <a:effectLst/>
                  <a:latin typeface="+mj-lt"/>
                  <a:ea typeface="楷体_GB2312" pitchFamily="49" charset="-122"/>
                  <a:cs typeface="Arial"/>
                </a:rPr>
                <a:t>3</a:t>
              </a:r>
              <a:endParaRPr kumimoji="0" lang="zh-CN" altLang="en-US" b="1" i="0" u="none" strike="noStrike" cap="none" normalizeH="0" baseline="0" smtClean="0">
                <a:ln>
                  <a:noFill/>
                </a:ln>
                <a:solidFill>
                  <a:schemeClr val="bg1"/>
                </a:solidFill>
                <a:effectLst/>
                <a:latin typeface="+mj-lt"/>
                <a:ea typeface="楷体_GB2312" pitchFamily="49" charset="-122"/>
                <a:cs typeface="Arial"/>
              </a:endParaRPr>
            </a:p>
          </p:txBody>
        </p:sp>
        <p:sp>
          <p:nvSpPr>
            <p:cNvPr id="12" name="矩形 11"/>
            <p:cNvSpPr/>
            <p:nvPr/>
          </p:nvSpPr>
          <p:spPr bwMode="auto">
            <a:xfrm>
              <a:off x="1902514" y="2543055"/>
              <a:ext cx="6408712" cy="678933"/>
            </a:xfrm>
            <a:prstGeom prst="rect">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defTabSz="914400" rtl="0" eaLnBrk="1" fontAlgn="base" latinLnBrk="0" hangingPunct="1">
                <a:lnSpc>
                  <a:spcPct val="100000"/>
                </a:lnSpc>
                <a:spcBef>
                  <a:spcPct val="0"/>
                </a:spcBef>
                <a:spcAft>
                  <a:spcPct val="0"/>
                </a:spcAft>
                <a:buClrTx/>
                <a:buSzTx/>
                <a:buFontTx/>
                <a:buNone/>
              </a:pPr>
              <a:r>
                <a:rPr lang="zh-CN" altLang="en-US" b="1" smtClean="0">
                  <a:latin typeface="+mj-lt"/>
                  <a:ea typeface="楷体_GB2312" pitchFamily="49" charset="-122"/>
                  <a:cs typeface="Arial"/>
                </a:rPr>
                <a:t>高管薪酬水平与结构优化建议</a:t>
              </a:r>
              <a:endParaRPr kumimoji="0" lang="zh-CN" altLang="en-US" b="1" i="0" u="none" strike="noStrike" cap="none" normalizeH="0" baseline="0" smtClean="0">
                <a:ln>
                  <a:noFill/>
                </a:ln>
                <a:effectLst/>
                <a:latin typeface="+mj-lt"/>
                <a:ea typeface="楷体_GB2312" pitchFamily="49" charset="-122"/>
                <a:cs typeface="Arial"/>
              </a:endParaRPr>
            </a:p>
          </p:txBody>
        </p:sp>
        <p:sp>
          <p:nvSpPr>
            <p:cNvPr id="13" name="五边形 12"/>
            <p:cNvSpPr/>
            <p:nvPr/>
          </p:nvSpPr>
          <p:spPr bwMode="auto">
            <a:xfrm>
              <a:off x="899592" y="4190227"/>
              <a:ext cx="792088" cy="678933"/>
            </a:xfrm>
            <a:prstGeom prst="homePlate">
              <a:avLst>
                <a:gd name="adj" fmla="val 23025"/>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en-US" altLang="zh-CN" b="1" i="0" u="none" strike="noStrike" cap="none" normalizeH="0" baseline="0" smtClean="0">
                  <a:ln>
                    <a:noFill/>
                  </a:ln>
                  <a:effectLst/>
                  <a:latin typeface="+mj-lt"/>
                  <a:ea typeface="楷体_GB2312" pitchFamily="49" charset="-122"/>
                  <a:cs typeface="Arial"/>
                </a:rPr>
                <a:t>4</a:t>
              </a:r>
              <a:endParaRPr kumimoji="0" lang="zh-CN" altLang="en-US" b="1" i="0" u="none" strike="noStrike" cap="none" normalizeH="0" baseline="0" smtClean="0">
                <a:ln>
                  <a:noFill/>
                </a:ln>
                <a:effectLst/>
                <a:latin typeface="+mj-lt"/>
                <a:ea typeface="楷体_GB2312" pitchFamily="49" charset="-122"/>
                <a:cs typeface="Arial"/>
              </a:endParaRPr>
            </a:p>
          </p:txBody>
        </p:sp>
        <p:sp>
          <p:nvSpPr>
            <p:cNvPr id="14" name="矩形 13"/>
            <p:cNvSpPr/>
            <p:nvPr/>
          </p:nvSpPr>
          <p:spPr bwMode="auto">
            <a:xfrm>
              <a:off x="1907704" y="3372861"/>
              <a:ext cx="6408712" cy="678933"/>
            </a:xfrm>
            <a:prstGeom prst="rect">
              <a:avLst/>
            </a:prstGeom>
            <a:solidFill>
              <a:srgbClr val="E65032"/>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b="1" smtClean="0">
                  <a:solidFill>
                    <a:schemeClr val="bg1"/>
                  </a:solidFill>
                  <a:latin typeface="+mj-lt"/>
                  <a:ea typeface="楷体_GB2312" pitchFamily="49" charset="-122"/>
                  <a:cs typeface="Arial"/>
                </a:rPr>
                <a:t>高管奖金机制及绩效链接</a:t>
              </a:r>
              <a:endParaRPr lang="zh-CN" altLang="en-US" b="1">
                <a:solidFill>
                  <a:schemeClr val="bg1"/>
                </a:solidFill>
                <a:latin typeface="+mj-lt"/>
                <a:ea typeface="楷体_GB2312" pitchFamily="49" charset="-122"/>
                <a:cs typeface="Arial"/>
              </a:endParaRPr>
            </a:p>
          </p:txBody>
        </p:sp>
        <p:sp>
          <p:nvSpPr>
            <p:cNvPr id="16" name="矩形 15"/>
            <p:cNvSpPr/>
            <p:nvPr/>
          </p:nvSpPr>
          <p:spPr bwMode="auto">
            <a:xfrm>
              <a:off x="1907704" y="4217031"/>
              <a:ext cx="6408712" cy="678933"/>
            </a:xfrm>
            <a:prstGeom prst="rect">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defTabSz="914400" rtl="0" eaLnBrk="1" fontAlgn="base" latinLnBrk="0" hangingPunct="1">
                <a:lnSpc>
                  <a:spcPct val="100000"/>
                </a:lnSpc>
                <a:spcBef>
                  <a:spcPct val="0"/>
                </a:spcBef>
                <a:spcAft>
                  <a:spcPct val="0"/>
                </a:spcAft>
                <a:buClrTx/>
                <a:buSzTx/>
                <a:buFontTx/>
                <a:buNone/>
              </a:pPr>
              <a:r>
                <a:rPr kumimoji="0" lang="zh-CN" altLang="en-US" b="1" i="0" u="none" strike="noStrike" cap="none" normalizeH="0" baseline="0" smtClean="0">
                  <a:ln>
                    <a:noFill/>
                  </a:ln>
                  <a:effectLst/>
                  <a:latin typeface="+mj-lt"/>
                  <a:ea typeface="楷体_GB2312" pitchFamily="49" charset="-122"/>
                  <a:cs typeface="Arial"/>
                </a:rPr>
                <a:t>建立完善的人力资源体系</a:t>
              </a:r>
            </a:p>
          </p:txBody>
        </p:sp>
      </p:grpSp>
      <p:sp>
        <p:nvSpPr>
          <p:cNvPr id="17" name="Slide Number Placeholder 3"/>
          <p:cNvSpPr>
            <a:spLocks noGrp="1"/>
          </p:cNvSpPr>
          <p:nvPr>
            <p:ph type="sldNum" sz="quarter" idx="10"/>
          </p:nvPr>
        </p:nvSpPr>
        <p:spPr>
          <a:xfrm>
            <a:off x="8316416" y="6255469"/>
            <a:ext cx="498475" cy="269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bg1"/>
                </a:solidFill>
                <a:latin typeface="Arial"/>
                <a:ea typeface="楷体_GB2312" pitchFamily="49" charset="-122"/>
              </a:defRPr>
            </a:lvl1pPr>
            <a:lvl2pPr marL="742950" indent="-285750" eaLnBrk="0" hangingPunct="0">
              <a:defRPr b="1">
                <a:solidFill>
                  <a:schemeClr val="bg1"/>
                </a:solidFill>
                <a:latin typeface="Arial"/>
                <a:ea typeface="楷体_GB2312" pitchFamily="49" charset="-122"/>
              </a:defRPr>
            </a:lvl2pPr>
            <a:lvl3pPr marL="1143000" indent="-228600" eaLnBrk="0" hangingPunct="0">
              <a:defRPr b="1">
                <a:solidFill>
                  <a:schemeClr val="bg1"/>
                </a:solidFill>
                <a:latin typeface="Arial"/>
                <a:ea typeface="楷体_GB2312" pitchFamily="49" charset="-122"/>
              </a:defRPr>
            </a:lvl3pPr>
            <a:lvl4pPr marL="1600200" indent="-228600" eaLnBrk="0" hangingPunct="0">
              <a:defRPr b="1">
                <a:solidFill>
                  <a:schemeClr val="bg1"/>
                </a:solidFill>
                <a:latin typeface="Arial"/>
                <a:ea typeface="楷体_GB2312" pitchFamily="49" charset="-122"/>
              </a:defRPr>
            </a:lvl4pPr>
            <a:lvl5pPr marL="2057400" indent="-228600" eaLnBrk="0" hangingPunct="0">
              <a:defRPr b="1">
                <a:solidFill>
                  <a:schemeClr val="bg1"/>
                </a:solidFill>
                <a:latin typeface="Arial"/>
                <a:ea typeface="楷体_GB2312" pitchFamily="49" charset="-122"/>
              </a:defRPr>
            </a:lvl5pPr>
            <a:lvl6pPr marL="2514600" indent="-228600" algn="ctr" eaLnBrk="0" fontAlgn="base" hangingPunct="0">
              <a:spcBef>
                <a:spcPct val="0"/>
              </a:spcBef>
              <a:spcAft>
                <a:spcPct val="0"/>
              </a:spcAft>
              <a:defRPr b="1">
                <a:solidFill>
                  <a:schemeClr val="bg1"/>
                </a:solidFill>
                <a:latin typeface="Arial"/>
                <a:ea typeface="楷体_GB2312" pitchFamily="49" charset="-122"/>
              </a:defRPr>
            </a:lvl6pPr>
            <a:lvl7pPr marL="2971800" indent="-228600" algn="ctr" eaLnBrk="0" fontAlgn="base" hangingPunct="0">
              <a:spcBef>
                <a:spcPct val="0"/>
              </a:spcBef>
              <a:spcAft>
                <a:spcPct val="0"/>
              </a:spcAft>
              <a:defRPr b="1">
                <a:solidFill>
                  <a:schemeClr val="bg1"/>
                </a:solidFill>
                <a:latin typeface="Arial"/>
                <a:ea typeface="楷体_GB2312" pitchFamily="49" charset="-122"/>
              </a:defRPr>
            </a:lvl7pPr>
            <a:lvl8pPr marL="3429000" indent="-228600" algn="ctr" eaLnBrk="0" fontAlgn="base" hangingPunct="0">
              <a:spcBef>
                <a:spcPct val="0"/>
              </a:spcBef>
              <a:spcAft>
                <a:spcPct val="0"/>
              </a:spcAft>
              <a:defRPr b="1">
                <a:solidFill>
                  <a:schemeClr val="bg1"/>
                </a:solidFill>
                <a:latin typeface="Arial"/>
                <a:ea typeface="楷体_GB2312" pitchFamily="49" charset="-122"/>
              </a:defRPr>
            </a:lvl8pPr>
            <a:lvl9pPr marL="3886200" indent="-228600" algn="ctr" eaLnBrk="0" fontAlgn="base" hangingPunct="0">
              <a:spcBef>
                <a:spcPct val="0"/>
              </a:spcBef>
              <a:spcAft>
                <a:spcPct val="0"/>
              </a:spcAft>
              <a:defRPr b="1">
                <a:solidFill>
                  <a:schemeClr val="bg1"/>
                </a:solidFill>
                <a:latin typeface="Arial"/>
                <a:ea typeface="楷体_GB2312" pitchFamily="49" charset="-122"/>
              </a:defRPr>
            </a:lvl9pPr>
          </a:lstStyle>
          <a:p>
            <a:pPr eaLnBrk="1" hangingPunct="1"/>
            <a:fld id="{112AD509-DDD4-4F92-AB35-B325E5654D7F}" type="slidenum">
              <a:rPr lang="zh-CN" altLang="en-US" smtClean="0">
                <a:solidFill>
                  <a:srgbClr val="000000"/>
                </a:solidFill>
              </a:rPr>
              <a:pPr eaLnBrk="1" hangingPunct="1"/>
              <a:t>13</a:t>
            </a:fld>
            <a:endParaRPr lang="en-US" altLang="zh-CN" smtClean="0">
              <a:solidFill>
                <a:srgbClr val="000000"/>
              </a:solidFill>
            </a:endParaRPr>
          </a:p>
        </p:txBody>
      </p:sp>
      <p:sp>
        <p:nvSpPr>
          <p:cNvPr id="15" name="五边形 14"/>
          <p:cNvSpPr/>
          <p:nvPr/>
        </p:nvSpPr>
        <p:spPr bwMode="auto">
          <a:xfrm>
            <a:off x="899592" y="4797152"/>
            <a:ext cx="792088" cy="657937"/>
          </a:xfrm>
          <a:prstGeom prst="homePlate">
            <a:avLst>
              <a:gd name="adj" fmla="val 23025"/>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lang="en-US" altLang="zh-CN" b="1">
                <a:latin typeface="+mj-lt"/>
                <a:ea typeface="楷体_GB2312" pitchFamily="49" charset="-122"/>
                <a:cs typeface="Arial"/>
              </a:rPr>
              <a:t>5</a:t>
            </a:r>
            <a:endParaRPr kumimoji="0" lang="zh-CN" altLang="en-US" b="1" i="0" u="none" strike="noStrike" cap="none" normalizeH="0" baseline="0" smtClean="0">
              <a:ln>
                <a:noFill/>
              </a:ln>
              <a:effectLst/>
              <a:latin typeface="+mj-lt"/>
              <a:ea typeface="楷体_GB2312" pitchFamily="49" charset="-122"/>
              <a:cs typeface="Arial"/>
            </a:endParaRPr>
          </a:p>
        </p:txBody>
      </p:sp>
      <p:sp>
        <p:nvSpPr>
          <p:cNvPr id="18" name="矩形 17"/>
          <p:cNvSpPr/>
          <p:nvPr/>
        </p:nvSpPr>
        <p:spPr bwMode="auto">
          <a:xfrm>
            <a:off x="1907704" y="4823127"/>
            <a:ext cx="6408712" cy="657937"/>
          </a:xfrm>
          <a:prstGeom prst="rect">
            <a:avLst/>
          </a:prstGeom>
          <a:solidFill>
            <a:schemeClr val="bg1">
              <a:lumMod val="95000"/>
            </a:schemeClr>
          </a:solidFill>
          <a:ln>
            <a:noFill/>
          </a:ln>
          <a:effectLst>
            <a:outerShdw sx="1000" sy="1000" algn="tl" rotWithShape="0">
              <a:prstClr val="black"/>
            </a:outerShdw>
          </a:effectLs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defTabSz="914400" rtl="0" eaLnBrk="1" fontAlgn="base" latinLnBrk="0" hangingPunct="1">
              <a:lnSpc>
                <a:spcPct val="100000"/>
              </a:lnSpc>
              <a:spcBef>
                <a:spcPct val="0"/>
              </a:spcBef>
              <a:spcAft>
                <a:spcPct val="0"/>
              </a:spcAft>
              <a:buClrTx/>
              <a:buSzTx/>
              <a:buFontTx/>
              <a:buNone/>
            </a:pPr>
            <a:r>
              <a:rPr lang="zh-CN" altLang="en-US" b="1">
                <a:latin typeface="+mj-lt"/>
                <a:ea typeface="楷体_GB2312" pitchFamily="49" charset="-122"/>
                <a:cs typeface="Arial"/>
              </a:rPr>
              <a:t>附录</a:t>
            </a:r>
            <a:endParaRPr kumimoji="0" lang="zh-CN" altLang="en-US" b="1" i="0" u="none" strike="noStrike" cap="none" normalizeH="0" baseline="0" smtClean="0">
              <a:ln>
                <a:noFill/>
              </a:ln>
              <a:effectLst/>
              <a:latin typeface="+mj-lt"/>
              <a:ea typeface="楷体_GB2312" pitchFamily="49" charset="-122"/>
              <a:cs typeface="Arial"/>
            </a:endParaRPr>
          </a:p>
        </p:txBody>
      </p:sp>
    </p:spTree>
    <p:extLst>
      <p:ext uri="{BB962C8B-B14F-4D97-AF65-F5344CB8AC3E}">
        <p14:creationId xmlns:p14="http://schemas.microsoft.com/office/powerpoint/2010/main" val="1133273227"/>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https://d.book118.com/756125035204010035</a:t>
            </a:r>
          </a:p>
        </p:txBody>
      </p:sp>
    </p:spTree>
  </p:cSld>
  <p:clrMapOvr>
    <a:masterClrMapping/>
  </p:clrMapOvr>
  <p:transition/>
  <p:timing/>
</p:sld>
</file>

<file path=ppt/tags/tag1.xml><?xml version="1.0" encoding="utf-8"?>
<p:tagLst xmlns:p="http://schemas.openxmlformats.org/presentationml/2006/main">
  <p:tag name="TW_FOOTER" val="Watermark"/>
</p:tagLst>
</file>

<file path=ppt/tags/tag2.xml><?xml version="1.0" encoding="utf-8"?>
<p:tagLst xmlns:p="http://schemas.openxmlformats.org/presentationml/2006/main">
  <p:tag name="TW_DELETETEXT" val="YES"/>
</p:tagLst>
</file>

<file path=ppt/tags/tag3.xml><?xml version="1.0" encoding="utf-8"?>
<p:tagLst xmlns:p="http://schemas.openxmlformats.org/presentationml/2006/main">
  <p:tag name="TW_DELETETEXT" val="YES"/>
</p:tagLst>
</file>

<file path=ppt/tags/tag4.xml><?xml version="1.0" encoding="utf-8"?>
<p:tagLst xmlns:p="http://schemas.openxmlformats.org/presentationml/2006/main">
  <p:tag name="TW_ASSOCIATEDSLIDES" val=""/>
  <p:tag name="TW_DIALOGNAME" val="Title"/>
  <p:tag name="TW_INNEWPRESENTATION" val="YES"/>
  <p:tag name="TW_ONINSERTSLIDEDLG" val="YES"/>
  <p:tag name="TW_SHORTNAME" val="BASIC"/>
</p:tagLst>
</file>

<file path=ppt/tags/tag5.xml><?xml version="1.0" encoding="utf-8"?>
<p:tagLst xmlns:p="http://schemas.openxmlformats.org/presentationml/2006/main">
  <p:tag name="TW_DELETETEXT" val="YES"/>
</p:tagLst>
</file>

<file path=ppt/tags/tag6.xml><?xml version="1.0" encoding="utf-8"?>
<p:tagLst xmlns:p="http://schemas.openxmlformats.org/presentationml/2006/main">
  <p:tag name="TW_DELETETEXT" val="YES"/>
</p:tagLst>
</file>

<file path=ppt/tags/tag7.xml><?xml version="1.0" encoding="utf-8"?>
<p:tagLst xmlns:p="http://schemas.openxmlformats.org/presentationml/2006/main">
  <p:tag name="TW_ASSOCIATEDSLIDES" val=""/>
  <p:tag name="TW_DIALOGNAME" val="Text"/>
  <p:tag name="TW_INNEWPRESENTATION" val="YES"/>
  <p:tag name="TW_ONINSERTSLIDEDLG" val="YES"/>
  <p:tag name="TW_SHORTNAME" val="BASIC"/>
</p:tagLst>
</file>

<file path=ppt/tags/tag8.xml><?xml version="1.0" encoding="utf-8"?>
<p:tagLst xmlns:p="http://schemas.openxmlformats.org/presentationml/2006/main">
  <p:tag name="RESTORE" val="Y"/>
</p:tagLst>
</file>

<file path=ppt/tags/tag9.xml><?xml version="1.0" encoding="utf-8"?>
<p:tagLst xmlns:p="http://schemas.openxmlformats.org/presentationml/2006/main">
  <p:tag name="RESTORE" val="Y"/>
</p:tagLst>
</file>

<file path=ppt/tags/tag10.xml><?xml version="1.0" encoding="utf-8"?>
<p:tagLst xmlns:p="http://schemas.openxmlformats.org/presentationml/2006/main">
  <p:tag name="RESTORE" val="Y"/>
</p:tagLst>
</file>

<file path=ppt/tags/tag11.xml><?xml version="1.0" encoding="utf-8"?>
<p:tagLst xmlns:p="http://schemas.openxmlformats.org/presentationml/2006/main">
  <p:tag name="RESTORE" val="Y"/>
</p:tagLst>
</file>

<file path=ppt/tags/tag12.xml><?xml version="1.0" encoding="utf-8"?>
<p:tagLst xmlns:p="http://schemas.openxmlformats.org/presentationml/2006/main">
  <p:tag name="RESTORE" val="Y"/>
</p:tagLst>
</file>

<file path=ppt/tags/tag13.xml><?xml version="1.0" encoding="utf-8"?>
<p:tagLst xmlns:p="http://schemas.openxmlformats.org/presentationml/2006/main">
  <p:tag name="RESTORE" val="Y"/>
</p:tagLst>
</file>

<file path=ppt/tags/tag1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TW Gold &amp; Red">
  <a:themeElements>
    <a:clrScheme name="Gold &amp; Red">
      <a:dk1>
        <a:sysClr val="windowText" lastClr="000000"/>
      </a:dk1>
      <a:lt1>
        <a:sysClr val="window" lastClr="FFFFFF"/>
      </a:lt1>
      <a:dk2>
        <a:srgbClr val="999999"/>
      </a:dk2>
      <a:lt2>
        <a:srgbClr val="E65032"/>
      </a:lt2>
      <a:accent1>
        <a:srgbClr val="EBAF00"/>
      </a:accent1>
      <a:accent2>
        <a:srgbClr val="E65032"/>
      </a:accent2>
      <a:accent3>
        <a:srgbClr val="999999"/>
      </a:accent3>
      <a:accent4>
        <a:srgbClr val="EA745C"/>
      </a:accent4>
      <a:accent5>
        <a:srgbClr val="FFDA65"/>
      </a:accent5>
      <a:accent6>
        <a:srgbClr val="A00050"/>
      </a:accent6>
      <a:hlink>
        <a:srgbClr val="999999"/>
      </a:hlink>
      <a:folHlink>
        <a:srgbClr val="E65032"/>
      </a:folHlink>
    </a:clrScheme>
    <a:fontScheme name="Gold &amp; Red">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Override1.xml><?xml version="1.0" encoding="utf-8"?>
<a:themeOverride xmlns:r="http://schemas.openxmlformats.org/officeDocument/2006/relationships"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Cambria"/>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r="http://schemas.openxmlformats.org/officeDocument/2006/relationships"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Cambria"/>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xml><?xml version="1.0" encoding="utf-8"?>
<a:themeOverride xmlns:r="http://schemas.openxmlformats.org/officeDocument/2006/relationships"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Cambria"/>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4.xml><?xml version="1.0" encoding="utf-8"?>
<a:themeOverride xmlns:r="http://schemas.openxmlformats.org/officeDocument/2006/relationships"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Cambria"/>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5.xml><?xml version="1.0" encoding="utf-8"?>
<a:themeOverride xmlns:r="http://schemas.openxmlformats.org/officeDocument/2006/relationships" xmlns:a="http://schemas.openxmlformats.org/drawingml/2006/main">
  <a:clrScheme name="Default Design 1">
    <a:dk1>
      <a:srgbClr val="000000"/>
    </a:dk1>
    <a:lt1>
      <a:srgbClr val="FFFFFF"/>
    </a:lt1>
    <a:dk2>
      <a:srgbClr val="A00050"/>
    </a:dk2>
    <a:lt2>
      <a:srgbClr val="FFDA65"/>
    </a:lt2>
    <a:accent1>
      <a:srgbClr val="EBAF00"/>
    </a:accent1>
    <a:accent2>
      <a:srgbClr val="E65032"/>
    </a:accent2>
    <a:accent3>
      <a:srgbClr val="FFFFFF"/>
    </a:accent3>
    <a:accent4>
      <a:srgbClr val="000000"/>
    </a:accent4>
    <a:accent5>
      <a:srgbClr val="F3D4AA"/>
    </a:accent5>
    <a:accent6>
      <a:srgbClr val="D0482C"/>
    </a:accent6>
    <a:hlink>
      <a:srgbClr val="999999"/>
    </a:hlink>
    <a:folHlink>
      <a:srgbClr val="EA745C"/>
    </a:folHlink>
  </a:clrScheme>
  <a:fontScheme name="Default Design">
    <a:majorFont>
      <a:latin typeface="Arial"/>
      <a:ea typeface="楷体_GB2312"/>
      <a:cs typeface="Arial"/>
    </a:majorFont>
    <a:minorFont>
      <a:latin typeface="Arial"/>
      <a:ea typeface="楷体_GB231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6.xml><?xml version="1.0" encoding="utf-8"?>
<a:themeOverride xmlns:r="http://schemas.openxmlformats.org/officeDocument/2006/relationships" xmlns:a="http://schemas.openxmlformats.org/drawingml/2006/main">
  <a:clrScheme name="Default Design 1">
    <a:dk1>
      <a:srgbClr val="000000"/>
    </a:dk1>
    <a:lt1>
      <a:srgbClr val="FFFFFF"/>
    </a:lt1>
    <a:dk2>
      <a:srgbClr val="A00050"/>
    </a:dk2>
    <a:lt2>
      <a:srgbClr val="FFDA65"/>
    </a:lt2>
    <a:accent1>
      <a:srgbClr val="EBAF00"/>
    </a:accent1>
    <a:accent2>
      <a:srgbClr val="E65032"/>
    </a:accent2>
    <a:accent3>
      <a:srgbClr val="FFFFFF"/>
    </a:accent3>
    <a:accent4>
      <a:srgbClr val="000000"/>
    </a:accent4>
    <a:accent5>
      <a:srgbClr val="F3D4AA"/>
    </a:accent5>
    <a:accent6>
      <a:srgbClr val="D0482C"/>
    </a:accent6>
    <a:hlink>
      <a:srgbClr val="999999"/>
    </a:hlink>
    <a:folHlink>
      <a:srgbClr val="EA745C"/>
    </a:folHlink>
  </a:clrScheme>
  <a:fontScheme name="Default Design">
    <a:majorFont>
      <a:latin typeface="Arial"/>
      <a:ea typeface="楷体_GB2312"/>
      <a:cs typeface="Arial"/>
    </a:majorFont>
    <a:minorFont>
      <a:latin typeface="Arial"/>
      <a:ea typeface="楷体_GB231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7.xml><?xml version="1.0" encoding="utf-8"?>
<a:themeOverride xmlns:r="http://schemas.openxmlformats.org/officeDocument/2006/relationships"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Cambria"/>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8.xml><?xml version="1.0" encoding="utf-8"?>
<a:themeOverride xmlns:r="http://schemas.openxmlformats.org/officeDocument/2006/relationships"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Cambria"/>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207</Paragraphs>
  <Slides>14</Slides>
  <Notes>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14</vt:i4>
      </vt:variant>
    </vt:vector>
  </HeadingPairs>
  <TitlesOfParts>
    <vt:vector baseType="lpstr" size="24">
      <vt:lpstr>Arial</vt:lpstr>
      <vt:lpstr>Calibri</vt:lpstr>
      <vt:lpstr>Wingdings</vt:lpstr>
      <vt:lpstr>楷体_GB2312</vt:lpstr>
      <vt:lpstr>Cambria</vt:lpstr>
      <vt:lpstr>Monotype Sorts</vt:lpstr>
      <vt:lpstr>Segoe UI Symbol</vt:lpstr>
      <vt:lpstr>Times New Roman</vt:lpstr>
      <vt:lpstr>宋体</vt:lpstr>
      <vt:lpstr>Office Theme</vt:lpstr>
      <vt:lpstr>中投租赁高管薪酬方案优化建议</vt:lpstr>
      <vt:lpstr>项目背景与概览</vt:lpstr>
      <vt:lpstr>目录</vt:lpstr>
      <vt:lpstr>标杆市场高管薪酬数据与对标说明</vt:lpstr>
      <vt:lpstr>高管薪酬竞争力及薪酬结构分析 </vt:lpstr>
      <vt:lpstr>目录</vt:lpstr>
      <vt:lpstr>中投租赁高管薪酬策略</vt:lpstr>
      <vt:lpstr>薪酬水平定位与公司业绩表现密切相关</vt:lpstr>
      <vt:lpstr>公司发展规划及薪酬定位</vt:lpstr>
      <vt:lpstr>符合市场实践的高管薪酬体系</vt:lpstr>
      <vt:lpstr>中投租赁高管总现金薪酬水平</vt:lpstr>
      <vt:lpstr>中投租赁固定现金薪酬水平及薪酬结构</vt:lpstr>
      <vt:lpstr>目录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2024-09-05T18:17:33.679</cp:lastPrinted>
  <dcterms:created xsi:type="dcterms:W3CDTF">2024-09-05T10:17:33Z</dcterms:created>
  <dcterms:modified xsi:type="dcterms:W3CDTF">2024-09-05T10:17:36Z</dcterms:modified>
</cp:coreProperties>
</file>