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FD8C8-D446-4239-9732-562B592E4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BC8BF-3BDA-4749-BE0C-973E09540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F53C4-2A34-4BF5-B106-CA5849B0C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2A12B-9D4F-4518-AE8E-A7ED393D1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EC7118-A583-428A-919C-48CE3054E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571A87-76E5-4B89-BA9B-36DA9700C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24F8AD-7BC7-44E3-AF68-AEB7A7CB6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9C224-8BAC-4B94-AEA7-1C1B95CAC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FBCE7-1398-42CA-950D-9C4F087E4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72A4A-E860-4011-A860-099070357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57CBF-C6B3-4370-A468-F4AAAAD93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1776000" y="0"/>
            <a:ext cx="8640000" cy="6857999"/>
          </a:xfrm>
          <a:prstGeom prst="rect">
            <a:avLst/>
          </a:prstGeom>
          <a:gradFill rotWithShape="1">
            <a:gsLst>
              <a:gs pos="0">
                <a:schemeClr val="bg2">
                  <a:alpha val="100000"/>
                </a:schemeClr>
              </a:gs>
              <a:gs pos="60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493367"/>
            <a:ext cx="6340197" cy="1421928"/>
          </a:xfrm>
        </p:spPr>
        <p:txBody>
          <a:bodyPr wrap="none" anchor="t">
            <a:spAutoFit/>
          </a:bodyPr>
          <a:lstStyle>
            <a:lvl1pPr lvl="0" algn="ctr" defTabSz="914400">
              <a:lnSpc>
                <a:spcPct val="90000"/>
              </a:lnSpc>
              <a:buNone/>
              <a:defRPr lang="zh-CN" sz="9600" b="0" i="0" spc="0">
                <a:solidFill>
                  <a:schemeClr val="tx1">
                    <a:alpha val="100000"/>
                  </a:schemeClr>
                </a:solidFill>
                <a:latin typeface="TencentSans W7"/>
                <a:ea typeface="TencentSans W7"/>
              </a:defRPr>
            </a:lvl1pPr>
          </a:lstStyle>
          <a:p>
            <a:r>
              <a:rPr lang="zh-CN"/>
              <a:t>主标题样式</a:t>
            </a:r>
            <a:endParaRPr lang="zh-CN" sz="9600" b="0" i="0" spc="0">
              <a:solidFill>
                <a:schemeClr val="bg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5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734089" y="4162538"/>
            <a:ext cx="2723823" cy="397032"/>
          </a:xfrm>
        </p:spPr>
        <p:txBody>
          <a:bodyPr wrap="none">
            <a:spAutoFit/>
          </a:bodyPr>
          <a:lstStyle>
            <a:lvl1pPr marL="0" lvl="0" indent="0" algn="ctr" defTabSz="914400">
              <a:lnSpc>
                <a:spcPct val="90000"/>
              </a:lnSpc>
              <a:buFont typeface="Arial" pitchFamily="34" charset="0"/>
              <a:buNone/>
              <a:defRPr lang="zh-CN" sz="2200" b="1" i="0" spc="0">
                <a:solidFill>
                  <a:schemeClr val="tx1">
                    <a:alpha val="100000"/>
                  </a:schemeClr>
                </a:solidFill>
                <a:latin typeface="TencentSans W7"/>
                <a:ea typeface="TencentSans W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/>
              <a:t>点击编辑副标题样式</a:t>
            </a:r>
            <a:endParaRPr lang="zh-CN" sz="2200" b="1" i="0" spc="0">
              <a:solidFill>
                <a:schemeClr val="bg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6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471190"/>
            <a:ext cx="4031873" cy="923330"/>
          </a:xfrm>
        </p:spPr>
        <p:txBody>
          <a:bodyPr wrap="none" anchor="b">
            <a:spAutoFit/>
          </a:bodyPr>
          <a:lstStyle>
            <a:lvl1pPr marL="0" lvl="0" indent="0" algn="ctr" defTabSz="914400">
              <a:lnSpc>
                <a:spcPct val="90000"/>
              </a:lnSpc>
              <a:buFont typeface="Arial" pitchFamily="34" charset="0"/>
              <a:buNone/>
              <a:defRPr lang="zh-CN" sz="6000" b="0" i="0" spc="0">
                <a:solidFill>
                  <a:schemeClr val="tx1">
                    <a:alpha val="100000"/>
                  </a:schemeClr>
                </a:solidFill>
                <a:latin typeface="TencentSans W3"/>
                <a:ea typeface="TencentSans W3"/>
              </a:defRPr>
            </a:lvl1pPr>
          </a:lstStyle>
          <a:p>
            <a:r>
              <a:rPr lang="zh-CN"/>
              <a:t>主标题样式</a:t>
            </a:r>
            <a:endParaRPr lang="zh-CN" sz="6000" b="0" i="0" spc="0">
              <a:solidFill>
                <a:schemeClr val="bg1">
                  <a:alpha val="100000"/>
                </a:schemeClr>
              </a:solidFill>
              <a:latin typeface="TencentSans W3"/>
              <a:ea typeface="TencentSans W3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-3810000" y="0"/>
            <a:ext cx="12192000" cy="6858000"/>
          </a:xfrm>
          <a:prstGeom prst="rect">
            <a:avLst/>
          </a:prstGeom>
        </p:spPr>
      </p:pic>
      <p:sp>
        <p:nvSpPr>
          <p:cNvPr id="9" name="日期占位符 3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2">
            <a:alphaModFix amt="0"/>
          </a:blip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  <a:solidFill>
            <a:schemeClr val="bg2">
              <a:alpha val="100000"/>
            </a:schemeClr>
          </a:solidFill>
        </p:spPr>
      </p:pic>
      <p:sp>
        <p:nvSpPr>
          <p:cNvPr id="11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12" name="灯片编号占位符 5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80000">
              <a:schemeClr val="bg2">
                <a:alpha val="100000"/>
              </a:schemeClr>
            </a:gs>
            <a:gs pos="100000">
              <a:schemeClr val="accent1">
                <a:lumMod val="50000"/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4" name="日期占位符 2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17" name=""/>
          <p:cNvSpPr txBox="1"/>
          <p:nvPr/>
        </p:nvSpPr>
        <p:spPr>
          <a:xfrm>
            <a:off x="2743200" y="1351429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"/>
          <p:cNvSpPr txBox="1"/>
          <p:nvPr/>
        </p:nvSpPr>
        <p:spPr>
          <a:xfrm>
            <a:off x="1764926" y="2097741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"/>
          <p:cNvSpPr txBox="1"/>
          <p:nvPr/>
        </p:nvSpPr>
        <p:spPr>
          <a:xfrm>
            <a:off x="1916206" y="1613647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"/>
          <p:cNvSpPr txBox="1"/>
          <p:nvPr/>
        </p:nvSpPr>
        <p:spPr>
          <a:xfrm>
            <a:off x="4487956" y="2087656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"/>
          <p:cNvSpPr txBox="1"/>
          <p:nvPr/>
        </p:nvSpPr>
        <p:spPr>
          <a:xfrm>
            <a:off x="1230406" y="1169894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"/>
          <p:cNvSpPr txBox="1"/>
          <p:nvPr/>
        </p:nvSpPr>
        <p:spPr>
          <a:xfrm>
            <a:off x="2057400" y="1341344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"/>
          <p:cNvSpPr txBox="1"/>
          <p:nvPr/>
        </p:nvSpPr>
        <p:spPr>
          <a:xfrm>
            <a:off x="3882838" y="2037229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2">
            <a:alpha val="100000"/>
          </a:schemeClr>
        </a:solidFill>
        <a:effectLst/>
      </p:bgPr>
    </p:bg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28" name=""/>
          <p:cNvSpPr txBox="1"/>
          <p:nvPr/>
        </p:nvSpPr>
        <p:spPr>
          <a:xfrm>
            <a:off x="2460812" y="2027144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pic>
        <p:nvPicPr>
          <p:cNvPr id="30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pic>
        <p:nvPicPr>
          <p:cNvPr id="31" name="图片 1"/>
          <p:cNvPicPr>
            <a:picLocks noChangeAspect="1"/>
          </p:cNvPicPr>
          <p:nvPr userDrawn="1"/>
        </p:nvPicPr>
        <p:blipFill>
          <a:blip r:embed="rId2">
            <a:alphaModFix amt="0"/>
          </a:blip>
          <a:stretch>
            <a:fillRect/>
          </a:stretch>
        </p:blipFill>
        <p:spPr>
          <a:xfrm>
            <a:off x="1775267" y="-1"/>
            <a:ext cx="8641466" cy="771525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100000"/>
                </a:schemeClr>
              </a:gs>
              <a:gs pos="60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</a:gradFill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tx1">
            <a:alpha val="10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/>
              <a:t>单击此处编辑母版标题样式</a:t>
            </a:r>
            <a:endParaRPr lang="zh-CN" sz="44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zh-CN"/>
              <a:t>单击此处编辑母版文本样式</a:t>
            </a:r>
            <a:endParaRPr lang="zh-CN" sz="2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685800" lvl="1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24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二级</a:t>
            </a:r>
            <a:endParaRPr lang="zh-CN" sz="24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1143000" lvl="2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20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三级</a:t>
            </a:r>
            <a:endParaRPr lang="zh-CN" sz="20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1600200" lvl="3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18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四级</a:t>
            </a:r>
            <a:endParaRPr lang="zh-CN" sz="1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2057400" lvl="4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18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五级</a:t>
            </a:r>
            <a:endParaRPr lang="zh-CN" sz="1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 hasCustomPrompt="1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algn="l" defTabSz="914400" rtl="0" eaLnBrk="1" latinLnBrk="0" hangingPunct="1">
              <a:defRPr lang="zh-CN" sz="1200" b="0" i="0" kern="120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>
              <a:solidFill>
                <a:schemeClr val="bg1">
                  <a:alpha val="100000"/>
                </a:schemeClr>
              </a:solidFill>
              <a:latin typeface="腾讯体 W7" panose="020b0a04020102020204"/>
              <a:ea typeface="腾讯体 W7" panose="020b0a04020102020204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 hasCustomPrompt="1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algn="r" defTabSz="914400" rtl="0" eaLnBrk="1" latinLnBrk="0" hangingPunct="1">
              <a:defRPr lang="zh-CN" sz="1200" b="0" i="0" kern="120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lvl="0" algn="l" defTabSz="914400">
        <a:lnSpc>
          <a:spcPct val="90000"/>
        </a:lnSpc>
        <a:spcBef>
          <a:spcPct val="0"/>
        </a:spcBef>
        <a:buNone/>
        <a:defRPr lang="zh-CN" sz="44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1pPr>
    </p:titleStyle>
    <p:bodyStyle>
      <a:lvl1pPr marL="228600" lvl="0" indent="-228600" algn="l" defTabSz="914400">
        <a:lnSpc>
          <a:spcPct val="90000"/>
        </a:lnSpc>
        <a:spcBef>
          <a:spcPts val="1000"/>
        </a:spcBef>
        <a:buFont typeface="Arial" pitchFamily="34" charset="0"/>
        <a:buChar char="•"/>
        <a:defRPr lang="zh-CN" sz="2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1pPr>
      <a:lvl2pPr marL="685800" lvl="1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24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2pPr>
      <a:lvl3pPr marL="1143000" lvl="2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20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3pPr>
      <a:lvl4pPr marL="1600200" lvl="3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1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4pPr>
      <a:lvl5pPr marL="2057400" lvl="4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1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250400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对外汉语教学概论：对外汉语教学的基础论\n## 1.对外汉语教学的发展历程与现状\n### 1.1对外汉语教学的的起源与发展\n### 1.2对外汉语教学的现状与问题\n### 1.3对外汉语教学的发展趋势与展望\n## 2.对外汉语教学的基本原则与方法\n### 2.1对外汉语教学的基本原则\n### 2.2对外汉语教学的基本方法\n### 2.3对外汉语教学方法的实践与创新\n## 3.对外汉语教学的课程设置与教材编写\n### 3.1对外汉语教学的课程设置\n### 3.2对外汉语教材的编写与选用\n### 3.3对外汉语教材的发展趋势与创新\n## 4.对外汉语教学的教学评估与反馈\n### 4.1对外汉语教学评估的目的与方法\n### 4.2对外汉语教学反馈的作用与实施\n### 4.3对外汉语教学评估与反馈的实践与改进\n## 5.对外汉语教学的文化因素与跨文化交际\n### 5.1对外汉语教学中的文化因素\n### 5.2对外汉语教学中的跨文化交际\n### 5.3对外汉语教学中的文化教学策略与方法\n&quot;,&quot;templateId&quot;:&quot;rip96cw6o7yyfqkqihdqp7wzi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347317"/>
            <a:ext cx="11055350" cy="1555750"/>
          </a:xfrm>
          <a:effectLst>
            <a:outerShdw blurRad="389427" dist="50800" dir="5400000" algn="ctr" rotWithShape="0">
              <a:schemeClr val="tx2"/>
            </a:outerShdw>
          </a:effectLst>
        </p:spPr>
        <p:txBody>
          <a:bodyPr vert="horz" wrap="square" lIns="91440" tIns="45720" rIns="91440" bIns="45720" anchor="b">
            <a:spAutoFit/>
          </a:bodyPr>
          <a:lstStyle/>
          <a:p>
            <a:pPr>
              <a:lnSpc>
                <a:spcPct val="100000"/>
              </a:lnSpc>
              <a:buNone/>
            </a:pPr>
            <a:r>
              <a:rPr lang="zh-CN" sz="4800">
                <a:latin typeface="腾讯体 W7" panose="020b0a04020102020204"/>
                <a:ea typeface="腾讯体 W7" panose="020b0a04020102020204"/>
              </a:rPr>
              <a:t>对外汉语教学概论：对外汉语教学的基础论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4010026" y="4162538"/>
            <a:ext cx="4171950" cy="393700"/>
          </a:xfrm>
          <a:effectLst>
            <a:outerShdw blurRad="389427" dist="50800" dir="5400000" algn="ctr" rotWithShape="0">
              <a:schemeClr val="tx2"/>
            </a:outerShdw>
          </a:effectLst>
        </p:spPr>
        <p:txBody>
          <a:bodyPr/>
          <a:lstStyle/>
          <a:p>
            <a:r>
              <a:rPr lang="en-US">
                <a:latin typeface="腾讯体 W7" panose="020b0a04020102020204"/>
                <a:ea typeface="腾讯体 W7" panose="020b0a04020102020204"/>
              </a:rPr>
              <a:t> </a:t>
            </a:r>
            <a:endParaRPr lang="zh-CN" sz="2400" spc="300"/>
          </a:p>
        </p:txBody>
      </p:sp>
      <p:cxnSp>
        <p:nvCxnSpPr>
          <p:cNvPr id="4" name="Tencent"/>
          <p:cNvCxnSpPr/>
          <p:nvPr/>
        </p:nvCxnSpPr>
        <p:spPr>
          <a:xfrm>
            <a:off x="2925902" y="4011560"/>
            <a:ext cx="6340197" cy="0"/>
          </a:xfrm>
          <a:prstGeom prst="line">
            <a:avLst/>
          </a:prstGeom>
          <a:ln w="12700">
            <a:solidFill>
              <a:schemeClr val="accent2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10083801" y="6094182"/>
            <a:ext cx="1536700" cy="412750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400" b="1" spc="80">
                <a:solidFill>
                  <a:schemeClr val="accent2">
                    <a:alpha val="100000"/>
                  </a:schemeClr>
                </a:solidFill>
                <a:effectLst/>
                <a:latin typeface="腾讯体 W7" panose="020b0a04020102020204"/>
                <a:ea typeface="腾讯体 W7" panose="020b0a04020102020204"/>
              </a:rPr>
              <a:t> </a:t>
            </a:r>
            <a:endParaRPr lang="en-US" sz="1400" b="1" spc="80">
              <a:solidFill>
                <a:schemeClr val="accent2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571499" y="6094182"/>
            <a:ext cx="1885950" cy="412750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对外汉语教学的发展历程与现状</a:t>
            </a:r>
            <a:endParaRPr/>
          </a:p>
        </p:txBody>
      </p:sp>
      <p:sp>
        <p:nvSpPr>
          <p:cNvPr id="116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01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117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对外汉语教学的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起源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可以追溯到20世纪初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1900年，北京汇文书院开设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汉语课程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，标志着对外汉语教学的正式兴起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1910年，南京高等师范学堂开设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国语课程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，对外汉语教学逐渐受到重视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1920年代，清华大学、北京大学等高校开始设立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中文系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，对外汉语教学逐渐专业化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对外汉语教学的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1949年，中华人民共和国成立，对外汉语教学进入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新阶段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1950年代，中国政府开始设立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对外汉语教学机构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，如北京语言学院等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1970年代，对外汉语教学事业得到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进一步发展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，全球范围内设立了众多孔子学院和孔子课堂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对外汉语教学的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目前全球已有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700多所孔子学院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1000多个孔子课堂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，覆盖160多个国家和地区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对外汉语教学已经成为一门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独立学科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，拥有丰富的教学理论和方法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对外汉语教学事业得到了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政府的大力支持和推动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，发展前景广阔</a:t>
            </a:r>
            <a:endParaRPr/>
          </a:p>
        </p:txBody>
      </p:sp>
      <p:sp>
        <p:nvSpPr>
          <p:cNvPr id="1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对外汉语教学的的起源与发展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对外汉语教学的现状</a:t>
                </a:r>
                <a:endParaRPr/>
              </a:p>
            </p:txBody>
          </p:sp>
          <p:sp>
            <p:nvSpPr>
              <p:cNvPr id="1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对外汉语教学已经成为一门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独立学科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，拥有丰富的教学理论和方法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对外汉语教学事业得到了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政府的大力支持和推动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，发展前景广阔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全球范围内设立了众多孔子学院和孔子课堂，覆盖160多个国家和地区</a:t>
                </a:r>
                <a:endParaRPr/>
              </a:p>
            </p:txBody>
          </p:sp>
          <p:sp>
            <p:nvSpPr>
              <p:cNvPr id="1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对外汉语教学面临的问题</a:t>
                </a:r>
                <a:endParaRPr/>
              </a:p>
            </p:txBody>
          </p:sp>
          <p:sp>
            <p:nvSpPr>
              <p:cNvPr id="1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师资力量不足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，尤其是高质量的对外汉语教师短缺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教学资源不平衡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，优秀教材和教学方法难以满足需求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教学效果评估体系不完善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，难以全面、准确地评估教学质量和效果</a:t>
                </a:r>
                <a:endParaRPr/>
              </a:p>
            </p:txBody>
          </p:sp>
          <p:sp>
            <p:nvSpPr>
              <p:cNvPr id="1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对外汉语教学的现状与问题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6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6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6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对外汉语教学的发展趋势</a:t>
                </a:r>
                <a:endParaRPr/>
              </a:p>
            </p:txBody>
          </p:sp>
          <p:sp>
            <p:nvSpPr>
              <p:cNvPr id="16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：对外汉语教学将成为一门更加专业化的学科，拥有更加完善的理论体系和教学方法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本土化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：对外汉语教学将更加注重与当地教育体系的结合，满足当地学生的需求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：对外汉语教学将充分利用现代科技手段，提高教学效果和教学质量</a:t>
                </a:r>
                <a:endParaRPr/>
              </a:p>
            </p:txBody>
          </p:sp>
        </p:grpSp>
        <p:grpSp>
          <p:nvGrpSpPr>
            <p:cNvPr id="17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对外汉语教学的展望</a:t>
                </a:r>
                <a:endParaRPr/>
              </a:p>
            </p:txBody>
          </p:sp>
          <p:sp>
            <p:nvSpPr>
              <p:cNvPr id="1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随着中国在全球影响力的不断提升，对外汉语教学事业将迎来更加广阔的发展空间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对外汉语教学将成为连接中国与世界的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文化桥梁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，促进中外文化交流和友谊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对外汉语教学将为构建人类命运共同体做出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积极贡献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，促进世界和平与繁荣</a:t>
                </a:r>
                <a:endParaRPr/>
              </a:p>
            </p:txBody>
          </p:sp>
          <p:sp>
            <p:nvSpPr>
              <p:cNvPr id="17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对外汉语教学的发展趋势与展望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1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对外汉语教学的基本原则与方法</a:t>
            </a:r>
            <a:endParaRPr/>
          </a:p>
        </p:txBody>
      </p:sp>
      <p:sp>
        <p:nvSpPr>
          <p:cNvPr id="180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02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181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84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针对性原则：针对学生的母语、文化背景、学习目的等因素，制定个性化的教学计划和方法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6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实用性原则：注重培养学生的实际语言运用能力，提高学生的交际能力和综合素质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趣味性原则：创造轻松愉快的学习氛围，激发学生的学习兴趣和积极性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0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科学性原则：遵循语言教学规律，采用科学的教学方法和评估体系，确保教学质量和效果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对外汉语教学的基本原则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对外汉语教学的基本方法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96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语音教学法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：通过模仿、纠正、练习等方法，培养学生的语音发音能力</a:t>
                </a:r>
                <a:endParaRPr/>
              </a:p>
            </p:txBody>
          </p:sp>
          <p:cxnSp>
            <p:nvCxnSpPr>
              <p:cNvPr id="200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01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4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词汇教学法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：通过讲解、示范、练习等方法，帮助学生掌握词汇和短语</a:t>
                </a:r>
                <a:endParaRPr/>
              </a:p>
            </p:txBody>
          </p:sp>
        </p:grpSp>
        <p:grpSp>
          <p:nvGrpSpPr>
            <p:cNvPr id="206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9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语法教学法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：通过比较、归纳、演绎等方法，引导学生理解和掌握汉语语法</a:t>
                </a:r>
                <a:endParaRPr/>
              </a:p>
            </p:txBody>
          </p:sp>
        </p:grpSp>
        <p:grpSp>
          <p:nvGrpSpPr>
            <p:cNvPr id="211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4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文化教学法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：通过介绍中国文化、历史、社会等方面的内容，提高学生的跨文化交际能力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腾讯体 W7" panose="020b0a0402010202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腾讯体 W7" panose="020b0a0402010202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腾讯体 W7" panose="020b0a0402010202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腾讯体 W7" panose="020b0a0402010202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腾讯体 W7" panose="020b0a0402010202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腾讯体 W7" panose="020b0a0402010202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腾讯体 W7" panose="020b0a0402010202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腾讯体 W7" panose="020b0a0402010202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腾讯体 W7" panose="020b0a04020102020204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8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19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20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21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腾讯体 W7" panose="020b0a04020102020204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23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2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实践性教学法：通过角色扮演、情景模拟、实地考察等方法，提高学生的语言实际运用能力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2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多媒体教学法：利用现代科技手段，如网络、音频、视频等，丰富教学内容和形式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7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2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自主学习法：鼓励学生利用网络、书籍等资源，进行自主学习和探究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30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教学评估法：通过定期评估、反馈、调整等方式，确保教学质量和效果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对外汉语教学方法的实践与创新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对外汉语教学的课程设置与教材编写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03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10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对外汉语教学的课程设置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4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语言技能课程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：包括听力、口语、阅读、写作等语言技能课程</a:t>
                </a:r>
                <a:endParaRPr/>
              </a:p>
            </p:txBody>
          </p:sp>
          <p:cxnSp>
            <p:nvCxnSpPr>
              <p:cNvPr id="18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语言知识课程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：包括汉语语法、词汇、语音等语言知识课程</a:t>
                </a:r>
                <a:endParaRPr/>
              </a:p>
            </p:txBody>
          </p:sp>
        </p:grpSp>
        <p:grpSp>
          <p:nvGrpSpPr>
            <p:cNvPr id="24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5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文化课程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：包括中国历史、文化、社会等方面的文化课程</a:t>
                </a:r>
                <a:endParaRPr/>
              </a:p>
            </p:txBody>
          </p:sp>
        </p:grpSp>
        <p:grpSp>
          <p:nvGrpSpPr>
            <p:cNvPr id="29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2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实践课程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：包括语言实践、文化实践、社会实践等实践课程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https://d.book118.com/756125040043010053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cube_green">
      <a:dk1>
        <a:srgbClr val="FFFFFF"/>
      </a:dk1>
      <a:lt1>
        <a:srgbClr val="000000"/>
      </a:lt1>
      <a:dk2>
        <a:srgbClr val="DDFFFD"/>
      </a:dk2>
      <a:lt2>
        <a:srgbClr val="0B1D2D"/>
      </a:lt2>
      <a:accent1>
        <a:srgbClr val="13D3CA"/>
      </a:accent1>
      <a:accent2>
        <a:srgbClr val="30F08F"/>
      </a:accent2>
      <a:accent3>
        <a:srgbClr val="137584"/>
      </a:accent3>
      <a:accent4>
        <a:srgbClr val="15BFE5"/>
      </a:accent4>
      <a:accent5>
        <a:srgbClr val="25548D"/>
      </a:accent5>
      <a:accent6>
        <a:srgbClr val="813B25"/>
      </a:accent6>
      <a:hlink>
        <a:srgbClr val="175CEB"/>
      </a:hlink>
      <a:folHlink>
        <a:srgbClr val="81868F"/>
      </a:folHlink>
    </a:clrScheme>
    <a:fontScheme name="Arial Black-Arial">
      <a:majorFont>
        <a:latin typeface="腾讯体 W7" panose="020b0a04020102020204"/>
        <a:ea typeface="腾讯体 W7" panose="020b0a04020102020204"/>
        <a:cs typeface="Arial"/>
        <a:font script="Jpan" typeface="ＭＳ ゴシック"/>
        <a:font script="Hang" typeface="굴림"/>
        <a:font script="Hans" typeface="腾讯体 W7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腾讯体 W7" panose="020b0a04020102020204"/>
        <a:ea typeface="腾讯体 W7" panose="020b0a04020102020204"/>
        <a:cs typeface="Arial"/>
        <a:font script="Jpan" typeface="ＭＳ Ｐゴシック"/>
        <a:font script="Hang" typeface="굴림"/>
        <a:font script="Hans" typeface="腾讯体 W7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腾讯体 W7</vt:lpstr>
      <vt:lpstr>Microsoft YaHei</vt:lpstr>
      <vt:lpstr>TencentSans W7</vt:lpstr>
      <vt:lpstr>TencentSans W3</vt:lpstr>
      <vt:lpstr>黑体</vt:lpstr>
      <vt:lpstr>微软雅黑</vt:lpstr>
      <vt:lpstr>Microsoft Yahei</vt:lpstr>
      <vt:lpstr>Office Theme</vt:lpstr>
      <vt:lpstr>对外汉语教学概论：对外汉语教学的基础论</vt:lpstr>
      <vt:lpstr>对外汉语教学的发展历程与现状</vt:lpstr>
      <vt:lpstr>PowerPoint Presentation</vt:lpstr>
      <vt:lpstr>PowerPoint Presentation</vt:lpstr>
      <vt:lpstr>PowerPoint Presentation</vt:lpstr>
      <vt:lpstr>对外汉语教学的基本原则与方法</vt:lpstr>
      <vt:lpstr>PowerPoint Presentation</vt:lpstr>
      <vt:lpstr>PowerPoint Presentation</vt:lpstr>
      <vt:lpstr>PowerPoint Presentation</vt:lpstr>
      <vt:lpstr>对外汉语教学的课程设置与教材编写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2024-09-19T22:34:41.966</cp:lastPrinted>
  <dcterms:created xsi:type="dcterms:W3CDTF">2024-09-19T14:34:41Z</dcterms:created>
  <dcterms:modified xsi:type="dcterms:W3CDTF">2024-09-19T14:34:44Z</dcterms:modified>
</cp:coreProperties>
</file>