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7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BC3E9C4-0C42-4E44-934D-3A25DB9626CE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8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8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86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7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A3DA23-F860-4DC4-B79F-C22FFED312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F800D2-F012-4A6C-A6B7-D5A80FE1F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DB0C84-31E5-46F8-B4BF-4C29E8A71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B89199-3EFE-4765-A0A5-AF832DCD8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6F062B-68AF-4D60-9CF7-D8C87F3DF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87C1A6-6E34-4F40-A2E0-16956249C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0176D8-A8F3-4949-A0F4-49AF54A37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64D977-4D1E-4E96-AE2A-7FEA89597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8068C2-DE0B-4FAB-8A04-97B961909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EA791F-6C53-4DD6-9F47-0D58126F8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7ADCE6-D13E-4DE6-AADC-7BBA14B6E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9B87114-09AC-43E3-A511-A88595DC0C1D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3F27133D-A4D3-4EC0-B7BA-AF76D08632A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9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6130122015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95760" y="1033920"/>
            <a:ext cx="10156320" cy="11707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rgbClr val="3045FD"/>
                </a:solidFill>
                <a:latin typeface="Arial"/>
                <a:ea typeface="微软雅黑"/>
              </a:rPr>
              <a:t>癫痫持续状态护理查房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47142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202x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297360" y="810360"/>
            <a:ext cx="5297760" cy="5297760"/>
          </a:xfrm>
          <a:prstGeom prst="ellipse">
            <a:avLst/>
          </a:prstGeom>
          <a:solidFill>
            <a:schemeClr val="accent1">
              <a:alpha val="14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938520" y="1451160"/>
            <a:ext cx="4016160" cy="4016160"/>
          </a:xfrm>
          <a:prstGeom prst="ellipse">
            <a:avLst/>
          </a:prstGeom>
          <a:solidFill>
            <a:srgbClr val="3045F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184896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癫痫持续状态 护理查房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癫痫持续状态的临床表现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癫痫持续状态的治疗及护理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护理查房的操作要点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护理查房的风险评估与管理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302840" y="200376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01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1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癫痫持续状态 护理查房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3" name="content.2.title"/>
          <p:cNvSpPr/>
          <p:nvPr/>
        </p:nvSpPr>
        <p:spPr>
          <a:xfrm>
            <a:off x="8392320" y="1557720"/>
            <a:ext cx="3433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护理查房重要性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2.content"/>
          <p:cNvSpPr/>
          <p:nvPr/>
        </p:nvSpPr>
        <p:spPr>
          <a:xfrm>
            <a:off x="8392320" y="1891080"/>
            <a:ext cx="3078000" cy="1608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在治疗中起关键作用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1094760" y="4120560"/>
            <a:ext cx="3072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3.content"/>
          <p:cNvSpPr/>
          <p:nvPr/>
        </p:nvSpPr>
        <p:spPr>
          <a:xfrm>
            <a:off x="1094760" y="4453920"/>
            <a:ext cx="3130200" cy="156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9" name="content.4.title"/>
          <p:cNvSpPr/>
          <p:nvPr/>
        </p:nvSpPr>
        <p:spPr>
          <a:xfrm>
            <a:off x="8392320" y="4109040"/>
            <a:ext cx="3433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content"/>
          <p:cNvSpPr/>
          <p:nvPr/>
        </p:nvSpPr>
        <p:spPr>
          <a:xfrm>
            <a:off x="8392320" y="4453920"/>
            <a:ext cx="3078000" cy="1743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简介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2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1.title"/>
          <p:cNvSpPr/>
          <p:nvPr/>
        </p:nvSpPr>
        <p:spPr>
          <a:xfrm>
            <a:off x="1094760" y="1655280"/>
            <a:ext cx="3301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急性脑功能障碍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content"/>
          <p:cNvSpPr/>
          <p:nvPr/>
        </p:nvSpPr>
        <p:spPr>
          <a:xfrm>
            <a:off x="1094760" y="2059200"/>
            <a:ext cx="2928960" cy="1465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可能导致严重并发症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05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06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7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8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9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0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1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2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3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4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5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6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7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8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9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0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1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2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3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4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5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26" name="AutoShape 8"/>
          <p:cNvSpPr/>
          <p:nvPr/>
        </p:nvSpPr>
        <p:spPr>
          <a:xfrm>
            <a:off x="4397760" y="2570040"/>
            <a:ext cx="583920" cy="583920"/>
          </a:xfrm>
          <a:prstGeom prst="diamond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AutoShape 9"/>
          <p:cNvSpPr/>
          <p:nvPr/>
        </p:nvSpPr>
        <p:spPr>
          <a:xfrm>
            <a:off x="7198560" y="2570040"/>
            <a:ext cx="583920" cy="588600"/>
          </a:xfrm>
          <a:prstGeom prst="diamond">
            <a:avLst/>
          </a:prstGeom>
          <a:solidFill>
            <a:srgbClr val="3045FD">
              <a:alpha val="50000"/>
            </a:srgbClr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AutoShape 10"/>
          <p:cNvSpPr/>
          <p:nvPr/>
        </p:nvSpPr>
        <p:spPr>
          <a:xfrm>
            <a:off x="4397760" y="4078080"/>
            <a:ext cx="583920" cy="583920"/>
          </a:xfrm>
          <a:prstGeom prst="diamond">
            <a:avLst/>
          </a:prstGeom>
          <a:solidFill>
            <a:srgbClr val="3045FD">
              <a:alpha val="50000"/>
            </a:srgbClr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AutoShape 11"/>
          <p:cNvSpPr/>
          <p:nvPr/>
        </p:nvSpPr>
        <p:spPr>
          <a:xfrm>
            <a:off x="7198560" y="4078080"/>
            <a:ext cx="583920" cy="583920"/>
          </a:xfrm>
          <a:prstGeom prst="diamond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AutoShape 12"/>
          <p:cNvSpPr/>
          <p:nvPr/>
        </p:nvSpPr>
        <p:spPr>
          <a:xfrm>
            <a:off x="4397760" y="271188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01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AutoShape 13"/>
          <p:cNvSpPr/>
          <p:nvPr/>
        </p:nvSpPr>
        <p:spPr>
          <a:xfrm>
            <a:off x="43977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03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AutoShape 14"/>
          <p:cNvSpPr/>
          <p:nvPr/>
        </p:nvSpPr>
        <p:spPr>
          <a:xfrm>
            <a:off x="7198560" y="270252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02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AutoShape 15"/>
          <p:cNvSpPr/>
          <p:nvPr/>
        </p:nvSpPr>
        <p:spPr>
          <a:xfrm>
            <a:off x="71985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04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AutoShape 2"/>
          <p:cNvSpPr/>
          <p:nvPr/>
        </p:nvSpPr>
        <p:spPr>
          <a:xfrm>
            <a:off x="4876920" y="2507040"/>
            <a:ext cx="2424240" cy="236448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Picture 8"/>
          <p:cNvSpPr/>
          <p:nvPr/>
        </p:nvSpPr>
        <p:spPr>
          <a:xfrm>
            <a:off x="4964400" y="2569680"/>
            <a:ext cx="2282400" cy="2217600"/>
          </a:xfrm>
          <a:prstGeom prst="ellipse">
            <a:avLst/>
          </a:prstGeom>
          <a:blipFill rotWithShape="0">
            <a:blip r:embed="rId2">
              <a:alphaModFix amt="7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护理查房作用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护理查房能够及时检测患者的病情变化，监测癫痫发作的情况，并评估治疗效果，是重要的临床工作之一。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48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49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0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1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2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3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4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5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6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7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8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9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0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1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2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3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4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5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6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7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8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69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AutoShape 3"/>
          <p:cNvSpPr/>
          <p:nvPr/>
        </p:nvSpPr>
        <p:spPr>
          <a:xfrm>
            <a:off x="304920" y="1631880"/>
            <a:ext cx="6595560" cy="488160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结尾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content"/>
          <p:cNvSpPr/>
          <p:nvPr/>
        </p:nvSpPr>
        <p:spPr>
          <a:xfrm>
            <a:off x="780480" y="2049840"/>
            <a:ext cx="4956480" cy="3485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癫痫持续状态的护理查房是患者治疗过程中不可或缺的一环，只有通过及时的监测和干预，才能保障患者的安全和康复。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7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7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194" name="图片 99" descr="C:/Users/Administrator/Desktop/ppt模板/图片素材/QQ截图20240309233835.pngQQ截图20240309233835"/>
          <p:cNvPicPr/>
          <p:nvPr/>
        </p:nvPicPr>
        <p:blipFill>
          <a:blip r:embed="rId3"/>
          <a:srcRect t="20386" b="20386"/>
          <a:stretch>
            <a:fillRect/>
          </a:stretch>
        </p:blipFill>
        <p:spPr>
          <a:xfrm>
            <a:off x="6095880" y="13298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02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6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2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癫痫持续状态的临床表现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AutoShape 3"/>
          <p:cNvSpPr/>
          <p:nvPr/>
        </p:nvSpPr>
        <p:spPr>
          <a:xfrm>
            <a:off x="3853440" y="1681560"/>
            <a:ext cx="3657240" cy="19893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AutoShape 4"/>
          <p:cNvSpPr/>
          <p:nvPr/>
        </p:nvSpPr>
        <p:spPr>
          <a:xfrm>
            <a:off x="385344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AutoShape 7"/>
          <p:cNvSpPr/>
          <p:nvPr/>
        </p:nvSpPr>
        <p:spPr>
          <a:xfrm>
            <a:off x="7873200" y="1681560"/>
            <a:ext cx="3657240" cy="19893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AutoShape 8"/>
          <p:cNvSpPr/>
          <p:nvPr/>
        </p:nvSpPr>
        <p:spPr>
          <a:xfrm>
            <a:off x="787320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AutoShape 10"/>
          <p:cNvSpPr/>
          <p:nvPr/>
        </p:nvSpPr>
        <p:spPr>
          <a:xfrm>
            <a:off x="3853440" y="4213080"/>
            <a:ext cx="3657240" cy="19893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AutoShape 11"/>
          <p:cNvSpPr/>
          <p:nvPr/>
        </p:nvSpPr>
        <p:spPr>
          <a:xfrm>
            <a:off x="385344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AutoShape 13"/>
          <p:cNvSpPr/>
          <p:nvPr/>
        </p:nvSpPr>
        <p:spPr>
          <a:xfrm>
            <a:off x="7873200" y="4213080"/>
            <a:ext cx="3657240" cy="19893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AutoShape 14"/>
          <p:cNvSpPr/>
          <p:nvPr/>
        </p:nvSpPr>
        <p:spPr>
          <a:xfrm>
            <a:off x="787320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7" name="content.2.title"/>
          <p:cNvSpPr/>
          <p:nvPr/>
        </p:nvSpPr>
        <p:spPr>
          <a:xfrm>
            <a:off x="7984440" y="1557720"/>
            <a:ext cx="3362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电解质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2.content"/>
          <p:cNvSpPr/>
          <p:nvPr/>
        </p:nvSpPr>
        <p:spPr>
          <a:xfrm>
            <a:off x="7984440" y="2090880"/>
            <a:ext cx="343368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维持正常生理功能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避免并发症发生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0" name="content.3.title"/>
          <p:cNvSpPr/>
          <p:nvPr/>
        </p:nvSpPr>
        <p:spPr>
          <a:xfrm>
            <a:off x="3992400" y="4109040"/>
            <a:ext cx="33386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凝血功能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3.content"/>
          <p:cNvSpPr/>
          <p:nvPr/>
        </p:nvSpPr>
        <p:spPr>
          <a:xfrm>
            <a:off x="3991680" y="4732560"/>
            <a:ext cx="3338640" cy="1361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评估出血风险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指导抗凝治疗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3" name="content.4.title"/>
          <p:cNvSpPr/>
          <p:nvPr/>
        </p:nvSpPr>
        <p:spPr>
          <a:xfrm>
            <a:off x="8046720" y="4109040"/>
            <a:ext cx="3300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实验室检查结果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4.content"/>
          <p:cNvSpPr/>
          <p:nvPr/>
        </p:nvSpPr>
        <p:spPr>
          <a:xfrm>
            <a:off x="8046720" y="4669920"/>
            <a:ext cx="3371400" cy="142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指导治疗方案调整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提高治疗效果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实验室检查对癫痫持续状态的评估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6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7" name="content.1.title"/>
          <p:cNvSpPr/>
          <p:nvPr/>
        </p:nvSpPr>
        <p:spPr>
          <a:xfrm>
            <a:off x="3992400" y="1557720"/>
            <a:ext cx="3441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血常规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1.content"/>
          <p:cNvSpPr/>
          <p:nvPr/>
        </p:nvSpPr>
        <p:spPr>
          <a:xfrm>
            <a:off x="3991680" y="2090880"/>
            <a:ext cx="333864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评估患者炎症反应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监测感染情况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1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2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40" name="Picture 4"/>
          <p:cNvSpPr/>
          <p:nvPr/>
        </p:nvSpPr>
        <p:spPr>
          <a:xfrm>
            <a:off x="139680" y="1806480"/>
            <a:ext cx="3119400" cy="415944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1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2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3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4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5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6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7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8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0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影像学检查的重要性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1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影像学检查如脑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CT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、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MRI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可以帮助医生确定癫痫持续状态的病因和病情严重程度。在护理查房中，了解患者的影像学检查结果并及时与医生沟通十分重要。根据检查结果调整治疗方案，可以提高治疗效果。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53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54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5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6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7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8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9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0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1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2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3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4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5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6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7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8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9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0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1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2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3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74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5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03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76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3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癫痫持续状态的治疗及护理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8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9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0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1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2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3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4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5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87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药物治疗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8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癫痫持续状态常用药物包括静脉给药如苯妥英钠、丙泊酚等。护理查房需要重点了解患者的用药情况及用药效果，同时防止药物过敏和药物相互作用产生不良影响。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90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91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2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3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4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5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6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7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8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9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0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1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2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3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4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5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6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7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8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9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0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311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2" name="AutoShape 2"/>
          <p:cNvSpPr/>
          <p:nvPr/>
        </p:nvSpPr>
        <p:spPr>
          <a:xfrm>
            <a:off x="59292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3045FD">
              <a:alpha val="10000"/>
            </a:srgbClr>
          </a:solidFill>
          <a:ln w="19050">
            <a:solidFill>
              <a:srgbClr val="3045F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3" name="AutoShape 3"/>
          <p:cNvSpPr/>
          <p:nvPr/>
        </p:nvSpPr>
        <p:spPr>
          <a:xfrm>
            <a:off x="436788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3045FD">
              <a:alpha val="10000"/>
            </a:srgbClr>
          </a:solidFill>
          <a:ln w="19050">
            <a:solidFill>
              <a:srgbClr val="3045F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4" name="AutoShape 4"/>
          <p:cNvSpPr/>
          <p:nvPr/>
        </p:nvSpPr>
        <p:spPr>
          <a:xfrm>
            <a:off x="813384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3045FD">
              <a:alpha val="10000"/>
            </a:srgbClr>
          </a:solidFill>
          <a:ln w="19050">
            <a:solidFill>
              <a:srgbClr val="3045F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5" name="AutoShape 5"/>
          <p:cNvSpPr/>
          <p:nvPr/>
        </p:nvSpPr>
        <p:spPr>
          <a:xfrm rot="18900000" flipH="1" flipV="1">
            <a:off x="52747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6" name="AutoShape 8"/>
          <p:cNvSpPr/>
          <p:nvPr/>
        </p:nvSpPr>
        <p:spPr>
          <a:xfrm>
            <a:off x="58183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7" name="AutoShape 9"/>
          <p:cNvSpPr/>
          <p:nvPr/>
        </p:nvSpPr>
        <p:spPr>
          <a:xfrm rot="18900000" flipH="1" flipV="1">
            <a:off x="149976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8" name="AutoShape 12"/>
          <p:cNvSpPr/>
          <p:nvPr/>
        </p:nvSpPr>
        <p:spPr>
          <a:xfrm>
            <a:off x="204336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9" name="AutoShape 13"/>
          <p:cNvSpPr/>
          <p:nvPr/>
        </p:nvSpPr>
        <p:spPr>
          <a:xfrm rot="18900000" flipH="1" flipV="1">
            <a:off x="90403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0" name="AutoShape 16"/>
          <p:cNvSpPr/>
          <p:nvPr/>
        </p:nvSpPr>
        <p:spPr>
          <a:xfrm>
            <a:off x="95839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1" name="Picture 17"/>
          <p:cNvSpPr/>
          <p:nvPr/>
        </p:nvSpPr>
        <p:spPr>
          <a:xfrm>
            <a:off x="1583280" y="1416600"/>
            <a:ext cx="1474920" cy="1474920"/>
          </a:xfrm>
          <a:prstGeom prst="ellipse">
            <a:avLst/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2" name="Picture 18"/>
          <p:cNvSpPr/>
          <p:nvPr/>
        </p:nvSpPr>
        <p:spPr>
          <a:xfrm>
            <a:off x="5358240" y="1416600"/>
            <a:ext cx="1474920" cy="147492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3" name="Picture 19"/>
          <p:cNvSpPr/>
          <p:nvPr/>
        </p:nvSpPr>
        <p:spPr>
          <a:xfrm>
            <a:off x="9120960" y="1416600"/>
            <a:ext cx="1474920" cy="1474920"/>
          </a:xfrm>
          <a:prstGeom prst="ellipse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25" name="content.2.title"/>
          <p:cNvSpPr/>
          <p:nvPr/>
        </p:nvSpPr>
        <p:spPr>
          <a:xfrm>
            <a:off x="4494600" y="3555360"/>
            <a:ext cx="32148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沟通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6" name="content.2.content"/>
          <p:cNvSpPr/>
          <p:nvPr/>
        </p:nvSpPr>
        <p:spPr>
          <a:xfrm>
            <a:off x="4600080" y="4031640"/>
            <a:ext cx="3042000" cy="1404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与患者密切沟通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制定护理方案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28" name="content.3.title"/>
          <p:cNvSpPr/>
          <p:nvPr/>
        </p:nvSpPr>
        <p:spPr>
          <a:xfrm>
            <a:off x="8301240" y="3517200"/>
            <a:ext cx="3191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家属配合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content.3.content"/>
          <p:cNvSpPr/>
          <p:nvPr/>
        </p:nvSpPr>
        <p:spPr>
          <a:xfrm>
            <a:off x="8301960" y="4000680"/>
            <a:ext cx="3122640" cy="1436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家属的支持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共同努力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31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护理干预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32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33" name="content.1.title"/>
          <p:cNvSpPr/>
          <p:nvPr/>
        </p:nvSpPr>
        <p:spPr>
          <a:xfrm>
            <a:off x="745560" y="3546000"/>
            <a:ext cx="3180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重要性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content.1.content"/>
          <p:cNvSpPr/>
          <p:nvPr/>
        </p:nvSpPr>
        <p:spPr>
          <a:xfrm>
            <a:off x="850320" y="4005720"/>
            <a:ext cx="3076920" cy="1431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提高治疗效果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改善生活质量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35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36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7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8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9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0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1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2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3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4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5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6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7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8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9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0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1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2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3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4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5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6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7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58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综上所述，癫痫持续状态的治疗及护理至关重要。从药物治疗到外科治疗，护理干预再到家庭护理，每个环节都需要细心呵护，保障患者的健康和康复。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5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6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380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https://d.book118.com/756130122015010104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癫痫持续状态护理查房</vt:lpstr>
      <vt:lpstr>目录</vt:lpstr>
      <vt:lpstr>第1章 癫痫持续状态 护理查房</vt:lpstr>
      <vt:lpstr>简介</vt:lpstr>
      <vt:lpstr> </vt:lpstr>
      <vt:lpstr>结尾</vt:lpstr>
      <vt:lpstr>第2章 癫痫持续状态的临床表现</vt:lpstr>
      <vt:lpstr>实验室检查对癫痫持续状态的评估</vt:lpstr>
      <vt:lpstr> </vt:lpstr>
      <vt:lpstr>第3章 癫痫持续状态的治疗及护理</vt:lpstr>
      <vt:lpstr> </vt:lpstr>
      <vt:lpstr>护理干预</vt:lpstr>
      <vt:lpstr>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2024-09-29T16:52:25.383</cp:lastPrinted>
  <dcterms:created xsi:type="dcterms:W3CDTF">2024-09-29T08:52:25Z</dcterms:created>
  <dcterms:modified xsi:type="dcterms:W3CDTF">2024-09-29T08:52:27Z</dcterms:modified>
</cp:coreProperties>
</file>