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C61C9-5B6C-4F4E-8846-6DFCF6733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1A6B6-9FDD-4A68-A4CF-E50225430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DC49B-949D-4A11-B98F-B47BFCAA0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17263-8782-47ED-8B06-CD5ED22A4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326552-FBC9-4469-A662-6E46AA10A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DA7C30-6F04-4954-B058-56C9799EE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1D9106-9F07-47D3-8677-85948674B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92D3F-E161-45CC-BA79-8EAEAB936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A5F13-6630-407F-9F58-FBC0BDDA2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3AA2F-36CC-460A-9E6A-4C755C993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171D1-B417-458E-AAFA-FF375CAE6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/>
      <p:grpSp>
        <p:nvGrpSpPr>
          <p:cNvPr id="37890" name=""/>
          <p:cNvGrpSpPr/>
          <p:nvPr/>
        </p:nvGrpSpPr>
        <p:grpSpPr>
          <a:xfrm>
            <a:off x="0" y="0"/>
            <a:ext cx="1828800" cy="6856412"/>
            <a:chExt cx="1152" cy="4319"/>
          </a:xfrm>
        </p:grpSpPr>
        <p:sp>
          <p:nvSpPr>
            <p:cNvPr id="37891" name=""/>
            <p:cNvSpPr/>
            <p:nvPr/>
          </p:nvSpPr>
          <p:spPr>
            <a:xfrm>
              <a:off x="0" y="0"/>
              <a:ext cx="1152" cy="10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1" hangingPunct="1">
                <a:defRPr kumimoji="1" lang="zh-CN" altLang="en-US" sz="36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0" hangingPunct="0">
                <a:spcBef>
                  <a:spcPct val="50000"/>
                </a:spcBef>
              </a:pPr>
              <a:endParaRPr kumimoji="0"/>
            </a:p>
          </p:txBody>
        </p:sp>
        <p:sp>
          <p:nvSpPr>
            <p:cNvPr id="37892" name=""/>
            <p:cNvSpPr/>
            <p:nvPr/>
          </p:nvSpPr>
          <p:spPr>
            <a:xfrm>
              <a:off x="0" y="2400"/>
              <a:ext cx="1152" cy="1919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1" hangingPunct="1">
                <a:defRPr kumimoji="1" lang="zh-CN" altLang="en-US" sz="36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0" hangingPunct="0">
                <a:spcBef>
                  <a:spcPct val="50000"/>
                </a:spcBef>
              </a:pPr>
              <a:endParaRPr kumimoji="0"/>
            </a:p>
          </p:txBody>
        </p:sp>
        <p:pic>
          <p:nvPicPr>
            <p:cNvPr id="37893" name=""/>
            <p:cNvPicPr/>
            <p:nvPr/>
          </p:nvPicPr>
          <p:blipFill>
            <a:blip r:embed="rId1"/>
            <a:stretch>
              <a:fillRect/>
            </a:stretch>
          </p:blipFill>
          <p:spPr>
            <a:xfrm>
              <a:off x="0" y="1028"/>
              <a:ext cx="1152" cy="1400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</p:pic>
      </p:grpSp>
      <p:sp>
        <p:nvSpPr>
          <p:cNvPr id="37894" name=""/>
          <p:cNvSpPr/>
          <p:nvPr>
            <p:ph type="ctrTitle" sz="quarter"/>
          </p:nvPr>
        </p:nvSpPr>
        <p:spPr>
          <a:xfrm>
            <a:off x="1905000" y="1676400"/>
            <a:ext cx="6934200" cy="2116138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7895" name=""/>
          <p:cNvSpPr/>
          <p:nvPr>
            <p:ph type="subTitle" sz="quarter" idx="1"/>
          </p:nvPr>
        </p:nvSpPr>
        <p:spPr>
          <a:xfrm>
            <a:off x="1911350" y="3968750"/>
            <a:ext cx="6400800" cy="17526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Symbol" pitchFamily="18" charset="2"/>
              <a:buNone/>
              <a:defRPr kumimoji="1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37896" name=""/>
          <p:cNvSpPr/>
          <p:nvPr>
            <p:ph type="dt" sz="quarter" idx="2"/>
          </p:nvPr>
        </p:nvSpPr>
        <p:spPr>
          <a:xfrm>
            <a:off x="1828800" y="6400800"/>
            <a:ext cx="190500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anchor="b" anchorCtr="0"/>
          <a:lstStyle/>
          <a:p>
            <a:pPr lvl="0"/>
            <a:endParaRPr kumimoji="0" sz="1400"/>
          </a:p>
        </p:txBody>
      </p:sp>
      <p:sp>
        <p:nvSpPr>
          <p:cNvPr id="37897" name=""/>
          <p:cNvSpPr/>
          <p:nvPr>
            <p:ph type="ftr" sz="quarter" idx="3"/>
          </p:nvPr>
        </p:nvSpPr>
        <p:spPr>
          <a:xfrm>
            <a:off x="3962400" y="6400800"/>
            <a:ext cx="289560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anchor="b" anchorCtr="0"/>
          <a:lstStyle/>
          <a:p>
            <a:pPr lvl="0" algn="ctr"/>
            <a:fld id="{14E395C2-FB05-4BEA-9E63-CE6DBC2EBF9F}" type="footer">
              <a:rPr kumimoji="0" sz="1400"/>
              <a:t/>
            </a:fld>
            <a:endParaRPr kumimoji="0" sz="1400"/>
          </a:p>
        </p:txBody>
      </p:sp>
      <p:sp>
        <p:nvSpPr>
          <p:cNvPr id="37898" name=""/>
          <p:cNvSpPr/>
          <p:nvPr>
            <p:ph type="sldNum" sz="quarter" idx="4"/>
          </p:nvPr>
        </p:nvSpPr>
        <p:spPr>
          <a:xfrm>
            <a:off x="7239000" y="6400800"/>
            <a:ext cx="190500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anchor="b" anchorCtr="0"/>
          <a:lstStyle/>
          <a:p>
            <a:pPr lvl="0" algn="r"/>
            <a:fld id="{DD6AAFE4-0FAB-4369-B44D-1A35D2E53A53}" type="slidenum">
              <a:rPr kumimoji="0" sz="1400"/>
              <a:t>*</a:t>
            </a:fld>
            <a:endParaRPr kumimoji="0" sz="14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2901B93-2E4B-45A6-92FC-3C342BAB5EE6}" type="footer">
              <a:rPr kumimoji="0" sz="1400"/>
              <a:t/>
            </a:fld>
            <a:endParaRPr kumimoji="0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2.pn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 shadeToTitle="1">
        <a:gradFill rotWithShape="0">
          <a:gsLst>
            <a:gs pos="0">
              <a:schemeClr val="bg1"/>
            </a:gs>
            <a:gs pos="100000">
              <a:schemeClr val="bg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/>
      <p:grpSp>
        <p:nvGrpSpPr>
          <p:cNvPr id="36866" name=""/>
          <p:cNvGrpSpPr/>
          <p:nvPr/>
        </p:nvGrpSpPr>
        <p:grpSpPr>
          <a:xfrm>
            <a:off x="0" y="0"/>
            <a:ext cx="1143000" cy="6856412"/>
            <a:chExt cx="720" cy="4319"/>
          </a:xfrm>
        </p:grpSpPr>
        <p:sp>
          <p:nvSpPr>
            <p:cNvPr id="36867" name=""/>
            <p:cNvSpPr/>
            <p:nvPr/>
          </p:nvSpPr>
          <p:spPr>
            <a:xfrm>
              <a:off x="0" y="0"/>
              <a:ext cx="720" cy="33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1" hangingPunct="1">
                <a:defRPr kumimoji="1" lang="zh-CN" altLang="en-US" sz="36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0" hangingPunct="0">
                <a:spcBef>
                  <a:spcPct val="50000"/>
                </a:spcBef>
              </a:pPr>
              <a:endParaRPr kumimoji="0"/>
            </a:p>
          </p:txBody>
        </p:sp>
        <p:sp>
          <p:nvSpPr>
            <p:cNvPr id="36868" name=""/>
            <p:cNvSpPr/>
            <p:nvPr/>
          </p:nvSpPr>
          <p:spPr>
            <a:xfrm>
              <a:off x="0" y="2016"/>
              <a:ext cx="720" cy="2303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1" hangingPunct="1">
                <a:defRPr kumimoji="1" lang="zh-CN" altLang="en-US" sz="36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0" hangingPunct="0">
                <a:spcBef>
                  <a:spcPct val="50000"/>
                </a:spcBef>
              </a:pPr>
              <a:endParaRPr kumimoji="0"/>
            </a:p>
          </p:txBody>
        </p:sp>
        <p:pic>
          <p:nvPicPr>
            <p:cNvPr id="36869" name="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312"/>
              <a:ext cx="720" cy="1872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</p:pic>
      </p:grpSp>
      <p:sp>
        <p:nvSpPr>
          <p:cNvPr id="36870" name=""/>
          <p:cNvSpPr/>
          <p:nvPr>
            <p:ph type="title"/>
          </p:nvPr>
        </p:nvSpPr>
        <p:spPr>
          <a:xfrm>
            <a:off x="1219200" y="304800"/>
            <a:ext cx="7772400" cy="12065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6871" name=""/>
          <p:cNvSpPr/>
          <p:nvPr>
            <p:ph type="body" idx="1"/>
          </p:nvPr>
        </p:nvSpPr>
        <p:spPr>
          <a:xfrm>
            <a:off x="1219200" y="1600200"/>
            <a:ext cx="7772400" cy="44958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Symbol" pitchFamily="18" charset="2"/>
              <a:buChar char="¨"/>
              <a:defRPr kumimoji="1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6872" name=""/>
          <p:cNvSpPr/>
          <p:nvPr>
            <p:ph type="dt" sz="half" idx="2"/>
          </p:nvPr>
        </p:nvSpPr>
        <p:spPr>
          <a:xfrm>
            <a:off x="1143000" y="6400800"/>
            <a:ext cx="190500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anchor="b" anchorCtr="0"/>
          <a:lstStyle>
            <a:defPPr algn="l" rtl="0" eaLnBrk="1" hangingPunct="1">
              <a:defRPr kumimoji="1" lang="zh-CN" altLang="en-US" sz="36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endParaRPr kumimoji="0" sz="1400"/>
          </a:p>
        </p:txBody>
      </p:sp>
      <p:sp>
        <p:nvSpPr>
          <p:cNvPr id="36873" name=""/>
          <p:cNvSpPr/>
          <p:nvPr>
            <p:ph type="ftr" sz="quarter" idx="3"/>
          </p:nvPr>
        </p:nvSpPr>
        <p:spPr>
          <a:xfrm>
            <a:off x="3581400" y="6400800"/>
            <a:ext cx="289560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anchor="b" anchorCtr="0"/>
          <a:lstStyle>
            <a:defPPr algn="l" rtl="0" eaLnBrk="1" hangingPunct="1">
              <a:defRPr kumimoji="1" lang="zh-CN" altLang="en-US" sz="36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fld id="{2D7E1DBB-4BDD-4E90-BEDE-CE394CD6A0BD}" type="footer">
              <a:rPr kumimoji="0" sz="1400"/>
              <a:t/>
            </a:fld>
            <a:endParaRPr kumimoji="0" sz="1400"/>
          </a:p>
        </p:txBody>
      </p:sp>
      <p:sp>
        <p:nvSpPr>
          <p:cNvPr id="36874" name=""/>
          <p:cNvSpPr/>
          <p:nvPr>
            <p:ph type="sldNum" sz="quarter" idx="4"/>
          </p:nvPr>
        </p:nvSpPr>
        <p:spPr>
          <a:xfrm>
            <a:off x="7239000" y="6400800"/>
            <a:ext cx="190500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anchor="b" anchorCtr="0"/>
          <a:lstStyle>
            <a:defPPr algn="l" rtl="0" eaLnBrk="1" hangingPunct="1">
              <a:defRPr kumimoji="1" lang="zh-CN" altLang="en-US" sz="36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/>
            <a:fld id="{E41A4731-C3BD-4516-9B6F-4DBC9BF5F0E1}" type="slidenum">
              <a:rPr kumimoji="0" sz="1400"/>
              <a:t>*</a:t>
            </a:fld>
            <a:endParaRPr kumimoji="0"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hf sldNum="0" hdr="0" dt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400" b="0" i="0" u="none" baseline="0">
          <a:solidFill>
            <a:schemeClr val="tx2"/>
          </a:solidFill>
          <a:latin typeface="Times New Roman" pitchFamily="18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Symbol" pitchFamily="18" charset="2"/>
        <a:buChar char="¨"/>
        <a:defRPr kumimoji="1" sz="32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1" sz="28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24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1" sz="20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20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331542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"/>
          <p:cNvSpPr/>
          <p:nvPr>
            <p:ph type="ctrTitle"/>
          </p:nvPr>
        </p:nvSpPr>
        <p:spPr>
          <a:xfrm>
            <a:off x="1692275" y="188912"/>
            <a:ext cx="8064500" cy="2765425"/>
          </a:xfrm>
          <a:prstGeom prst="rect">
            <a:avLst/>
          </a:prstGeom>
          <a:noFill/>
          <a:ln w="12700" cap="sq">
            <a:miter lim="800000"/>
          </a:ln>
        </p:spPr>
        <p:txBody>
          <a:bodyPr anchor="ctr" anchorCtr="0"/>
          <a:lstStyle/>
          <a:p>
            <a:pPr lvl="0"/>
            <a:r>
              <a:rPr sz="6600" b="1">
                <a:solidFill>
                  <a:srgbClr val="FF9900"/>
                </a:solidFill>
                <a:ea typeface="华文新魏" pitchFamily="2" charset="-122"/>
              </a:rPr>
              <a:t>作文主题公园系列四</a:t>
            </a:r>
            <a:endParaRPr sz="6600" b="1">
              <a:solidFill>
                <a:srgbClr val="FF9900"/>
              </a:solidFill>
              <a:ea typeface="华文新魏" pitchFamily="2" charset="-122"/>
            </a:endParaRPr>
          </a:p>
        </p:txBody>
      </p:sp>
      <p:sp>
        <p:nvSpPr>
          <p:cNvPr id="2051" name=""/>
          <p:cNvSpPr/>
          <p:nvPr>
            <p:ph type="subTitle" idx="1"/>
          </p:nvPr>
        </p:nvSpPr>
        <p:spPr>
          <a:xfrm>
            <a:off x="2057400" y="2971800"/>
            <a:ext cx="6781800" cy="2971800"/>
          </a:xfrm>
          <a:prstGeom prst="rect">
            <a:avLst/>
          </a:prstGeom>
          <a:noFill/>
          <a:ln w="12700" cap="sq">
            <a:miter lim="800000"/>
          </a:ln>
        </p:spPr>
        <p:txBody>
          <a:bodyPr/>
          <a:lstStyle/>
          <a:p>
            <a:pPr lvl="0"/>
            <a:r>
              <a:rPr>
                <a:solidFill>
                  <a:srgbClr val="FF9900"/>
                </a:solidFill>
              </a:rPr>
              <a:t>              </a:t>
            </a:r>
            <a:r>
              <a:rPr sz="4400" b="1">
                <a:solidFill>
                  <a:srgbClr val="FF9900"/>
                </a:solidFill>
                <a:ea typeface="华文新魏" pitchFamily="2" charset="-122"/>
              </a:rPr>
              <a:t>——</a:t>
            </a:r>
            <a:r>
              <a:rPr b="1"/>
              <a:t>构思</a:t>
            </a:r>
            <a:r>
              <a:t> </a:t>
            </a:r>
            <a:endParaRPr sz="4400" b="1">
              <a:solidFill>
                <a:srgbClr val="FF9900"/>
              </a:solidFill>
              <a:ea typeface="华文新魏" pitchFamily="2" charset="-122"/>
            </a:endParaRPr>
          </a:p>
          <a:p>
            <a:pPr lvl="0"/>
            <a:endParaRPr sz="4000" b="1">
              <a:ea typeface="华文新魏" pitchFamily="2" charset="-122"/>
            </a:endParaRPr>
          </a:p>
          <a:p>
            <a:pPr lvl="0"/>
            <a:r>
              <a:rPr sz="2800" b="1">
                <a:solidFill>
                  <a:srgbClr val="FFFF66"/>
                </a:solidFill>
                <a:latin typeface="华文新魏" pitchFamily="2" charset="-122"/>
                <a:ea typeface="华文新魏" pitchFamily="2" charset="-122"/>
              </a:rPr>
              <a:t>   </a:t>
            </a:r>
            <a:r>
              <a:rPr b="1">
                <a:solidFill>
                  <a:srgbClr val="FFFF66"/>
                </a:solidFill>
                <a:latin typeface="楷体_GB2312" pitchFamily="49" charset="-122"/>
                <a:ea typeface="楷体_GB2312" pitchFamily="49" charset="-122"/>
              </a:rPr>
              <a:t>南京市第二十七高级中学  田旭</a:t>
            </a:r>
            <a:endParaRPr b="1">
              <a:solidFill>
                <a:srgbClr val="FFFF66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</a:pPr>
            <a:endParaRPr sz="2000"/>
          </a:p>
        </p:txBody>
      </p:sp>
      <p:sp>
        <p:nvSpPr>
          <p:cNvPr id="2052" name=""/>
          <p:cNvSpPr>
            <a:spLocks noGrp="1"/>
          </p:cNvSpPr>
          <p:nvPr>
            <p:ph type="dt" sz="quarter" idx="2"/>
          </p:nvPr>
        </p:nvSpPr>
        <p:spPr/>
        <p:txBody>
          <a:bodyPr anchor="b" anchorCtr="0"/>
          <a:lstStyle/>
          <a:p>
            <a:pPr lvl="0"/>
            <a:endParaRPr kumimoji="0" sz="1400"/>
          </a:p>
        </p:txBody>
      </p:sp>
      <p:sp>
        <p:nvSpPr>
          <p:cNvPr id="2053" name=""/>
          <p:cNvSpPr>
            <a:spLocks noGrp="1"/>
          </p:cNvSpPr>
          <p:nvPr>
            <p:ph type="ftr" sz="quarter" idx="3"/>
          </p:nvPr>
        </p:nvSpPr>
        <p:spPr/>
        <p:txBody>
          <a:bodyPr anchor="b" anchorCtr="0"/>
          <a:lstStyle/>
          <a:p>
            <a:pPr lvl="0" algn="ctr"/>
            <a:fld id="{BA6847A3-0096-4B47-857D-2769FDF39814}" type="footer">
              <a:rPr kumimoji="0" sz="1400"/>
              <a:t/>
            </a:fld>
            <a:endParaRPr kumimoji="0" sz="1400"/>
          </a:p>
        </p:txBody>
      </p:sp>
      <p:sp>
        <p:nvSpPr>
          <p:cNvPr id="2054" name="TextBox 205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 sz="36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田老师作文主题公园系列四共21页，您现在浏览的是第1页!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274" name=""/>
          <p:cNvSpPr/>
          <p:nvPr>
            <p:ph type="title"/>
          </p:nvPr>
        </p:nvSpPr>
        <p:spPr>
          <a:xfrm>
            <a:off x="1219200" y="304800"/>
            <a:ext cx="7772400" cy="1206500"/>
          </a:xfrm>
          <a:prstGeom prst="rect">
            <a:avLst/>
          </a:prstGeom>
          <a:noFill/>
          <a:ln w="12700" cap="sq"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小说到底怎么写 </a:t>
            </a:r>
          </a:p>
        </p:txBody>
      </p:sp>
      <p:sp>
        <p:nvSpPr>
          <p:cNvPr id="182275" name=""/>
          <p:cNvSpPr/>
          <p:nvPr>
            <p:ph type="body" idx="4294967295"/>
          </p:nvPr>
        </p:nvSpPr>
        <p:spPr>
          <a:xfrm>
            <a:off x="1219200" y="1600200"/>
            <a:ext cx="7772400" cy="4495800"/>
          </a:xfrm>
          <a:prstGeom prst="rect">
            <a:avLst/>
          </a:prstGeom>
          <a:noFill/>
          <a:ln w="12700" cap="sq"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Symbol" pitchFamily="18" charset="2"/>
              <a:buChar char="¨"/>
              <a:defRPr kumimoji="1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下面我把这种动作思路分为几个，一为场面，二为认识，三为细节，四为人物，五为情绪，六为情节，七为题材，八为情境，九为心理。</a:t>
            </a:r>
            <a:br/>
          </a:p>
        </p:txBody>
      </p:sp>
      <p:sp>
        <p:nvSpPr>
          <p:cNvPr id="18227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8227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DA1FE4C-EB36-40B2-8446-7D8B510171DB}" type="footer">
              <a:rPr kumimoji="0" sz="1400"/>
              <a:t/>
            </a:fld>
            <a:endParaRPr kumimoji="0" sz="1400"/>
          </a:p>
        </p:txBody>
      </p:sp>
      <p:sp>
        <p:nvSpPr>
          <p:cNvPr id="182278" name="TextBox 18227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 sz="36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田老师作文主题公园系列四共21页，您现在浏览的是第2页!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298" name=""/>
          <p:cNvSpPr/>
          <p:nvPr>
            <p:ph type="title"/>
          </p:nvPr>
        </p:nvSpPr>
        <p:spPr>
          <a:xfrm>
            <a:off x="1219200" y="304800"/>
            <a:ext cx="7772400" cy="1206500"/>
          </a:xfrm>
          <a:prstGeom prst="rect">
            <a:avLst/>
          </a:prstGeom>
          <a:noFill/>
          <a:ln w="12700" cap="sq"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先讲从场面出发 </a:t>
            </a:r>
          </a:p>
        </p:txBody>
      </p:sp>
      <p:sp>
        <p:nvSpPr>
          <p:cNvPr id="183299" name=""/>
          <p:cNvSpPr/>
          <p:nvPr>
            <p:ph type="body" idx="4294967295"/>
          </p:nvPr>
        </p:nvSpPr>
        <p:spPr>
          <a:xfrm>
            <a:off x="1219200" y="1600200"/>
            <a:ext cx="7772400" cy="4495800"/>
          </a:xfrm>
          <a:prstGeom prst="rect">
            <a:avLst/>
          </a:prstGeom>
          <a:noFill/>
          <a:ln w="12700" cap="sq"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Symbol" pitchFamily="18" charset="2"/>
              <a:buChar char="¨"/>
              <a:defRPr kumimoji="1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400"/>
              <a:t>一个场面成为小说想象的基础，好像不太实际，但屠格涅夫写《阿霞》，就是从场面开始。是他坐一个小船时看到一个窗口有一老妇，一位少女，突然激发了他的想象，就因此而写出了这部有名的作品。那么我们大家想一想，我们有没有这种类似的经历？如果有就是有意义的。福格纳看到一个小姑娘趴在墙头偷看她奶奶的葬礼，一边看一边对摇她在下面的弟弟讲怎么样怎么样，这样一个场面使他后来写出了著名的《喧嚣与骚动》，这也是值得我们研究的。这样的场面实际已经揭示了当时的一定的人物和人际关系，通过方方面面地联想与分析，这种固定的场景是比较鲜明和易于把握的。 </a:t>
            </a:r>
            <a:endParaRPr sz="2400"/>
          </a:p>
        </p:txBody>
      </p:sp>
      <p:sp>
        <p:nvSpPr>
          <p:cNvPr id="18330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8330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B0C5FB3-81E2-4EAA-B46B-879A53C29C99}" type="footer">
              <a:rPr kumimoji="0" sz="1400"/>
              <a:t/>
            </a:fld>
            <a:endParaRPr kumimoji="0" sz="1400"/>
          </a:p>
        </p:txBody>
      </p:sp>
      <p:sp>
        <p:nvSpPr>
          <p:cNvPr id="183302" name="TextBox 18330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 sz="36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田老师作文主题公园系列四共21页，您现在浏览的是第3页!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22" name=""/>
          <p:cNvSpPr/>
          <p:nvPr>
            <p:ph type="title"/>
          </p:nvPr>
        </p:nvSpPr>
        <p:spPr>
          <a:xfrm>
            <a:off x="1219200" y="304800"/>
            <a:ext cx="7772400" cy="1206500"/>
          </a:xfrm>
          <a:prstGeom prst="rect">
            <a:avLst/>
          </a:prstGeom>
          <a:noFill/>
          <a:ln w="12700" cap="sq"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/>
        </p:txBody>
      </p:sp>
      <p:sp>
        <p:nvSpPr>
          <p:cNvPr id="184323" name=""/>
          <p:cNvSpPr/>
          <p:nvPr>
            <p:ph type="body" idx="4294967295"/>
          </p:nvPr>
        </p:nvSpPr>
        <p:spPr>
          <a:xfrm>
            <a:off x="1219200" y="1600200"/>
            <a:ext cx="7772400" cy="4495800"/>
          </a:xfrm>
          <a:prstGeom prst="rect">
            <a:avLst/>
          </a:prstGeom>
          <a:noFill/>
          <a:ln w="12700" cap="sq"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Symbol" pitchFamily="18" charset="2"/>
              <a:buChar char="¨"/>
              <a:defRPr kumimoji="1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400"/>
              <a:t>这样的场面实际已经揭示了当时的一定的人物和人际关系，通过方方面面地联想与分析，这种固定的场景是比较鲜明和易于把握的。我们想人物可能会比较容易变幻，想情节也可能转变，而一个场面是非常直观的，富于色彩的，这就可以不断地激发作者的想象与构思。像福格纳看到小女孩看葬礼，他认为这是非常富有象征意味的，这就是生活，是思想深度，是我们与大作家的差距。福格纳说，写小说无非是围绕这样一种特定场面罗致情节，叙述……如何，作家就是要在这样的场面里用可信的程度来创作可信的作品。福格纳的小说大多数是这样通过场面来想象完成的。 </a:t>
            </a:r>
            <a:endParaRPr sz="2400"/>
          </a:p>
        </p:txBody>
      </p:sp>
      <p:sp>
        <p:nvSpPr>
          <p:cNvPr id="18432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8432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00934DC-3F15-4D10-AE92-8D7AF2044CCD}" type="footer">
              <a:rPr kumimoji="0" sz="1400"/>
              <a:t/>
            </a:fld>
            <a:endParaRPr kumimoji="0" sz="1400"/>
          </a:p>
        </p:txBody>
      </p:sp>
      <p:sp>
        <p:nvSpPr>
          <p:cNvPr id="184326" name="TextBox 18432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 sz="36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田老师作文主题公园系列四共21页，您现在浏览的是第4页!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370" name=""/>
          <p:cNvSpPr/>
          <p:nvPr>
            <p:ph type="title"/>
          </p:nvPr>
        </p:nvSpPr>
        <p:spPr>
          <a:xfrm>
            <a:off x="1219200" y="304800"/>
            <a:ext cx="7772400" cy="1206500"/>
          </a:xfrm>
          <a:prstGeom prst="rect">
            <a:avLst/>
          </a:prstGeom>
          <a:noFill/>
          <a:ln w="12700" cap="sq"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/>
        </p:txBody>
      </p:sp>
      <p:sp>
        <p:nvSpPr>
          <p:cNvPr id="186371" name=""/>
          <p:cNvSpPr/>
          <p:nvPr>
            <p:ph type="body" idx="4294967295"/>
          </p:nvPr>
        </p:nvSpPr>
        <p:spPr>
          <a:xfrm>
            <a:off x="1219200" y="1600200"/>
            <a:ext cx="7772400" cy="4495800"/>
          </a:xfrm>
          <a:prstGeom prst="rect">
            <a:avLst/>
          </a:prstGeom>
          <a:noFill/>
          <a:ln w="12700" cap="sq"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Symbol" pitchFamily="18" charset="2"/>
              <a:buChar char="¨"/>
              <a:defRPr kumimoji="1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400"/>
              <a:t>像马尔克斯写《枯枝败叶》时，就是因为看到一个在码头焦急地看着大海苦苦等待的形象，才引伸出了这个作品。就是这个场面给他提供了形象的思维。后面写的《百年孤独》，也是考虑很久以后，由他有一天想起小时候外祖父带他去一个仓库里看冰，见到这种神奇的叫冰的东西，他把手摸上去，当时一摸他感觉很神秘，冰是这样的啊，这简直就像魔鬼手里的一个法宝一样。他这样的体会被想起时，他觉得这个小说可以写了。就是因为他把整个作品的调子规定下来了，既现实又魔幻的调子。这些都证明了这种思路的重要。我们要对场面加以改造，但不要放过这种场面。</a:t>
            </a:r>
            <a:br>
              <a:rPr sz="2400"/>
            </a:br>
            <a:endParaRPr sz="2400"/>
          </a:p>
        </p:txBody>
      </p:sp>
      <p:sp>
        <p:nvSpPr>
          <p:cNvPr id="18637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8637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90805F8-0E17-4BE7-BEA7-D5A36A19685C}" type="footer">
              <a:rPr kumimoji="0" sz="1400"/>
              <a:t/>
            </a:fld>
            <a:endParaRPr kumimoji="0" sz="1400"/>
          </a:p>
        </p:txBody>
      </p:sp>
      <p:sp>
        <p:nvSpPr>
          <p:cNvPr id="186374" name="TextBox 18637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 sz="36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田老师作文主题公园系列四共21页，您现在浏览的是第5页!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418" name=""/>
          <p:cNvSpPr/>
          <p:nvPr>
            <p:ph type="title"/>
          </p:nvPr>
        </p:nvSpPr>
        <p:spPr>
          <a:xfrm>
            <a:off x="1219200" y="304800"/>
            <a:ext cx="7772400" cy="1206500"/>
          </a:xfrm>
          <a:prstGeom prst="rect">
            <a:avLst/>
          </a:prstGeom>
          <a:noFill/>
          <a:ln w="12700" cap="sq"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/>
        </p:txBody>
      </p:sp>
      <p:sp>
        <p:nvSpPr>
          <p:cNvPr id="188419" name=""/>
          <p:cNvSpPr/>
          <p:nvPr>
            <p:ph type="body" idx="4294967295"/>
          </p:nvPr>
        </p:nvSpPr>
        <p:spPr>
          <a:xfrm>
            <a:off x="1219200" y="1600200"/>
            <a:ext cx="7772400" cy="4495800"/>
          </a:xfrm>
          <a:prstGeom prst="rect">
            <a:avLst/>
          </a:prstGeom>
          <a:noFill/>
          <a:ln w="12700" cap="sq"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Symbol" pitchFamily="18" charset="2"/>
              <a:buChar char="¨"/>
              <a:defRPr kumimoji="1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400"/>
              <a:t>托尔斯泰写《安娜。卡列尼娜》是通过对家庭长期的研究开始的。他开始关注的并不是具体的某个人，他研究家庭，作了大量研究，之后，他遇上了作品主人翁原形的例子，才开始写。这说明有的作家从构思小说来说，是有理性渗入的，带有明显的理性的思考。这种理性的思考当然要结合形象，但我们有的人不能研究透彻同一个题材背后具体的本质，效果就写不出来。写一个题材的意义是什么，怎样写出别人没写出的意思。要像大作家一样对生活的认识更深一点，不是题材有意思就拿来写，不能一下理解题材的价值，就必须稍微加以理解和认识之后才动手写。还有一点，就是说甚至有的作品完全是主题先行的。 </a:t>
            </a:r>
            <a:endParaRPr sz="2400"/>
          </a:p>
        </p:txBody>
      </p:sp>
      <p:sp>
        <p:nvSpPr>
          <p:cNvPr id="18842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8842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9AA18DE-4BC1-4160-93C1-61715CB415DD}" type="footer">
              <a:rPr kumimoji="0" sz="1400"/>
              <a:t/>
            </a:fld>
            <a:endParaRPr kumimoji="0" sz="1400"/>
          </a:p>
        </p:txBody>
      </p:sp>
      <p:sp>
        <p:nvSpPr>
          <p:cNvPr id="188422" name="TextBox 18842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 sz="36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田老师作文主题公园系列四共21页，您现在浏览的是第6页!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466" name=""/>
          <p:cNvSpPr/>
          <p:nvPr>
            <p:ph type="title"/>
          </p:nvPr>
        </p:nvSpPr>
        <p:spPr>
          <a:xfrm>
            <a:off x="1219200" y="304800"/>
            <a:ext cx="7772400" cy="1206500"/>
          </a:xfrm>
          <a:prstGeom prst="rect">
            <a:avLst/>
          </a:prstGeom>
          <a:noFill/>
          <a:ln w="12700" cap="sq"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/>
        </p:txBody>
      </p:sp>
      <p:sp>
        <p:nvSpPr>
          <p:cNvPr id="190467" name=""/>
          <p:cNvSpPr/>
          <p:nvPr>
            <p:ph type="body" idx="4294967295"/>
          </p:nvPr>
        </p:nvSpPr>
        <p:spPr>
          <a:xfrm>
            <a:off x="1219200" y="1600200"/>
            <a:ext cx="7772400" cy="4495800"/>
          </a:xfrm>
          <a:prstGeom prst="rect">
            <a:avLst/>
          </a:prstGeom>
          <a:noFill/>
          <a:ln w="12700" cap="sq"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Symbol" pitchFamily="18" charset="2"/>
              <a:buChar char="¨"/>
              <a:defRPr kumimoji="1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400"/>
              <a:t>比如说普希金的《黑桃皇后》，就是一个老伯爵夫人的孩子打牌，老打老输，去跟老伯爵要钱，伯爵给他三张牌，结果一打就赢。他认为这个细节很有魔力，就写成了作品。还有《桃花扇》，就是扇面上的血像桃花的细节。还有《海鸥》，也是一个人把死海鸥扔出来威胁别人的细节。还有《木工》，是老仆人从此后再也不看主人的狗一眼，通过这一眼的细节写出了地主与奴隶的关系。还有《白毛女》，一个躲进山里没吃盐的女人白了毛发，就是一个最为重要的细节。《沂蒙颂》就是一个农村妇女解开衣襟给一个口渴的伤兵喂奶的细节，这个细节是全剧的基础，决定了全剧的分量。《幸福的黄手绢》也是生活中能看到的。 </a:t>
            </a:r>
            <a:endParaRPr sz="2400"/>
          </a:p>
        </p:txBody>
      </p:sp>
      <p:sp>
        <p:nvSpPr>
          <p:cNvPr id="19046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9046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C0656A3-DA69-43D3-A8AB-343BF6998A37}" type="footer">
              <a:rPr kumimoji="0" sz="1400"/>
              <a:t/>
            </a:fld>
            <a:endParaRPr kumimoji="0" sz="1400"/>
          </a:p>
        </p:txBody>
      </p:sp>
      <p:sp>
        <p:nvSpPr>
          <p:cNvPr id="190470" name="TextBox 19046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 sz="36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田老师作文主题公园系列四共21页，您现在浏览的是第7页!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514" name=""/>
          <p:cNvSpPr/>
          <p:nvPr>
            <p:ph type="title"/>
          </p:nvPr>
        </p:nvSpPr>
        <p:spPr>
          <a:xfrm>
            <a:off x="1219200" y="304800"/>
            <a:ext cx="7772400" cy="1206500"/>
          </a:xfrm>
          <a:prstGeom prst="rect">
            <a:avLst/>
          </a:prstGeom>
          <a:noFill/>
          <a:ln w="12700" cap="sq"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/>
        </p:txBody>
      </p:sp>
      <p:sp>
        <p:nvSpPr>
          <p:cNvPr id="192515" name=""/>
          <p:cNvSpPr/>
          <p:nvPr>
            <p:ph type="body" idx="4294967295"/>
          </p:nvPr>
        </p:nvSpPr>
        <p:spPr>
          <a:xfrm>
            <a:off x="1219200" y="1600200"/>
            <a:ext cx="7772400" cy="4495800"/>
          </a:xfrm>
          <a:prstGeom prst="rect">
            <a:avLst/>
          </a:prstGeom>
          <a:noFill/>
          <a:ln w="12700" cap="sq"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Symbol" pitchFamily="18" charset="2"/>
              <a:buChar char="¨"/>
              <a:defRPr kumimoji="1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400"/>
              <a:t>茅盾就是这么写，他主张别的不管，先有人物，主人公有了以后，再看他与周围其他还有什么人物可以搁进来，再看他们之间的关系，这就形成了情节，再从情节中展示各自的命运，这是很典型的一种写小说的思路， 这样写没什么问题。</a:t>
            </a:r>
            <a:endParaRPr sz="2400"/>
          </a:p>
          <a:p>
            <a:pPr lvl="0">
              <a:lnSpc>
                <a:spcPct val="90000"/>
              </a:lnSpc>
            </a:pPr>
            <a:r>
              <a:rPr sz="2400"/>
              <a:t>比如我给大家讲课，写我时，就要写几个学生，还不够，又写其他老师，还不够，就把我儿子老婆写进去了。我在你们面前是一副嘴脸，但在某人面前又是一副嘴脸，回家里跟老婆、孩子又是一副嘴脸，这就是表现我这个人的几个侧面。一个人跟第二个人接触是一个嘴脸，跟几个人接触都有不同的嘴脸，你就要设定他跟不同的人接触，就能表现他丰富的性格，写活这个人。 </a:t>
            </a:r>
            <a:endParaRPr sz="2400"/>
          </a:p>
        </p:txBody>
      </p:sp>
      <p:sp>
        <p:nvSpPr>
          <p:cNvPr id="19251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9251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3C3DB0C-35E8-4A17-A9AA-4973DC3A0069}" type="footer">
              <a:rPr kumimoji="0" sz="1400"/>
              <a:t/>
            </a:fld>
            <a:endParaRPr kumimoji="0" sz="1400"/>
          </a:p>
        </p:txBody>
      </p:sp>
      <p:sp>
        <p:nvSpPr>
          <p:cNvPr id="192518" name="TextBox 19251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 sz="36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田老师作文主题公园系列四共21页，您现在浏览的是第8页!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62" name=""/>
          <p:cNvSpPr/>
          <p:nvPr>
            <p:ph type="title"/>
          </p:nvPr>
        </p:nvSpPr>
        <p:spPr>
          <a:xfrm>
            <a:off x="1219200" y="304800"/>
            <a:ext cx="7772400" cy="1206500"/>
          </a:xfrm>
          <a:prstGeom prst="rect">
            <a:avLst/>
          </a:prstGeom>
          <a:noFill/>
          <a:ln w="12700" cap="sq"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rPr sz="4000"/>
              <a:t>第六种是从情节出发。</a:t>
            </a:r>
            <a:br>
              <a:rPr sz="4000"/>
            </a:br>
            <a:endParaRPr sz="4000"/>
          </a:p>
        </p:txBody>
      </p:sp>
      <p:sp>
        <p:nvSpPr>
          <p:cNvPr id="194563" name=""/>
          <p:cNvSpPr/>
          <p:nvPr>
            <p:ph type="body" idx="4294967295"/>
          </p:nvPr>
        </p:nvSpPr>
        <p:spPr>
          <a:xfrm>
            <a:off x="1219200" y="1600200"/>
            <a:ext cx="7772400" cy="4495800"/>
          </a:xfrm>
          <a:prstGeom prst="rect">
            <a:avLst/>
          </a:prstGeom>
          <a:noFill/>
          <a:ln w="12700" cap="sq"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Symbol" pitchFamily="18" charset="2"/>
              <a:buChar char="¨"/>
              <a:defRPr kumimoji="1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400"/>
              <a:t>情节重要还是人物重要呢？毫无疑问，是人物重要。但有很多确实是从情节出发，说的是先有一个故事轮廊，再考虑由什么人来干什么事，这样写。如果有一个好的情节基础，是没有必要放弃的。也许这篇小说是从人物开始，也可以下篇从情节开始。有的作品如果没有情节推动，人物是静止的，表面的。我们有时写一个人物，情节总是不能展现魅力，这是因为编故事的能力不够。你看苔丝这个人物，一个受压迫受污辱的人物，这个人物是不错的，但这个人物不新奇，就是靠情节推动才受人同情，最后她迫不得已把亚泽杀死说明自己爱克莱尔不爱他，跟克莱尔走，正因为这样的情节，小说才说明了苔丝的性格。 </a:t>
            </a:r>
            <a:endParaRPr sz="2400"/>
          </a:p>
        </p:txBody>
      </p:sp>
      <p:sp>
        <p:nvSpPr>
          <p:cNvPr id="19456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9456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15C29DE-C510-4EA4-985C-9B43BC2528E8}" type="footer">
              <a:rPr kumimoji="0" sz="1400"/>
              <a:t/>
            </a:fld>
            <a:endParaRPr kumimoji="0" sz="1400"/>
          </a:p>
        </p:txBody>
      </p:sp>
      <p:sp>
        <p:nvSpPr>
          <p:cNvPr id="194566" name="TextBox 19456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 sz="36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田老师作文主题公园系列四共21页，您现在浏览的是第9页!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610" name=""/>
          <p:cNvSpPr/>
          <p:nvPr>
            <p:ph type="title"/>
          </p:nvPr>
        </p:nvSpPr>
        <p:spPr>
          <a:xfrm>
            <a:off x="1219200" y="304800"/>
            <a:ext cx="7772400" cy="1206500"/>
          </a:xfrm>
          <a:prstGeom prst="rect">
            <a:avLst/>
          </a:prstGeom>
          <a:noFill/>
          <a:ln w="12700" cap="sq"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/>
        </p:txBody>
      </p:sp>
      <p:sp>
        <p:nvSpPr>
          <p:cNvPr id="196611" name=""/>
          <p:cNvSpPr/>
          <p:nvPr>
            <p:ph type="body" idx="4294967295"/>
          </p:nvPr>
        </p:nvSpPr>
        <p:spPr>
          <a:xfrm>
            <a:off x="1219200" y="1600200"/>
            <a:ext cx="7772400" cy="4495800"/>
          </a:xfrm>
          <a:prstGeom prst="rect">
            <a:avLst/>
          </a:prstGeom>
          <a:noFill/>
          <a:ln w="12700" cap="sq"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Symbol" pitchFamily="18" charset="2"/>
              <a:buChar char="¨"/>
              <a:defRPr kumimoji="1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800"/>
              <a:t>比如沙汀写《医生》，是听说解放前金融大乱钱不值钱时，一个医生把钱拿来做膏药卖，觉得这个很好。这就说明了情节的重要作用。但有了情节后把什么人用上去，沙汀在这方面也做了很多选择。他把这个医生设定为很吝啬的人，不舍得用钱，等钱贬值后才拿来做膏药卖。后来觉得不够味，又改了，改成一个善良的普通人，还是不够味。后又改成一个不爱钱的对统治者不满的人，后来就发挥了情节的作用，写成了一个很好的作品。这就是情节的作用，和情节的运用方式。</a:t>
            </a:r>
            <a:br>
              <a:rPr sz="2800"/>
            </a:br>
            <a:endParaRPr sz="2800"/>
          </a:p>
        </p:txBody>
      </p:sp>
      <p:sp>
        <p:nvSpPr>
          <p:cNvPr id="1966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9661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D6B7825-6D65-4ED6-A9D8-7F2CCC61052C}" type="footer">
              <a:rPr kumimoji="0" sz="1400"/>
              <a:t/>
            </a:fld>
            <a:endParaRPr kumimoji="0" sz="1400"/>
          </a:p>
        </p:txBody>
      </p:sp>
      <p:sp>
        <p:nvSpPr>
          <p:cNvPr id="196614" name="TextBox 19661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 sz="36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田老师作文主题公园系列四共21页，您现在浏览的是第10页!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https://d.book118.com/756133154210010040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Lock And Key">
  <a:themeElements>
    <a:clrScheme name="">
      <a:dk1>
        <a:srgbClr val="6600FF"/>
      </a:dk1>
      <a:lt1>
        <a:srgbClr val="EAEAEA"/>
      </a:lt1>
      <a:dk2>
        <a:srgbClr val="200B5B"/>
      </a:dk2>
      <a:lt2>
        <a:srgbClr val="FFCC66"/>
      </a:lt2>
      <a:accent1>
        <a:srgbClr val="EEB00B"/>
      </a:accent1>
      <a:accent2>
        <a:srgbClr val="6600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33CC"/>
      </a:hlink>
      <a:folHlink>
        <a:srgbClr val="CC99FF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6600FF"/>
        </a:dk1>
        <a:lt1>
          <a:srgbClr val="EAEAEA"/>
        </a:lt1>
        <a:dk2>
          <a:srgbClr val="200B5B"/>
        </a:dk2>
        <a:lt2>
          <a:srgbClr val="FFCC66"/>
        </a:lt2>
        <a:accent1>
          <a:srgbClr val="EEB00B"/>
        </a:accent1>
        <a:accent2>
          <a:srgbClr val="6600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33CC"/>
        </a:hlink>
        <a:folHlink>
          <a:srgbClr val="CC99FF"/>
        </a:folHlink>
      </a:clrScheme>
    </a:extraClrScheme>
    <a:extraClrScheme>
      <a:clrScheme name="">
        <a:dk1>
          <a:srgbClr val="FFFFFF"/>
        </a:dk1>
        <a:lt1>
          <a:srgbClr val="393939"/>
        </a:lt1>
        <a:dk2>
          <a:srgbClr val="CCCCFF"/>
        </a:dk2>
        <a:lt2>
          <a:srgbClr val="6600CC"/>
        </a:lt2>
        <a:accent1>
          <a:srgbClr val="F9D87E"/>
        </a:accent1>
        <a:accent2>
          <a:srgbClr val="FF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FF"/>
        </a:hlink>
        <a:folHlink>
          <a:srgbClr val="99CCFF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000000"/>
        </a:lt2>
        <a:accent1>
          <a:srgbClr val="CBCBCB"/>
        </a:accent1>
        <a:accent2>
          <a:srgbClr val="5F5F5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69696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330000"/>
        </a:dk2>
        <a:lt2>
          <a:srgbClr val="FFCC00"/>
        </a:lt2>
        <a:accent1>
          <a:srgbClr val="FF9900"/>
        </a:accent1>
        <a:accent2>
          <a:srgbClr val="3300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6633"/>
        </a:hlink>
        <a:folHlink>
          <a:srgbClr val="669900"/>
        </a:folHlink>
      </a:clrScheme>
    </a:extraClrScheme>
    <a:extraClrScheme>
      <a:clrScheme name="">
        <a:dk1>
          <a:srgbClr val="996600"/>
        </a:dk1>
        <a:lt1>
          <a:srgbClr val="DDDDDD"/>
        </a:lt1>
        <a:dk2>
          <a:srgbClr val="333300"/>
        </a:dk2>
        <a:lt2>
          <a:srgbClr val="FFCC66"/>
        </a:lt2>
        <a:accent1>
          <a:srgbClr val="EEB00B"/>
        </a:accent1>
        <a:accent2>
          <a:srgbClr val="3300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6633"/>
        </a:hlink>
        <a:folHlink>
          <a:srgbClr val="CC9900"/>
        </a:folHlink>
      </a:clrScheme>
    </a:extraClrScheme>
    <a:extraClrScheme>
      <a:clrScheme name="">
        <a:dk1>
          <a:srgbClr val="999933"/>
        </a:dk1>
        <a:lt1>
          <a:srgbClr val="FFFFCC"/>
        </a:lt1>
        <a:dk2>
          <a:srgbClr val="003300"/>
        </a:dk2>
        <a:lt2>
          <a:srgbClr val="FFFF66"/>
        </a:lt2>
        <a:accent1>
          <a:srgbClr val="CC9900"/>
        </a:accent1>
        <a:accent2>
          <a:srgbClr val="3300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FF660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Times New Roman</vt:lpstr>
      <vt:lpstr>宋体</vt:lpstr>
      <vt:lpstr>Symbol</vt:lpstr>
      <vt:lpstr>华文新魏</vt:lpstr>
      <vt:lpstr>楷体_GB2312</vt:lpstr>
      <vt:lpstr>Office Theme</vt:lpstr>
      <vt:lpstr>作文主题公园系列四</vt:lpstr>
      <vt:lpstr>小说到底怎么写 </vt:lpstr>
      <vt:lpstr>先讲从场面出发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第六种是从情节出发。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2024-09-07T08:16:54.245</cp:lastPrinted>
  <dcterms:created xsi:type="dcterms:W3CDTF">2024-09-07T00:16:54Z</dcterms:created>
  <dcterms:modified xsi:type="dcterms:W3CDTF">2024-09-07T00:16:55Z</dcterms:modified>
</cp:coreProperties>
</file>