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E4BFA9-660D-4D30-A684-937ABE05B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7626B5-97D1-4931-9EE1-53E127817E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C458F2-919E-48FA-8FF5-D8C20278A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966AED-EC9E-4965-9B1E-B99F3E647B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63FB1B-76D2-46D8-BDC3-DC7A4758A9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246047-782A-494A-B390-E603F8E761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969020-331A-4B84-9043-9B317D9508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0EA585-5164-4A06-9A2A-E712DCCA2D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2F1D55-FFD4-4D77-AC3C-B32E31EE6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B7B981-E6FF-4246-9A41-1302E4D46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90D601-13BF-4A1D-BCC2-54FC9F7AE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5000012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公路工程基础知识\n## 1.公路工程概述及重要性\n### 1.1公路工程的基本概念与分类\n### 1.2公路工程的发展历程及趋势\n### 1.3公路工程在社会经济中的重要性\n## 2.公路工程设计基础\n### 2.1公路工程的设计原则与要求\n### 2.2公路工程的路基设计\n### 2.3公路工程的路面设计\n## 3.公路工程施工技术\n### 3.1公路工程施工前的准备工作\n### 3.2公路工程施工过程中的关键技术\n### 3.3公路工程施工质量的控制与检测\n## 4.公路工程养护与维修\n### 4.1公路工程养护与维修的重要性\n### 4.2公路工程养护与维修的技术与方法\n### 4.3公路工程养护与维修的计划与管理\n## 5.公路工程安全与环保\n### 5.1公路工程的安全管理\n### 5.2公路工程的环保要求与措施\n### 5.3公路工程可持续发展的理念与实践\n## 6.公路工程造价与项目管理\n### 6.1公路工程造价的构成与计算\n### 6.2公路工程项目的组织与管理\n### 6.3公路工程项目的进度与质量控制\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03000" cy="1301750"/>
          </a:xfrm>
        </p:spPr>
        <p:txBody>
          <a:bodyPr vert="horz" wrap="square" lIns="91440" tIns="45720" rIns="91440" bIns="45720" anchor="t">
            <a:spAutoFit/>
          </a:bodyPr>
          <a:lstStyle/>
          <a:p>
            <a:pPr>
              <a:buNone/>
            </a:pPr>
            <a:r>
              <a:rPr lang="zh-CN"/>
              <a:t>公路工程基础知识</a:t>
            </a:r>
            <a:endParaRPr/>
          </a:p>
        </p:txBody>
      </p:sp>
      <p:sp>
        <p:nvSpPr>
          <p:cNvPr id="3" name="文本占位符 3"/>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3"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公路工程概述及重要性</a:t>
            </a:r>
            <a:endParaRPr/>
          </a:p>
        </p:txBody>
      </p:sp>
      <p:sp>
        <p:nvSpPr>
          <p:cNvPr id="13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5" name="组合 224"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6" name="组合 225"/>
            <p:cNvGrpSpPr/>
            <p:nvPr/>
          </p:nvGrpSpPr>
          <p:grpSpPr>
            <a:xfrm>
              <a:off x="685800" y="3146904"/>
              <a:ext cx="5760000" cy="3225487"/>
              <a:chOff x="685800" y="3146904"/>
              <a:chExt cx="5760000" cy="3225487"/>
            </a:xfrm>
          </p:grpSpPr>
          <p:sp>
            <p:nvSpPr>
              <p:cNvPr id="22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公路工程是指为了满足交通运输需求而建设的永久性和临时性道路工程</a:t>
                </a:r>
                <a:endParaRPr kumimoji="1" lang="en-US" altLang="zh-CN" sz="1800" b="1">
                  <a:solidFill>
                    <a:schemeClr val="bg1"/>
                  </a:solidFill>
                  <a:latin typeface="+mj-ea"/>
                  <a:ea typeface="+mj-ea"/>
                </a:endParaRPr>
              </a:p>
            </p:txBody>
          </p:sp>
          <p:sp>
            <p:nvSpPr>
              <p:cNvPr id="22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永久性公路工程：如高速公路、一级公路、二级公路等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临时性公路工程：如施工便道、农村道路等</a:t>
                </a:r>
                <a:endParaRPr/>
              </a:p>
            </p:txBody>
          </p:sp>
        </p:grpSp>
        <p:grpSp>
          <p:nvGrpSpPr>
            <p:cNvPr id="229" name="组合 228"/>
            <p:cNvGrpSpPr/>
            <p:nvPr/>
          </p:nvGrpSpPr>
          <p:grpSpPr>
            <a:xfrm>
              <a:off x="6016236" y="3146904"/>
              <a:ext cx="5400000" cy="3225487"/>
              <a:chOff x="6016236" y="3146904"/>
              <a:chExt cx="5400000" cy="3225487"/>
            </a:xfrm>
          </p:grpSpPr>
          <p:sp>
            <p:nvSpPr>
              <p:cNvPr id="23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公路工程的分类</a:t>
                </a:r>
                <a:endParaRPr kumimoji="1" lang="en-US" altLang="zh-CN" sz="1800" b="1">
                  <a:solidFill>
                    <a:schemeClr val="bg1"/>
                  </a:solidFill>
                  <a:latin typeface="+mj-ea"/>
                  <a:ea typeface="+mj-ea"/>
                </a:endParaRPr>
              </a:p>
            </p:txBody>
          </p:sp>
          <p:sp>
            <p:nvSpPr>
              <p:cNvPr id="23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按行政等级划分：国道、省道、县道、乡道等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按技术等级划分：高速公路、一级公路、二级公路、三级公路、四级公路等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按道路功能划分：城市道路、公路、厂矿道路、林业道路等</a:t>
                </a:r>
                <a:endParaRPr/>
              </a:p>
            </p:txBody>
          </p:sp>
        </p:grpSp>
      </p:grpSp>
      <p:sp>
        <p:nvSpPr>
          <p:cNvPr id="23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公路工程的基本概念与分类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3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6" name="Group 598"/>
            <p:cNvGrpSpPr/>
            <p:nvPr/>
          </p:nvGrpSpPr>
          <p:grpSpPr>
            <a:xfrm>
              <a:off x="763829" y="1414808"/>
              <a:ext cx="6972294" cy="2337649"/>
              <a:chOff x="763829" y="1414808"/>
              <a:chExt cx="6972294" cy="2337649"/>
            </a:xfrm>
          </p:grpSpPr>
          <p:sp>
            <p:nvSpPr>
              <p:cNvPr id="23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公路工程的发展历程</a:t>
                </a:r>
                <a:endParaRPr/>
              </a:p>
            </p:txBody>
          </p:sp>
          <p:sp>
            <p:nvSpPr>
              <p:cNvPr id="23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古代道路：如丝绸之路、茶马古道等，主要为土路，质量较差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近现代公路：如20世纪初的柏油路、水泥路，质量得到很大提高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高速公路：如20世纪中期的美国高速公路，实现了高速、大流量的交通需求</a:t>
                </a:r>
                <a:endParaRPr/>
              </a:p>
            </p:txBody>
          </p:sp>
          <p:sp>
            <p:nvSpPr>
              <p:cNvPr id="23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3" name="Group 591"/>
            <p:cNvGrpSpPr/>
            <p:nvPr/>
          </p:nvGrpSpPr>
          <p:grpSpPr>
            <a:xfrm>
              <a:off x="689593" y="3949139"/>
              <a:ext cx="7078256" cy="2128975"/>
              <a:chOff x="689593" y="3949139"/>
              <a:chExt cx="7078256" cy="2128975"/>
            </a:xfrm>
          </p:grpSpPr>
          <p:sp>
            <p:nvSpPr>
              <p:cNvPr id="24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公路工程的发展趋势</a:t>
                </a:r>
                <a:endParaRPr/>
              </a:p>
            </p:txBody>
          </p:sp>
          <p:sp>
            <p:nvSpPr>
              <p:cNvPr id="24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智能化：利用</a:t>
                </a:r>
                <a:r>
                  <a:rPr lang="zh-CN" sz="1400" b="1">
                    <a:solidFill>
                      <a:schemeClr val="tx1">
                        <a:alpha val="100000"/>
                      </a:schemeClr>
                    </a:solidFill>
                    <a:latin typeface="Microsoft Yahei"/>
                    <a:ea typeface="Microsoft Yahei"/>
                  </a:rPr>
                  <a:t>信息技术</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物联网技术</a:t>
                </a:r>
                <a:r>
                  <a:rPr lang="zh-CN" sz="1400">
                    <a:solidFill>
                      <a:schemeClr val="tx1">
                        <a:alpha val="100000"/>
                      </a:schemeClr>
                    </a:solidFill>
                    <a:latin typeface="Microsoft Yahei"/>
                    <a:ea typeface="Microsoft Yahei"/>
                  </a:rPr>
                  <a:t>提高公路工程的运营管理水平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绿色环保：采用</a:t>
                </a:r>
                <a:r>
                  <a:rPr lang="zh-CN" sz="1400" b="1">
                    <a:solidFill>
                      <a:schemeClr val="tx1">
                        <a:alpha val="100000"/>
                      </a:schemeClr>
                    </a:solidFill>
                    <a:latin typeface="Microsoft Yahei"/>
                    <a:ea typeface="Microsoft Yahei"/>
                  </a:rPr>
                  <a:t>生态友好</a:t>
                </a:r>
                <a:r>
                  <a:rPr lang="zh-CN" sz="1400">
                    <a:solidFill>
                      <a:schemeClr val="tx1">
                        <a:alpha val="100000"/>
                      </a:schemeClr>
                    </a:solidFill>
                    <a:latin typeface="Microsoft Yahei"/>
                    <a:ea typeface="Microsoft Yahei"/>
                  </a:rPr>
                  <a:t>的材料和技术，降低公路工程对环境的影响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个性化：满足不同交通需求，如</a:t>
                </a:r>
                <a:r>
                  <a:rPr lang="zh-CN" sz="1400" b="1">
                    <a:solidFill>
                      <a:schemeClr val="tx1">
                        <a:alpha val="100000"/>
                      </a:schemeClr>
                    </a:solidFill>
                    <a:latin typeface="Microsoft Yahei"/>
                    <a:ea typeface="Microsoft Yahei"/>
                  </a:rPr>
                  <a:t>自动驾驶</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共享单车</a:t>
                </a:r>
                <a:r>
                  <a:rPr lang="zh-CN" sz="1400">
                    <a:solidFill>
                      <a:schemeClr val="tx1">
                        <a:alpha val="100000"/>
                      </a:schemeClr>
                    </a:solidFill>
                    <a:latin typeface="Microsoft Yahei"/>
                    <a:ea typeface="Microsoft Yahei"/>
                  </a:rPr>
                  <a:t>等新型交通方式的公路设施</a:t>
                </a:r>
                <a:endParaRPr/>
              </a:p>
            </p:txBody>
          </p:sp>
          <p:sp>
            <p:nvSpPr>
              <p:cNvPr id="24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公路工程的发展历程及趋势</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52"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53"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54" name="Group 474"/>
            <p:cNvGrpSpPr/>
            <p:nvPr/>
          </p:nvGrpSpPr>
          <p:grpSpPr>
            <a:xfrm>
              <a:off x="454962" y="1575832"/>
              <a:ext cx="5829300" cy="1489352"/>
              <a:chOff x="454963" y="1575832"/>
              <a:chExt cx="5829300" cy="1489352"/>
            </a:xfrm>
          </p:grpSpPr>
          <p:sp>
            <p:nvSpPr>
              <p:cNvPr id="255"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连接城市与农村，促进区域经济发展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带动</a:t>
                </a:r>
                <a:r>
                  <a:rPr lang="zh-CN" sz="1400" b="1">
                    <a:solidFill>
                      <a:schemeClr val="tx1">
                        <a:alpha val="100000"/>
                      </a:schemeClr>
                    </a:solidFill>
                    <a:latin typeface="Microsoft Yahei"/>
                    <a:ea typeface="Microsoft Yahei"/>
                  </a:rPr>
                  <a:t>建筑业</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交通运输业</a:t>
                </a:r>
                <a:r>
                  <a:rPr lang="zh-CN" sz="1400">
                    <a:solidFill>
                      <a:schemeClr val="tx1">
                        <a:alpha val="100000"/>
                      </a:schemeClr>
                    </a:solidFill>
                    <a:latin typeface="Microsoft Yahei"/>
                    <a:ea typeface="Microsoft Yahei"/>
                  </a:rPr>
                  <a:t>等相关产业的发展</a:t>
                </a:r>
                <a:endParaRPr/>
              </a:p>
            </p:txBody>
          </p:sp>
          <p:sp>
            <p:nvSpPr>
              <p:cNvPr id="256"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公路工程是国民经济发展的基础</a:t>
                </a:r>
                <a:endParaRPr/>
              </a:p>
            </p:txBody>
          </p:sp>
        </p:grpSp>
        <p:grpSp>
          <p:nvGrpSpPr>
            <p:cNvPr id="257" name="Group 477"/>
            <p:cNvGrpSpPr/>
            <p:nvPr/>
          </p:nvGrpSpPr>
          <p:grpSpPr>
            <a:xfrm>
              <a:off x="454962" y="3071702"/>
              <a:ext cx="5829300" cy="1489351"/>
              <a:chOff x="454963" y="3071702"/>
              <a:chExt cx="5829300" cy="1489351"/>
            </a:xfrm>
          </p:grpSpPr>
          <p:sp>
            <p:nvSpPr>
              <p:cNvPr id="258"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提供便捷的出行方式，提高人民生活水平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a:t>
                </a:r>
                <a:r>
                  <a:rPr lang="zh-CN" sz="1400" b="1">
                    <a:solidFill>
                      <a:schemeClr val="tx1">
                        <a:alpha val="100000"/>
                      </a:schemeClr>
                    </a:solidFill>
                    <a:latin typeface="Microsoft Yahei"/>
                    <a:ea typeface="Microsoft Yahei"/>
                  </a:rPr>
                  <a:t>旅游业</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物流业</a:t>
                </a:r>
                <a:r>
                  <a:rPr lang="zh-CN" sz="1400">
                    <a:solidFill>
                      <a:schemeClr val="tx1">
                        <a:alpha val="100000"/>
                      </a:schemeClr>
                    </a:solidFill>
                    <a:latin typeface="Microsoft Yahei"/>
                    <a:ea typeface="Microsoft Yahei"/>
                  </a:rPr>
                  <a:t>等产业的发展，提高就业率</a:t>
                </a:r>
                <a:endParaRPr/>
              </a:p>
            </p:txBody>
          </p:sp>
          <p:sp>
            <p:nvSpPr>
              <p:cNvPr id="259"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公路工程是民生福祉的重要保障</a:t>
                </a:r>
                <a:endParaRPr/>
              </a:p>
            </p:txBody>
          </p:sp>
        </p:grpSp>
        <p:grpSp>
          <p:nvGrpSpPr>
            <p:cNvPr id="260" name="Group 480"/>
            <p:cNvGrpSpPr/>
            <p:nvPr/>
          </p:nvGrpSpPr>
          <p:grpSpPr>
            <a:xfrm>
              <a:off x="454962" y="4660638"/>
              <a:ext cx="6019800" cy="1489352"/>
              <a:chOff x="454963" y="4660638"/>
              <a:chExt cx="6019800" cy="1489352"/>
            </a:xfrm>
          </p:grpSpPr>
          <p:sp>
            <p:nvSpPr>
              <p:cNvPr id="261"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保障军事运输、救灾物资等紧急物资的运输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促进边防建设，维护国家安全稳定</a:t>
                </a:r>
                <a:endParaRPr/>
              </a:p>
            </p:txBody>
          </p:sp>
          <p:sp>
            <p:nvSpPr>
              <p:cNvPr id="262"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公路工程是国家安全的重要组成部分</a:t>
                </a:r>
                <a:endParaRPr/>
              </a:p>
            </p:txBody>
          </p:sp>
        </p:grpSp>
      </p:grpSp>
      <p:pic>
        <p:nvPicPr>
          <p:cNvPr id="263"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64"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5"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6"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6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公路工程在社会经济中的重要性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69"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公路工程设计基础</a:t>
            </a:r>
            <a:endParaRPr/>
          </a:p>
        </p:txBody>
      </p:sp>
      <p:sp>
        <p:nvSpPr>
          <p:cNvPr id="27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7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74" name="Group 598"/>
            <p:cNvGrpSpPr/>
            <p:nvPr/>
          </p:nvGrpSpPr>
          <p:grpSpPr>
            <a:xfrm>
              <a:off x="763829" y="1414808"/>
              <a:ext cx="6972294" cy="2337649"/>
              <a:chOff x="763829" y="1414808"/>
              <a:chExt cx="6972294" cy="2337649"/>
            </a:xfrm>
          </p:grpSpPr>
          <p:sp>
            <p:nvSpPr>
              <p:cNvPr id="27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公路工程设计原则</a:t>
                </a:r>
                <a:endParaRPr/>
              </a:p>
            </p:txBody>
          </p:sp>
          <p:sp>
            <p:nvSpPr>
              <p:cNvPr id="27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安全</a:t>
                </a:r>
                <a:r>
                  <a:rPr lang="zh-CN" sz="1400">
                    <a:solidFill>
                      <a:schemeClr val="tx1">
                        <a:alpha val="100000"/>
                      </a:schemeClr>
                    </a:solidFill>
                    <a:latin typeface="Microsoft Yahei"/>
                    <a:ea typeface="Microsoft Yahei"/>
                  </a:rPr>
                  <a:t>：确保公路工程的设计、施工、运营过程中的安全</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经济</a:t>
                </a:r>
                <a:r>
                  <a:rPr lang="zh-CN" sz="1400">
                    <a:solidFill>
                      <a:schemeClr val="tx1">
                        <a:alpha val="100000"/>
                      </a:schemeClr>
                    </a:solidFill>
                    <a:latin typeface="Microsoft Yahei"/>
                    <a:ea typeface="Microsoft Yahei"/>
                  </a:rPr>
                  <a:t>：在保证工程质量的前提下，降低工程造价，提高投资效益</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美观</a:t>
                </a:r>
                <a:r>
                  <a:rPr lang="zh-CN" sz="1400">
                    <a:solidFill>
                      <a:schemeClr val="tx1">
                        <a:alpha val="100000"/>
                      </a:schemeClr>
                    </a:solidFill>
                    <a:latin typeface="Microsoft Yahei"/>
                    <a:ea typeface="Microsoft Yahei"/>
                  </a:rPr>
                  <a:t>：满足审美需求，创造良好的视觉效果</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环保</a:t>
                </a:r>
                <a:r>
                  <a:rPr lang="zh-CN" sz="1400">
                    <a:solidFill>
                      <a:schemeClr val="tx1">
                        <a:alpha val="100000"/>
                      </a:schemeClr>
                    </a:solidFill>
                    <a:latin typeface="Microsoft Yahei"/>
                    <a:ea typeface="Microsoft Yahei"/>
                  </a:rPr>
                  <a:t>：降低公路工程对周边环境的影响，实现可持续发展</a:t>
                </a:r>
                <a:endParaRPr/>
              </a:p>
            </p:txBody>
          </p:sp>
          <p:sp>
            <p:nvSpPr>
              <p:cNvPr id="27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1" name="Group 591"/>
            <p:cNvGrpSpPr/>
            <p:nvPr/>
          </p:nvGrpSpPr>
          <p:grpSpPr>
            <a:xfrm>
              <a:off x="689593" y="3949139"/>
              <a:ext cx="7078256" cy="2128975"/>
              <a:chOff x="689593" y="3949139"/>
              <a:chExt cx="7078256" cy="2128975"/>
            </a:xfrm>
          </p:grpSpPr>
          <p:sp>
            <p:nvSpPr>
              <p:cNvPr id="28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公路工程设计要求</a:t>
                </a:r>
                <a:endParaRPr/>
              </a:p>
            </p:txBody>
          </p:sp>
          <p:sp>
            <p:nvSpPr>
              <p:cNvPr id="28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根据交通需求、地形地貌、气候条件等因素进行合理设计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a:t>
                </a:r>
                <a:r>
                  <a:rPr lang="zh-CN" sz="1400" b="1">
                    <a:solidFill>
                      <a:schemeClr val="tx1">
                        <a:alpha val="100000"/>
                      </a:schemeClr>
                    </a:solidFill>
                    <a:latin typeface="Microsoft Yahei"/>
                    <a:ea typeface="Microsoft Yahei"/>
                  </a:rPr>
                  <a:t>先进技术</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材料</a:t>
                </a:r>
                <a:r>
                  <a:rPr lang="zh-CN" sz="1400">
                    <a:solidFill>
                      <a:schemeClr val="tx1">
                        <a:alpha val="100000"/>
                      </a:schemeClr>
                    </a:solidFill>
                    <a:latin typeface="Microsoft Yahei"/>
                    <a:ea typeface="Microsoft Yahei"/>
                  </a:rPr>
                  <a:t>，提高公路工程质量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考虑</a:t>
                </a:r>
                <a:r>
                  <a:rPr lang="zh-CN" sz="1400" b="1">
                    <a:solidFill>
                      <a:schemeClr val="tx1">
                        <a:alpha val="100000"/>
                      </a:schemeClr>
                    </a:solidFill>
                    <a:latin typeface="Microsoft Yahei"/>
                    <a:ea typeface="Microsoft Yahei"/>
                  </a:rPr>
                  <a:t>耐久性</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抗灾性</a:t>
                </a:r>
                <a:r>
                  <a:rPr lang="zh-CN" sz="1400">
                    <a:solidFill>
                      <a:schemeClr val="tx1">
                        <a:alpha val="100000"/>
                      </a:schemeClr>
                    </a:solidFill>
                    <a:latin typeface="Microsoft Yahei"/>
                    <a:ea typeface="Microsoft Yahei"/>
                  </a:rPr>
                  <a:t>，确保公路工程的长期运营</a:t>
                </a:r>
                <a:endParaRPr/>
              </a:p>
            </p:txBody>
          </p:sp>
          <p:sp>
            <p:nvSpPr>
              <p:cNvPr id="28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公路工程的设计原则与要求</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9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公路工程的路基设计</a:t>
            </a:r>
            <a:endParaRPr lang="en-US" altLang="zh-CN" sz="2800" b="1">
              <a:latin typeface="+mj-ea"/>
              <a:ea typeface="+mj-ea"/>
            </a:endParaRPr>
          </a:p>
        </p:txBody>
      </p:sp>
      <p:grpSp>
        <p:nvGrpSpPr>
          <p:cNvPr id="291" name="组合 290"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92" name="组合 291"/>
            <p:cNvGrpSpPr/>
            <p:nvPr/>
          </p:nvGrpSpPr>
          <p:grpSpPr>
            <a:xfrm>
              <a:off x="660399" y="2074672"/>
              <a:ext cx="5100082" cy="4536540"/>
              <a:chOff x="660399" y="2074672"/>
              <a:chExt cx="5100082" cy="4536540"/>
            </a:xfrm>
          </p:grpSpPr>
          <p:sp>
            <p:nvSpPr>
              <p:cNvPr id="29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路基设计的基本要求</a:t>
                </a:r>
                <a:endParaRPr lang="en-US" altLang="zh-CN" sz="2000" b="1">
                  <a:latin typeface="Microsoft YaHei" panose="020b0503020204020204" pitchFamily="34" charset="-122"/>
                  <a:ea typeface="Microsoft YaHei" panose="020b0503020204020204" pitchFamily="34" charset="-122"/>
                </a:endParaRPr>
              </a:p>
            </p:txBody>
          </p:sp>
          <p:sp>
            <p:nvSpPr>
              <p:cNvPr id="29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具有足够的</a:t>
                </a:r>
                <a:r>
                  <a:rPr lang="zh-CN" sz="1400" b="1">
                    <a:solidFill>
                      <a:schemeClr val="tx1">
                        <a:lumMod val="50000"/>
                        <a:lumOff val="50000"/>
                        <a:alpha val="100000"/>
                      </a:schemeClr>
                    </a:solidFill>
                    <a:latin typeface="微软雅黑"/>
                    <a:ea typeface="微软雅黑"/>
                  </a:rPr>
                  <a:t>承载能力</a:t>
                </a:r>
                <a:r>
                  <a:rPr lang="zh-CN" sz="1400">
                    <a:solidFill>
                      <a:schemeClr val="tx1">
                        <a:lumMod val="50000"/>
                        <a:lumOff val="50000"/>
                        <a:alpha val="100000"/>
                      </a:schemeClr>
                    </a:solidFill>
                    <a:latin typeface="微软雅黑"/>
                    <a:ea typeface="微软雅黑"/>
                  </a:rPr>
                  <a:t>，满足交通需求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具有良好的</a:t>
                </a:r>
                <a:r>
                  <a:rPr lang="zh-CN" sz="1400" b="1">
                    <a:solidFill>
                      <a:schemeClr val="tx1">
                        <a:lumMod val="50000"/>
                        <a:lumOff val="50000"/>
                        <a:alpha val="100000"/>
                      </a:schemeClr>
                    </a:solidFill>
                    <a:latin typeface="微软雅黑"/>
                    <a:ea typeface="微软雅黑"/>
                  </a:rPr>
                  <a:t>稳定性</a:t>
                </a:r>
                <a:r>
                  <a:rPr lang="zh-CN" sz="1400">
                    <a:solidFill>
                      <a:schemeClr val="tx1">
                        <a:lumMod val="50000"/>
                        <a:lumOff val="50000"/>
                        <a:alpha val="100000"/>
                      </a:schemeClr>
                    </a:solidFill>
                    <a:latin typeface="微软雅黑"/>
                    <a:ea typeface="微软雅黑"/>
                  </a:rPr>
                  <a:t>，防止地基沉降、滑坡等病害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a:t>
                </a:r>
                <a:r>
                  <a:rPr lang="zh-CN" sz="1400" b="1">
                    <a:solidFill>
                      <a:schemeClr val="tx1">
                        <a:lumMod val="50000"/>
                        <a:lumOff val="50000"/>
                        <a:alpha val="100000"/>
                      </a:schemeClr>
                    </a:solidFill>
                    <a:latin typeface="微软雅黑"/>
                    <a:ea typeface="微软雅黑"/>
                  </a:rPr>
                  <a:t>耐久性</a:t>
                </a:r>
                <a:r>
                  <a:rPr lang="zh-CN" sz="1400">
                    <a:solidFill>
                      <a:schemeClr val="tx1">
                        <a:lumMod val="50000"/>
                        <a:lumOff val="50000"/>
                        <a:alpha val="100000"/>
                      </a:schemeClr>
                    </a:solidFill>
                    <a:latin typeface="微软雅黑"/>
                    <a:ea typeface="微软雅黑"/>
                  </a:rPr>
                  <a:t>，保证公路工程的长期运营</a:t>
                </a:r>
                <a:endParaRPr/>
              </a:p>
            </p:txBody>
          </p:sp>
          <p:pic>
            <p:nvPicPr>
              <p:cNvPr id="29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97" name="组合 296"/>
            <p:cNvGrpSpPr/>
            <p:nvPr/>
          </p:nvGrpSpPr>
          <p:grpSpPr>
            <a:xfrm>
              <a:off x="6431519" y="2074672"/>
              <a:ext cx="5100082" cy="4536540"/>
              <a:chOff x="660399" y="2074672"/>
              <a:chExt cx="5100082" cy="4536540"/>
            </a:xfrm>
          </p:grpSpPr>
          <p:sp>
            <p:nvSpPr>
              <p:cNvPr id="29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路基设计的具体内容</a:t>
                </a:r>
                <a:endParaRPr lang="en-US" altLang="zh-CN" sz="2000" b="1">
                  <a:latin typeface="Microsoft YaHei" panose="020b0503020204020204" pitchFamily="34" charset="-122"/>
                  <a:ea typeface="Microsoft YaHei" panose="020b0503020204020204" pitchFamily="34" charset="-122"/>
                </a:endParaRPr>
              </a:p>
            </p:txBody>
          </p:sp>
          <p:sp>
            <p:nvSpPr>
              <p:cNvPr id="30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地基处理：如</a:t>
                </a:r>
                <a:r>
                  <a:rPr lang="zh-CN" sz="1400" b="1">
                    <a:solidFill>
                      <a:schemeClr val="tx1">
                        <a:lumMod val="50000"/>
                        <a:lumOff val="50000"/>
                        <a:alpha val="100000"/>
                      </a:schemeClr>
                    </a:solidFill>
                    <a:latin typeface="微软雅黑"/>
                    <a:ea typeface="微软雅黑"/>
                  </a:rPr>
                  <a:t>换填</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搅拌桩</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浅层处理</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路基结构：如</a:t>
                </a:r>
                <a:r>
                  <a:rPr lang="zh-CN" sz="1400" b="1">
                    <a:solidFill>
                      <a:schemeClr val="tx1">
                        <a:lumMod val="50000"/>
                        <a:lumOff val="50000"/>
                        <a:alpha val="100000"/>
                      </a:schemeClr>
                    </a:solidFill>
                    <a:latin typeface="微软雅黑"/>
                    <a:ea typeface="微软雅黑"/>
                  </a:rPr>
                  <a:t>填方</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挖方</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半填半挖</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路基排水：如</a:t>
                </a:r>
                <a:r>
                  <a:rPr lang="zh-CN" sz="1400" b="1">
                    <a:solidFill>
                      <a:schemeClr val="tx1">
                        <a:lumMod val="50000"/>
                        <a:lumOff val="50000"/>
                        <a:alpha val="100000"/>
                      </a:schemeClr>
                    </a:solidFill>
                    <a:latin typeface="微软雅黑"/>
                    <a:ea typeface="微软雅黑"/>
                  </a:rPr>
                  <a:t>横向排水</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纵向排水</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盲沟</a:t>
                </a:r>
                <a:r>
                  <a:rPr lang="zh-CN" sz="1400">
                    <a:solidFill>
                      <a:schemeClr val="tx1">
                        <a:lumMod val="50000"/>
                        <a:lumOff val="50000"/>
                        <a:alpha val="100000"/>
                      </a:schemeClr>
                    </a:solidFill>
                    <a:latin typeface="微软雅黑"/>
                    <a:ea typeface="微软雅黑"/>
                  </a:rPr>
                  <a:t>等</a:t>
                </a:r>
                <a:endParaRPr/>
              </a:p>
            </p:txBody>
          </p:sp>
          <p:pic>
            <p:nvPicPr>
              <p:cNvPr id="30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0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公路工程的路面设计</a:t>
            </a:r>
            <a:endParaRPr lang="en-US" altLang="zh-CN" sz="2800" b="1">
              <a:latin typeface="+mj-ea"/>
              <a:ea typeface="+mj-ea"/>
            </a:endParaRPr>
          </a:p>
        </p:txBody>
      </p:sp>
      <p:grpSp>
        <p:nvGrpSpPr>
          <p:cNvPr id="304" name="组合 303"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5" name="组合 304"/>
            <p:cNvGrpSpPr/>
            <p:nvPr/>
          </p:nvGrpSpPr>
          <p:grpSpPr>
            <a:xfrm>
              <a:off x="660399" y="2074672"/>
              <a:ext cx="5100082" cy="4536540"/>
              <a:chOff x="660399" y="2074672"/>
              <a:chExt cx="5100082" cy="4536540"/>
            </a:xfrm>
          </p:grpSpPr>
          <p:sp>
            <p:nvSpPr>
              <p:cNvPr id="30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路面设计的基本要求</a:t>
                </a:r>
                <a:endParaRPr lang="en-US" altLang="zh-CN" sz="2000" b="1">
                  <a:latin typeface="Microsoft YaHei" panose="020b0503020204020204" pitchFamily="34" charset="-122"/>
                  <a:ea typeface="Microsoft YaHei" panose="020b0503020204020204" pitchFamily="34" charset="-122"/>
                </a:endParaRPr>
              </a:p>
            </p:txBody>
          </p:sp>
          <p:sp>
            <p:nvSpPr>
              <p:cNvPr id="30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具有足够的</a:t>
                </a:r>
                <a:r>
                  <a:rPr lang="zh-CN" sz="1400" b="1">
                    <a:solidFill>
                      <a:schemeClr val="tx1">
                        <a:lumMod val="50000"/>
                        <a:lumOff val="50000"/>
                        <a:alpha val="100000"/>
                      </a:schemeClr>
                    </a:solidFill>
                    <a:latin typeface="微软雅黑"/>
                    <a:ea typeface="微软雅黑"/>
                  </a:rPr>
                  <a:t>承载能力</a:t>
                </a:r>
                <a:r>
                  <a:rPr lang="zh-CN" sz="1400">
                    <a:solidFill>
                      <a:schemeClr val="tx1">
                        <a:lumMod val="50000"/>
                        <a:lumOff val="50000"/>
                        <a:alpha val="100000"/>
                      </a:schemeClr>
                    </a:solidFill>
                    <a:latin typeface="微软雅黑"/>
                    <a:ea typeface="微软雅黑"/>
                  </a:rPr>
                  <a:t>，满足交通需求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具有良好的</a:t>
                </a:r>
                <a:r>
                  <a:rPr lang="zh-CN" sz="1400" b="1">
                    <a:solidFill>
                      <a:schemeClr val="tx1">
                        <a:lumMod val="50000"/>
                        <a:lumOff val="50000"/>
                        <a:alpha val="100000"/>
                      </a:schemeClr>
                    </a:solidFill>
                    <a:latin typeface="微软雅黑"/>
                    <a:ea typeface="微软雅黑"/>
                  </a:rPr>
                  <a:t>平整度</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抗滑性</a:t>
                </a:r>
                <a:r>
                  <a:rPr lang="zh-CN" sz="1400">
                    <a:solidFill>
                      <a:schemeClr val="tx1">
                        <a:lumMod val="50000"/>
                        <a:lumOff val="50000"/>
                        <a:alpha val="100000"/>
                      </a:schemeClr>
                    </a:solidFill>
                    <a:latin typeface="微软雅黑"/>
                    <a:ea typeface="微软雅黑"/>
                  </a:rPr>
                  <a:t>，提高行车舒适性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具有</a:t>
                </a:r>
                <a:r>
                  <a:rPr lang="zh-CN" sz="1400" b="1">
                    <a:solidFill>
                      <a:schemeClr val="tx1">
                        <a:lumMod val="50000"/>
                        <a:lumOff val="50000"/>
                        <a:alpha val="100000"/>
                      </a:schemeClr>
                    </a:solidFill>
                    <a:latin typeface="微软雅黑"/>
                    <a:ea typeface="微软雅黑"/>
                  </a:rPr>
                  <a:t>耐久性</a:t>
                </a:r>
                <a:r>
                  <a:rPr lang="zh-CN" sz="1400">
                    <a:solidFill>
                      <a:schemeClr val="tx1">
                        <a:lumMod val="50000"/>
                        <a:lumOff val="50000"/>
                        <a:alpha val="100000"/>
                      </a:schemeClr>
                    </a:solidFill>
                    <a:latin typeface="微软雅黑"/>
                    <a:ea typeface="微软雅黑"/>
                  </a:rPr>
                  <a:t>，保证公路工程的长期运营</a:t>
                </a:r>
                <a:endParaRPr/>
              </a:p>
            </p:txBody>
          </p:sp>
          <p:pic>
            <p:nvPicPr>
              <p:cNvPr id="30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0" name="组合 309"/>
            <p:cNvGrpSpPr/>
            <p:nvPr/>
          </p:nvGrpSpPr>
          <p:grpSpPr>
            <a:xfrm>
              <a:off x="6431519" y="2074672"/>
              <a:ext cx="5100082" cy="4536540"/>
              <a:chOff x="660399" y="2074672"/>
              <a:chExt cx="5100082" cy="4536540"/>
            </a:xfrm>
          </p:grpSpPr>
          <p:sp>
            <p:nvSpPr>
              <p:cNvPr id="31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路面设计的具体内容</a:t>
                </a:r>
                <a:endParaRPr lang="en-US" altLang="zh-CN" sz="2000" b="1">
                  <a:latin typeface="Microsoft YaHei" panose="020b0503020204020204" pitchFamily="34" charset="-122"/>
                  <a:ea typeface="Microsoft YaHei" panose="020b0503020204020204" pitchFamily="34" charset="-122"/>
                </a:endParaRPr>
              </a:p>
            </p:txBody>
          </p:sp>
          <p:sp>
            <p:nvSpPr>
              <p:cNvPr id="31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路面结构：如</a:t>
                </a:r>
                <a:r>
                  <a:rPr lang="zh-CN" sz="1400" b="1">
                    <a:solidFill>
                      <a:schemeClr val="tx1">
                        <a:lumMod val="50000"/>
                        <a:lumOff val="50000"/>
                        <a:alpha val="100000"/>
                      </a:schemeClr>
                    </a:solidFill>
                    <a:latin typeface="微软雅黑"/>
                    <a:ea typeface="微软雅黑"/>
                  </a:rPr>
                  <a:t>基层</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面层</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中间层</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路面材料：如</a:t>
                </a:r>
                <a:r>
                  <a:rPr lang="zh-CN" sz="1400" b="1">
                    <a:solidFill>
                      <a:schemeClr val="tx1">
                        <a:lumMod val="50000"/>
                        <a:lumOff val="50000"/>
                        <a:alpha val="100000"/>
                      </a:schemeClr>
                    </a:solidFill>
                    <a:latin typeface="微软雅黑"/>
                    <a:ea typeface="微软雅黑"/>
                  </a:rPr>
                  <a:t>沥青</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水泥混凝土</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粒料</a:t>
                </a:r>
                <a:r>
                  <a:rPr lang="zh-CN" sz="1400">
                    <a:solidFill>
                      <a:schemeClr val="tx1">
                        <a:lumMod val="50000"/>
                        <a:lumOff val="50000"/>
                        <a:alpha val="100000"/>
                      </a:schemeClr>
                    </a:solidFill>
                    <a:latin typeface="微软雅黑"/>
                    <a:ea typeface="微软雅黑"/>
                  </a:rPr>
                  <a:t>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路面排水：如</a:t>
                </a:r>
                <a:r>
                  <a:rPr lang="zh-CN" sz="1400" b="1">
                    <a:solidFill>
                      <a:schemeClr val="tx1">
                        <a:lumMod val="50000"/>
                        <a:lumOff val="50000"/>
                        <a:alpha val="100000"/>
                      </a:schemeClr>
                    </a:solidFill>
                    <a:latin typeface="微软雅黑"/>
                    <a:ea typeface="微软雅黑"/>
                  </a:rPr>
                  <a:t>横向排水</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纵向排水</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盲沟</a:t>
                </a:r>
                <a:r>
                  <a:rPr lang="zh-CN" sz="1400">
                    <a:solidFill>
                      <a:schemeClr val="tx1">
                        <a:lumMod val="50000"/>
                        <a:lumOff val="50000"/>
                        <a:alpha val="100000"/>
                      </a:schemeClr>
                    </a:solidFill>
                    <a:latin typeface="微软雅黑"/>
                    <a:ea typeface="微软雅黑"/>
                  </a:rPr>
                  <a:t>等</a:t>
                </a:r>
                <a:endParaRPr/>
              </a:p>
            </p:txBody>
          </p:sp>
          <p:pic>
            <p:nvPicPr>
              <p:cNvPr id="31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公路工程施工技术</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790199"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公路工程施工前的准备工作</a:t>
            </a:r>
            <a:endParaRPr lang="en-US" altLang="zh-CN" sz="2800" b="1">
              <a:latin typeface="+mj-ea"/>
              <a:ea typeface="+mj-ea"/>
            </a:endParaRPr>
          </a:p>
        </p:txBody>
      </p:sp>
      <p:grpSp>
        <p:nvGrpSpPr>
          <p:cNvPr id="12" name="组合 11" descr="{&quot;isTemplate&quot;:true,&quot;type&quot;:&quot;list&quot;,&quot;alignment&quot;:&quot;left&quot;,&quot;alignmentVertical&quot;:&quot;top&quot;,&quot;canOmit&quot;:false,&quot;scalable&quot;:false,&quot;minItemsCount&quot;:-1}"/>
          <p:cNvGrpSpPr/>
          <p:nvPr/>
        </p:nvGrpSpPr>
        <p:grpSpPr>
          <a:xfrm>
            <a:off x="660393" y="1473104"/>
            <a:ext cx="10790202" cy="5249244"/>
            <a:chOff x="660393" y="1473104"/>
            <a:chExt cx="10790202" cy="5249244"/>
          </a:xfrm>
        </p:grpSpPr>
        <p:grpSp>
          <p:nvGrpSpPr>
            <p:cNvPr id="13" name="Group 19"/>
            <p:cNvGrpSpPr/>
            <p:nvPr/>
          </p:nvGrpSpPr>
          <p:grpSpPr>
            <a:xfrm>
              <a:off x="660396" y="1473104"/>
              <a:ext cx="10790199" cy="1225768"/>
              <a:chOff x="660395" y="1262089"/>
              <a:chExt cx="10790199" cy="1044000"/>
            </a:xfrm>
          </p:grpSpPr>
          <p:sp>
            <p:nvSpPr>
              <p:cNvPr id="14" name="Tencent"/>
              <p:cNvSpPr/>
              <p:nvPr/>
            </p:nvSpPr>
            <p:spPr>
              <a:xfrm>
                <a:off x="660395" y="1262089"/>
                <a:ext cx="10790199" cy="1044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p:cNvSpPr txBox="1"/>
              <p:nvPr/>
            </p:nvSpPr>
            <p:spPr>
              <a:xfrm>
                <a:off x="815343" y="1272202"/>
                <a:ext cx="798327" cy="1033886"/>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16" name="Tencent" descr="{&quot;isTemplate&quot;:true,&quot;type&quot;:&quot;title&quot;,&quot;canOmit&quot;:false,&quot;range&quot;:0}"/>
              <p:cNvSpPr txBox="1"/>
              <p:nvPr/>
            </p:nvSpPr>
            <p:spPr>
              <a:xfrm>
                <a:off x="1728483" y="1272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施工图纸审查：确保施工图纸的准确性、完整性</a:t>
                </a:r>
                <a:endParaRPr/>
              </a:p>
            </p:txBody>
          </p:sp>
          <p:cxnSp>
            <p:nvCxnSpPr>
              <p:cNvPr id="17" name="直线连接符 31"/>
              <p:cNvCxnSpPr/>
              <p:nvPr/>
            </p:nvCxnSpPr>
            <p:spPr>
              <a:xfrm>
                <a:off x="660395" y="1262089"/>
                <a:ext cx="10790199"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18" name="Group 18"/>
            <p:cNvGrpSpPr/>
            <p:nvPr/>
          </p:nvGrpSpPr>
          <p:grpSpPr>
            <a:xfrm>
              <a:off x="660396" y="2809933"/>
              <a:ext cx="10790199" cy="1235837"/>
              <a:chOff x="660395" y="2380713"/>
              <a:chExt cx="10790199" cy="1052575"/>
            </a:xfrm>
          </p:grpSpPr>
          <p:sp>
            <p:nvSpPr>
              <p:cNvPr id="19" name="Tencent"/>
              <p:cNvSpPr/>
              <p:nvPr/>
            </p:nvSpPr>
            <p:spPr>
              <a:xfrm>
                <a:off x="660395" y="2380713"/>
                <a:ext cx="10790199" cy="1044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p:cNvSpPr txBox="1"/>
              <p:nvPr/>
            </p:nvSpPr>
            <p:spPr>
              <a:xfrm>
                <a:off x="815343" y="2389202"/>
                <a:ext cx="792001" cy="1044086"/>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cxnSp>
            <p:nvCxnSpPr>
              <p:cNvPr id="21" name="直线连接符 39"/>
              <p:cNvCxnSpPr/>
              <p:nvPr/>
            </p:nvCxnSpPr>
            <p:spPr>
              <a:xfrm>
                <a:off x="660395" y="2380713"/>
                <a:ext cx="10790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Tencent" descr="{&quot;isTemplate&quot;:true,&quot;type&quot;:&quot;title&quot;,&quot;canOmit&quot;:false,&quot;range&quot;:0}"/>
              <p:cNvSpPr txBox="1"/>
              <p:nvPr/>
            </p:nvSpPr>
            <p:spPr>
              <a:xfrm>
                <a:off x="1728482" y="2389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施工组织设计：制定详细的施工计划、施工方法、施工进度等</a:t>
                </a:r>
                <a:endParaRPr/>
              </a:p>
            </p:txBody>
          </p:sp>
        </p:grpSp>
        <p:grpSp>
          <p:nvGrpSpPr>
            <p:cNvPr id="23" name="Group 17"/>
            <p:cNvGrpSpPr/>
            <p:nvPr/>
          </p:nvGrpSpPr>
          <p:grpSpPr>
            <a:xfrm>
              <a:off x="660396" y="4155337"/>
              <a:ext cx="10790199" cy="1225768"/>
              <a:chOff x="660395" y="3499337"/>
              <a:chExt cx="10790199" cy="1044000"/>
            </a:xfrm>
          </p:grpSpPr>
          <p:sp>
            <p:nvSpPr>
              <p:cNvPr id="24" name="Tencent"/>
              <p:cNvSpPr/>
              <p:nvPr/>
            </p:nvSpPr>
            <p:spPr>
              <a:xfrm>
                <a:off x="660395" y="3499337"/>
                <a:ext cx="10790199" cy="1044000"/>
              </a:xfrm>
              <a:prstGeom prst="rect">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 name="Tencent"/>
              <p:cNvSpPr txBox="1"/>
              <p:nvPr/>
            </p:nvSpPr>
            <p:spPr>
              <a:xfrm>
                <a:off x="815343" y="3504153"/>
                <a:ext cx="787395" cy="1023770"/>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3"/>
                    </a:solidFill>
                    <a:latin typeface="Microsoft YaHei" panose="020b0503020204020204" pitchFamily="34" charset="-122"/>
                    <a:ea typeface="Microsoft YaHei" panose="020b0503020204020204" pitchFamily="34" charset="-122"/>
                  </a:rPr>
                  <a:t>03</a:t>
                </a:r>
                <a:endParaRPr lang="en-GB" sz="4000">
                  <a:solidFill>
                    <a:schemeClr val="accent3"/>
                  </a:solidFill>
                  <a:latin typeface="Microsoft YaHei" panose="020b0503020204020204" pitchFamily="34" charset="-122"/>
                  <a:ea typeface="Microsoft YaHei" panose="020b0503020204020204" pitchFamily="34" charset="-122"/>
                </a:endParaRPr>
              </a:p>
            </p:txBody>
          </p:sp>
          <p:cxnSp>
            <p:nvCxnSpPr>
              <p:cNvPr id="26" name="直线连接符 45"/>
              <p:cNvCxnSpPr/>
              <p:nvPr/>
            </p:nvCxnSpPr>
            <p:spPr>
              <a:xfrm>
                <a:off x="660395" y="3499337"/>
                <a:ext cx="10790199"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7" name="Tencent" descr="{&quot;isTemplate&quot;:true,&quot;type&quot;:&quot;title&quot;,&quot;canOmit&quot;:false,&quot;range&quot;:0}"/>
              <p:cNvSpPr txBox="1"/>
              <p:nvPr/>
            </p:nvSpPr>
            <p:spPr>
              <a:xfrm>
                <a:off x="1729110" y="3507806"/>
                <a:ext cx="972148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施工设备与材料准备：准备必要的施工设备、材料，确保施工顺利进行</a:t>
                </a:r>
                <a:endParaRPr/>
              </a:p>
            </p:txBody>
          </p:sp>
        </p:grpSp>
        <p:grpSp>
          <p:nvGrpSpPr>
            <p:cNvPr id="28" name="Group 16"/>
            <p:cNvGrpSpPr/>
            <p:nvPr/>
          </p:nvGrpSpPr>
          <p:grpSpPr>
            <a:xfrm>
              <a:off x="660393" y="5492168"/>
              <a:ext cx="10790199" cy="1230180"/>
              <a:chOff x="660395" y="4617961"/>
              <a:chExt cx="10790199" cy="1047757"/>
            </a:xfrm>
          </p:grpSpPr>
          <p:sp>
            <p:nvSpPr>
              <p:cNvPr id="29" name="Tencent"/>
              <p:cNvSpPr/>
              <p:nvPr/>
            </p:nvSpPr>
            <p:spPr>
              <a:xfrm>
                <a:off x="660395" y="4617961"/>
                <a:ext cx="10790199" cy="1044000"/>
              </a:xfrm>
              <a:prstGeom prst="rect">
                <a:avLst/>
              </a:prstGeom>
              <a:solidFill>
                <a:schemeClr val="accent4">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 name="Tencent"/>
              <p:cNvSpPr txBox="1"/>
              <p:nvPr/>
            </p:nvSpPr>
            <p:spPr>
              <a:xfrm>
                <a:off x="815342" y="4641943"/>
                <a:ext cx="787395" cy="1020018"/>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4"/>
                    </a:solidFill>
                    <a:latin typeface="Microsoft YaHei" panose="020b0503020204020204" pitchFamily="34" charset="-122"/>
                    <a:ea typeface="Microsoft YaHei" panose="020b0503020204020204" pitchFamily="34" charset="-122"/>
                  </a:rPr>
                  <a:t>04</a:t>
                </a:r>
                <a:endParaRPr lang="en-GB" sz="4000">
                  <a:solidFill>
                    <a:schemeClr val="accent4"/>
                  </a:solidFill>
                  <a:latin typeface="Microsoft YaHei" panose="020b0503020204020204" pitchFamily="34" charset="-122"/>
                  <a:ea typeface="Microsoft YaHei" panose="020b0503020204020204" pitchFamily="34" charset="-122"/>
                </a:endParaRPr>
              </a:p>
            </p:txBody>
          </p:sp>
          <p:cxnSp>
            <p:nvCxnSpPr>
              <p:cNvPr id="31" name="直线连接符 51"/>
              <p:cNvCxnSpPr/>
              <p:nvPr/>
            </p:nvCxnSpPr>
            <p:spPr>
              <a:xfrm>
                <a:off x="660395" y="4617961"/>
                <a:ext cx="10790199" cy="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2" name="Tencent" descr="{&quot;isTemplate&quot;:true,&quot;type&quot;:&quot;title&quot;,&quot;canOmit&quot;:false,&quot;range&quot;:0}"/>
              <p:cNvSpPr txBox="1"/>
              <p:nvPr/>
            </p:nvSpPr>
            <p:spPr>
              <a:xfrm>
                <a:off x="1728481" y="4641944"/>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施工人员培训：对施工人员进行技术、安全等方面的培训，提高施工质量</a:t>
                </a:r>
                <a:endParaRPr/>
              </a:p>
            </p:txBody>
          </p:sp>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4"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35" name="组合 34"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36" name="组合 3"/>
            <p:cNvGrpSpPr/>
            <p:nvPr/>
          </p:nvGrpSpPr>
          <p:grpSpPr>
            <a:xfrm>
              <a:off x="5582412" y="1807048"/>
              <a:ext cx="5629117" cy="1487888"/>
              <a:chOff x="571500" y="1815543"/>
              <a:chExt cx="5629117" cy="1487888"/>
            </a:xfrm>
          </p:grpSpPr>
          <p:sp>
            <p:nvSpPr>
              <p:cNvPr id="37"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路基施工技术</a:t>
                </a:r>
                <a:endParaRPr lang="en-US" b="1">
                  <a:solidFill>
                    <a:schemeClr val="accent1">
                      <a:alpha val="100000"/>
                    </a:schemeClr>
                  </a:solidFill>
                  <a:latin typeface="微软雅黑"/>
                  <a:ea typeface="微软雅黑"/>
                </a:endParaRPr>
              </a:p>
            </p:txBody>
          </p:sp>
          <p:sp>
            <p:nvSpPr>
              <p:cNvPr id="38"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地基处理：采用</a:t>
                </a:r>
                <a:r>
                  <a:rPr lang="zh-CN" sz="1400" b="1">
                    <a:solidFill>
                      <a:schemeClr val="tx1">
                        <a:lumMod val="50000"/>
                        <a:lumOff val="50000"/>
                        <a:alpha val="100000"/>
                      </a:schemeClr>
                    </a:solidFill>
                    <a:latin typeface="微软雅黑"/>
                    <a:ea typeface="微软雅黑"/>
                  </a:rPr>
                  <a:t>换填</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搅拌桩</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浅层处理</a:t>
                </a:r>
                <a:r>
                  <a:rPr lang="zh-CN" sz="1400">
                    <a:solidFill>
                      <a:schemeClr val="tx1">
                        <a:lumMod val="50000"/>
                        <a:lumOff val="50000"/>
                        <a:alpha val="100000"/>
                      </a:schemeClr>
                    </a:solidFill>
                    <a:latin typeface="微软雅黑"/>
                    <a:ea typeface="微软雅黑"/>
                  </a:rPr>
                  <a:t>等方法进行地基处理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路基填筑：控制填筑质量，防止</a:t>
                </a:r>
                <a:r>
                  <a:rPr lang="zh-CN" sz="1400" b="1">
                    <a:solidFill>
                      <a:schemeClr val="tx1">
                        <a:lumMod val="50000"/>
                        <a:lumOff val="50000"/>
                        <a:alpha val="100000"/>
                      </a:schemeClr>
                    </a:solidFill>
                    <a:latin typeface="微软雅黑"/>
                    <a:ea typeface="微软雅黑"/>
                  </a:rPr>
                  <a:t>地基沉降</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滑坡</a:t>
                </a:r>
                <a:r>
                  <a:rPr lang="zh-CN" sz="1400">
                    <a:solidFill>
                      <a:schemeClr val="tx1">
                        <a:lumMod val="50000"/>
                        <a:lumOff val="50000"/>
                        <a:alpha val="100000"/>
                      </a:schemeClr>
                    </a:solidFill>
                    <a:latin typeface="微软雅黑"/>
                    <a:ea typeface="微软雅黑"/>
                  </a:rPr>
                  <a:t>等病害</a:t>
                </a:r>
                <a:endParaRPr/>
              </a:p>
            </p:txBody>
          </p:sp>
          <p:sp>
            <p:nvSpPr>
              <p:cNvPr id="39"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40" name="组合 7"/>
            <p:cNvGrpSpPr/>
            <p:nvPr/>
          </p:nvGrpSpPr>
          <p:grpSpPr>
            <a:xfrm>
              <a:off x="5582412" y="3393011"/>
              <a:ext cx="5629118" cy="1487888"/>
              <a:chOff x="571500" y="1815543"/>
              <a:chExt cx="5629118" cy="1487888"/>
            </a:xfrm>
          </p:grpSpPr>
          <p:sp>
            <p:nvSpPr>
              <p:cNvPr id="41"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路面施工技术</a:t>
                </a:r>
                <a:endParaRPr lang="en-US" b="1">
                  <a:solidFill>
                    <a:schemeClr val="accent1">
                      <a:alpha val="100000"/>
                    </a:schemeClr>
                  </a:solidFill>
                  <a:latin typeface="微软雅黑"/>
                  <a:ea typeface="微软雅黑"/>
                </a:endParaRPr>
              </a:p>
            </p:txBody>
          </p:sp>
          <p:sp>
            <p:nvSpPr>
              <p:cNvPr id="42"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路面基层施工：采用</a:t>
                </a:r>
                <a:r>
                  <a:rPr lang="zh-CN" sz="1400" b="1">
                    <a:solidFill>
                      <a:schemeClr val="tx1">
                        <a:lumMod val="50000"/>
                        <a:lumOff val="50000"/>
                        <a:alpha val="100000"/>
                      </a:schemeClr>
                    </a:solidFill>
                    <a:latin typeface="微软雅黑"/>
                    <a:ea typeface="微软雅黑"/>
                  </a:rPr>
                  <a:t>稳定土</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水泥稳定碎石</a:t>
                </a:r>
                <a:r>
                  <a:rPr lang="zh-CN" sz="1400">
                    <a:solidFill>
                      <a:schemeClr val="tx1">
                        <a:lumMod val="50000"/>
                        <a:lumOff val="50000"/>
                        <a:alpha val="100000"/>
                      </a:schemeClr>
                    </a:solidFill>
                    <a:latin typeface="微软雅黑"/>
                    <a:ea typeface="微软雅黑"/>
                  </a:rPr>
                  <a:t>等材料进行基层施工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路面面层施工：采用</a:t>
                </a:r>
                <a:r>
                  <a:rPr lang="zh-CN" sz="1400" b="1">
                    <a:solidFill>
                      <a:schemeClr val="tx1">
                        <a:lumMod val="50000"/>
                        <a:lumOff val="50000"/>
                        <a:alpha val="100000"/>
                      </a:schemeClr>
                    </a:solidFill>
                    <a:latin typeface="微软雅黑"/>
                    <a:ea typeface="微软雅黑"/>
                  </a:rPr>
                  <a:t>沥青</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水泥混凝土</a:t>
                </a:r>
                <a:r>
                  <a:rPr lang="zh-CN" sz="1400">
                    <a:solidFill>
                      <a:schemeClr val="tx1">
                        <a:lumMod val="50000"/>
                        <a:lumOff val="50000"/>
                        <a:alpha val="100000"/>
                      </a:schemeClr>
                    </a:solidFill>
                    <a:latin typeface="微软雅黑"/>
                    <a:ea typeface="微软雅黑"/>
                  </a:rPr>
                  <a:t>等材料进行面层施工</a:t>
                </a:r>
                <a:endParaRPr/>
              </a:p>
            </p:txBody>
          </p:sp>
          <p:sp>
            <p:nvSpPr>
              <p:cNvPr id="43"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44" name="组合 11"/>
            <p:cNvGrpSpPr/>
            <p:nvPr/>
          </p:nvGrpSpPr>
          <p:grpSpPr>
            <a:xfrm>
              <a:off x="5582412" y="4978974"/>
              <a:ext cx="5629118" cy="1487888"/>
              <a:chOff x="571500" y="1815543"/>
              <a:chExt cx="5629118" cy="1487888"/>
            </a:xfrm>
          </p:grpSpPr>
          <p:sp>
            <p:nvSpPr>
              <p:cNvPr id="45"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桥梁施工技术</a:t>
                </a:r>
                <a:endParaRPr lang="en-US" b="1">
                  <a:solidFill>
                    <a:schemeClr val="accent1">
                      <a:alpha val="100000"/>
                    </a:schemeClr>
                  </a:solidFill>
                  <a:latin typeface="微软雅黑"/>
                  <a:ea typeface="微软雅黑"/>
                </a:endParaRPr>
              </a:p>
            </p:txBody>
          </p:sp>
          <p:sp>
            <p:nvSpPr>
              <p:cNvPr id="46"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桥梁基础施工：采用</a:t>
                </a:r>
                <a:r>
                  <a:rPr lang="zh-CN" sz="1400" b="1">
                    <a:solidFill>
                      <a:schemeClr val="tx1">
                        <a:lumMod val="50000"/>
                        <a:lumOff val="50000"/>
                        <a:alpha val="100000"/>
                      </a:schemeClr>
                    </a:solidFill>
                    <a:latin typeface="微软雅黑"/>
                    <a:ea typeface="微软雅黑"/>
                  </a:rPr>
                  <a:t>桩基</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浅基础</a:t>
                </a:r>
                <a:r>
                  <a:rPr lang="zh-CN" sz="1400">
                    <a:solidFill>
                      <a:schemeClr val="tx1">
                        <a:lumMod val="50000"/>
                        <a:lumOff val="50000"/>
                        <a:alpha val="100000"/>
                      </a:schemeClr>
                    </a:solidFill>
                    <a:latin typeface="微软雅黑"/>
                    <a:ea typeface="微软雅黑"/>
                  </a:rPr>
                  <a:t>等方法进行桥梁基础施工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桥梁上部结构施工：采用</a:t>
                </a:r>
                <a:r>
                  <a:rPr lang="zh-CN" sz="1400" b="1">
                    <a:solidFill>
                      <a:schemeClr val="tx1">
                        <a:lumMod val="50000"/>
                        <a:lumOff val="50000"/>
                        <a:alpha val="100000"/>
                      </a:schemeClr>
                    </a:solidFill>
                    <a:latin typeface="微软雅黑"/>
                    <a:ea typeface="微软雅黑"/>
                  </a:rPr>
                  <a:t>预制梁</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现浇梁</a:t>
                </a:r>
                <a:r>
                  <a:rPr lang="zh-CN" sz="1400">
                    <a:solidFill>
                      <a:schemeClr val="tx1">
                        <a:lumMod val="50000"/>
                        <a:lumOff val="50000"/>
                        <a:alpha val="100000"/>
                      </a:schemeClr>
                    </a:solidFill>
                    <a:latin typeface="微软雅黑"/>
                    <a:ea typeface="微软雅黑"/>
                  </a:rPr>
                  <a:t>等方法进行桥梁上部结构施工</a:t>
                </a:r>
                <a:endParaRPr/>
              </a:p>
            </p:txBody>
          </p:sp>
          <p:sp>
            <p:nvSpPr>
              <p:cNvPr id="47"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4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公路工程施工过程中的关键技术</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5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公路工程施工质量的控制与检测</a:t>
            </a:r>
            <a:endParaRPr lang="en-US" altLang="zh-CN" sz="2800" b="1">
              <a:latin typeface="+mj-ea"/>
              <a:ea typeface="+mj-ea"/>
            </a:endParaRPr>
          </a:p>
        </p:txBody>
      </p:sp>
      <p:grpSp>
        <p:nvGrpSpPr>
          <p:cNvPr id="51" name="组合 50"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52" name="组合 51"/>
            <p:cNvGrpSpPr/>
            <p:nvPr/>
          </p:nvGrpSpPr>
          <p:grpSpPr>
            <a:xfrm>
              <a:off x="660399" y="2074672"/>
              <a:ext cx="5100082" cy="4536540"/>
              <a:chOff x="660399" y="2074672"/>
              <a:chExt cx="5100082" cy="4536540"/>
            </a:xfrm>
          </p:grpSpPr>
          <p:sp>
            <p:nvSpPr>
              <p:cNvPr id="5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施工质量控制</a:t>
                </a:r>
                <a:endParaRPr lang="en-US" altLang="zh-CN" sz="2000" b="1">
                  <a:latin typeface="Microsoft YaHei" panose="020b0503020204020204" pitchFamily="34" charset="-122"/>
                  <a:ea typeface="Microsoft YaHei" panose="020b0503020204020204" pitchFamily="34" charset="-122"/>
                </a:endParaRPr>
              </a:p>
            </p:txBody>
          </p:sp>
          <p:sp>
            <p:nvSpPr>
              <p:cNvPr id="5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严格遵循施工图纸、施工组织设计要求进行施工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加强施工过程中的</a:t>
                </a:r>
                <a:r>
                  <a:rPr lang="zh-CN" sz="1400" b="1">
                    <a:solidFill>
                      <a:schemeClr val="tx1">
                        <a:lumMod val="50000"/>
                        <a:lumOff val="50000"/>
                        <a:alpha val="100000"/>
                      </a:schemeClr>
                    </a:solidFill>
                    <a:latin typeface="微软雅黑"/>
                    <a:ea typeface="微软雅黑"/>
                  </a:rPr>
                  <a:t>质量检查</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质量验收</a:t>
                </a:r>
                <a:endParaRPr/>
              </a:p>
            </p:txBody>
          </p:sp>
          <p:pic>
            <p:nvPicPr>
              <p:cNvPr id="5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57" name="组合 56"/>
            <p:cNvGrpSpPr/>
            <p:nvPr/>
          </p:nvGrpSpPr>
          <p:grpSpPr>
            <a:xfrm>
              <a:off x="6431519" y="2074672"/>
              <a:ext cx="5100082" cy="4536540"/>
              <a:chOff x="660399" y="2074672"/>
              <a:chExt cx="5100082" cy="4536540"/>
            </a:xfrm>
          </p:grpSpPr>
          <p:sp>
            <p:nvSpPr>
              <p:cNvPr id="5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施工质量检测</a:t>
                </a:r>
                <a:endParaRPr lang="en-US" altLang="zh-CN" sz="2000" b="1">
                  <a:latin typeface="Microsoft YaHei" panose="020b0503020204020204" pitchFamily="34" charset="-122"/>
                  <a:ea typeface="Microsoft YaHei" panose="020b0503020204020204" pitchFamily="34" charset="-122"/>
                </a:endParaRPr>
              </a:p>
            </p:txBody>
          </p:sp>
          <p:sp>
            <p:nvSpPr>
              <p:cNvPr id="6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无损检测</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试验检测</a:t>
                </a:r>
                <a:r>
                  <a:rPr lang="zh-CN" sz="1400">
                    <a:solidFill>
                      <a:schemeClr val="tx1">
                        <a:lumMod val="50000"/>
                        <a:lumOff val="50000"/>
                        <a:alpha val="100000"/>
                      </a:schemeClr>
                    </a:solidFill>
                    <a:latin typeface="微软雅黑"/>
                    <a:ea typeface="微软雅黑"/>
                  </a:rPr>
                  <a:t>等方法对施工质量进行检测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对检测数据进行</a:t>
                </a:r>
                <a:r>
                  <a:rPr lang="zh-CN" sz="1400" b="1">
                    <a:solidFill>
                      <a:schemeClr val="tx1">
                        <a:lumMod val="50000"/>
                        <a:lumOff val="50000"/>
                        <a:alpha val="100000"/>
                      </a:schemeClr>
                    </a:solidFill>
                    <a:latin typeface="微软雅黑"/>
                    <a:ea typeface="微软雅黑"/>
                  </a:rPr>
                  <a:t>分析</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评价</a:t>
                </a:r>
                <a:r>
                  <a:rPr lang="zh-CN" sz="1400">
                    <a:solidFill>
                      <a:schemeClr val="tx1">
                        <a:lumMod val="50000"/>
                        <a:lumOff val="50000"/>
                        <a:alpha val="100000"/>
                      </a:schemeClr>
                    </a:solidFill>
                    <a:latin typeface="微软雅黑"/>
                    <a:ea typeface="微软雅黑"/>
                  </a:rPr>
                  <a:t>，确保施工质量达到设计要求</a:t>
                </a:r>
                <a:endParaRPr/>
              </a:p>
            </p:txBody>
          </p:sp>
          <p:pic>
            <p:nvPicPr>
              <p:cNvPr id="6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https://d.book118.com/756150000121010051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公路工程基础知识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2024-09-17T07:10:31.972</cp:lastPrinted>
  <dcterms:created xsi:type="dcterms:W3CDTF">2024-09-16T23:10:31Z</dcterms:created>
  <dcterms:modified xsi:type="dcterms:W3CDTF">2024-09-16T23:10:33Z</dcterms:modified>
</cp:coreProperties>
</file>