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FBF8730-EBDE-429B-945E-15DBA410911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81F1442-891C-4213-AB73-4E87883AB64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C424537-6F43-4B4B-AEEC-1FF8895056B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ED31109-3A5F-4C0C-9B57-7CAE9D5B134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DE050140-CBFA-4973-8EAE-019C5ED7A5C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49371AA-0943-433D-9354-A82A661CC66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B7DB69A-74F7-4D8A-9FB2-BB08D4C4526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A64DD6B-D1A7-42E2-B605-21FE096CCBC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B8E5129-757F-4054-BBD5-9784445130A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7D1C2BF-2952-4748-B09B-D9E9AA21E9A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12DBC93-3603-4B1E-A187-B28C9ABE7C3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3.jpeg" /><Relationship Id="rId4" Type="http://schemas.openxmlformats.org/officeDocument/2006/relationships/image" Target="../media/image4.jpeg" /><Relationship Id="rId5"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8.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9.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10.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11.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1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5615310312301005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340974" y="3721608"/>
            <a:ext cx="232007" cy="23200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679110" y="3729894"/>
            <a:ext cx="215435" cy="215435"/>
          </a:xfrm>
          <a:prstGeom prst="ellipse">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000673" y="3738180"/>
            <a:ext cx="198863" cy="198863"/>
          </a:xfrm>
          <a:prstGeom prst="ellipse">
            <a:avLst/>
          </a:prstGeom>
          <a:solidFill>
            <a:schemeClr val="accent2">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293221" y="3746466"/>
            <a:ext cx="182291" cy="182291"/>
          </a:xfrm>
          <a:prstGeom prst="ellipse">
            <a:avLst/>
          </a:prstGeom>
          <a:solidFill>
            <a:schemeClr val="accent2">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581641" y="3754752"/>
            <a:ext cx="165719" cy="165719"/>
          </a:xfrm>
          <a:prstGeom prst="ellipse">
            <a:avLst/>
          </a:prstGeom>
          <a:solidFill>
            <a:schemeClr val="accent2">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1233806" y="1310470"/>
            <a:ext cx="8696325" cy="2219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Microsoft Yahei"/>
                <a:ea typeface="Microsoft Yahei"/>
                <a:cs typeface="Microsoft Yahei"/>
              </a:rPr>
              <a:t>预后理学检查乳腺纤维腺瘤</a:t>
            </a:r>
          </a:p>
        </p:txBody>
      </p:sp>
      <p:sp>
        <p:nvSpPr>
          <p:cNvPr id="10" name="AutoShape 10"/>
          <p:cNvSpPr/>
          <p:nvPr/>
        </p:nvSpPr>
        <p:spPr>
          <a:xfrm>
            <a:off x="1355726" y="3832004"/>
            <a:ext cx="3032483" cy="2438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36576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636693"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91909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51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1233806" y="4402664"/>
            <a:ext cx="79629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025">
                <a:solidFill>
                  <a:schemeClr val="accent1">
                    <a:alpha val="100000"/>
                  </a:schemeClr>
                </a:solidFill>
                <a:latin typeface="Microsoft Yahei"/>
                <a:ea typeface="Microsoft Yahei"/>
                <a:cs typeface="Microsoft Yahei"/>
              </a:rPr>
              <a:t>汇报人：</a:t>
            </a:r>
          </a:p>
        </p:txBody>
      </p:sp>
      <p:sp>
        <p:nvSpPr>
          <p:cNvPr id="15" name="TextBox 15"/>
          <p:cNvSpPr txBox="1"/>
          <p:nvPr/>
        </p:nvSpPr>
        <p:spPr>
          <a:xfrm>
            <a:off x="1233806" y="5011290"/>
            <a:ext cx="7315200" cy="638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025">
                <a:solidFill>
                  <a:schemeClr val="accent1">
                    <a:alpha val="100000"/>
                  </a:schemeClr>
                </a:solidFill>
                <a:latin typeface="Microsoft Yahei"/>
                <a:ea typeface="Microsoft Yahei"/>
                <a:cs typeface="Microsoft Yahei"/>
              </a:rPr>
              <a:t>2023-12-31</a:t>
            </a:r>
          </a:p>
        </p:txBody>
      </p:sp>
      <p:sp>
        <p:nvSpPr>
          <p:cNvPr id="16" name="AutoShape 16"/>
          <p:cNvSpPr/>
          <p:nvPr/>
        </p:nvSpPr>
        <p:spPr>
          <a:xfrm>
            <a:off x="9137413" y="4300567"/>
            <a:ext cx="4507652" cy="4507652"/>
          </a:xfrm>
          <a:prstGeom prst="ellipse">
            <a:avLst/>
          </a:prstGeom>
          <a:solidFill>
            <a:schemeClr val="accent2">
              <a:alpha val="1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7" name="Group 17"/>
          <p:cNvGrpSpPr/>
          <p:nvPr/>
        </p:nvGrpSpPr>
        <p:grpSpPr>
          <a:xfrm>
            <a:off x="454963" y="331168"/>
            <a:ext cx="515576" cy="439821"/>
            <a:chOff x="454963" y="331168"/>
            <a:chExt cx="515576" cy="439821"/>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12343" y="2059640"/>
            <a:ext cx="2738721" cy="2738721"/>
          </a:xfrm>
          <a:prstGeom prst="ellipse">
            <a:avLst/>
          </a:prstGeom>
          <a:gradFill>
            <a:gsLst>
              <a:gs pos="0">
                <a:schemeClr val="accent2">
                  <a:alpha val="15000"/>
                </a:schemeClr>
              </a:gs>
              <a:gs pos="100000">
                <a:schemeClr val="accent2">
                  <a:alpha val="15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860682" y="1004888"/>
            <a:ext cx="4382213" cy="48482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乳腺纤维腺瘤简介</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预后理学检查的重要性</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预后理学检查的方法</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预后理学检查的注意事项</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乳腺纤维腺瘤的治疗方法</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预后与复发预防</a:t>
            </a:r>
          </a:p>
        </p:txBody>
      </p:sp>
      <p:sp>
        <p:nvSpPr>
          <p:cNvPr id="6" name="TextBox 6"/>
          <p:cNvSpPr txBox="1"/>
          <p:nvPr/>
        </p:nvSpPr>
        <p:spPr>
          <a:xfrm>
            <a:off x="2384673" y="2576513"/>
            <a:ext cx="2532780" cy="1704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alpha val="100000"/>
                  </a:schemeClr>
                </a:solidFill>
                <a:latin typeface="Microsoft Yahei"/>
                <a:ea typeface="Microsoft Yahei"/>
                <a:cs typeface="Microsoft Yahei"/>
              </a:rPr>
              <a:t>目录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520223" y="1033565"/>
            <a:ext cx="1813010" cy="1813010"/>
          </a:xfrm>
          <a:prstGeom prst="ellipse">
            <a:avLst/>
          </a:prstGeom>
          <a:gradFill>
            <a:gsLst>
              <a:gs pos="0">
                <a:schemeClr val="accent2">
                  <a:alpha val="15000"/>
                </a:schemeClr>
              </a:gs>
              <a:gs pos="100000">
                <a:schemeClr val="accent2">
                  <a:alpha val="15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757596" y="2624328"/>
            <a:ext cx="8124825" cy="1962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乳腺纤维腺瘤简介</a:t>
            </a:r>
          </a:p>
        </p:txBody>
      </p:sp>
      <p:sp>
        <p:nvSpPr>
          <p:cNvPr id="6" name="TextBox 6"/>
          <p:cNvSpPr txBox="1"/>
          <p:nvPr/>
        </p:nvSpPr>
        <p:spPr>
          <a:xfrm>
            <a:off x="2757596" y="1141600"/>
            <a:ext cx="8686800" cy="1704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alpha val="100000"/>
                  </a:schemeClr>
                </a:solidFill>
                <a:latin typeface="Microsoft Yahei"/>
                <a:ea typeface="Microsoft Yahei"/>
                <a:cs typeface="Microsoft Yahei"/>
              </a:rPr>
              <a:t>01</a:t>
            </a:r>
          </a:p>
        </p:txBody>
      </p:sp>
      <p:sp>
        <p:nvSpPr>
          <p:cNvPr id="7" name="Freeform 7"/>
          <p:cNvSpPr/>
          <p:nvPr/>
        </p:nvSpPr>
        <p:spPr>
          <a:xfrm>
            <a:off x="36576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36693"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909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454963" y="331168"/>
            <a:ext cx="515576" cy="439821"/>
            <a:chOff x="454963" y="331168"/>
            <a:chExt cx="515576" cy="439821"/>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3"/>
          <a:srcRect l="18894" r="18894"/>
          <a:stretch>
            <a:fillRect/>
          </a:stretch>
        </p:blipFill>
        <p:spPr>
          <a:xfrm>
            <a:off x="875314" y="1869245"/>
            <a:ext cx="2050689" cy="3916435"/>
          </a:xfrm>
          <a:prstGeom prst="rect">
            <a:avLst/>
          </a:prstGeom>
        </p:spPr>
      </p:pic>
      <p:pic>
        <p:nvPicPr>
          <p:cNvPr id="5" name="Picture 5"/>
          <p:cNvPicPr>
            <a:picLocks noChangeAspect="1"/>
          </p:cNvPicPr>
          <p:nvPr/>
        </p:nvPicPr>
        <p:blipFill>
          <a:blip r:embed="rId4"/>
          <a:srcRect l="23819" r="23819"/>
          <a:stretch>
            <a:fillRect/>
          </a:stretch>
        </p:blipFill>
        <p:spPr>
          <a:xfrm>
            <a:off x="5906739" y="1869245"/>
            <a:ext cx="2050689" cy="3916435"/>
          </a:xfrm>
          <a:prstGeom prst="rect">
            <a:avLst/>
          </a:prstGeom>
        </p:spPr>
      </p:pic>
      <p:pic>
        <p:nvPicPr>
          <p:cNvPr id="6" name="Picture 6"/>
          <p:cNvPicPr>
            <a:picLocks noChangeAspect="1"/>
          </p:cNvPicPr>
          <p:nvPr/>
        </p:nvPicPr>
        <p:blipFill>
          <a:blip r:embed="rId5"/>
          <a:srcRect l="23819" r="23819"/>
          <a:stretch>
            <a:fillRect/>
          </a:stretch>
        </p:blipFill>
        <p:spPr>
          <a:xfrm>
            <a:off x="3391027" y="1869245"/>
            <a:ext cx="2050689" cy="3916435"/>
          </a:xfrm>
          <a:prstGeom prst="rect">
            <a:avLst/>
          </a:prstGeom>
        </p:spPr>
      </p:pic>
      <p:sp>
        <p:nvSpPr>
          <p:cNvPr id="7" name="Freeform 7"/>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乳腺纤维腺瘤是一种常见的良性乳腺肿瘤，主要由乳腺纤维组织和腺管组成。</a:t>
            </a:r>
            <a:endParaRPr lang="en-US" sz="1100"/>
          </a:p>
        </p:txBody>
      </p:sp>
      <p:sp>
        <p:nvSpPr>
          <p:cNvPr id="10" name="AutoShape 10"/>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11" name="AutoShape 11"/>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通常为圆形或椭圆形的肿块，质地坚韧，表面光滑，边界清晰，活动度良好，无压痛。</a:t>
            </a:r>
            <a:endParaRPr lang="en-US" sz="1100"/>
          </a:p>
        </p:txBody>
      </p:sp>
      <p:sp>
        <p:nvSpPr>
          <p:cNvPr id="12" name="AutoShape 12"/>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特征</a:t>
            </a:r>
            <a:endParaRPr lang="en-US" sz="1100"/>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定义与特征</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3"/>
          <a:srcRect t="5421" b="5421"/>
          <a:stretch>
            <a:fillRect/>
          </a:stretch>
        </p:blipFill>
        <p:spPr>
          <a:xfrm>
            <a:off x="3909691" y="1250241"/>
            <a:ext cx="7848600" cy="5248275"/>
          </a:xfrm>
          <a:prstGeom prst="rect">
            <a:avLst/>
          </a:prstGeom>
        </p:spPr>
      </p:pic>
      <p:sp>
        <p:nvSpPr>
          <p:cNvPr id="5" name="AutoShape 5"/>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目前尚不完全清楚，可能与遗传、内分泌、环境等因素有关。</a:t>
            </a:r>
            <a:endParaRPr lang="en-US" sz="1100"/>
          </a:p>
        </p:txBody>
      </p:sp>
      <p:sp>
        <p:nvSpPr>
          <p:cNvPr id="7" name="AutoShape 7"/>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可能与乳腺上皮细胞对雌激素的敏感性异常增高有关，导致局部组织过度增生形成肿瘤。</a:t>
            </a:r>
            <a:endParaRPr lang="en-US" sz="1100"/>
          </a:p>
        </p:txBody>
      </p:sp>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病因与发病机制</a:t>
              </a:r>
            </a:p>
          </p:txBody>
        </p:sp>
      </p:grpSp>
      <p:sp>
        <p:nvSpPr>
          <p:cNvPr id="30" name="AutoShape 30"/>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发病机制</a:t>
            </a:r>
            <a:endParaRPr lang="en-US" sz="1100"/>
          </a:p>
        </p:txBody>
      </p:sp>
      <p:sp>
        <p:nvSpPr>
          <p:cNvPr id="31" name="AutoShape 31"/>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病因</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38950"/>
          </a:xfrm>
          <a:prstGeom prst="rect">
            <a:avLst/>
          </a:prstGeom>
        </p:spPr>
      </p:pic>
      <p:sp>
        <p:nvSpPr>
          <p:cNvPr id="3" name="Freeform 3"/>
          <p:cNvSpPr/>
          <p:nvPr/>
        </p:nvSpPr>
        <p:spPr>
          <a:xfrm>
            <a:off x="0" y="0"/>
            <a:ext cx="12192000" cy="6838950"/>
          </a:xfrm>
          <a:custGeom>
            <a:rect l="l" t="t" r="r" b="b"/>
            <a:pathLst>
              <a:path w="12192000" h="6838950">
                <a:moveTo>
                  <a:pt x="0" y="0"/>
                </a:moveTo>
                <a:lnTo>
                  <a:pt x="12192000" y="0"/>
                </a:lnTo>
                <a:lnTo>
                  <a:pt x="12192000" y="6838950"/>
                </a:lnTo>
                <a:lnTo>
                  <a:pt x="0" y="68389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临床表现</a:t>
            </a:r>
          </a:p>
        </p:txBody>
      </p:sp>
      <p:sp>
        <p:nvSpPr>
          <p:cNvPr id="5" name="TextBox 5"/>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多数患者无任何症状，仅在体检或自检时发现乳房肿块。少数患者可能出现乳房胀痛或刺痛等症状。</a:t>
            </a:r>
          </a:p>
        </p:txBody>
      </p:sp>
      <p:sp>
        <p:nvSpPr>
          <p:cNvPr id="6" name="TextBox 6"/>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诊断</a:t>
            </a:r>
          </a:p>
        </p:txBody>
      </p:sp>
      <p:sp>
        <p:nvSpPr>
          <p:cNvPr id="7" name="TextBox 7"/>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通过乳腺B超、乳腺X线摄影、乳腺磁共振成像等影像学检查可发现肿瘤，确诊需进行病理组织学检查。</a:t>
            </a:r>
          </a:p>
        </p:txBody>
      </p:sp>
      <p:sp>
        <p:nvSpPr>
          <p:cNvPr id="8" name="AutoShape 8"/>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2" name="Picture 12"/>
          <p:cNvPicPr>
            <a:picLocks noChangeAspect="1"/>
          </p:cNvPicPr>
          <p:nvPr/>
        </p:nvPicPr>
        <p:blipFill>
          <a:blip r:embed="rId3">
            <a:alphaModFix amt="70000"/>
          </a:blip>
          <a:srcRect l="12500" r="12500"/>
          <a:stretch>
            <a:fillRect/>
          </a:stretch>
        </p:blipFill>
        <p:spPr>
          <a:xfrm>
            <a:off x="7803289" y="1299241"/>
            <a:ext cx="3679824" cy="4906431"/>
          </a:xfrm>
          <a:prstGeom prst="rect">
            <a:avLst/>
          </a:prstGeom>
        </p:spPr>
      </p:pic>
      <p:sp>
        <p:nvSpPr>
          <p:cNvPr id="13" name="AutoShape 13"/>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临床表现与诊断</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520223" y="1033565"/>
            <a:ext cx="1813010" cy="1813010"/>
          </a:xfrm>
          <a:prstGeom prst="ellipse">
            <a:avLst/>
          </a:prstGeom>
          <a:gradFill>
            <a:gsLst>
              <a:gs pos="0">
                <a:schemeClr val="accent2">
                  <a:alpha val="15000"/>
                </a:schemeClr>
              </a:gs>
              <a:gs pos="100000">
                <a:schemeClr val="accent2">
                  <a:alpha val="15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757596" y="2624328"/>
            <a:ext cx="8124825" cy="1962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预后理学检查的重要性</a:t>
            </a:r>
          </a:p>
        </p:txBody>
      </p:sp>
      <p:sp>
        <p:nvSpPr>
          <p:cNvPr id="6" name="TextBox 6"/>
          <p:cNvSpPr txBox="1"/>
          <p:nvPr/>
        </p:nvSpPr>
        <p:spPr>
          <a:xfrm>
            <a:off x="2757596" y="1141600"/>
            <a:ext cx="8686800" cy="1704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alpha val="100000"/>
                  </a:schemeClr>
                </a:solidFill>
                <a:latin typeface="Microsoft Yahei"/>
                <a:ea typeface="Microsoft Yahei"/>
                <a:cs typeface="Microsoft Yahei"/>
              </a:rPr>
              <a:t>02</a:t>
            </a:r>
          </a:p>
        </p:txBody>
      </p:sp>
      <p:sp>
        <p:nvSpPr>
          <p:cNvPr id="7" name="Freeform 7"/>
          <p:cNvSpPr/>
          <p:nvPr/>
        </p:nvSpPr>
        <p:spPr>
          <a:xfrm>
            <a:off x="36576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36693"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909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454963" y="331168"/>
            <a:ext cx="515576" cy="439821"/>
            <a:chOff x="454963" y="331168"/>
            <a:chExt cx="515576" cy="439821"/>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38950"/>
          </a:xfrm>
          <a:prstGeom prst="rect">
            <a:avLst/>
          </a:prstGeom>
        </p:spPr>
      </p:pic>
      <p:sp>
        <p:nvSpPr>
          <p:cNvPr id="3" name="Freeform 3"/>
          <p:cNvSpPr/>
          <p:nvPr/>
        </p:nvSpPr>
        <p:spPr>
          <a:xfrm>
            <a:off x="0" y="0"/>
            <a:ext cx="12192000" cy="6838950"/>
          </a:xfrm>
          <a:custGeom>
            <a:rect l="l" t="t" r="r" b="b"/>
            <a:pathLst>
              <a:path w="12192000" h="6838950">
                <a:moveTo>
                  <a:pt x="0" y="0"/>
                </a:moveTo>
                <a:lnTo>
                  <a:pt x="12192000" y="0"/>
                </a:lnTo>
                <a:lnTo>
                  <a:pt x="12192000" y="6838950"/>
                </a:lnTo>
                <a:lnTo>
                  <a:pt x="0" y="68389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alphaModFix/>
          </a:blip>
          <a:srcRect l="28906" r="28906"/>
          <a:stretch>
            <a:fillRect/>
          </a:stretch>
        </p:blipFill>
        <p:spPr>
          <a:xfrm>
            <a:off x="740688" y="1168478"/>
            <a:ext cx="3679824" cy="4906431"/>
          </a:xfrm>
          <a:prstGeom prst="parallelogram">
            <a:avLst/>
          </a:prstGeom>
        </p:spPr>
      </p:pic>
      <p:sp>
        <p:nvSpPr>
          <p:cNvPr id="7" name="AutoShape 7"/>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早期发现</a:t>
            </a:r>
          </a:p>
        </p:txBody>
      </p:sp>
      <p:sp>
        <p:nvSpPr>
          <p:cNvPr id="15" name="TextBox 15"/>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通过预后理学检查，可以及早发现乳腺纤维腺瘤的存在，有助于早期治疗，提高治愈率。</a:t>
            </a:r>
          </a:p>
        </p:txBody>
      </p:sp>
      <p:sp>
        <p:nvSpPr>
          <p:cNvPr id="16" name="TextBox 16"/>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预防复发</a:t>
            </a:r>
          </a:p>
        </p:txBody>
      </p:sp>
      <p:sp>
        <p:nvSpPr>
          <p:cNvPr id="17" name="TextBox 17"/>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通过定期的预后理学检查，可以及时发现潜在的复发风险，采取相应的预防措施，降低复发率。</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早期发现与预防</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38950"/>
          </a:xfrm>
          <a:prstGeom prst="rect">
            <a:avLst/>
          </a:prstGeom>
        </p:spPr>
      </p:pic>
      <p:sp>
        <p:nvSpPr>
          <p:cNvPr id="3" name="Freeform 3"/>
          <p:cNvSpPr/>
          <p:nvPr/>
        </p:nvSpPr>
        <p:spPr>
          <a:xfrm>
            <a:off x="0" y="0"/>
            <a:ext cx="12192000" cy="6838950"/>
          </a:xfrm>
          <a:custGeom>
            <a:rect l="l" t="t" r="r" b="b"/>
            <a:pathLst>
              <a:path w="12192000" h="6838950">
                <a:moveTo>
                  <a:pt x="0" y="0"/>
                </a:moveTo>
                <a:lnTo>
                  <a:pt x="12192000" y="0"/>
                </a:lnTo>
                <a:lnTo>
                  <a:pt x="12192000" y="6838950"/>
                </a:lnTo>
                <a:lnTo>
                  <a:pt x="0" y="68389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3">
            <a:alphaModFix amt="70000"/>
          </a:blip>
          <a:srcRect l="16667" r="16667"/>
          <a:stretch>
            <a:fillRect/>
          </a:stretch>
        </p:blipFill>
        <p:spPr>
          <a:xfrm>
            <a:off x="939482" y="1415327"/>
            <a:ext cx="4843296" cy="4843295"/>
          </a:xfrm>
          <a:prstGeom prst="roundRect">
            <a:avLst/>
          </a:prstGeom>
        </p:spPr>
      </p:pic>
      <p:sp>
        <p:nvSpPr>
          <p:cNvPr id="5" name="TextBox 5"/>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通过预后理学检查，医生可以更准确地了解肿瘤的大小、位置和性质，制定更合适的治疗方案。</a:t>
            </a:r>
          </a:p>
        </p:txBody>
      </p:sp>
      <p:sp>
        <p:nvSpPr>
          <p:cNvPr id="6" name="TextBox 6"/>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制定治疗方案</a:t>
            </a:r>
          </a:p>
        </p:txBody>
      </p:sp>
      <p:sp>
        <p:nvSpPr>
          <p:cNvPr id="7" name="TextBox 7"/>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在治疗后，通过预后理学检查可以监测治疗效果，及时调整治疗方案，提高治疗效果。</a:t>
            </a:r>
          </a:p>
        </p:txBody>
      </p:sp>
      <p:sp>
        <p:nvSpPr>
          <p:cNvPr id="8" name="TextBox 8"/>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监测治疗效果</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提高治疗效果</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8" name="Group 8"/>
          <p:cNvGrpSpPr/>
          <p:nvPr/>
        </p:nvGrpSpPr>
        <p:grpSpPr>
          <a:xfrm>
            <a:off x="6184200" y="2878170"/>
            <a:ext cx="461677" cy="550831"/>
            <a:chOff x="6184200" y="2878170"/>
            <a:chExt cx="461677" cy="550831"/>
          </a:xfrm>
        </p:grpSpPr>
        <p:sp>
          <p:nvSpPr>
            <p:cNvPr id="9" name="Freeform 9"/>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996032" y="4065529"/>
            <a:ext cx="664560" cy="579786"/>
            <a:chOff x="1996032" y="4065529"/>
            <a:chExt cx="664560" cy="579786"/>
          </a:xfrm>
        </p:grpSpPr>
        <p:sp>
          <p:nvSpPr>
            <p:cNvPr id="12" name="Freeform 12"/>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4836987" y="4210981"/>
            <a:ext cx="577691" cy="614457"/>
            <a:chOff x="4836987" y="4210981"/>
            <a:chExt cx="577691" cy="614457"/>
          </a:xfrm>
        </p:grpSpPr>
        <p:sp>
          <p:nvSpPr>
            <p:cNvPr id="15" name="Freeform 15"/>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9" name="Group 19"/>
          <p:cNvGrpSpPr/>
          <p:nvPr/>
        </p:nvGrpSpPr>
        <p:grpSpPr>
          <a:xfrm>
            <a:off x="3390861" y="2655299"/>
            <a:ext cx="559445" cy="701973"/>
            <a:chOff x="3390861" y="2655299"/>
            <a:chExt cx="559445" cy="701973"/>
          </a:xfrm>
        </p:grpSpPr>
        <p:sp>
          <p:nvSpPr>
            <p:cNvPr id="20" name="Freeform 20"/>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降低复发率</a:t>
              </a:r>
            </a:p>
          </p:txBody>
        </p:sp>
      </p:grpSp>
      <p:sp>
        <p:nvSpPr>
          <p:cNvPr id="45" name="TextBox 45"/>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及时发现复发</a:t>
            </a:r>
          </a:p>
        </p:txBody>
      </p:sp>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通过定期的预后理学检查，可以及时发现肿瘤的复发，采取相应的治疗措施，降低复发率。</a:t>
            </a:r>
          </a:p>
        </p:txBody>
      </p:sp>
      <p:sp>
        <p:nvSpPr>
          <p:cNvPr id="47" name="TextBox 47"/>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调整治疗方案</a:t>
            </a:r>
          </a:p>
        </p:txBody>
      </p:sp>
      <p:sp>
        <p:nvSpPr>
          <p:cNvPr id="48" name="TextBox 48"/>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如果发现肿瘤复发，通过预后理学检查可以了解复发的情况，调整治疗方案，提高治疗效果和降低复发率。</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520223" y="1033565"/>
            <a:ext cx="1813010" cy="1813010"/>
          </a:xfrm>
          <a:prstGeom prst="ellipse">
            <a:avLst/>
          </a:prstGeom>
          <a:gradFill>
            <a:gsLst>
              <a:gs pos="0">
                <a:schemeClr val="accent2">
                  <a:alpha val="15000"/>
                </a:schemeClr>
              </a:gs>
              <a:gs pos="100000">
                <a:schemeClr val="accent2">
                  <a:alpha val="15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757596" y="2624328"/>
            <a:ext cx="8124825" cy="1962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预后理学检查的方法</a:t>
            </a:r>
          </a:p>
        </p:txBody>
      </p:sp>
      <p:sp>
        <p:nvSpPr>
          <p:cNvPr id="6" name="TextBox 6"/>
          <p:cNvSpPr txBox="1"/>
          <p:nvPr/>
        </p:nvSpPr>
        <p:spPr>
          <a:xfrm>
            <a:off x="2757596" y="1141600"/>
            <a:ext cx="8686800" cy="1704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alpha val="100000"/>
                  </a:schemeClr>
                </a:solidFill>
                <a:latin typeface="Microsoft Yahei"/>
                <a:ea typeface="Microsoft Yahei"/>
                <a:cs typeface="Microsoft Yahei"/>
              </a:rPr>
              <a:t>03</a:t>
            </a:r>
          </a:p>
        </p:txBody>
      </p:sp>
      <p:sp>
        <p:nvSpPr>
          <p:cNvPr id="7" name="Freeform 7"/>
          <p:cNvSpPr/>
          <p:nvPr/>
        </p:nvSpPr>
        <p:spPr>
          <a:xfrm>
            <a:off x="36576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36693"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909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454963" y="331168"/>
            <a:ext cx="515576" cy="439821"/>
            <a:chOff x="454963" y="331168"/>
            <a:chExt cx="515576" cy="439821"/>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3">
            <a:alphaModFix amt="70000"/>
          </a:blip>
          <a:srcRect l="12500" r="12500"/>
          <a:stretch>
            <a:fillRect/>
          </a:stretch>
        </p:blipFill>
        <p:spPr>
          <a:xfrm>
            <a:off x="939482" y="1415327"/>
            <a:ext cx="4843295" cy="4843295"/>
          </a:xfrm>
          <a:prstGeom prst="roundRect">
            <a:avLst/>
          </a:prstGeom>
        </p:spPr>
      </p:pic>
      <p:sp>
        <p:nvSpPr>
          <p:cNvPr id="5" name="TextBox 5"/>
          <p:cNvSpPr txBox="1"/>
          <p:nvPr/>
        </p:nvSpPr>
        <p:spPr>
          <a:xfrm>
            <a:off x="6261748" y="1415327"/>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乳腺X线检查，也称为钼靶检查，是一种常用的乳腺影像学检查方法。通过乳腺X线检查可以观察乳腺组织的密度、钙化灶等特征，有助于发现乳腺纤维腺瘤的存在。</a:t>
            </a:r>
          </a:p>
        </p:txBody>
      </p:sp>
      <p:sp>
        <p:nvSpPr>
          <p:cNvPr id="6" name="TextBox 6"/>
          <p:cNvSpPr txBox="1"/>
          <p:nvPr/>
        </p:nvSpPr>
        <p:spPr>
          <a:xfrm>
            <a:off x="6261748" y="3711304"/>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乳腺X线检查对于钙化的显示特别敏感，如果乳腺纤维腺瘤内有钙化灶，乳腺X线检查可以清晰地显示出来，有助于诊断。</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乳腺X线检查</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3">
              <a:lumMod val="75000"/>
              <a:alpha val="8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404" y="1375400"/>
            <a:ext cx="11247191" cy="4699510"/>
          </a:xfrm>
          <a:prstGeom prst="rect">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alphaModFix amt="70000"/>
          </a:blip>
          <a:srcRect l="12500" r="12500"/>
          <a:stretch>
            <a:fillRect/>
          </a:stretch>
        </p:blipFill>
        <p:spPr>
          <a:xfrm>
            <a:off x="740688" y="1168478"/>
            <a:ext cx="3679824" cy="4906431"/>
          </a:xfrm>
          <a:prstGeom prst="parallelogram">
            <a:avLst/>
          </a:prstGeom>
        </p:spPr>
      </p:pic>
      <p:sp>
        <p:nvSpPr>
          <p:cNvPr id="7" name="AutoShape 7"/>
          <p:cNvSpPr/>
          <p:nvPr/>
        </p:nvSpPr>
        <p:spPr>
          <a:xfrm>
            <a:off x="2499430" y="6236295"/>
            <a:ext cx="9220165"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83810" y="6236295"/>
            <a:ext cx="740059"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375876" y="6200641"/>
            <a:ext cx="158719" cy="15871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607200" y="6207253"/>
            <a:ext cx="147382" cy="147382"/>
          </a:xfrm>
          <a:prstGeom prst="ellipse">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827186" y="6213864"/>
            <a:ext cx="136045" cy="136045"/>
          </a:xfrm>
          <a:prstGeom prst="ellipse">
            <a:avLst/>
          </a:prstGeom>
          <a:solidFill>
            <a:schemeClr val="accent2">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2027323" y="6220476"/>
            <a:ext cx="124708" cy="124708"/>
          </a:xfrm>
          <a:prstGeom prst="ellipse">
            <a:avLst/>
          </a:prstGeom>
          <a:solidFill>
            <a:schemeClr val="accent2">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224635" y="6214895"/>
            <a:ext cx="113371" cy="113371"/>
          </a:xfrm>
          <a:prstGeom prst="ellipse">
            <a:avLst/>
          </a:prstGeom>
          <a:solidFill>
            <a:schemeClr val="accent2">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4754880" y="214095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超声检查是一种无创、无痛、无辐射的检查方法，通过高频声波显示乳腺组织的结构和形态。超声检查可以清晰地显示乳腺纤维腺瘤的形态、大小、边缘和内部回声等特征。</a:t>
            </a:r>
          </a:p>
        </p:txBody>
      </p:sp>
      <p:sp>
        <p:nvSpPr>
          <p:cNvPr id="15" name="TextBox 15"/>
          <p:cNvSpPr txBox="1"/>
          <p:nvPr/>
        </p:nvSpPr>
        <p:spPr>
          <a:xfrm>
            <a:off x="4754880" y="4124309"/>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超声检查的优势在于可以实时动态观察乳腺纤维腺瘤的活动性和移动度，有助于判断肿瘤的性质。</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超声检查</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454963" y="1766626"/>
            <a:ext cx="4577476" cy="143865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350">
                <a:solidFill>
                  <a:schemeClr val="dk1">
                    <a:alpha val="100000"/>
                  </a:schemeClr>
                </a:solidFill>
                <a:latin typeface="Microsoft Yahei"/>
                <a:ea typeface="Microsoft Yahei"/>
                <a:cs typeface="Microsoft Yahei"/>
              </a:rPr>
              <a:t>MRI检查即磁共振成像，是一种多参数、多方位成像的检查方法。通过MRI检查可以观察乳腺纤维腺瘤的形态、大小、边缘、内部结构以及与周围组织的关系。</a:t>
            </a:r>
          </a:p>
        </p:txBody>
      </p:sp>
      <p:sp>
        <p:nvSpPr>
          <p:cNvPr id="5" name="TextBox 5"/>
          <p:cNvSpPr txBox="1"/>
          <p:nvPr/>
        </p:nvSpPr>
        <p:spPr>
          <a:xfrm>
            <a:off x="689593" y="4439331"/>
            <a:ext cx="4519030" cy="143865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350">
                <a:solidFill>
                  <a:schemeClr val="dk1">
                    <a:alpha val="100000"/>
                  </a:schemeClr>
                </a:solidFill>
                <a:latin typeface="Microsoft Yahei"/>
                <a:ea typeface="Microsoft Yahei"/>
                <a:cs typeface="Microsoft Yahei"/>
              </a:rPr>
              <a:t>MRI检查对于评估乳腺纤维腺瘤的浸润程度和范围非常有帮助，可以为手术提供重要的参考依据。</a:t>
            </a:r>
          </a:p>
        </p:txBody>
      </p:sp>
      <p:sp>
        <p:nvSpPr>
          <p:cNvPr id="6" name="AutoShape 6"/>
          <p:cNvSpPr/>
          <p:nvPr/>
        </p:nvSpPr>
        <p:spPr>
          <a:xfrm>
            <a:off x="617602" y="3306002"/>
            <a:ext cx="701468" cy="122998"/>
          </a:xfrm>
          <a:prstGeom prst="rect">
            <a:avLst/>
          </a:prstGeom>
          <a:solidFill>
            <a:schemeClr val="accent2">
              <a:lumMod val="60000"/>
              <a:lumOff val="40000"/>
              <a:alpha val="100000"/>
            </a:schemeClr>
          </a:solidFill>
        </p:spPr>
        <p:txBody>
          <a:bodyPr vert="horz" wrap="square"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450"/>
              </a:spcBef>
              <a:defRPr/>
            </a:pPr>
            <a:endParaRPr lang="en-US" sz="1100"/>
          </a:p>
        </p:txBody>
      </p:sp>
      <p:sp>
        <p:nvSpPr>
          <p:cNvPr id="7" name="AutoShape 7"/>
          <p:cNvSpPr/>
          <p:nvPr/>
        </p:nvSpPr>
        <p:spPr>
          <a:xfrm>
            <a:off x="564691" y="3306002"/>
            <a:ext cx="122998" cy="12299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247443" y="3306002"/>
            <a:ext cx="122998" cy="12299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319071" y="3368040"/>
            <a:ext cx="6434912" cy="0"/>
          </a:xfrm>
          <a:prstGeom prst="line">
            <a:avLst/>
          </a:prstGeom>
          <a:ln w="14288">
            <a:solidFill>
              <a:schemeClr val="accent2">
                <a:lumMod val="60000"/>
                <a:lumOff val="40000"/>
              </a:schemeClr>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10" name="AutoShape 10"/>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1585874" y="6029346"/>
            <a:ext cx="6153656"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4" name="Picture 14"/>
          <p:cNvPicPr>
            <a:picLocks noChangeAspect="1"/>
          </p:cNvPicPr>
          <p:nvPr/>
        </p:nvPicPr>
        <p:blipFill>
          <a:blip r:embed="rId3">
            <a:alphaModFix amt="70000"/>
          </a:blip>
          <a:srcRect t="5500" b="5500"/>
          <a:stretch>
            <a:fillRect/>
          </a:stretch>
        </p:blipFill>
        <p:spPr>
          <a:xfrm>
            <a:off x="7803289" y="1299241"/>
            <a:ext cx="3679824" cy="4906431"/>
          </a:xfrm>
          <a:prstGeom prst="rect">
            <a:avLst/>
          </a:prstGeom>
        </p:spPr>
      </p:pic>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MRI检查</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https://d.book118.com/756153103123010052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56</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2024-09-18T22:48:14.025</cp:lastPrinted>
  <dcterms:created xsi:type="dcterms:W3CDTF">2024-09-18T14:48:14Z</dcterms:created>
  <dcterms:modified xsi:type="dcterms:W3CDTF">2024-09-18T14:48:16Z</dcterms:modified>
</cp:coreProperties>
</file>