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D6A5B9-871E-402C-B747-CAAEDCFEE9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0F2E7D-BAD2-479B-A183-ACBB760698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4BF447-C342-432D-B52F-F5F87B8C85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8498F1-81F0-4A48-97F6-51049C01FF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3FE4B1-6051-4E67-A7F8-CBFE135741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731FFD-529B-4802-AD94-2738D1BC5C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E44769-CA14-4E24-A855-E6D50E2817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034D12-2112-40C7-8B55-3E46365C5B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ACDDF1-A229-4935-84D2-5E38AEB5EF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F8545C-11FB-4903-B3B5-C56424E66A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0E1333-2C51-4D12-8763-D3B323F146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6153225234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《财务管理学中国视角》长期债务与混合融资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长期债务概述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长期债务的优缺点分析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混合融资概述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长期债务与混合融资的比较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长期债务与混合融资的适用场景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长期债务与混合融资的案例分析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长期债务与混合融资的未来发展趋势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长期债务概述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167" r="161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偿还期限长</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利率较高</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稳定性强</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长期债务是指企业需要超过一年的时间来偿还的债务，通常用于资助长期投资或运营活动。</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由于长期债务的风险相对较高，因此其利率通常高于短期债务。</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通常超过一年，甚至可达数十年。</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为企业提供稳定的资金来源，支持长期投资和发展。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企业从银行或其他金融机构获得的长期贷款。</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银行贷款</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企业发行的、承诺在一定期限内支付固定利息并在到期时偿还本金的债务证券。</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公司债券</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通过长期租赁安排产生的负债，如融资租赁或经营租赁。</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租赁负债</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包括长期应付票据、长期应付账款等。</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其他长期应付款</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长期债务的种类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67" r="14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随着中国经济的发展，长期债务市场规模不断扩大，为企业提供了更多的融资机会。</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市场规模</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监管政策</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投资者结构</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创新与发展</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中国政府加强了对长期债务市场的监管，以保护投资者利益和维护市场稳定。</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长期债务市场的投资者结构日益多元化，包括银行、保险公司、基金等机构投资者和个人投资者。</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市场不断创新，出现了绿色债券、可转债等新型债务工具，为企业提供了更多的融资选择。</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长期债务市场现状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长期债务的优缺点分析</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长期债务的还款期限较长，企业可以在较长时间内分期偿还本金和利息，减轻短期内的资金压力。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利息支付压力小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667" r="13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有利于资金安排</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5750" b="5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保持控制权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000" r="12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长期债务为企业提供稳定的资金来源，有利于企业进行长期投资和规划，提高资金使用效率。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与股权融资相比，长期债务不会稀释企业所有者的控制权，有利于保持企业经营决策的独立性。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限制条款多</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长期债务合同通常包含许多限制条款，如限制企业进一步借款、限制企业资产处置等，这些条款可能限制企业的经营灵活性。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财务风险较高</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长期债务通常需要定期支付利息和到期偿还本金，如果企业经营状况不佳或市场环境变化，可能导致企业无法按时偿还债务，从而面临财务风险。</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融资成本较高</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与短期债务相比，长期债务的融资成本通常较高，因为债权人需要承担更高的风险和更长的投资期限。</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4667" r="14667"/>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4667" r="14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缺点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利率风险：长期债务的利率通常固定，如果市场利率下降，企业将无法享受更低的融资成本。相反，如果市场利率上升，企业的债务成本将相应增加。</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偿债风险：长期债务的偿还期限较长，如果企业在债务期限内经营状况不佳或市场环境变化，可能导致企业无法按时偿还债务，从而面临偿债风险。</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再融资风险：长期债务合同可能包含限制企业进一步借款的条款，这可能导致企业在需要资金时无法获得足够的融资支持。</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收益权衡：尽管长期债务具有一些优点，如稳定的资金来源和保持控制权等，但企业在决定是否采用长期债务融资时需要对风险与收益进行权衡。企业需要评估自身的经营状况、市场环境以及未来发展趋势等因素，以确定长期债务融资是否符合企业的整体战略和财务目标。</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风险与收益权衡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混合融资概述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定义</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混合融资是一种结合了股权和债权特性的融资方式，通常包括可转换债券、优先股等具有权益和债务双重属性的金融工具。</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兼具股权和债权特性</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混合融资工具通常具有固定收益（如利息）和潜在股权增值的特性。</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灵活性</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可根据企业需求和投资者偏好定制条款，如转换价格、赎回条款等。</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风险与回报的平衡</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对投资者而言，混合融资工具提供了相对稳定的收益和潜在的资本增值机会。</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08" r="16708"/>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可转换债券</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允许持有人在特定条件下将债券转换为发行公司的股票。</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优先股</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具有固定股息、优先分配权益等特点，但在某些情况下可能具有转换为普通股的权利。</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附认股权证债券</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债券附带认股权证，允许持有人以特定价格购买发行公司的股票。</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混合融资的种类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市场规模</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投资者群体</a:t>
            </a:r>
            <a:endParaRPr lang="en-US" sz="1100"/>
          </a:p>
        </p:txBody>
      </p:sp>
      <p:sp>
        <p:nvSpPr>
          <p:cNvPr id="11" name="AutoShape 11"/>
          <p:cNvSpPr/>
          <p:nvPr/>
        </p:nvSpPr>
        <p:spPr>
          <a:xfrm>
            <a:off x="2654004" y="4162996"/>
            <a:ext cx="2696636" cy="41385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法规与监管</a:t>
            </a:r>
            <a:endParaRPr lang="en-US" sz="1100"/>
          </a:p>
        </p:txBody>
      </p:sp>
      <p:sp>
        <p:nvSpPr>
          <p:cNvPr id="12" name="AutoShape 12"/>
          <p:cNvSpPr/>
          <p:nvPr/>
        </p:nvSpPr>
        <p:spPr>
          <a:xfrm>
            <a:off x="2596324" y="5312610"/>
            <a:ext cx="275431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创新与发展</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混合融资市场现状</a:t>
              </a:r>
            </a:p>
          </p:txBody>
        </p:sp>
      </p:grpSp>
      <p:sp>
        <p:nvSpPr>
          <p:cNvPr id="36" name="AutoShape 36"/>
          <p:cNvSpPr/>
          <p:nvPr/>
        </p:nvSpPr>
        <p:spPr>
          <a:xfrm>
            <a:off x="5590556" y="293678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包括机构投资者、高净值个人等，他们寻求在固定收益和资本增值之间找到平衡。</a:t>
            </a:r>
            <a:endParaRPr lang="en-US" sz="1100"/>
          </a:p>
        </p:txBody>
      </p:sp>
      <p:sp>
        <p:nvSpPr>
          <p:cNvPr id="37" name="AutoShape 37"/>
          <p:cNvSpPr/>
          <p:nvPr/>
        </p:nvSpPr>
        <p:spPr>
          <a:xfrm>
            <a:off x="5590556" y="405974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各国对混合融资的监管政策不尽相同，企业需要关注并遵守相关法规。</a:t>
            </a:r>
            <a:endParaRPr lang="en-US" sz="1100"/>
          </a:p>
        </p:txBody>
      </p:sp>
      <p:sp>
        <p:nvSpPr>
          <p:cNvPr id="38" name="AutoShape 38"/>
          <p:cNvSpPr/>
          <p:nvPr/>
        </p:nvSpPr>
        <p:spPr>
          <a:xfrm>
            <a:off x="5590556" y="518224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随着金融科技的发展，混合融资工具的设计、发行和交易等环节不断创新，提高了市场效率和投资者参与度。</a:t>
            </a:r>
            <a:endParaRPr lang="en-US" sz="1100"/>
          </a:p>
        </p:txBody>
      </p:sp>
      <p:sp>
        <p:nvSpPr>
          <p:cNvPr id="39" name="AutoShape 39"/>
          <p:cNvSpPr/>
          <p:nvPr/>
        </p:nvSpPr>
        <p:spPr>
          <a:xfrm>
            <a:off x="5590556" y="180330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随着金融市场的发展和企业融资需求的多样化，混合融资市场规模不断扩大。</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04</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长期债务与混合融资的比较</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958" r="219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主要包括利息支出和发行费用。长期债务的利率通常较低，因此利息支出相对较少。此外，发行费用也相对较低，因为债务融资通常不需要像股权融资那样进行复杂的尽职调查和估值。</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长期债务融资成本</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混合融资结合了债务和股权的特点，因此其融资成本也介于两者之间。混合融资的利率通常高于长期债务，但低于股权融资。此外，混合融资的发行费用也相对较高，因为需要进行更多的尽职调查和估值。</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混合融资成本</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融资成本比较</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https://d.book118.com/756153225234010045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2024-09-14T22:30:01.708</cp:lastPrinted>
  <dcterms:created xsi:type="dcterms:W3CDTF">2024-09-14T14:30:01Z</dcterms:created>
  <dcterms:modified xsi:type="dcterms:W3CDTF">2024-09-14T14:30:03Z</dcterms:modified>
</cp:coreProperties>
</file>