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4381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204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5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2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image" Target="../media/image1.jpeg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tags" Target="../tags/tag22.xml" /><Relationship Id="rId8" Type="http://schemas.openxmlformats.org/officeDocument/2006/relationships/tags" Target="../tags/tag23.xml" /><Relationship Id="rId9" Type="http://schemas.openxmlformats.org/officeDocument/2006/relationships/tags" Target="../tags/tag24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5.xml" /><Relationship Id="rId10" Type="http://schemas.openxmlformats.org/officeDocument/2006/relationships/tags" Target="../tags/tag3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26.xml" /><Relationship Id="rId3" Type="http://schemas.openxmlformats.org/officeDocument/2006/relationships/image" Target="../media/image2.png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tags" Target="../tags/tag4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1.xml" /><Relationship Id="rId3" Type="http://schemas.openxmlformats.org/officeDocument/2006/relationships/tags" Target="../tags/tag42.xml" /><Relationship Id="rId4" Type="http://schemas.openxmlformats.org/officeDocument/2006/relationships/tags" Target="../tags/tag43.xml" /><Relationship Id="rId5" Type="http://schemas.openxmlformats.org/officeDocument/2006/relationships/tags" Target="../tags/tag44.xml" /><Relationship Id="rId6" Type="http://schemas.openxmlformats.org/officeDocument/2006/relationships/tags" Target="../tags/tag45.xml" /><Relationship Id="rId7" Type="http://schemas.openxmlformats.org/officeDocument/2006/relationships/tags" Target="../tags/tag46.xml" /><Relationship Id="rId8" Type="http://schemas.openxmlformats.org/officeDocument/2006/relationships/tags" Target="../tags/tag47.xml" /><Relationship Id="rId9" Type="http://schemas.openxmlformats.org/officeDocument/2006/relationships/tags" Target="../tags/tag48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tags" Target="../tags/tag52.xml" /><Relationship Id="rId5" Type="http://schemas.openxmlformats.org/officeDocument/2006/relationships/tags" Target="../tags/tag53.xml" /><Relationship Id="rId6" Type="http://schemas.openxmlformats.org/officeDocument/2006/relationships/tags" Target="../tags/tag54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tags" Target="../tags/tag77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F7EE84-FF87-45C9-B64C-C0AE9654A1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239F4C-3738-46D4-BA48-62DD0DA64D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311DA5-E9F8-4FF2-A2CD-202889729E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88A904C-5ADB-4D39-AED7-F823B2EC93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00CED46-7C89-4B37-91EB-5C3D73C8DD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BE4E11F-2760-4CB0-B6CD-40C9CBF15E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7748C30-937E-4969-A511-7250BBA990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1BC6DD-6CF9-47E4-86ED-55248D834B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F8202E8-DB5E-423E-9AD6-626AF9FAD2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331599-DECF-429D-98E8-317FCA7E9B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219FDD-51F0-48B7-90BC-3BBF6F2A9C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/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7661910" cy="4309110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>
            <a:lvl1pPr marL="0" marR="0" algn="r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15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>
              <a:lnSpc>
                <a:spcPct val="15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6000" b="0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31" name="直接连接符 22"/>
          <p:cNvCxnSpPr/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r="-38" b="62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/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200" b="0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35" name="直接连接符 43"/>
          <p:cNvCxnSpPr/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cxnSp>
        <p:nvCxnSpPr>
          <p:cNvPr id="3145737" name="直接连接符 22"/>
          <p:cNvCxnSpPr/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/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r="-38" b="62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r="-38" b="62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0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5400" b="0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r="-38" b="62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r="-38" b="62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r="-38" b="62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r="-38" b="62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r="-38" b="62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r="-38" b="62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 err="1"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cxnSp>
        <p:nvCxnSpPr>
          <p:cNvPr id="3145741" name="直接连接符 7"/>
          <p:cNvCxnSpPr/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png" /><Relationship Id="rId13" Type="http://schemas.openxmlformats.org/officeDocument/2006/relationships/tags" Target="../tags/tag78.xml" /><Relationship Id="rId14" Type="http://schemas.openxmlformats.org/officeDocument/2006/relationships/tags" Target="../tags/tag79.xml" /><Relationship Id="rId15" Type="http://schemas.openxmlformats.org/officeDocument/2006/relationships/tags" Target="../tags/tag80.xml" /><Relationship Id="rId16" Type="http://schemas.openxmlformats.org/officeDocument/2006/relationships/tags" Target="../tags/tag81.xml" /><Relationship Id="rId17" Type="http://schemas.openxmlformats.org/officeDocument/2006/relationships/tags" Target="../tags/tag82.xml" /><Relationship Id="rId18" Type="http://schemas.openxmlformats.org/officeDocument/2006/relationships/tags" Target="../tags/tag83.xml" /><Relationship Id="rId19" Type="http://schemas.openxmlformats.org/officeDocument/2006/relationships/tags" Target="../tags/tag84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alphaModFix amt="15000"/>
          </a:blip>
          <a:srcRect r="-38" b="62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spcBef>
                <a:spcPts val="1200"/>
              </a:spcBef>
              <a:spcAft>
                <a:spcPct val="0"/>
              </a:spcAft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三级</a:t>
            </a:r>
            <a:endParaRPr lang="zh-CN" altLang="en-US"/>
          </a:p>
          <a:p>
            <a:pPr marR="0" lvl="3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四级</a:t>
            </a:r>
            <a:endParaRPr lang="zh-CN" altLang="en-US"/>
          </a:p>
          <a:p>
            <a:pPr marR="0" lvl="4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4371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85.xml" /><Relationship Id="rId4" Type="http://schemas.openxmlformats.org/officeDocument/2006/relationships/tags" Target="../tags/tag86.xml" /><Relationship Id="rId5" Type="http://schemas.openxmlformats.org/officeDocument/2006/relationships/tags" Target="../tags/tag87.xml" /><Relationship Id="rId6" Type="http://schemas.openxmlformats.org/officeDocument/2006/relationships/tags" Target="../tags/tag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6.xml" /><Relationship Id="rId11" Type="http://schemas.openxmlformats.org/officeDocument/2006/relationships/tags" Target="../tags/tag97.xml" /><Relationship Id="rId12" Type="http://schemas.openxmlformats.org/officeDocument/2006/relationships/tags" Target="../tags/tag98.xml" /><Relationship Id="rId13" Type="http://schemas.openxmlformats.org/officeDocument/2006/relationships/tags" Target="../tags/tag99.xml" /><Relationship Id="rId14" Type="http://schemas.openxmlformats.org/officeDocument/2006/relationships/tags" Target="../tags/tag100.xml" /><Relationship Id="rId15" Type="http://schemas.openxmlformats.org/officeDocument/2006/relationships/tags" Target="../tags/tag101.xml" /><Relationship Id="rId16" Type="http://schemas.openxmlformats.org/officeDocument/2006/relationships/tags" Target="../tags/tag102.xml" /><Relationship Id="rId17" Type="http://schemas.openxmlformats.org/officeDocument/2006/relationships/tags" Target="../tags/tag103.xml" /><Relationship Id="rId18" Type="http://schemas.openxmlformats.org/officeDocument/2006/relationships/tags" Target="../tags/tag104.xml" /><Relationship Id="rId19" Type="http://schemas.openxmlformats.org/officeDocument/2006/relationships/tags" Target="../tags/tag10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06.xml" /><Relationship Id="rId21" Type="http://schemas.openxmlformats.org/officeDocument/2006/relationships/tags" Target="../tags/tag107.xml" /><Relationship Id="rId22" Type="http://schemas.openxmlformats.org/officeDocument/2006/relationships/tags" Target="../tags/tag108.xml" /><Relationship Id="rId23" Type="http://schemas.openxmlformats.org/officeDocument/2006/relationships/tags" Target="../tags/tag109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tags" Target="../tags/tag92.xml" /><Relationship Id="rId7" Type="http://schemas.openxmlformats.org/officeDocument/2006/relationships/tags" Target="../tags/tag93.xml" /><Relationship Id="rId8" Type="http://schemas.openxmlformats.org/officeDocument/2006/relationships/tags" Target="../tags/tag94.xml" /><Relationship Id="rId9" Type="http://schemas.openxmlformats.org/officeDocument/2006/relationships/tags" Target="../tags/tag9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tags" Target="../tags/tag1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3.xml" /><Relationship Id="rId3" Type="http://schemas.openxmlformats.org/officeDocument/2006/relationships/tags" Target="../tags/tag114.xml" /><Relationship Id="rId4" Type="http://schemas.openxmlformats.org/officeDocument/2006/relationships/tags" Target="../tags/tag1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16.xml" /><Relationship Id="rId3" Type="http://schemas.openxmlformats.org/officeDocument/2006/relationships/tags" Target="../tags/tag117.xml" /><Relationship Id="rId4" Type="http://schemas.openxmlformats.org/officeDocument/2006/relationships/tags" Target="../tags/tag118.xml" /><Relationship Id="rId5" Type="http://schemas.openxmlformats.org/officeDocument/2006/relationships/tags" Target="../tags/tag119.xml" /><Relationship Id="rId6" Type="http://schemas.openxmlformats.org/officeDocument/2006/relationships/tags" Target="../tags/tag120.xml" /><Relationship Id="rId7" Type="http://schemas.openxmlformats.org/officeDocument/2006/relationships/tags" Target="../tags/tag12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22.xml" /><Relationship Id="rId3" Type="http://schemas.openxmlformats.org/officeDocument/2006/relationships/tags" Target="../tags/tag123.xml" /><Relationship Id="rId4" Type="http://schemas.openxmlformats.org/officeDocument/2006/relationships/tags" Target="../tags/tag124.xml" /><Relationship Id="rId5" Type="http://schemas.openxmlformats.org/officeDocument/2006/relationships/tags" Target="../tags/tag12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4.xml" /><Relationship Id="rId11" Type="http://schemas.openxmlformats.org/officeDocument/2006/relationships/tags" Target="../tags/tag135.xml" /><Relationship Id="rId12" Type="http://schemas.openxmlformats.org/officeDocument/2006/relationships/tags" Target="../tags/tag136.xml" /><Relationship Id="rId13" Type="http://schemas.openxmlformats.org/officeDocument/2006/relationships/tags" Target="../tags/tag137.xml" /><Relationship Id="rId2" Type="http://schemas.openxmlformats.org/officeDocument/2006/relationships/tags" Target="../tags/tag126.xml" /><Relationship Id="rId3" Type="http://schemas.openxmlformats.org/officeDocument/2006/relationships/tags" Target="../tags/tag127.xml" /><Relationship Id="rId4" Type="http://schemas.openxmlformats.org/officeDocument/2006/relationships/tags" Target="../tags/tag128.xml" /><Relationship Id="rId5" Type="http://schemas.openxmlformats.org/officeDocument/2006/relationships/tags" Target="../tags/tag129.xml" /><Relationship Id="rId6" Type="http://schemas.openxmlformats.org/officeDocument/2006/relationships/tags" Target="../tags/tag130.xml" /><Relationship Id="rId7" Type="http://schemas.openxmlformats.org/officeDocument/2006/relationships/tags" Target="../tags/tag131.xml" /><Relationship Id="rId8" Type="http://schemas.openxmlformats.org/officeDocument/2006/relationships/tags" Target="../tags/tag132.xml" /><Relationship Id="rId9" Type="http://schemas.openxmlformats.org/officeDocument/2006/relationships/tags" Target="../tags/tag13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8.xml" /><Relationship Id="rId3" Type="http://schemas.openxmlformats.org/officeDocument/2006/relationships/tags" Target="../tags/tag139.xml" /><Relationship Id="rId4" Type="http://schemas.openxmlformats.org/officeDocument/2006/relationships/tags" Target="../tags/tag14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9.xml" /><Relationship Id="rId11" Type="http://schemas.openxmlformats.org/officeDocument/2006/relationships/tags" Target="../tags/tag150.xml" /><Relationship Id="rId12" Type="http://schemas.openxmlformats.org/officeDocument/2006/relationships/tags" Target="../tags/tag151.xml" /><Relationship Id="rId13" Type="http://schemas.openxmlformats.org/officeDocument/2006/relationships/tags" Target="../tags/tag152.xml" /><Relationship Id="rId2" Type="http://schemas.openxmlformats.org/officeDocument/2006/relationships/tags" Target="../tags/tag141.xml" /><Relationship Id="rId3" Type="http://schemas.openxmlformats.org/officeDocument/2006/relationships/tags" Target="../tags/tag142.xml" /><Relationship Id="rId4" Type="http://schemas.openxmlformats.org/officeDocument/2006/relationships/tags" Target="../tags/tag143.xml" /><Relationship Id="rId5" Type="http://schemas.openxmlformats.org/officeDocument/2006/relationships/tags" Target="../tags/tag144.xml" /><Relationship Id="rId6" Type="http://schemas.openxmlformats.org/officeDocument/2006/relationships/tags" Target="../tags/tag145.xml" /><Relationship Id="rId7" Type="http://schemas.openxmlformats.org/officeDocument/2006/relationships/tags" Target="../tags/tag146.xml" /><Relationship Id="rId8" Type="http://schemas.openxmlformats.org/officeDocument/2006/relationships/tags" Target="../tags/tag147.xml" /><Relationship Id="rId9" Type="http://schemas.openxmlformats.org/officeDocument/2006/relationships/tags" Target="../tags/tag14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1.xml" /><Relationship Id="rId11" Type="http://schemas.openxmlformats.org/officeDocument/2006/relationships/tags" Target="../tags/tag162.xml" /><Relationship Id="rId12" Type="http://schemas.openxmlformats.org/officeDocument/2006/relationships/tags" Target="../tags/tag163.xml" /><Relationship Id="rId13" Type="http://schemas.openxmlformats.org/officeDocument/2006/relationships/tags" Target="../tags/tag164.xml" /><Relationship Id="rId2" Type="http://schemas.openxmlformats.org/officeDocument/2006/relationships/tags" Target="../tags/tag153.xml" /><Relationship Id="rId3" Type="http://schemas.openxmlformats.org/officeDocument/2006/relationships/tags" Target="../tags/tag154.xml" /><Relationship Id="rId4" Type="http://schemas.openxmlformats.org/officeDocument/2006/relationships/tags" Target="../tags/tag155.xml" /><Relationship Id="rId5" Type="http://schemas.openxmlformats.org/officeDocument/2006/relationships/tags" Target="../tags/tag156.xml" /><Relationship Id="rId6" Type="http://schemas.openxmlformats.org/officeDocument/2006/relationships/tags" Target="../tags/tag157.xml" /><Relationship Id="rId7" Type="http://schemas.openxmlformats.org/officeDocument/2006/relationships/tags" Target="../tags/tag158.xml" /><Relationship Id="rId8" Type="http://schemas.openxmlformats.org/officeDocument/2006/relationships/tags" Target="../tags/tag159.xml" /><Relationship Id="rId9" Type="http://schemas.openxmlformats.org/officeDocument/2006/relationships/tags" Target="../tags/tag16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3.xml" /><Relationship Id="rId11" Type="http://schemas.openxmlformats.org/officeDocument/2006/relationships/tags" Target="../tags/tag174.xml" /><Relationship Id="rId12" Type="http://schemas.openxmlformats.org/officeDocument/2006/relationships/tags" Target="../tags/tag175.xml" /><Relationship Id="rId13" Type="http://schemas.openxmlformats.org/officeDocument/2006/relationships/tags" Target="../tags/tag176.xml" /><Relationship Id="rId14" Type="http://schemas.openxmlformats.org/officeDocument/2006/relationships/tags" Target="../tags/tag177.xml" /><Relationship Id="rId15" Type="http://schemas.openxmlformats.org/officeDocument/2006/relationships/tags" Target="../tags/tag178.xml" /><Relationship Id="rId16" Type="http://schemas.openxmlformats.org/officeDocument/2006/relationships/tags" Target="../tags/tag179.xml" /><Relationship Id="rId17" Type="http://schemas.openxmlformats.org/officeDocument/2006/relationships/tags" Target="../tags/tag180.xml" /><Relationship Id="rId18" Type="http://schemas.openxmlformats.org/officeDocument/2006/relationships/tags" Target="../tags/tag181.xml" /><Relationship Id="rId19" Type="http://schemas.openxmlformats.org/officeDocument/2006/relationships/tags" Target="../tags/tag182.xml" /><Relationship Id="rId2" Type="http://schemas.openxmlformats.org/officeDocument/2006/relationships/tags" Target="../tags/tag165.xml" /><Relationship Id="rId20" Type="http://schemas.openxmlformats.org/officeDocument/2006/relationships/tags" Target="../tags/tag183.xml" /><Relationship Id="rId21" Type="http://schemas.openxmlformats.org/officeDocument/2006/relationships/tags" Target="../tags/tag184.xml" /><Relationship Id="rId3" Type="http://schemas.openxmlformats.org/officeDocument/2006/relationships/tags" Target="../tags/tag166.xml" /><Relationship Id="rId4" Type="http://schemas.openxmlformats.org/officeDocument/2006/relationships/tags" Target="../tags/tag167.xml" /><Relationship Id="rId5" Type="http://schemas.openxmlformats.org/officeDocument/2006/relationships/tags" Target="../tags/tag168.xml" /><Relationship Id="rId6" Type="http://schemas.openxmlformats.org/officeDocument/2006/relationships/tags" Target="../tags/tag169.xml" /><Relationship Id="rId7" Type="http://schemas.openxmlformats.org/officeDocument/2006/relationships/tags" Target="../tags/tag170.xml" /><Relationship Id="rId8" Type="http://schemas.openxmlformats.org/officeDocument/2006/relationships/tags" Target="../tags/tag171.xml" /><Relationship Id="rId9" Type="http://schemas.openxmlformats.org/officeDocument/2006/relationships/tags" Target="../tags/tag17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85.xml" /><Relationship Id="rId3" Type="http://schemas.openxmlformats.org/officeDocument/2006/relationships/tags" Target="../tags/tag186.xml" /><Relationship Id="rId4" Type="http://schemas.openxmlformats.org/officeDocument/2006/relationships/tags" Target="../tags/tag18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88.xml" /><Relationship Id="rId3" Type="http://schemas.openxmlformats.org/officeDocument/2006/relationships/tags" Target="../tags/tag189.xml" /><Relationship Id="rId4" Type="http://schemas.openxmlformats.org/officeDocument/2006/relationships/tags" Target="../tags/tag190.xml" /><Relationship Id="rId5" Type="http://schemas.openxmlformats.org/officeDocument/2006/relationships/tags" Target="../tags/tag191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0.xml" /><Relationship Id="rId11" Type="http://schemas.openxmlformats.org/officeDocument/2006/relationships/tags" Target="../tags/tag201.xml" /><Relationship Id="rId12" Type="http://schemas.openxmlformats.org/officeDocument/2006/relationships/tags" Target="../tags/tag202.xml" /><Relationship Id="rId13" Type="http://schemas.openxmlformats.org/officeDocument/2006/relationships/tags" Target="../tags/tag203.xml" /><Relationship Id="rId2" Type="http://schemas.openxmlformats.org/officeDocument/2006/relationships/tags" Target="../tags/tag192.xml" /><Relationship Id="rId3" Type="http://schemas.openxmlformats.org/officeDocument/2006/relationships/tags" Target="../tags/tag193.xml" /><Relationship Id="rId4" Type="http://schemas.openxmlformats.org/officeDocument/2006/relationships/tags" Target="../tags/tag194.xml" /><Relationship Id="rId5" Type="http://schemas.openxmlformats.org/officeDocument/2006/relationships/tags" Target="../tags/tag195.xml" /><Relationship Id="rId6" Type="http://schemas.openxmlformats.org/officeDocument/2006/relationships/tags" Target="../tags/tag196.xml" /><Relationship Id="rId7" Type="http://schemas.openxmlformats.org/officeDocument/2006/relationships/tags" Target="../tags/tag197.xml" /><Relationship Id="rId8" Type="http://schemas.openxmlformats.org/officeDocument/2006/relationships/tags" Target="../tags/tag198.xml" /><Relationship Id="rId9" Type="http://schemas.openxmlformats.org/officeDocument/2006/relationships/tags" Target="../tags/tag199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56210055014010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绩效激励机制</a:t>
            </a:r>
            <a:endParaRPr lang="zh-CN" altLang="en-US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>
            <a:normAutofit fontScale="9697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00" name="矩形: 圆角 17"/>
          <p:cNvSpPr/>
          <p:nvPr>
            <p:custDataLst>
              <p:tags r:id="rId5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6"/>
            </p:custDataLst>
          </p:nvPr>
        </p:nvSpPr>
        <p:spPr>
          <a:xfrm>
            <a:off x="601980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7"/>
            </p:custDataLst>
          </p:nvPr>
        </p:nvSpPr>
        <p:spPr>
          <a:xfrm>
            <a:off x="601980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8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9"/>
            </p:custDataLst>
          </p:nvPr>
        </p:nvSpPr>
        <p:spPr>
          <a:xfrm>
            <a:off x="2506345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0"/>
            </p:custDataLst>
          </p:nvPr>
        </p:nvSpPr>
        <p:spPr>
          <a:xfrm>
            <a:off x="2506345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绩效激励机制的概念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11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2"/>
            </p:custDataLst>
          </p:nvPr>
        </p:nvSpPr>
        <p:spPr>
          <a:xfrm>
            <a:off x="4410710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3"/>
            </p:custDataLst>
          </p:nvPr>
        </p:nvSpPr>
        <p:spPr>
          <a:xfrm>
            <a:off x="4410710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绩效激励机制的原理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4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5"/>
            </p:custDataLst>
          </p:nvPr>
        </p:nvSpPr>
        <p:spPr>
          <a:xfrm>
            <a:off x="6315075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6"/>
            </p:custDataLst>
          </p:nvPr>
        </p:nvSpPr>
        <p:spPr>
          <a:xfrm>
            <a:off x="6315075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绩效激励机制的实施方式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7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8"/>
            </p:custDataLst>
          </p:nvPr>
        </p:nvSpPr>
        <p:spPr>
          <a:xfrm>
            <a:off x="8220075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9"/>
            </p:custDataLst>
          </p:nvPr>
        </p:nvSpPr>
        <p:spPr>
          <a:xfrm>
            <a:off x="8220075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绩效激励机制的优缺点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20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21"/>
            </p:custDataLst>
          </p:nvPr>
        </p:nvSpPr>
        <p:spPr>
          <a:xfrm>
            <a:off x="10124440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2"/>
            </p:custDataLst>
          </p:nvPr>
        </p:nvSpPr>
        <p:spPr>
          <a:xfrm>
            <a:off x="10124440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绩效激励机制的应用案例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3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开篇语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2593"/>
          </a:bodyPr>
          <a:lstStyle/>
          <a:p>
            <a:r>
              <a:rPr lang="zh-CN" altLang="en-US"/>
              <a:t>绩效激励机制的概念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绩效与激励机制的定义</a:t>
            </a:r>
            <a:endParaRPr lang="zh-CN" altLang="en-US"/>
          </a:p>
        </p:txBody>
      </p:sp>
      <p:sp>
        <p:nvSpPr>
          <p:cNvPr id="1048970" name="矩形 15"/>
          <p:cNvSpPr/>
          <p:nvPr>
            <p:custDataLst>
              <p:tags r:id="rId2"/>
            </p:custDataLst>
          </p:nvPr>
        </p:nvSpPr>
        <p:spPr>
          <a:xfrm>
            <a:off x="723061" y="2353135"/>
            <a:ext cx="10744656" cy="94475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绩效：员工在工作中的表现和成果，是衡量员工工作价值的重要标准。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任意多边形 17"/>
          <p:cNvSpPr/>
          <p:nvPr>
            <p:custDataLst>
              <p:tags r:id="rId3"/>
            </p:custDataLst>
          </p:nvPr>
        </p:nvSpPr>
        <p:spPr>
          <a:xfrm flipV="1">
            <a:off x="608400" y="2234892"/>
            <a:ext cx="1921760" cy="361898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4" name="任意多边形 18"/>
          <p:cNvSpPr/>
          <p:nvPr>
            <p:custDataLst>
              <p:tags r:id="rId4"/>
            </p:custDataLst>
          </p:nvPr>
        </p:nvSpPr>
        <p:spPr>
          <a:xfrm flipH="1">
            <a:off x="9657035" y="3055432"/>
            <a:ext cx="1921760" cy="361898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6" name="矩形 27"/>
          <p:cNvSpPr/>
          <p:nvPr>
            <p:custDataLst>
              <p:tags r:id="rId5"/>
            </p:custDataLst>
          </p:nvPr>
        </p:nvSpPr>
        <p:spPr>
          <a:xfrm>
            <a:off x="723061" y="4442109"/>
            <a:ext cx="10744656" cy="94475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激励机制：通过一系列的奖励和惩罚措施，激发员工的积极性和创造力，提高工作效率和绩效。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任意多边形 29"/>
          <p:cNvSpPr/>
          <p:nvPr>
            <p:custDataLst>
              <p:tags r:id="rId6"/>
            </p:custDataLst>
          </p:nvPr>
        </p:nvSpPr>
        <p:spPr>
          <a:xfrm flipV="1">
            <a:off x="608400" y="4323865"/>
            <a:ext cx="1921760" cy="361898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0" name="任意多边形 30"/>
          <p:cNvSpPr/>
          <p:nvPr>
            <p:custDataLst>
              <p:tags r:id="rId7"/>
            </p:custDataLst>
          </p:nvPr>
        </p:nvSpPr>
        <p:spPr>
          <a:xfrm flipH="1">
            <a:off x="9657035" y="5144405"/>
            <a:ext cx="1921760" cy="361898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绩效激励机制的重要性</a:t>
            </a:r>
            <a:endParaRPr lang="zh-CN" altLang="en-US"/>
          </a:p>
        </p:txBody>
      </p:sp>
      <p:sp>
        <p:nvSpPr>
          <p:cNvPr id="1049016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提高员工工作积极性和创造力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促进企业整体绩效提升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增强员工归属感和忠诚度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实现企业可持续发展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5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绩效激励机制的分类</a:t>
            </a:r>
            <a:endParaRPr lang="zh-CN" altLang="en-US"/>
          </a:p>
        </p:txBody>
      </p:sp>
      <p:sp>
        <p:nvSpPr>
          <p:cNvPr id="1049058" name="矩形 5"/>
          <p:cNvSpPr/>
          <p:nvPr>
            <p:custDataLst>
              <p:tags r:id="rId2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60" name="矩形 10"/>
          <p:cNvSpPr/>
          <p:nvPr>
            <p:custDataLst>
              <p:tags r:id="rId3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62" name="TextBox 2"/>
          <p:cNvSpPr txBox="1"/>
          <p:nvPr>
            <p:custDataLst>
              <p:tags r:id="rId4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9375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物质激励：通过给予员工物质奖励，如奖金、福利等，激发员工的工作积极性和创造力。</a:t>
            </a:r>
            <a:endParaRPr lang="zh-CN" altLang="en-US" sz="16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064" name="矩形 6"/>
          <p:cNvSpPr/>
          <p:nvPr>
            <p:custDataLst>
              <p:tags r:id="rId5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66" name="矩形 11"/>
          <p:cNvSpPr/>
          <p:nvPr>
            <p:custDataLst>
              <p:tags r:id="rId6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68" name="TextBox 2"/>
          <p:cNvSpPr txBox="1"/>
          <p:nvPr>
            <p:custDataLst>
              <p:tags r:id="rId7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7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精神激励：通过给予员工精神上的满足和荣誉，如表扬、晋升等，激发员工的工作热情和归属感。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070" name="矩形 33"/>
          <p:cNvSpPr/>
          <p:nvPr>
            <p:custDataLst>
              <p:tags r:id="rId8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72" name="矩形 37"/>
          <p:cNvSpPr/>
          <p:nvPr>
            <p:custDataLst>
              <p:tags r:id="rId9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74" name="TextBox 2"/>
          <p:cNvSpPr txBox="1"/>
          <p:nvPr>
            <p:custDataLst>
              <p:tags r:id="rId10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7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长期激励：通过给予员工长期性的奖励，如股票、期权等，激发员工对企业的长期承诺和责任感。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076" name="矩形 34"/>
          <p:cNvSpPr/>
          <p:nvPr>
            <p:custDataLst>
              <p:tags r:id="rId11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78" name="矩形 38"/>
          <p:cNvSpPr/>
          <p:nvPr>
            <p:custDataLst>
              <p:tags r:id="rId12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80" name="TextBox 2"/>
          <p:cNvSpPr txBox="1"/>
          <p:nvPr>
            <p:custDataLst>
              <p:tags r:id="rId13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7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短期激励：通过给予员工短期性的奖励，如绩效奖金等，激发员工对工作任务的及时完成和效率提升。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1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  <p:sp>
        <p:nvSpPr>
          <p:cNvPr id="1049116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6296"/>
          </a:bodyPr>
          <a:lstStyle/>
          <a:p>
            <a:r>
              <a:rPr lang="zh-CN" altLang="en-US"/>
              <a:t>绩效激励机制的原理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17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绩效与奖励的关联性</a:t>
            </a:r>
            <a:endParaRPr lang="zh-CN" altLang="en-US"/>
          </a:p>
        </p:txBody>
      </p:sp>
      <p:sp>
        <p:nvSpPr>
          <p:cNvPr id="1049180" name="矩形 5"/>
          <p:cNvSpPr/>
          <p:nvPr>
            <p:custDataLst>
              <p:tags r:id="rId2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82" name="矩形 10"/>
          <p:cNvSpPr/>
          <p:nvPr>
            <p:custDataLst>
              <p:tags r:id="rId3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84" name="TextBox 2"/>
          <p:cNvSpPr txBox="1"/>
          <p:nvPr>
            <p:custDataLst>
              <p:tags r:id="rId4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绩效评估是激励机制的基础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186" name="矩形 6"/>
          <p:cNvSpPr/>
          <p:nvPr>
            <p:custDataLst>
              <p:tags r:id="rId5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88" name="矩形 11"/>
          <p:cNvSpPr/>
          <p:nvPr>
            <p:custDataLst>
              <p:tags r:id="rId6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90" name="TextBox 2"/>
          <p:cNvSpPr txBox="1"/>
          <p:nvPr>
            <p:custDataLst>
              <p:tags r:id="rId7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奖励是对绩效的认可和激励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192" name="矩形 33"/>
          <p:cNvSpPr/>
          <p:nvPr>
            <p:custDataLst>
              <p:tags r:id="rId8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94" name="矩形 37"/>
          <p:cNvSpPr/>
          <p:nvPr>
            <p:custDataLst>
              <p:tags r:id="rId9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96" name="TextBox 2"/>
          <p:cNvSpPr txBox="1"/>
          <p:nvPr>
            <p:custDataLst>
              <p:tags r:id="rId10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绩效与奖励的匹配程度影响激励效果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198" name="矩形 34"/>
          <p:cNvSpPr/>
          <p:nvPr>
            <p:custDataLst>
              <p:tags r:id="rId11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00" name="矩形 38"/>
          <p:cNvSpPr/>
          <p:nvPr>
            <p:custDataLst>
              <p:tags r:id="rId12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02" name="TextBox 2"/>
          <p:cNvSpPr txBox="1"/>
          <p:nvPr>
            <p:custDataLst>
              <p:tags r:id="rId13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奖励的公平性和透明度对激励效果的影响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3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激励与员工行为的改变</a:t>
            </a:r>
            <a:endParaRPr lang="zh-CN" altLang="en-US"/>
          </a:p>
        </p:txBody>
      </p:sp>
      <p:sp>
        <p:nvSpPr>
          <p:cNvPr id="1049238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40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绩效激励机制通过奖励和惩罚来激励员工提高绩效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44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46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激励措施能够激发员工的内在动力，促进员工积极工作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50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52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合理的激励机制能够使员工感到受到重视和支持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56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58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激励与员工行为的改变密切相关，良好的激励机制能够促进员工行为的正向改变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29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绩效激励机制对企业和员工的影响</a:t>
            </a:r>
            <a:endParaRPr lang="zh-CN" altLang="en-US"/>
          </a:p>
        </p:txBody>
      </p:sp>
      <p:sp>
        <p:nvSpPr>
          <p:cNvPr id="1049296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提高员工工作积极性和主动性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增强员工归属感和忠诚度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6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帮助企业实现战略目标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促进企业整体绩效提升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36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FOUR</a:t>
            </a:r>
            <a:endParaRPr lang="zh-CN" altLang="en-US"/>
          </a:p>
        </p:txBody>
      </p:sp>
      <p:sp>
        <p:nvSpPr>
          <p:cNvPr id="104937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6296"/>
          </a:bodyPr>
          <a:lstStyle/>
          <a:p>
            <a:r>
              <a:rPr lang="zh-CN" altLang="en-US"/>
              <a:t>绩效激励机制的实施方式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43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目标设定与评估</a:t>
            </a:r>
            <a:endParaRPr lang="zh-CN" altLang="en-US"/>
          </a:p>
        </p:txBody>
      </p:sp>
      <p:sp>
        <p:nvSpPr>
          <p:cNvPr id="1049434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目标设定：根据组织战略和员工个人能力设定具体、可衡量的目标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目标调整：根据员工表现和组织需求适时调整目标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目标评估：定期对员工目标完成情况进行评估，确保目标实现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评估反馈：及时向员工提供评估反馈，促进员工改进和提高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/>
        <p:cNvGrpSpPr/>
        <p:nvPr/>
      </p:nvGrpSpPr>
      <p:grpSpPr>
        <a:xfrm>
          <a:off x="0" y="0"/>
          <a:ext cx="0" cy="0"/>
        </a:xfrm>
      </p:grpSpPr>
      <p:sp>
        <p:nvSpPr>
          <p:cNvPr id="104947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奖励类型与标准</a:t>
            </a:r>
            <a:endParaRPr lang="zh-CN" altLang="en-US"/>
          </a:p>
        </p:txBody>
      </p:sp>
      <p:sp>
        <p:nvSpPr>
          <p:cNvPr id="1049476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78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80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奖励类型：物质奖励、精神奖励、晋升奖励等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84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86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奖励标准：根据员工绩效表现、工作成果、工作态度等方面进行评估和确定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0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2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奖励周期：按季度、年度等时间节点进行奖励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6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8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奖励形式：奖金、证书、荣誉称号、晋升机会等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https://d.book118.com/756210055014010052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48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THANKS!"/>
  <p:tag name="KSO_WM_UNIT_TYPE" val="a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84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  <p:tag name="KSO_WM_TEMPLATE_THUMBS_INDEX" val="1、9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48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SLIDE_CONTENT_AREA" val="{&quot;left&quot;:&quot;449.5&quot;,&quot;top&quot;:&quot;73.65&quot;,&quot;width&quot;:&quot;484.9&quot;,&quot;height&quot;:&quot;312.7&quot;}"/>
  <p:tag name="KSO_WM_SLIDE_ID" val="custom20230267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  <p:tag name="KSO_WM_TEMPLATE_THUMBS_INDEX" val="1、9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1_2"/>
  <p:tag name="KSO_WM_UNIT_INDEX" val="1_1_2"/>
  <p:tag name="KSO_WM_UNIT_LAYERLEVEL" val="1_1_1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1_1"/>
  <p:tag name="KSO_WM_UNIT_INDEX" val="1_1_1"/>
  <p:tag name="KSO_WM_UNIT_LAYERLEVEL" val="1_1_1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2_2"/>
  <p:tag name="KSO_WM_UNIT_INDEX" val="1_2_2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2_1"/>
  <p:tag name="KSO_WM_UNIT_INDEX" val="1_2_1"/>
  <p:tag name="KSO_WM_UNIT_LAYERLEVEL" val="1_1_1"/>
  <p:tag name="KSO_WM_UNIT_SUBTYPE" val="d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3_2"/>
  <p:tag name="KSO_WM_UNIT_INDEX" val="1_3_2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3_1"/>
  <p:tag name="KSO_WM_UNIT_INDEX" val="1_3_1"/>
  <p:tag name="KSO_WM_UNIT_LAYERLEVEL" val="1_1_1"/>
  <p:tag name="KSO_WM_UNIT_SUBTYPE" val="d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4_2"/>
  <p:tag name="KSO_WM_UNIT_INDEX" val="1_4_2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4_1"/>
  <p:tag name="KSO_WM_UNIT_INDEX" val="1_4_1"/>
  <p:tag name="KSO_WM_UNIT_LAYERLEVEL" val="1_1_1"/>
  <p:tag name="KSO_WM_UNIT_SUBTYPE" val="d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5_2"/>
  <p:tag name="KSO_WM_UNIT_INDEX" val="1_5_2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5_1"/>
  <p:tag name="KSO_WM_UNIT_INDEX" val="1_5_1"/>
  <p:tag name="KSO_WM_UNIT_LAYERLEVEL" val="1_1_1"/>
  <p:tag name="KSO_WM_UNIT_SUBTYPE" val="d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6_2"/>
  <p:tag name="KSO_WM_UNIT_INDEX" val="1_6_2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6_1"/>
  <p:tag name="KSO_WM_UNIT_INDEX" val="1_6_1"/>
  <p:tag name="KSO_WM_UNIT_LAYERLEVEL" val="1_1_1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9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67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12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15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1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1*l_h_i*1_1_1"/>
  <p:tag name="KSO_WM_UNIT_INDEX" val="1_1_1"/>
  <p:tag name="KSO_WM_UNIT_LAYERLEVEL" val="1_1_1"/>
  <p:tag name="KSO_WM_UNIT_LINE_FORE_SCHEMECOLOR_INDEX" val="5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1*l_h_i*1_1_2"/>
  <p:tag name="KSO_WM_UNIT_INDEX" val="1_1_2"/>
  <p:tag name="KSO_WM_UNIT_LAYERLEVEL" val="1_1_1"/>
  <p:tag name="KSO_WM_UNIT_LINE_FORE_SCHEMECOLOR_INDEX" val="5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1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1*l_h_i*1_2_1"/>
  <p:tag name="KSO_WM_UNIT_INDEX" val="1_2_1"/>
  <p:tag name="KSO_WM_UNIT_LAYERLEVEL" val="1_1_1"/>
  <p:tag name="KSO_WM_UNIT_LINE_FORE_SCHEMECOLOR_INDEX" val="5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1*l_h_i*1_2_2"/>
  <p:tag name="KSO_WM_UNIT_INDEX" val="1_2_2"/>
  <p:tag name="KSO_WM_UNIT_LAYERLEVEL" val="1_1_1"/>
  <p:tag name="KSO_WM_UNIT_LINE_FORE_SCHEMECOLOR_INDEX" val="5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6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40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FOUR"/>
  <p:tag name="KSO_WM_UNIT_TYPE" val="e"/>
  <p:tag name="KSO_WM_UNIT_VALUE" val="6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87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4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Arial"/>
      </a:majorFont>
      <a:minorFont>
        <a:latin typeface="MiSans"/>
        <a:ea typeface="MiSan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15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3">
      <vt:lpstr>Arial</vt:lpstr>
      <vt:lpstr>Calibri</vt:lpstr>
      <vt:lpstr>MiSans</vt:lpstr>
      <vt:lpstr>Wingdings</vt:lpstr>
      <vt:lpstr>Calibri Light</vt:lpstr>
      <vt:lpstr>微软雅黑</vt:lpstr>
      <vt:lpstr>宋体</vt:lpstr>
      <vt:lpstr>Office Theme</vt:lpstr>
      <vt:lpstr>绩效激励机制</vt:lpstr>
      <vt:lpstr>目录</vt:lpstr>
      <vt:lpstr>开篇语</vt:lpstr>
      <vt:lpstr>绩效激励机制的概念</vt:lpstr>
      <vt:lpstr>绩效与激励机制的定义</vt:lpstr>
      <vt:lpstr>绩效激励机制的重要性</vt:lpstr>
      <vt:lpstr>绩效激励机制的分类</vt:lpstr>
      <vt:lpstr>绩效激励机制的原理</vt:lpstr>
      <vt:lpstr>绩效与奖励的关联性</vt:lpstr>
      <vt:lpstr>激励与员工行为的改变</vt:lpstr>
      <vt:lpstr>绩效激励机制对企业和员工的影响</vt:lpstr>
      <vt:lpstr>绩效激励机制的实施方式</vt:lpstr>
      <vt:lpstr>目标设定与评估</vt:lpstr>
      <vt:lpstr>奖励类型与标准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2024-09-18T04:39:05.519</cp:lastPrinted>
  <dcterms:created xsi:type="dcterms:W3CDTF">2024-09-17T20:39:05Z</dcterms:created>
  <dcterms:modified xsi:type="dcterms:W3CDTF">2024-09-17T20:39:07Z</dcterms:modified>
</cp:coreProperties>
</file>