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3"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tags" Target="tags/tag1.xml" /><Relationship Id="rId3" Type="http://schemas.openxmlformats.org/officeDocument/2006/relationships/slide" Target="slides/slide1.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4D2FFE-D98E-4FFF-909B-1489E4E89A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5C4BB6-B15C-4230-A795-518368BE4F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03ECBF2-D0D9-4CB6-9EDD-216FD0878E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7F1870-C8DE-4FC8-B17C-7B827EDD46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5D03CA-995F-4EA5-932A-B7B84651B1F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393956-51AB-4D75-874E-70257AC470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91687C-ACF2-494A-8383-E3ACCBE6DA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A199F4-E1E9-445D-B178-43C97C5BC4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CE6738-1BAE-4463-9E52-207BB14B2A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460696-AFEC-4AFF-A91C-E899664388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3C49C7-E202-45C1-8B13-2841FC5D70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a:lvl1pPr>
          </a:lstStyle>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800" b="0" i="0">
                <a:solidFill>
                  <a:srgbClr val="7E7E7E"/>
                </a:solidFill>
                <a:latin typeface="微软雅黑"/>
                <a:cs typeface="微软雅黑"/>
              </a:defRPr>
            </a:lvl1pPr>
          </a:lstStyle>
          <a:p>
            <a:pPr marL="38100">
              <a:lnSpc>
                <a:spcPct val="100000"/>
              </a:lnSpc>
              <a:spcBef>
                <a:spcPts val="150"/>
              </a:spcBef>
            </a:pPr>
            <a:fld id="{81D60167-4931-47E6-BA6A-407CBD079E47}" type="slidenum">
              <a:rPr/>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0" i="0">
                <a:solidFill>
                  <a:srgbClr val="8AC53E"/>
                </a:solidFill>
                <a:latin typeface="微软雅黑"/>
                <a:cs typeface="微软雅黑"/>
              </a:defRPr>
            </a:lvl1pPr>
          </a:lstStyle>
          <a:p/>
        </p:txBody>
      </p:sp>
      <p:sp>
        <p:nvSpPr>
          <p:cNvPr id="3" name="Holder 3"/>
          <p:cNvSpPr>
            <a:spLocks noGrp="1"/>
          </p:cNvSpPr>
          <p:nvPr>
            <p:ph type="body" idx="1"/>
          </p:nvPr>
        </p:nvSpPr>
        <p:spPr/>
        <p:txBody>
          <a:bodyPr lIns="0" tIns="0" rIns="0" bIns="0"/>
          <a:lstStyle>
            <a:lvl1pPr>
              <a:defRPr sz="1200" b="0" i="0">
                <a:solidFill>
                  <a:srgbClr val="404040"/>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800" b="0" i="0">
                <a:solidFill>
                  <a:srgbClr val="7E7E7E"/>
                </a:solidFill>
                <a:latin typeface="微软雅黑"/>
                <a:cs typeface="微软雅黑"/>
              </a:defRPr>
            </a:lvl1pPr>
          </a:lstStyle>
          <a:p>
            <a:pPr marL="38100">
              <a:lnSpc>
                <a:spcPct val="100000"/>
              </a:lnSpc>
              <a:spcBef>
                <a:spcPts val="150"/>
              </a:spcBef>
            </a:pPr>
            <a:fld id="{81D60167-4931-47E6-BA6A-407CBD079E47}" type="slidenum">
              <a:rPr/>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0" i="0">
                <a:solidFill>
                  <a:srgbClr val="8AC53E"/>
                </a:solidFill>
                <a:latin typeface="微软雅黑"/>
                <a:cs typeface="微软雅黑"/>
              </a:defRPr>
            </a:lvl1pPr>
          </a:lstStyle>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defRPr sz="800" b="0" i="0">
                <a:solidFill>
                  <a:srgbClr val="7E7E7E"/>
                </a:solidFill>
                <a:latin typeface="微软雅黑"/>
                <a:cs typeface="微软雅黑"/>
              </a:defRPr>
            </a:lvl1pPr>
          </a:lstStyle>
          <a:p>
            <a:pPr marL="38100">
              <a:lnSpc>
                <a:spcPct val="100000"/>
              </a:lnSpc>
              <a:spcBef>
                <a:spcPts val="150"/>
              </a:spcBef>
            </a:pPr>
            <a:fld id="{81D60167-4931-47E6-BA6A-407CBD079E47}" type="slidenum">
              <a:rPr/>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0" i="0">
                <a:solidFill>
                  <a:srgbClr val="8AC53E"/>
                </a:solidFill>
                <a:latin typeface="微软雅黑"/>
                <a:cs typeface="微软雅黑"/>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defRPr sz="800" b="0" i="0">
                <a:solidFill>
                  <a:srgbClr val="7E7E7E"/>
                </a:solidFill>
                <a:latin typeface="微软雅黑"/>
                <a:cs typeface="微软雅黑"/>
              </a:defRPr>
            </a:lvl1pPr>
          </a:lstStyle>
          <a:p>
            <a:pPr marL="38100">
              <a:lnSpc>
                <a:spcPct val="100000"/>
              </a:lnSpc>
              <a:spcBef>
                <a:spcPts val="150"/>
              </a:spcBef>
            </a:pPr>
            <a:fld id="{81D60167-4931-47E6-BA6A-407CBD079E47}" type="slidenum">
              <a:rPr/>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xfrm>
      </p:grpSpPr>
      <p:sp>
        <p:nvSpPr>
          <p:cNvPr id="16" name="bk object 16"/>
          <p:cNvSpPr/>
          <p:nvPr/>
        </p:nvSpPr>
        <p:spPr>
          <a:xfrm>
            <a:off x="0" y="0"/>
            <a:ext cx="12191999" cy="6857997"/>
          </a:xfrm>
          <a:prstGeom prst="rect">
            <a:avLst/>
          </a:prstGeom>
          <a:blipFill>
            <a:blip r:embed="rId1"/>
            <a:stretch>
              <a:fillRect/>
            </a:stretch>
          </a:blipFill>
        </p:spPr>
        <p:txBody>
          <a:bodyPr wrap="square" lIns="0" tIns="0" rIns="0" bIns="0" rtlCol="0"/>
          <a:lstStyle/>
          <a:p/>
        </p:txBody>
      </p:sp>
      <p:sp>
        <p:nvSpPr>
          <p:cNvPr id="17" name="bk object 17"/>
          <p:cNvSpPr/>
          <p:nvPr/>
        </p:nvSpPr>
        <p:spPr>
          <a:xfrm>
            <a:off x="10834116" y="0"/>
            <a:ext cx="1114044" cy="1101852"/>
          </a:xfrm>
          <a:prstGeom prst="rect">
            <a:avLst/>
          </a:prstGeom>
          <a:blipFill>
            <a:blip r:embed="rId2"/>
            <a:stretch>
              <a:fillRect/>
            </a:stretch>
          </a:blipFill>
        </p:spPr>
        <p:txBody>
          <a:bodyPr wrap="square" lIns="0" tIns="0" rIns="0" bIns="0" rtlCol="0"/>
          <a:lstStyle/>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defRPr sz="800" b="0" i="0">
                <a:solidFill>
                  <a:srgbClr val="7E7E7E"/>
                </a:solidFill>
                <a:latin typeface="微软雅黑"/>
                <a:cs typeface="微软雅黑"/>
              </a:defRPr>
            </a:lvl1pPr>
          </a:lstStyle>
          <a:p>
            <a:pPr marL="38100">
              <a:lnSpc>
                <a:spcPct val="100000"/>
              </a:lnSpc>
              <a:spcBef>
                <a:spcPts val="150"/>
              </a:spcBef>
            </a:pPr>
            <a:fld id="{81D60167-4931-47E6-BA6A-407CBD079E47}" type="slidenum">
              <a:rPr/>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3.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k object 16"/>
          <p:cNvSpPr/>
          <p:nvPr/>
        </p:nvSpPr>
        <p:spPr>
          <a:xfrm>
            <a:off x="10901041" y="310242"/>
            <a:ext cx="989337" cy="471569"/>
          </a:xfrm>
          <a:prstGeom prst="rect">
            <a:avLst/>
          </a:prstGeom>
          <a:blipFill>
            <a:blip r:embed="rId6"/>
            <a:stretch>
              <a:fillRect/>
            </a:stretch>
          </a:blipFill>
        </p:spPr>
        <p:txBody>
          <a:bodyPr wrap="square" lIns="0" tIns="0" rIns="0" bIns="0" rtlCol="0"/>
          <a:lstStyle/>
          <a:p/>
        </p:txBody>
      </p:sp>
      <p:sp>
        <p:nvSpPr>
          <p:cNvPr id="2" name="Holder 2"/>
          <p:cNvSpPr>
            <a:spLocks noGrp="1"/>
          </p:cNvSpPr>
          <p:nvPr>
            <p:ph type="title"/>
          </p:nvPr>
        </p:nvSpPr>
        <p:spPr>
          <a:xfrm>
            <a:off x="526795" y="300939"/>
            <a:ext cx="7484745" cy="452120"/>
          </a:xfrm>
          <a:prstGeom prst="rect">
            <a:avLst/>
          </a:prstGeom>
        </p:spPr>
        <p:txBody>
          <a:bodyPr wrap="square" lIns="0" tIns="0" rIns="0" bIns="0">
            <a:spAutoFit/>
          </a:bodyPr>
          <a:lstStyle>
            <a:lvl1pPr>
              <a:defRPr sz="2800" b="0" i="0">
                <a:solidFill>
                  <a:srgbClr val="8AC53E"/>
                </a:solidFill>
                <a:latin typeface="微软雅黑"/>
                <a:cs typeface="微软雅黑"/>
              </a:defRPr>
            </a:lvl1pPr>
          </a:lstStyle>
          <a:p/>
        </p:txBody>
      </p:sp>
      <p:sp>
        <p:nvSpPr>
          <p:cNvPr id="3" name="Holder 3"/>
          <p:cNvSpPr>
            <a:spLocks noGrp="1"/>
          </p:cNvSpPr>
          <p:nvPr>
            <p:ph type="body" idx="1"/>
          </p:nvPr>
        </p:nvSpPr>
        <p:spPr>
          <a:xfrm>
            <a:off x="526795" y="1579245"/>
            <a:ext cx="10998200" cy="1395730"/>
          </a:xfrm>
          <a:prstGeom prst="rect">
            <a:avLst/>
          </a:prstGeom>
        </p:spPr>
        <p:txBody>
          <a:bodyPr wrap="square" lIns="0" tIns="0" rIns="0" bIns="0">
            <a:spAutoFit/>
          </a:bodyPr>
          <a:lstStyle>
            <a:lvl1pPr>
              <a:defRPr sz="1200" b="0" i="0">
                <a:solidFill>
                  <a:srgbClr val="404040"/>
                </a:solidFill>
                <a:latin typeface="微软雅黑"/>
                <a:cs typeface="微软雅黑"/>
              </a:defRPr>
            </a:lvl1pPr>
          </a:lstStyle>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11828398" y="6563522"/>
            <a:ext cx="195579" cy="160654"/>
          </a:xfrm>
          <a:prstGeom prst="rect">
            <a:avLst/>
          </a:prstGeom>
        </p:spPr>
        <p:txBody>
          <a:bodyPr wrap="square" lIns="0" tIns="0" rIns="0" bIns="0">
            <a:spAutoFit/>
          </a:bodyPr>
          <a:lstStyle>
            <a:lvl1pPr>
              <a:defRPr sz="800" b="0" i="0">
                <a:solidFill>
                  <a:srgbClr val="7E7E7E"/>
                </a:solidFill>
                <a:latin typeface="微软雅黑"/>
                <a:cs typeface="微软雅黑"/>
              </a:defRPr>
            </a:lvl1pPr>
          </a:lstStyle>
          <a:p>
            <a:pPr marL="38100">
              <a:lnSpc>
                <a:spcPct val="100000"/>
              </a:lnSpc>
              <a:spcBef>
                <a:spcPts val="150"/>
              </a:spcBef>
            </a:pPr>
            <a:fld id="{81D60167-4931-47E6-BA6A-407CBD079E47}" type="slidenum">
              <a:rPr/>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11.png" /><Relationship Id="rId6" Type="http://schemas.openxmlformats.org/officeDocument/2006/relationships/image" Target="../media/image12.png" /><Relationship Id="rId7" Type="http://schemas.openxmlformats.org/officeDocument/2006/relationships/hyperlink" Target="http://www.iresearch.com.cn/" TargetMode="Externa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3.png" /><Relationship Id="rId5" Type="http://schemas.openxmlformats.org/officeDocument/2006/relationships/image" Target="../media/image14.jpeg" /><Relationship Id="rId6" Type="http://schemas.openxmlformats.org/officeDocument/2006/relationships/image" Target="../media/image15.jpeg" /><Relationship Id="rId7" Type="http://schemas.openxmlformats.org/officeDocument/2006/relationships/image" Target="../media/image16.jpeg" /><Relationship Id="rId8" Type="http://schemas.openxmlformats.org/officeDocument/2006/relationships/hyperlink" Target="http://www.iresearch.com.cn/" TargetMode="Externa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7.png" /><Relationship Id="rId3" Type="http://schemas.openxmlformats.org/officeDocument/2006/relationships/image" Target="../media/image18.jpeg" /><Relationship Id="rId4" Type="http://schemas.openxmlformats.org/officeDocument/2006/relationships/image" Target="../media/image12.png" /><Relationship Id="rId5" Type="http://schemas.openxmlformats.org/officeDocument/2006/relationships/image" Target="../media/image19.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0.png" /><Relationship Id="rId3" Type="http://schemas.openxmlformats.org/officeDocument/2006/relationships/image" Target="../media/image2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22.png" /><Relationship Id="rId5" Type="http://schemas.openxmlformats.org/officeDocument/2006/relationships/image" Target="../media/image23.png" /><Relationship Id="rId6" Type="http://schemas.openxmlformats.org/officeDocument/2006/relationships/image" Target="../media/image24.png" /><Relationship Id="rId7" Type="http://schemas.openxmlformats.org/officeDocument/2006/relationships/image" Target="../media/image25.png" /><Relationship Id="rId8" Type="http://schemas.openxmlformats.org/officeDocument/2006/relationships/image" Target="../media/image26.png" /><Relationship Id="rId9" Type="http://schemas.openxmlformats.org/officeDocument/2006/relationships/hyperlink" Target="http://www.iresearch.com.cn/" TargetMode="Externa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33.png" /><Relationship Id="rId11" Type="http://schemas.openxmlformats.org/officeDocument/2006/relationships/image" Target="../media/image34.png" /><Relationship Id="rId12" Type="http://schemas.openxmlformats.org/officeDocument/2006/relationships/image" Target="../media/image35.png" /><Relationship Id="rId13" Type="http://schemas.openxmlformats.org/officeDocument/2006/relationships/image" Target="../media/image36.png" /><Relationship Id="rId14" Type="http://schemas.openxmlformats.org/officeDocument/2006/relationships/hyperlink" Target="http://www.iresearch.com.cn/" TargetMode="Externa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27.png" /><Relationship Id="rId5" Type="http://schemas.openxmlformats.org/officeDocument/2006/relationships/image" Target="../media/image28.png" /><Relationship Id="rId6" Type="http://schemas.openxmlformats.org/officeDocument/2006/relationships/image" Target="../media/image29.png" /><Relationship Id="rId7" Type="http://schemas.openxmlformats.org/officeDocument/2006/relationships/image" Target="../media/image30.png" /><Relationship Id="rId8" Type="http://schemas.openxmlformats.org/officeDocument/2006/relationships/image" Target="../media/image31.png" /><Relationship Id="rId9" Type="http://schemas.openxmlformats.org/officeDocument/2006/relationships/image" Target="../media/image3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37.png" /><Relationship Id="rId5" Type="http://schemas.openxmlformats.org/officeDocument/2006/relationships/image" Target="../media/image38.png" /><Relationship Id="rId6" Type="http://schemas.openxmlformats.org/officeDocument/2006/relationships/image" Target="../media/image39.png" /><Relationship Id="rId7" Type="http://schemas.openxmlformats.org/officeDocument/2006/relationships/hyperlink" Target="http://www.iresearch.com.cn/" TargetMode="Externa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hyperlink" Target="http://www.iresearch.com.cn/" TargetMode="External" /><Relationship Id="rId5" Type="http://schemas.openxmlformats.org/officeDocument/2006/relationships/image" Target="../media/image40.png" /><Relationship Id="rId6" Type="http://schemas.openxmlformats.org/officeDocument/2006/relationships/image" Target="../media/image41.png" /><Relationship Id="rId7" Type="http://schemas.openxmlformats.org/officeDocument/2006/relationships/image" Target="../media/image4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43.png" /><Relationship Id="rId5" Type="http://schemas.openxmlformats.org/officeDocument/2006/relationships/hyperlink" Target="http://www.iresearch.com.cn/" TargetMode="Externa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44.png" /><Relationship Id="rId5" Type="http://schemas.openxmlformats.org/officeDocument/2006/relationships/image" Target="../media/image45.png" /><Relationship Id="rId6" Type="http://schemas.openxmlformats.org/officeDocument/2006/relationships/image" Target="../media/image46.png" /><Relationship Id="rId7" Type="http://schemas.openxmlformats.org/officeDocument/2006/relationships/hyperlink" Target="http://www.iresearch.com.cn/" TargetMode="Externa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0.png" /><Relationship Id="rId3" Type="http://schemas.openxmlformats.org/officeDocument/2006/relationships/image" Target="../media/image2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47.png" /><Relationship Id="rId5" Type="http://schemas.openxmlformats.org/officeDocument/2006/relationships/hyperlink" Target="http://www.iresearch.com.cn/" TargetMode="Externa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48.png" /><Relationship Id="rId5" Type="http://schemas.openxmlformats.org/officeDocument/2006/relationships/image" Target="../media/image49.png" /><Relationship Id="rId6" Type="http://schemas.openxmlformats.org/officeDocument/2006/relationships/hyperlink" Target="http://www.iresearch.com.cn/" TargetMode="Externa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hyperlink" Target="http://www.iresearch.com.cn/" TargetMode="Externa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hyperlink" Target="http://www.iresearch.com.cn/" TargetMode="Externa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hyperlink" Target="http://www.iresearch.com.cn/" TargetMode="External" /><Relationship Id="rId5" Type="http://schemas.openxmlformats.org/officeDocument/2006/relationships/image" Target="../media/image50.png" /><Relationship Id="rId6" Type="http://schemas.openxmlformats.org/officeDocument/2006/relationships/image" Target="../media/image51.png" /><Relationship Id="rId7" Type="http://schemas.openxmlformats.org/officeDocument/2006/relationships/image" Target="../media/image52.png" /><Relationship Id="rId8" Type="http://schemas.openxmlformats.org/officeDocument/2006/relationships/image" Target="../media/image53.png" /><Relationship Id="rId9" Type="http://schemas.openxmlformats.org/officeDocument/2006/relationships/image" Target="../media/image5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hyperlink" Target="http://www.iresearch.com.cn/" TargetMode="Externa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hyperlink" Target="http://www.iresearch.com.cn/" TargetMode="Externa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0.png" /><Relationship Id="rId3" Type="http://schemas.openxmlformats.org/officeDocument/2006/relationships/image" Target="../media/image2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hyperlink" Target="http://www.iresearch.com.cn/" TargetMode="External" /><Relationship Id="rId5" Type="http://schemas.openxmlformats.org/officeDocument/2006/relationships/image" Target="../media/image55.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hyperlink" Target="http://www.iresearch.com.cn/" TargetMode="Externa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56.png" /><Relationship Id="rId5" Type="http://schemas.openxmlformats.org/officeDocument/2006/relationships/image" Target="../media/image57.png" /><Relationship Id="rId6" Type="http://schemas.openxmlformats.org/officeDocument/2006/relationships/hyperlink" Target="http://www.iresearch.com.cn/" TargetMode="Externa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64.png" /><Relationship Id="rId11" Type="http://schemas.openxmlformats.org/officeDocument/2006/relationships/image" Target="../media/image65.png" /><Relationship Id="rId12" Type="http://schemas.openxmlformats.org/officeDocument/2006/relationships/image" Target="../media/image66.png" /><Relationship Id="rId13" Type="http://schemas.openxmlformats.org/officeDocument/2006/relationships/image" Target="../media/image67.png" /><Relationship Id="rId14" Type="http://schemas.openxmlformats.org/officeDocument/2006/relationships/image" Target="../media/image68.png" /><Relationship Id="rId15" Type="http://schemas.openxmlformats.org/officeDocument/2006/relationships/image" Target="../media/image69.png" /><Relationship Id="rId16" Type="http://schemas.openxmlformats.org/officeDocument/2006/relationships/image" Target="../media/image70.png" /><Relationship Id="rId17" Type="http://schemas.openxmlformats.org/officeDocument/2006/relationships/image" Target="../media/image71.png" /><Relationship Id="rId18" Type="http://schemas.openxmlformats.org/officeDocument/2006/relationships/hyperlink" Target="http://www.iresearch.com.cn/" TargetMode="Externa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58.png" /><Relationship Id="rId5" Type="http://schemas.openxmlformats.org/officeDocument/2006/relationships/image" Target="../media/image59.png" /><Relationship Id="rId6" Type="http://schemas.openxmlformats.org/officeDocument/2006/relationships/image" Target="../media/image60.png" /><Relationship Id="rId7" Type="http://schemas.openxmlformats.org/officeDocument/2006/relationships/image" Target="../media/image61.png" /><Relationship Id="rId8" Type="http://schemas.openxmlformats.org/officeDocument/2006/relationships/image" Target="../media/image62.png" /><Relationship Id="rId9" Type="http://schemas.openxmlformats.org/officeDocument/2006/relationships/image" Target="../media/image63.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75.png" /><Relationship Id="rId11" Type="http://schemas.openxmlformats.org/officeDocument/2006/relationships/image" Target="../media/image76.png" /><Relationship Id="rId12" Type="http://schemas.openxmlformats.org/officeDocument/2006/relationships/image" Target="../media/image77.png"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hyperlink" Target="http://www.iresearch.com.cn/" TargetMode="External" /><Relationship Id="rId5" Type="http://schemas.openxmlformats.org/officeDocument/2006/relationships/image" Target="../media/image72.png" /><Relationship Id="rId6" Type="http://schemas.openxmlformats.org/officeDocument/2006/relationships/image" Target="../media/image51.png" /><Relationship Id="rId7" Type="http://schemas.openxmlformats.org/officeDocument/2006/relationships/image" Target="../media/image52.png" /><Relationship Id="rId8" Type="http://schemas.openxmlformats.org/officeDocument/2006/relationships/image" Target="../media/image73.png" /><Relationship Id="rId9" Type="http://schemas.openxmlformats.org/officeDocument/2006/relationships/image" Target="../media/image74.pn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6221234015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0" y="0"/>
            <a:ext cx="12191999" cy="6857997"/>
          </a:xfrm>
          <a:prstGeom prst="rect">
            <a:avLst/>
          </a:prstGeom>
          <a:blipFill>
            <a:blip r:embed="rId2"/>
            <a:stretch>
              <a:fillRect/>
            </a:stretch>
          </a:blipFill>
        </p:spPr>
        <p:txBody>
          <a:bodyPr wrap="square" lIns="0" tIns="0" rIns="0" bIns="0" rtlCol="0"/>
          <a:lstStyle/>
          <a:p/>
        </p:txBody>
      </p:sp>
      <p:sp>
        <p:nvSpPr>
          <p:cNvPr id="3" name="object 3"/>
          <p:cNvSpPr/>
          <p:nvPr/>
        </p:nvSpPr>
        <p:spPr>
          <a:xfrm>
            <a:off x="3939540" y="105155"/>
            <a:ext cx="1484376" cy="1484376"/>
          </a:xfrm>
          <a:prstGeom prst="rect">
            <a:avLst/>
          </a:prstGeom>
          <a:blipFill>
            <a:blip r:embed="rId3"/>
            <a:stretch>
              <a:fillRect/>
            </a:stretch>
          </a:blipFill>
        </p:spPr>
        <p:txBody>
          <a:bodyPr wrap="square" lIns="0" tIns="0" rIns="0" bIns="0" rtlCol="0"/>
          <a:lstStyle/>
          <a:p/>
        </p:txBody>
      </p:sp>
      <p:sp>
        <p:nvSpPr>
          <p:cNvPr id="4" name="object 4"/>
          <p:cNvSpPr txBox="1"/>
          <p:nvPr/>
        </p:nvSpPr>
        <p:spPr>
          <a:xfrm>
            <a:off x="3713226" y="656590"/>
            <a:ext cx="200025" cy="299720"/>
          </a:xfrm>
          <a:prstGeom prst="rect">
            <a:avLst/>
          </a:prstGeom>
        </p:spPr>
        <p:txBody>
          <a:bodyPr vert="horz" wrap="square" lIns="0" tIns="12700" rIns="0" bIns="0" rtlCol="0">
            <a:spAutoFit/>
          </a:bodyPr>
          <a:lstStyle/>
          <a:p>
            <a:pPr marL="12700">
              <a:lnSpc>
                <a:spcPct val="100000"/>
              </a:lnSpc>
              <a:spcBef>
                <a:spcPts val="100"/>
              </a:spcBef>
            </a:pPr>
            <a:r>
              <a:rPr sz="1800" b="1">
                <a:solidFill>
                  <a:srgbClr val="FFFFFF"/>
                </a:solidFill>
                <a:latin typeface="微软雅黑"/>
                <a:cs typeface="微软雅黑"/>
              </a:rPr>
              <a:t>×</a:t>
            </a:r>
            <a:endParaRPr sz="1800">
              <a:latin typeface="微软雅黑"/>
              <a:cs typeface="微软雅黑"/>
            </a:endParaRPr>
          </a:p>
        </p:txBody>
      </p:sp>
      <p:sp>
        <p:nvSpPr>
          <p:cNvPr id="5" name="object 5"/>
          <p:cNvSpPr/>
          <p:nvPr/>
        </p:nvSpPr>
        <p:spPr>
          <a:xfrm>
            <a:off x="358140" y="271272"/>
            <a:ext cx="1126236" cy="1126236"/>
          </a:xfrm>
          <a:prstGeom prst="rect">
            <a:avLst/>
          </a:prstGeom>
          <a:blipFill>
            <a:blip r:embed="rId4"/>
            <a:stretch>
              <a:fillRect/>
            </a:stretch>
          </a:blipFill>
        </p:spPr>
        <p:txBody>
          <a:bodyPr wrap="square" lIns="0" tIns="0" rIns="0" bIns="0" rtlCol="0"/>
          <a:lstStyle/>
          <a:p/>
        </p:txBody>
      </p:sp>
      <p:sp>
        <p:nvSpPr>
          <p:cNvPr id="6" name="object 6"/>
          <p:cNvSpPr/>
          <p:nvPr/>
        </p:nvSpPr>
        <p:spPr>
          <a:xfrm>
            <a:off x="1848611" y="649223"/>
            <a:ext cx="1801367" cy="396239"/>
          </a:xfrm>
          <a:prstGeom prst="rect">
            <a:avLst/>
          </a:prstGeom>
          <a:blipFill>
            <a:blip r:embed="rId5"/>
            <a:stretch>
              <a:fillRect/>
            </a:stretch>
          </a:blipFill>
        </p:spPr>
        <p:txBody>
          <a:bodyPr wrap="square" lIns="0" tIns="0" rIns="0" bIns="0" rtlCol="0"/>
          <a:lstStyle/>
          <a:p/>
        </p:txBody>
      </p:sp>
      <p:sp>
        <p:nvSpPr>
          <p:cNvPr id="7" name="object 7"/>
          <p:cNvSpPr txBox="1"/>
          <p:nvPr/>
        </p:nvSpPr>
        <p:spPr>
          <a:xfrm>
            <a:off x="1585722" y="656590"/>
            <a:ext cx="200025" cy="299720"/>
          </a:xfrm>
          <a:prstGeom prst="rect">
            <a:avLst/>
          </a:prstGeom>
        </p:spPr>
        <p:txBody>
          <a:bodyPr vert="horz" wrap="square" lIns="0" tIns="12700" rIns="0" bIns="0" rtlCol="0">
            <a:spAutoFit/>
          </a:bodyPr>
          <a:lstStyle/>
          <a:p>
            <a:pPr marL="12700">
              <a:lnSpc>
                <a:spcPct val="100000"/>
              </a:lnSpc>
              <a:spcBef>
                <a:spcPts val="100"/>
              </a:spcBef>
            </a:pPr>
            <a:r>
              <a:rPr sz="1800" b="1">
                <a:solidFill>
                  <a:srgbClr val="FFFFFF"/>
                </a:solidFill>
                <a:latin typeface="微软雅黑"/>
                <a:cs typeface="微软雅黑"/>
              </a:rPr>
              <a:t>×</a:t>
            </a:r>
            <a:endParaRPr sz="1800">
              <a:latin typeface="微软雅黑"/>
              <a:cs typeface="微软雅黑"/>
            </a:endParaRPr>
          </a:p>
        </p:txBody>
      </p:sp>
      <p:sp>
        <p:nvSpPr>
          <p:cNvPr id="8" name="object 8"/>
          <p:cNvSpPr txBox="1"/>
          <p:nvPr/>
        </p:nvSpPr>
        <p:spPr>
          <a:xfrm>
            <a:off x="573125" y="6036055"/>
            <a:ext cx="1490345" cy="208279"/>
          </a:xfrm>
          <a:prstGeom prst="rect">
            <a:avLst/>
          </a:prstGeom>
        </p:spPr>
        <p:txBody>
          <a:bodyPr vert="horz" wrap="square" lIns="0" tIns="12700" rIns="0" bIns="0" rtlCol="0">
            <a:spAutoFit/>
          </a:bodyPr>
          <a:lstStyle/>
          <a:p>
            <a:pPr marL="12700">
              <a:lnSpc>
                <a:spcPct val="100000"/>
              </a:lnSpc>
              <a:spcBef>
                <a:spcPts val="100"/>
              </a:spcBef>
            </a:pPr>
            <a:r>
              <a:rPr sz="1200" spc="-5">
                <a:solidFill>
                  <a:srgbClr val="FFFFFF"/>
                </a:solidFill>
                <a:latin typeface="Arial"/>
                <a:cs typeface="Arial"/>
              </a:rPr>
              <a:t>©2023 iResearch</a:t>
            </a:r>
            <a:r>
              <a:rPr sz="1200" spc="-80">
                <a:solidFill>
                  <a:srgbClr val="FFFFFF"/>
                </a:solidFill>
                <a:latin typeface="Arial"/>
                <a:cs typeface="Arial"/>
              </a:rPr>
              <a:t> </a:t>
            </a:r>
            <a:r>
              <a:rPr sz="1200">
                <a:solidFill>
                  <a:srgbClr val="FFFFFF"/>
                </a:solidFill>
                <a:latin typeface="Arial"/>
                <a:cs typeface="Arial"/>
              </a:rPr>
              <a:t>Inc.</a:t>
            </a:r>
            <a:endParaRPr sz="1200">
              <a:latin typeface="Arial"/>
              <a:cs typeface="Arial"/>
            </a:endParaRPr>
          </a:p>
        </p:txBody>
      </p:sp>
      <p:sp>
        <p:nvSpPr>
          <p:cNvPr id="9" name="object 9"/>
          <p:cNvSpPr txBox="1">
            <a:spLocks noGrp="1"/>
          </p:cNvSpPr>
          <p:nvPr>
            <p:ph type="title"/>
          </p:nvPr>
        </p:nvSpPr>
        <p:spPr>
          <a:xfrm>
            <a:off x="570991" y="2315336"/>
            <a:ext cx="8849995" cy="756920"/>
          </a:xfrm>
          <a:prstGeom prst="rect">
            <a:avLst/>
          </a:prstGeom>
        </p:spPr>
        <p:txBody>
          <a:bodyPr vert="horz" wrap="square" lIns="0" tIns="12700" rIns="0" bIns="0" rtlCol="0">
            <a:spAutoFit/>
          </a:bodyPr>
          <a:lstStyle/>
          <a:p>
            <a:pPr marL="12700">
              <a:lnSpc>
                <a:spcPct val="100000"/>
              </a:lnSpc>
              <a:spcBef>
                <a:spcPts val="100"/>
              </a:spcBef>
            </a:pPr>
            <a:r>
              <a:rPr sz="4800" b="1">
                <a:solidFill>
                  <a:srgbClr val="FFFFFF"/>
                </a:solidFill>
                <a:latin typeface="微软雅黑"/>
                <a:cs typeface="微软雅黑"/>
              </a:rPr>
              <a:t>2023年中国女性私处护理白皮书</a:t>
            </a:r>
            <a:endParaRPr sz="4800">
              <a:latin typeface="微软雅黑"/>
              <a:cs typeface="微软雅黑"/>
            </a:endParaRPr>
          </a:p>
        </p:txBody>
      </p:sp>
      <p:sp>
        <p:nvSpPr>
          <p:cNvPr id="10" name="object 10"/>
          <p:cNvSpPr txBox="1"/>
          <p:nvPr/>
        </p:nvSpPr>
        <p:spPr>
          <a:xfrm rot="18900000">
            <a:off x="4062142" y="3339572"/>
            <a:ext cx="4015843" cy="127000"/>
          </a:xfrm>
          <a:prstGeom prst="rect">
            <a:avLst/>
          </a:prstGeom>
        </p:spPr>
        <p:txBody>
          <a:bodyPr vert="horz" wrap="square" lIns="0" tIns="0" rIns="0" bIns="0" rtlCol="0">
            <a:spAutoFit/>
          </a:bodyPr>
          <a:lstStyle/>
          <a:p>
            <a:pPr>
              <a:lnSpc>
                <a:spcPts val="990"/>
              </a:lnSpc>
            </a:pPr>
            <a:r>
              <a:rPr sz="1000" spc="-25">
                <a:latin typeface="宋体"/>
                <a:cs typeface="宋体"/>
              </a:rPr>
              <a:t>用户702693615于2023-12-30日下载，仅供本人内部使用，不可传播与转载</a:t>
            </a:r>
            <a:endParaRPr sz="1000">
              <a:latin typeface="宋体"/>
              <a:cs typeface="宋体"/>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8409089" y="314232"/>
            <a:ext cx="638817" cy="540433"/>
          </a:xfrm>
          <a:prstGeom prst="rect">
            <a:avLst/>
          </a:prstGeom>
          <a:blipFill>
            <a:blip r:embed="rId2"/>
            <a:stretch>
              <a:fillRect/>
            </a:stretch>
          </a:blipFill>
        </p:spPr>
        <p:txBody>
          <a:bodyPr wrap="square" lIns="0" tIns="0" rIns="0" bIns="0" rtlCol="0"/>
          <a:lstStyle/>
          <a:p/>
        </p:txBody>
      </p:sp>
      <p:sp>
        <p:nvSpPr>
          <p:cNvPr id="3" name="object 3"/>
          <p:cNvSpPr/>
          <p:nvPr/>
        </p:nvSpPr>
        <p:spPr>
          <a:xfrm>
            <a:off x="9323831" y="417576"/>
            <a:ext cx="1260348" cy="277367"/>
          </a:xfrm>
          <a:prstGeom prst="rect">
            <a:avLst/>
          </a:prstGeom>
          <a:blipFill>
            <a:blip r:embed="rId3"/>
            <a:stretch>
              <a:fillRect/>
            </a:stretch>
          </a:blipFill>
        </p:spPr>
        <p:txBody>
          <a:bodyPr wrap="square" lIns="0" tIns="0" rIns="0" bIns="0" rtlCol="0"/>
          <a:lstStyle/>
          <a:p/>
        </p:txBody>
      </p:sp>
      <p:sp>
        <p:nvSpPr>
          <p:cNvPr id="4" name="object 4"/>
          <p:cNvSpPr/>
          <p:nvPr/>
        </p:nvSpPr>
        <p:spPr>
          <a:xfrm>
            <a:off x="539495" y="6573011"/>
            <a:ext cx="11108690" cy="0"/>
          </a:xfrm>
          <a:custGeom>
            <a:rect l="l" t="t" r="r" b="b"/>
            <a:pathLst>
              <a:path w="11108690">
                <a:moveTo>
                  <a:pt x="0" y="0"/>
                </a:moveTo>
                <a:lnTo>
                  <a:pt x="11108563" y="0"/>
                </a:lnTo>
              </a:path>
            </a:pathLst>
          </a:custGeom>
          <a:ln w="6350">
            <a:solidFill>
              <a:srgbClr val="BEBEBE"/>
            </a:solidFill>
          </a:ln>
        </p:spPr>
        <p:txBody>
          <a:bodyPr wrap="square" lIns="0" tIns="0" rIns="0" bIns="0" rtlCol="0"/>
          <a:lstStyle/>
          <a:p/>
        </p:txBody>
      </p:sp>
      <p:sp>
        <p:nvSpPr>
          <p:cNvPr id="5" name="object 5"/>
          <p:cNvSpPr/>
          <p:nvPr/>
        </p:nvSpPr>
        <p:spPr>
          <a:xfrm>
            <a:off x="950962" y="4713628"/>
            <a:ext cx="10361702" cy="1390120"/>
          </a:xfrm>
          <a:prstGeom prst="rect">
            <a:avLst/>
          </a:prstGeom>
          <a:blipFill>
            <a:blip r:embed="rId4"/>
            <a:stretch>
              <a:fillRect/>
            </a:stretch>
          </a:blipFill>
        </p:spPr>
        <p:txBody>
          <a:bodyPr wrap="square" lIns="0" tIns="0" rIns="0" bIns="0" rtlCol="0"/>
          <a:lstStyle/>
          <a:p/>
        </p:txBody>
      </p:sp>
      <p:sp>
        <p:nvSpPr>
          <p:cNvPr id="6" name="object 6"/>
          <p:cNvSpPr/>
          <p:nvPr/>
        </p:nvSpPr>
        <p:spPr>
          <a:xfrm>
            <a:off x="954024" y="4754879"/>
            <a:ext cx="10284460" cy="1312545"/>
          </a:xfrm>
          <a:custGeom>
            <a:rect l="l" t="t" r="r" b="b"/>
            <a:pathLst>
              <a:path w="10284460" h="1312545">
                <a:moveTo>
                  <a:pt x="10065258" y="1312164"/>
                </a:moveTo>
                <a:lnTo>
                  <a:pt x="10108946" y="1137208"/>
                </a:lnTo>
                <a:lnTo>
                  <a:pt x="10283952" y="1093457"/>
                </a:lnTo>
                <a:lnTo>
                  <a:pt x="10065258" y="1312164"/>
                </a:lnTo>
                <a:lnTo>
                  <a:pt x="0" y="1312164"/>
                </a:lnTo>
                <a:lnTo>
                  <a:pt x="0" y="0"/>
                </a:lnTo>
                <a:lnTo>
                  <a:pt x="10283952" y="0"/>
                </a:lnTo>
                <a:lnTo>
                  <a:pt x="10283952" y="1093457"/>
                </a:lnTo>
              </a:path>
            </a:pathLst>
          </a:custGeom>
          <a:ln w="12700">
            <a:solidFill>
              <a:srgbClr val="585858"/>
            </a:solidFill>
          </a:ln>
        </p:spPr>
        <p:txBody>
          <a:bodyPr wrap="square" lIns="0" tIns="0" rIns="0" bIns="0" rtlCol="0"/>
          <a:lstStyle/>
          <a:p/>
        </p:txBody>
      </p:sp>
      <p:sp>
        <p:nvSpPr>
          <p:cNvPr id="7" name="object 7"/>
          <p:cNvSpPr txBox="1">
            <a:spLocks noGrp="1"/>
          </p:cNvSpPr>
          <p:nvPr>
            <p:ph type="title"/>
          </p:nvPr>
        </p:nvSpPr>
        <p:spPr>
          <a:xfrm>
            <a:off x="514095" y="300939"/>
            <a:ext cx="10312400" cy="452120"/>
          </a:xfrm>
          <a:prstGeom prst="rect">
            <a:avLst/>
          </a:prstGeom>
        </p:spPr>
        <p:txBody>
          <a:bodyPr vert="horz" wrap="square" lIns="0" tIns="12065" rIns="0" bIns="0" rtlCol="0">
            <a:spAutoFit/>
          </a:bodyPr>
          <a:lstStyle/>
          <a:p>
            <a:pPr marL="25400">
              <a:lnSpc>
                <a:spcPct val="100000"/>
              </a:lnSpc>
              <a:spcBef>
                <a:spcPts val="95"/>
              </a:spcBef>
              <a:tabLst>
                <a:tab pos="8599805"/>
                <a:tab pos="10154285"/>
              </a:tabLst>
            </a:pPr>
            <a:r>
              <a:rPr spc="-5"/>
              <a:t>2023年中国女性私处护理白皮书	</a:t>
            </a:r>
            <a:r>
              <a:rPr sz="2100" baseline="21825">
                <a:solidFill>
                  <a:srgbClr val="A6A6A6"/>
                </a:solidFill>
              </a:rPr>
              <a:t>×	×</a:t>
            </a:r>
            <a:endParaRPr sz="2100" baseline="21825"/>
          </a:p>
        </p:txBody>
      </p:sp>
      <p:sp>
        <p:nvSpPr>
          <p:cNvPr id="8" name="object 8"/>
          <p:cNvSpPr txBox="1"/>
          <p:nvPr/>
        </p:nvSpPr>
        <p:spPr>
          <a:xfrm>
            <a:off x="1049223" y="982726"/>
            <a:ext cx="10090150" cy="3390265"/>
          </a:xfrm>
          <a:prstGeom prst="rect">
            <a:avLst/>
          </a:prstGeom>
        </p:spPr>
        <p:txBody>
          <a:bodyPr vert="horz" wrap="square" lIns="0" tIns="13335" rIns="0" bIns="0" rtlCol="0">
            <a:spAutoFit/>
          </a:bodyPr>
          <a:lstStyle/>
          <a:p>
            <a:pPr marL="23495" algn="ctr">
              <a:lnSpc>
                <a:spcPct val="100000"/>
              </a:lnSpc>
              <a:spcBef>
                <a:spcPts val="105"/>
              </a:spcBef>
            </a:pPr>
            <a:r>
              <a:rPr sz="1400" b="1">
                <a:solidFill>
                  <a:srgbClr val="585858"/>
                </a:solidFill>
                <a:latin typeface="微软雅黑"/>
                <a:cs typeface="微软雅黑"/>
              </a:rPr>
              <a:t>研究背景及研究目的</a:t>
            </a:r>
            <a:endParaRPr sz="1400">
              <a:latin typeface="微软雅黑"/>
              <a:cs typeface="微软雅黑"/>
            </a:endParaRPr>
          </a:p>
          <a:p>
            <a:pPr marL="323215">
              <a:lnSpc>
                <a:spcPct val="100000"/>
              </a:lnSpc>
              <a:spcBef>
                <a:spcPts val="1470"/>
              </a:spcBef>
            </a:pPr>
            <a:r>
              <a:rPr sz="1200" spc="-5">
                <a:solidFill>
                  <a:srgbClr val="585858"/>
                </a:solidFill>
                <a:latin typeface="微软雅黑"/>
                <a:cs typeface="微软雅黑"/>
              </a:rPr>
              <a:t>相较于男性来说，女性的身体结构更为复杂，尤其在私处生理结构上。而女性特殊的私处生理构造，使得女性私处较脆弱，更容易受到外来细菌病</a:t>
            </a:r>
            <a:endParaRPr sz="1200">
              <a:latin typeface="微软雅黑"/>
              <a:cs typeface="微软雅黑"/>
            </a:endParaRPr>
          </a:p>
          <a:p>
            <a:pPr marL="12700">
              <a:lnSpc>
                <a:spcPct val="100000"/>
              </a:lnSpc>
              <a:spcBef>
                <a:spcPts val="290"/>
              </a:spcBef>
            </a:pPr>
            <a:r>
              <a:rPr sz="1200">
                <a:solidFill>
                  <a:srgbClr val="585858"/>
                </a:solidFill>
                <a:latin typeface="微软雅黑"/>
                <a:cs typeface="微软雅黑"/>
              </a:rPr>
              <a:t>毒感染，罹患妇科疾病。</a:t>
            </a:r>
            <a:endParaRPr sz="1200">
              <a:latin typeface="微软雅黑"/>
              <a:cs typeface="微软雅黑"/>
            </a:endParaRPr>
          </a:p>
          <a:p>
            <a:pPr marL="12700" marR="93345" indent="310515" algn="just">
              <a:lnSpc>
                <a:spcPct val="120000"/>
              </a:lnSpc>
              <a:spcBef>
                <a:spcPts val="1150"/>
              </a:spcBef>
            </a:pPr>
            <a:r>
              <a:rPr sz="1200">
                <a:solidFill>
                  <a:srgbClr val="585858"/>
                </a:solidFill>
                <a:latin typeface="微软雅黑"/>
                <a:cs typeface="微软雅黑"/>
              </a:rPr>
              <a:t>根据世界卫生组织（WH</a:t>
            </a:r>
            <a:r>
              <a:rPr sz="1200" spc="-10">
                <a:solidFill>
                  <a:srgbClr val="585858"/>
                </a:solidFill>
                <a:latin typeface="微软雅黑"/>
                <a:cs typeface="微软雅黑"/>
              </a:rPr>
              <a:t>O</a:t>
            </a:r>
            <a:r>
              <a:rPr sz="1200">
                <a:solidFill>
                  <a:srgbClr val="585858"/>
                </a:solidFill>
                <a:latin typeface="微软雅黑"/>
                <a:cs typeface="微软雅黑"/>
              </a:rPr>
              <a:t>）对全球妇女健康状态的调查研究表明，妇科疾病发病率</a:t>
            </a:r>
            <a:r>
              <a:rPr sz="1200" spc="5">
                <a:solidFill>
                  <a:srgbClr val="585858"/>
                </a:solidFill>
                <a:latin typeface="微软雅黑"/>
                <a:cs typeface="微软雅黑"/>
              </a:rPr>
              <a:t>从</a:t>
            </a:r>
            <a:r>
              <a:rPr sz="1200">
                <a:solidFill>
                  <a:srgbClr val="585858"/>
                </a:solidFill>
                <a:latin typeface="微软雅黑"/>
                <a:cs typeface="微软雅黑"/>
              </a:rPr>
              <a:t>2008年的40</a:t>
            </a:r>
            <a:r>
              <a:rPr sz="1200" spc="-15">
                <a:solidFill>
                  <a:srgbClr val="585858"/>
                </a:solidFill>
                <a:latin typeface="微软雅黑"/>
                <a:cs typeface="微软雅黑"/>
              </a:rPr>
              <a:t>%</a:t>
            </a:r>
            <a:r>
              <a:rPr sz="1200">
                <a:solidFill>
                  <a:srgbClr val="585858"/>
                </a:solidFill>
                <a:latin typeface="微软雅黑"/>
                <a:cs typeface="微软雅黑"/>
              </a:rPr>
              <a:t>升至</a:t>
            </a:r>
            <a:r>
              <a:rPr sz="1200" spc="-10">
                <a:solidFill>
                  <a:srgbClr val="585858"/>
                </a:solidFill>
                <a:latin typeface="微软雅黑"/>
                <a:cs typeface="微软雅黑"/>
              </a:rPr>
              <a:t>2</a:t>
            </a:r>
            <a:r>
              <a:rPr sz="1200">
                <a:solidFill>
                  <a:srgbClr val="585858"/>
                </a:solidFill>
                <a:latin typeface="微软雅黑"/>
                <a:cs typeface="微软雅黑"/>
              </a:rPr>
              <a:t>0</a:t>
            </a:r>
            <a:r>
              <a:rPr sz="1200" spc="-10">
                <a:solidFill>
                  <a:srgbClr val="585858"/>
                </a:solidFill>
                <a:latin typeface="微软雅黑"/>
                <a:cs typeface="微软雅黑"/>
              </a:rPr>
              <a:t>16</a:t>
            </a:r>
            <a:r>
              <a:rPr sz="1200">
                <a:solidFill>
                  <a:srgbClr val="585858"/>
                </a:solidFill>
                <a:latin typeface="微软雅黑"/>
                <a:cs typeface="微软雅黑"/>
              </a:rPr>
              <a:t>年的6</a:t>
            </a:r>
            <a:r>
              <a:rPr sz="1200" spc="-10">
                <a:solidFill>
                  <a:srgbClr val="585858"/>
                </a:solidFill>
                <a:latin typeface="微软雅黑"/>
                <a:cs typeface="微软雅黑"/>
              </a:rPr>
              <a:t>5</a:t>
            </a:r>
            <a:r>
              <a:rPr sz="1200">
                <a:solidFill>
                  <a:srgbClr val="585858"/>
                </a:solidFill>
                <a:latin typeface="微软雅黑"/>
                <a:cs typeface="微软雅黑"/>
              </a:rPr>
              <a:t>%以上，在育龄期妇女中， 发病率已超过70%，而在已婚女性中，患病率更是高达</a:t>
            </a:r>
            <a:r>
              <a:rPr sz="1200" spc="-5">
                <a:solidFill>
                  <a:srgbClr val="585858"/>
                </a:solidFill>
                <a:latin typeface="微软雅黑"/>
                <a:cs typeface="微软雅黑"/>
              </a:rPr>
              <a:t>95%</a:t>
            </a:r>
            <a:r>
              <a:rPr sz="1200">
                <a:solidFill>
                  <a:srgbClr val="585858"/>
                </a:solidFill>
                <a:latin typeface="微软雅黑"/>
                <a:cs typeface="微软雅黑"/>
              </a:rPr>
              <a:t>。</a:t>
            </a:r>
            <a:r>
              <a:rPr sz="1200" spc="-5">
                <a:solidFill>
                  <a:srgbClr val="585858"/>
                </a:solidFill>
                <a:latin typeface="微软雅黑"/>
                <a:cs typeface="微软雅黑"/>
              </a:rPr>
              <a:t>2021</a:t>
            </a:r>
            <a:r>
              <a:rPr sz="1200">
                <a:solidFill>
                  <a:srgbClr val="585858"/>
                </a:solidFill>
                <a:latin typeface="微软雅黑"/>
                <a:cs typeface="微软雅黑"/>
              </a:rPr>
              <a:t>年中国育龄女性生殖健康调查发现，中国</a:t>
            </a:r>
            <a:r>
              <a:rPr sz="1200" spc="-10">
                <a:solidFill>
                  <a:srgbClr val="585858"/>
                </a:solidFill>
                <a:latin typeface="微软雅黑"/>
                <a:cs typeface="微软雅黑"/>
              </a:rPr>
              <a:t>70.6%</a:t>
            </a:r>
            <a:r>
              <a:rPr sz="1200">
                <a:solidFill>
                  <a:srgbClr val="585858"/>
                </a:solidFill>
                <a:latin typeface="微软雅黑"/>
                <a:cs typeface="微软雅黑"/>
              </a:rPr>
              <a:t>育龄期女性出现过妇科症状，其中 就诊人群中64.4%确诊患有妇科疾病。由于女性在生殖健康上面临重大挑战，其生殖健康问题应该获得更多关注与保护。</a:t>
            </a:r>
            <a:endParaRPr sz="1200">
              <a:latin typeface="微软雅黑"/>
              <a:cs typeface="微软雅黑"/>
            </a:endParaRPr>
          </a:p>
          <a:p>
            <a:pPr marL="12700" marR="5080" indent="310515">
              <a:lnSpc>
                <a:spcPct val="120000"/>
              </a:lnSpc>
              <a:spcBef>
                <a:spcPts val="1155"/>
              </a:spcBef>
            </a:pPr>
            <a:r>
              <a:rPr sz="1200">
                <a:solidFill>
                  <a:srgbClr val="585858"/>
                </a:solidFill>
                <a:latin typeface="微软雅黑"/>
                <a:cs typeface="微软雅黑"/>
              </a:rPr>
              <a:t>过去出于传统观念及隐私的原因，当提及私处健康问题时，许多女性都会避之不及。随着社会发展及女性健康意识增强，越来越多的女性开始正视 私处健康问题，意识到私处健康护理不应成为一个羞于启齿的话题，而是正常的健康护理需求。</a:t>
            </a:r>
            <a:endParaRPr sz="1200">
              <a:latin typeface="微软雅黑"/>
              <a:cs typeface="微软雅黑"/>
            </a:endParaRPr>
          </a:p>
          <a:p>
            <a:pPr marL="12700" marR="5080" indent="310515">
              <a:lnSpc>
                <a:spcPct val="120000"/>
              </a:lnSpc>
              <a:spcBef>
                <a:spcPts val="1155"/>
              </a:spcBef>
            </a:pPr>
            <a:r>
              <a:rPr sz="1200">
                <a:solidFill>
                  <a:srgbClr val="585858"/>
                </a:solidFill>
                <a:latin typeface="微软雅黑"/>
                <a:cs typeface="微软雅黑"/>
              </a:rPr>
              <a:t>而随着当代女性对自身生理健康的关注度提升，以及女性私处保护意识的不断觉醒，国内女性私处健康赛道开始快速成长，私处护理行业发展前景 广阔。</a:t>
            </a:r>
            <a:endParaRPr sz="1200">
              <a:latin typeface="微软雅黑"/>
              <a:cs typeface="微软雅黑"/>
            </a:endParaRPr>
          </a:p>
          <a:p>
            <a:pPr marL="12700" marR="5080" indent="310515">
              <a:lnSpc>
                <a:spcPct val="120200"/>
              </a:lnSpc>
              <a:spcBef>
                <a:spcPts val="1150"/>
              </a:spcBef>
            </a:pPr>
            <a:r>
              <a:rPr sz="1200">
                <a:solidFill>
                  <a:srgbClr val="585858"/>
                </a:solidFill>
                <a:latin typeface="微软雅黑"/>
                <a:cs typeface="微软雅黑"/>
              </a:rPr>
              <a:t>为更深入了解国内女性私处护理行业发展情况，洞察消费者需求及消费行为，帮助中国女性进一步树立科学的私处健康观念，助推中国女性私密健 康标准的建立完善，蜜丝牵头艾瑞咨询、春雨医生携手开展本次研究。</a:t>
            </a:r>
            <a:endParaRPr sz="1200">
              <a:latin typeface="微软雅黑"/>
              <a:cs typeface="微软雅黑"/>
            </a:endParaRPr>
          </a:p>
        </p:txBody>
      </p:sp>
      <p:sp>
        <p:nvSpPr>
          <p:cNvPr id="9" name="object 9"/>
          <p:cNvSpPr/>
          <p:nvPr/>
        </p:nvSpPr>
        <p:spPr>
          <a:xfrm>
            <a:off x="3601211" y="4750308"/>
            <a:ext cx="1114043" cy="1114043"/>
          </a:xfrm>
          <a:prstGeom prst="rect">
            <a:avLst/>
          </a:prstGeom>
          <a:blipFill>
            <a:blip r:embed="rId5"/>
            <a:stretch>
              <a:fillRect/>
            </a:stretch>
          </a:blipFill>
        </p:spPr>
        <p:txBody>
          <a:bodyPr wrap="square" lIns="0" tIns="0" rIns="0" bIns="0" rtlCol="0"/>
          <a:lstStyle/>
          <a:p/>
        </p:txBody>
      </p:sp>
      <p:sp>
        <p:nvSpPr>
          <p:cNvPr id="10" name="object 10"/>
          <p:cNvSpPr txBox="1"/>
          <p:nvPr/>
        </p:nvSpPr>
        <p:spPr>
          <a:xfrm>
            <a:off x="3418459" y="5175250"/>
            <a:ext cx="158115" cy="239395"/>
          </a:xfrm>
          <a:prstGeom prst="rect">
            <a:avLst/>
          </a:prstGeom>
        </p:spPr>
        <p:txBody>
          <a:bodyPr vert="horz" wrap="square" lIns="0" tIns="12700" rIns="0" bIns="0" rtlCol="0">
            <a:spAutoFit/>
          </a:bodyPr>
          <a:lstStyle/>
          <a:p>
            <a:pPr marL="12700">
              <a:lnSpc>
                <a:spcPct val="100000"/>
              </a:lnSpc>
              <a:spcBef>
                <a:spcPts val="100"/>
              </a:spcBef>
            </a:pPr>
            <a:r>
              <a:rPr sz="1400">
                <a:solidFill>
                  <a:srgbClr val="A6A6A6"/>
                </a:solidFill>
                <a:latin typeface="微软雅黑"/>
                <a:cs typeface="微软雅黑"/>
              </a:rPr>
              <a:t>×</a:t>
            </a:r>
            <a:endParaRPr sz="1400">
              <a:latin typeface="微软雅黑"/>
              <a:cs typeface="微软雅黑"/>
            </a:endParaRPr>
          </a:p>
        </p:txBody>
      </p:sp>
      <p:sp>
        <p:nvSpPr>
          <p:cNvPr id="11" name="object 11"/>
          <p:cNvSpPr/>
          <p:nvPr/>
        </p:nvSpPr>
        <p:spPr>
          <a:xfrm>
            <a:off x="1138427" y="5020055"/>
            <a:ext cx="702564" cy="702563"/>
          </a:xfrm>
          <a:prstGeom prst="rect">
            <a:avLst/>
          </a:prstGeom>
          <a:blipFill>
            <a:blip r:embed="rId6"/>
            <a:stretch>
              <a:fillRect/>
            </a:stretch>
          </a:blipFill>
        </p:spPr>
        <p:txBody>
          <a:bodyPr wrap="square" lIns="0" tIns="0" rIns="0" bIns="0" rtlCol="0"/>
          <a:lstStyle/>
          <a:p/>
        </p:txBody>
      </p:sp>
      <p:sp>
        <p:nvSpPr>
          <p:cNvPr id="12" name="object 12"/>
          <p:cNvSpPr/>
          <p:nvPr/>
        </p:nvSpPr>
        <p:spPr>
          <a:xfrm>
            <a:off x="2087879" y="5181600"/>
            <a:ext cx="1258823" cy="277368"/>
          </a:xfrm>
          <a:prstGeom prst="rect">
            <a:avLst/>
          </a:prstGeom>
          <a:blipFill>
            <a:blip r:embed="rId3"/>
            <a:stretch>
              <a:fillRect/>
            </a:stretch>
          </a:blipFill>
        </p:spPr>
        <p:txBody>
          <a:bodyPr wrap="square" lIns="0" tIns="0" rIns="0" bIns="0" rtlCol="0"/>
          <a:lstStyle/>
          <a:p/>
        </p:txBody>
      </p:sp>
      <p:sp>
        <p:nvSpPr>
          <p:cNvPr id="13" name="object 13"/>
          <p:cNvSpPr txBox="1"/>
          <p:nvPr/>
        </p:nvSpPr>
        <p:spPr>
          <a:xfrm>
            <a:off x="1864232" y="5175250"/>
            <a:ext cx="158115" cy="239395"/>
          </a:xfrm>
          <a:prstGeom prst="rect">
            <a:avLst/>
          </a:prstGeom>
        </p:spPr>
        <p:txBody>
          <a:bodyPr vert="horz" wrap="square" lIns="0" tIns="12700" rIns="0" bIns="0" rtlCol="0">
            <a:spAutoFit/>
          </a:bodyPr>
          <a:lstStyle/>
          <a:p>
            <a:pPr marL="12700">
              <a:lnSpc>
                <a:spcPct val="100000"/>
              </a:lnSpc>
              <a:spcBef>
                <a:spcPts val="100"/>
              </a:spcBef>
            </a:pPr>
            <a:r>
              <a:rPr sz="1400">
                <a:solidFill>
                  <a:srgbClr val="A6A6A6"/>
                </a:solidFill>
                <a:latin typeface="微软雅黑"/>
                <a:cs typeface="微软雅黑"/>
              </a:rPr>
              <a:t>×</a:t>
            </a:r>
            <a:endParaRPr sz="1400">
              <a:latin typeface="微软雅黑"/>
              <a:cs typeface="微软雅黑"/>
            </a:endParaRPr>
          </a:p>
        </p:txBody>
      </p:sp>
      <p:sp>
        <p:nvSpPr>
          <p:cNvPr id="16" name="object 16"/>
          <p:cNvSpPr txBox="1"/>
          <p:nvPr/>
        </p:nvSpPr>
        <p:spPr>
          <a:xfrm>
            <a:off x="523748" y="6390583"/>
            <a:ext cx="1139190" cy="321945"/>
          </a:xfrm>
          <a:prstGeom prst="rect">
            <a:avLst/>
          </a:prstGeom>
        </p:spPr>
        <p:txBody>
          <a:bodyPr vert="horz" wrap="square" lIns="0" tIns="17145" rIns="0" bIns="0" rtlCol="0">
            <a:spAutoFit/>
          </a:bodyPr>
          <a:lstStyle/>
          <a:p>
            <a:pPr marL="20955">
              <a:lnSpc>
                <a:spcPct val="100000"/>
              </a:lnSpc>
              <a:spcBef>
                <a:spcPts val="135"/>
              </a:spcBef>
            </a:pPr>
            <a:r>
              <a:rPr sz="700" spc="-5">
                <a:solidFill>
                  <a:srgbClr val="7E7E7E"/>
                </a:solidFill>
                <a:latin typeface="微软雅黑"/>
                <a:cs typeface="微软雅黑"/>
              </a:rPr>
              <a:t>来源：蜜丝</a:t>
            </a:r>
            <a:r>
              <a:rPr sz="700" spc="-10">
                <a:solidFill>
                  <a:srgbClr val="7E7E7E"/>
                </a:solidFill>
                <a:latin typeface="微软雅黑"/>
                <a:cs typeface="微软雅黑"/>
              </a:rPr>
              <a:t>x</a:t>
            </a:r>
            <a:r>
              <a:rPr sz="700" spc="-5">
                <a:solidFill>
                  <a:srgbClr val="7E7E7E"/>
                </a:solidFill>
                <a:latin typeface="微软雅黑"/>
                <a:cs typeface="微软雅黑"/>
              </a:rPr>
              <a:t>艾瑞咨询共创。</a:t>
            </a:r>
            <a:endParaRPr sz="700">
              <a:latin typeface="微软雅黑"/>
              <a:cs typeface="微软雅黑"/>
            </a:endParaRPr>
          </a:p>
          <a:p>
            <a:pPr marL="12700">
              <a:lnSpc>
                <a:spcPct val="100000"/>
              </a:lnSpc>
              <a:spcBef>
                <a:spcPts val="605"/>
              </a:spcBef>
            </a:pPr>
            <a:r>
              <a:rPr sz="700" spc="-10">
                <a:solidFill>
                  <a:srgbClr val="7E7E7E"/>
                </a:solidFill>
                <a:latin typeface="Arial"/>
                <a:cs typeface="Arial"/>
              </a:rPr>
              <a:t>©2023.12 </a:t>
            </a:r>
            <a:r>
              <a:rPr sz="700" spc="-5">
                <a:solidFill>
                  <a:srgbClr val="7E7E7E"/>
                </a:solidFill>
                <a:latin typeface="Arial"/>
                <a:cs typeface="Arial"/>
              </a:rPr>
              <a:t>iResearch</a:t>
            </a:r>
            <a:r>
              <a:rPr sz="700" spc="3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17" name="object 17"/>
          <p:cNvSpPr txBox="1"/>
          <p:nvPr/>
        </p:nvSpPr>
        <p:spPr>
          <a:xfrm>
            <a:off x="10725150" y="6563522"/>
            <a:ext cx="1270000" cy="160655"/>
          </a:xfrm>
          <a:prstGeom prst="rect">
            <a:avLst/>
          </a:prstGeom>
        </p:spPr>
        <p:txBody>
          <a:bodyPr vert="horz" wrap="square" lIns="0" tIns="19050" rIns="0" bIns="0" rtlCol="0">
            <a:spAutoFit/>
          </a:bodyPr>
          <a:lstStyle/>
          <a:p>
            <a:pPr marL="12700">
              <a:lnSpc>
                <a:spcPct val="100000"/>
              </a:lnSpc>
              <a:spcBef>
                <a:spcPts val="150"/>
              </a:spcBef>
              <a:tabLst>
                <a:tab pos="1171575"/>
              </a:tabLst>
            </a:pPr>
            <a:r>
              <a:rPr sz="1050" spc="-7" baseline="3968">
                <a:solidFill>
                  <a:srgbClr val="7E7E7E"/>
                </a:solidFill>
                <a:latin typeface="Arial"/>
                <a:cs typeface="Arial"/>
                <a:hlinkClick r:id="rId7"/>
              </a:rPr>
              <a:t>www.iresearch.com.cn</a:t>
            </a:r>
            <a:r>
              <a:rPr sz="1050" spc="-7" baseline="3968">
                <a:solidFill>
                  <a:srgbClr val="7E7E7E"/>
                </a:solidFill>
                <a:latin typeface="Arial"/>
                <a:cs typeface="Arial"/>
              </a:rPr>
              <a:t>	</a:t>
            </a:r>
            <a:fld id="{81D60167-4931-47E6-BA6A-407CBD079E47}" type="slidenum">
              <a:rPr sz="800">
                <a:solidFill>
                  <a:srgbClr val="7E7E7E"/>
                </a:solidFill>
                <a:latin typeface="微软雅黑"/>
                <a:cs typeface="微软雅黑"/>
              </a:rPr>
              <a:t>2</a:t>
            </a:fld>
            <a:endParaRPr sz="800">
              <a:latin typeface="微软雅黑"/>
              <a:cs typeface="微软雅黑"/>
            </a:endParaRPr>
          </a:p>
        </p:txBody>
      </p:sp>
      <p:sp>
        <p:nvSpPr>
          <p:cNvPr id="14" name="object 14"/>
          <p:cNvSpPr txBox="1"/>
          <p:nvPr/>
        </p:nvSpPr>
        <p:spPr>
          <a:xfrm>
            <a:off x="5120385" y="4959832"/>
            <a:ext cx="5096510" cy="857885"/>
          </a:xfrm>
          <a:prstGeom prst="rect">
            <a:avLst/>
          </a:prstGeom>
        </p:spPr>
        <p:txBody>
          <a:bodyPr vert="horz" wrap="square" lIns="0" tIns="12700" rIns="0" bIns="0" rtlCol="0">
            <a:spAutoFit/>
          </a:bodyPr>
          <a:lstStyle/>
          <a:p>
            <a:pPr marL="12700" marR="5080">
              <a:lnSpc>
                <a:spcPct val="130000"/>
              </a:lnSpc>
              <a:spcBef>
                <a:spcPts val="100"/>
              </a:spcBef>
            </a:pPr>
            <a:r>
              <a:rPr sz="1400">
                <a:solidFill>
                  <a:srgbClr val="585858"/>
                </a:solidFill>
                <a:latin typeface="微软雅黑"/>
                <a:cs typeface="微软雅黑"/>
              </a:rPr>
              <a:t>蜜丝</a:t>
            </a:r>
            <a:r>
              <a:rPr sz="1400" spc="-20">
                <a:solidFill>
                  <a:srgbClr val="585858"/>
                </a:solidFill>
                <a:latin typeface="Arial"/>
                <a:cs typeface="Arial"/>
              </a:rPr>
              <a:t>x</a:t>
            </a:r>
            <a:r>
              <a:rPr sz="1400">
                <a:solidFill>
                  <a:srgbClr val="585858"/>
                </a:solidFill>
                <a:latin typeface="微软雅黑"/>
                <a:cs typeface="微软雅黑"/>
              </a:rPr>
              <a:t>春雨医生</a:t>
            </a:r>
            <a:r>
              <a:rPr sz="1400" spc="-20">
                <a:solidFill>
                  <a:srgbClr val="585858"/>
                </a:solidFill>
                <a:latin typeface="Arial"/>
                <a:cs typeface="Arial"/>
              </a:rPr>
              <a:t>x</a:t>
            </a:r>
            <a:r>
              <a:rPr sz="1400">
                <a:solidFill>
                  <a:srgbClr val="585858"/>
                </a:solidFill>
                <a:latin typeface="微软雅黑"/>
                <a:cs typeface="微软雅黑"/>
              </a:rPr>
              <a:t>艾瑞咨询</a:t>
            </a:r>
            <a:r>
              <a:rPr sz="1400" spc="-25">
                <a:solidFill>
                  <a:srgbClr val="585858"/>
                </a:solidFill>
                <a:latin typeface="微软雅黑"/>
                <a:cs typeface="微软雅黑"/>
              </a:rPr>
              <a:t> </a:t>
            </a:r>
            <a:r>
              <a:rPr sz="1400">
                <a:solidFill>
                  <a:srgbClr val="585858"/>
                </a:solidFill>
                <a:latin typeface="微软雅黑"/>
                <a:cs typeface="微软雅黑"/>
              </a:rPr>
              <a:t>联合开展</a:t>
            </a:r>
            <a:r>
              <a:rPr sz="1400" spc="-5">
                <a:solidFill>
                  <a:srgbClr val="585858"/>
                </a:solidFill>
                <a:latin typeface="Arial"/>
                <a:cs typeface="Arial"/>
              </a:rPr>
              <a:t>2023</a:t>
            </a:r>
            <a:r>
              <a:rPr sz="1400" spc="-15">
                <a:solidFill>
                  <a:srgbClr val="585858"/>
                </a:solidFill>
                <a:latin typeface="微软雅黑"/>
                <a:cs typeface="微软雅黑"/>
              </a:rPr>
              <a:t>年</a:t>
            </a:r>
            <a:r>
              <a:rPr sz="1400">
                <a:solidFill>
                  <a:srgbClr val="585858"/>
                </a:solidFill>
                <a:latin typeface="微软雅黑"/>
                <a:cs typeface="微软雅黑"/>
              </a:rPr>
              <a:t>中国</a:t>
            </a:r>
            <a:r>
              <a:rPr sz="1400" spc="-15">
                <a:solidFill>
                  <a:srgbClr val="585858"/>
                </a:solidFill>
                <a:latin typeface="微软雅黑"/>
                <a:cs typeface="微软雅黑"/>
              </a:rPr>
              <a:t>女</a:t>
            </a:r>
            <a:r>
              <a:rPr sz="1400">
                <a:solidFill>
                  <a:srgbClr val="585858"/>
                </a:solidFill>
                <a:latin typeface="微软雅黑"/>
                <a:cs typeface="微软雅黑"/>
              </a:rPr>
              <a:t>性私</a:t>
            </a:r>
            <a:r>
              <a:rPr sz="1400" spc="-15">
                <a:solidFill>
                  <a:srgbClr val="585858"/>
                </a:solidFill>
                <a:latin typeface="微软雅黑"/>
                <a:cs typeface="微软雅黑"/>
              </a:rPr>
              <a:t>处</a:t>
            </a:r>
            <a:r>
              <a:rPr sz="1400">
                <a:solidFill>
                  <a:srgbClr val="585858"/>
                </a:solidFill>
                <a:latin typeface="微软雅黑"/>
                <a:cs typeface="微软雅黑"/>
              </a:rPr>
              <a:t>护理</a:t>
            </a:r>
            <a:r>
              <a:rPr sz="1400" spc="-15">
                <a:solidFill>
                  <a:srgbClr val="585858"/>
                </a:solidFill>
                <a:latin typeface="微软雅黑"/>
                <a:cs typeface="微软雅黑"/>
              </a:rPr>
              <a:t>研</a:t>
            </a:r>
            <a:r>
              <a:rPr sz="1400">
                <a:solidFill>
                  <a:srgbClr val="585858"/>
                </a:solidFill>
                <a:latin typeface="微软雅黑"/>
                <a:cs typeface="微软雅黑"/>
              </a:rPr>
              <a:t>究 本次研究遍</a:t>
            </a:r>
            <a:r>
              <a:rPr sz="1400" spc="-10">
                <a:solidFill>
                  <a:srgbClr val="585858"/>
                </a:solidFill>
                <a:latin typeface="微软雅黑"/>
                <a:cs typeface="微软雅黑"/>
              </a:rPr>
              <a:t>及</a:t>
            </a:r>
            <a:r>
              <a:rPr sz="1400" spc="-5">
                <a:solidFill>
                  <a:srgbClr val="585858"/>
                </a:solidFill>
                <a:latin typeface="Arial"/>
                <a:cs typeface="Arial"/>
              </a:rPr>
              <a:t>30</a:t>
            </a:r>
            <a:r>
              <a:rPr sz="1400">
                <a:solidFill>
                  <a:srgbClr val="585858"/>
                </a:solidFill>
                <a:latin typeface="微软雅黑"/>
                <a:cs typeface="微软雅黑"/>
              </a:rPr>
              <a:t>个省</a:t>
            </a:r>
            <a:r>
              <a:rPr sz="1400" spc="-15">
                <a:solidFill>
                  <a:srgbClr val="585858"/>
                </a:solidFill>
                <a:latin typeface="微软雅黑"/>
                <a:cs typeface="微软雅黑"/>
              </a:rPr>
              <a:t>份</a:t>
            </a:r>
            <a:r>
              <a:rPr sz="1400" spc="-5">
                <a:solidFill>
                  <a:srgbClr val="585858"/>
                </a:solidFill>
                <a:latin typeface="Arial"/>
                <a:cs typeface="Arial"/>
              </a:rPr>
              <a:t>164</a:t>
            </a:r>
            <a:r>
              <a:rPr sz="1400">
                <a:solidFill>
                  <a:srgbClr val="585858"/>
                </a:solidFill>
                <a:latin typeface="微软雅黑"/>
                <a:cs typeface="微软雅黑"/>
              </a:rPr>
              <a:t>座</a:t>
            </a:r>
            <a:r>
              <a:rPr sz="1400" spc="-15">
                <a:solidFill>
                  <a:srgbClr val="585858"/>
                </a:solidFill>
                <a:latin typeface="微软雅黑"/>
                <a:cs typeface="微软雅黑"/>
              </a:rPr>
              <a:t>城</a:t>
            </a:r>
            <a:r>
              <a:rPr sz="1400">
                <a:solidFill>
                  <a:srgbClr val="585858"/>
                </a:solidFill>
                <a:latin typeface="微软雅黑"/>
                <a:cs typeface="微软雅黑"/>
              </a:rPr>
              <a:t>市</a:t>
            </a:r>
            <a:endParaRPr sz="1400">
              <a:latin typeface="微软雅黑"/>
              <a:cs typeface="微软雅黑"/>
            </a:endParaRPr>
          </a:p>
          <a:p>
            <a:pPr marL="12700">
              <a:lnSpc>
                <a:spcPct val="100000"/>
              </a:lnSpc>
              <a:spcBef>
                <a:spcPts val="500"/>
              </a:spcBef>
            </a:pPr>
            <a:r>
              <a:rPr sz="1400">
                <a:solidFill>
                  <a:srgbClr val="585858"/>
                </a:solidFill>
                <a:latin typeface="微软雅黑"/>
                <a:cs typeface="微软雅黑"/>
              </a:rPr>
              <a:t>共计</a:t>
            </a:r>
            <a:r>
              <a:rPr sz="1400" spc="-5">
                <a:solidFill>
                  <a:srgbClr val="585858"/>
                </a:solidFill>
                <a:latin typeface="Arial"/>
                <a:cs typeface="Arial"/>
              </a:rPr>
              <a:t>1060</a:t>
            </a:r>
            <a:r>
              <a:rPr sz="1400">
                <a:solidFill>
                  <a:srgbClr val="585858"/>
                </a:solidFill>
                <a:latin typeface="微软雅黑"/>
                <a:cs typeface="微软雅黑"/>
              </a:rPr>
              <a:t>名女性</a:t>
            </a:r>
            <a:r>
              <a:rPr sz="1400" spc="-15">
                <a:solidFill>
                  <a:srgbClr val="585858"/>
                </a:solidFill>
                <a:latin typeface="微软雅黑"/>
                <a:cs typeface="微软雅黑"/>
              </a:rPr>
              <a:t>参</a:t>
            </a:r>
            <a:r>
              <a:rPr sz="1400">
                <a:solidFill>
                  <a:srgbClr val="585858"/>
                </a:solidFill>
                <a:latin typeface="微软雅黑"/>
                <a:cs typeface="微软雅黑"/>
              </a:rPr>
              <a:t>与本</a:t>
            </a:r>
            <a:r>
              <a:rPr sz="1400" spc="-15">
                <a:solidFill>
                  <a:srgbClr val="585858"/>
                </a:solidFill>
                <a:latin typeface="微软雅黑"/>
                <a:cs typeface="微软雅黑"/>
              </a:rPr>
              <a:t>次</a:t>
            </a:r>
            <a:r>
              <a:rPr sz="1400">
                <a:solidFill>
                  <a:srgbClr val="585858"/>
                </a:solidFill>
                <a:latin typeface="微软雅黑"/>
                <a:cs typeface="微软雅黑"/>
              </a:rPr>
              <a:t>调研</a:t>
            </a:r>
            <a:r>
              <a:rPr sz="1400" spc="-15">
                <a:solidFill>
                  <a:srgbClr val="585858"/>
                </a:solidFill>
                <a:latin typeface="微软雅黑"/>
                <a:cs typeface="微软雅黑"/>
              </a:rPr>
              <a:t>，</a:t>
            </a:r>
            <a:r>
              <a:rPr sz="1400">
                <a:solidFill>
                  <a:srgbClr val="585858"/>
                </a:solidFill>
                <a:latin typeface="微软雅黑"/>
                <a:cs typeface="微软雅黑"/>
              </a:rPr>
              <a:t>为中</a:t>
            </a:r>
            <a:r>
              <a:rPr sz="1400" spc="-15">
                <a:solidFill>
                  <a:srgbClr val="585858"/>
                </a:solidFill>
                <a:latin typeface="微软雅黑"/>
                <a:cs typeface="微软雅黑"/>
              </a:rPr>
              <a:t>国</a:t>
            </a:r>
            <a:r>
              <a:rPr sz="1400">
                <a:solidFill>
                  <a:srgbClr val="585858"/>
                </a:solidFill>
                <a:latin typeface="微软雅黑"/>
                <a:cs typeface="微软雅黑"/>
              </a:rPr>
              <a:t>女性</a:t>
            </a:r>
            <a:r>
              <a:rPr sz="1400" spc="-15">
                <a:solidFill>
                  <a:srgbClr val="585858"/>
                </a:solidFill>
                <a:latin typeface="微软雅黑"/>
                <a:cs typeface="微软雅黑"/>
              </a:rPr>
              <a:t>私</a:t>
            </a:r>
            <a:r>
              <a:rPr sz="1400">
                <a:solidFill>
                  <a:srgbClr val="585858"/>
                </a:solidFill>
                <a:latin typeface="微软雅黑"/>
                <a:cs typeface="微软雅黑"/>
              </a:rPr>
              <a:t>处健</a:t>
            </a:r>
            <a:r>
              <a:rPr sz="1400" spc="-15">
                <a:solidFill>
                  <a:srgbClr val="585858"/>
                </a:solidFill>
                <a:latin typeface="微软雅黑"/>
                <a:cs typeface="微软雅黑"/>
              </a:rPr>
              <a:t>康</a:t>
            </a:r>
            <a:r>
              <a:rPr sz="1400">
                <a:solidFill>
                  <a:srgbClr val="585858"/>
                </a:solidFill>
                <a:latin typeface="微软雅黑"/>
                <a:cs typeface="微软雅黑"/>
              </a:rPr>
              <a:t>问题</a:t>
            </a:r>
            <a:r>
              <a:rPr sz="1400" spc="-15">
                <a:solidFill>
                  <a:srgbClr val="585858"/>
                </a:solidFill>
                <a:latin typeface="微软雅黑"/>
                <a:cs typeface="微软雅黑"/>
              </a:rPr>
              <a:t>发</a:t>
            </a:r>
            <a:r>
              <a:rPr sz="1400">
                <a:solidFill>
                  <a:srgbClr val="585858"/>
                </a:solidFill>
                <a:latin typeface="微软雅黑"/>
                <a:cs typeface="微软雅黑"/>
              </a:rPr>
              <a:t>声</a:t>
            </a:r>
            <a:endParaRPr sz="1400">
              <a:latin typeface="微软雅黑"/>
              <a:cs typeface="微软雅黑"/>
            </a:endParaRPr>
          </a:p>
        </p:txBody>
      </p:sp>
      <p:sp>
        <p:nvSpPr>
          <p:cNvPr id="15" name="object 15"/>
          <p:cNvSpPr txBox="1"/>
          <p:nvPr/>
        </p:nvSpPr>
        <p:spPr>
          <a:xfrm rot="18900000">
            <a:off x="4062142" y="3339572"/>
            <a:ext cx="4015843" cy="127000"/>
          </a:xfrm>
          <a:prstGeom prst="rect">
            <a:avLst/>
          </a:prstGeom>
        </p:spPr>
        <p:txBody>
          <a:bodyPr vert="horz" wrap="square" lIns="0" tIns="0" rIns="0" bIns="0" rtlCol="0">
            <a:spAutoFit/>
          </a:bodyPr>
          <a:lstStyle/>
          <a:p>
            <a:pPr>
              <a:lnSpc>
                <a:spcPts val="990"/>
              </a:lnSpc>
            </a:pPr>
            <a:r>
              <a:rPr sz="1000" spc="-25">
                <a:latin typeface="宋体"/>
                <a:cs typeface="宋体"/>
              </a:rPr>
              <a:t>用户702693615于2023-12-30日下载，仅供本人内部使用，不可传播与转载</a:t>
            </a:r>
            <a:endParaRPr sz="1000">
              <a:latin typeface="宋体"/>
              <a:cs typeface="宋体"/>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0655934"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3" name="object 3"/>
          <p:cNvSpPr/>
          <p:nvPr/>
        </p:nvSpPr>
        <p:spPr>
          <a:xfrm>
            <a:off x="8409089" y="314232"/>
            <a:ext cx="638817" cy="540433"/>
          </a:xfrm>
          <a:prstGeom prst="rect">
            <a:avLst/>
          </a:prstGeom>
          <a:blipFill>
            <a:blip r:embed="rId2"/>
            <a:stretch>
              <a:fillRect/>
            </a:stretch>
          </a:blipFill>
        </p:spPr>
        <p:txBody>
          <a:bodyPr wrap="square" lIns="0" tIns="0" rIns="0" bIns="0" rtlCol="0"/>
          <a:lstStyle/>
          <a:p/>
        </p:txBody>
      </p:sp>
      <p:sp>
        <p:nvSpPr>
          <p:cNvPr id="4" name="object 4"/>
          <p:cNvSpPr/>
          <p:nvPr/>
        </p:nvSpPr>
        <p:spPr>
          <a:xfrm>
            <a:off x="9323831" y="417576"/>
            <a:ext cx="1260348" cy="277367"/>
          </a:xfrm>
          <a:prstGeom prst="rect">
            <a:avLst/>
          </a:prstGeom>
          <a:blipFill>
            <a:blip r:embed="rId3"/>
            <a:stretch>
              <a:fillRect/>
            </a:stretch>
          </a:blipFill>
        </p:spPr>
        <p:txBody>
          <a:bodyPr wrap="square" lIns="0" tIns="0" rIns="0" bIns="0" rtlCol="0"/>
          <a:lstStyle/>
          <a:p/>
        </p:txBody>
      </p:sp>
      <p:sp>
        <p:nvSpPr>
          <p:cNvPr id="5" name="object 5"/>
          <p:cNvSpPr txBox="1"/>
          <p:nvPr/>
        </p:nvSpPr>
        <p:spPr>
          <a:xfrm>
            <a:off x="9101708"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6" name="object 6"/>
          <p:cNvSpPr/>
          <p:nvPr/>
        </p:nvSpPr>
        <p:spPr>
          <a:xfrm>
            <a:off x="539495" y="6573011"/>
            <a:ext cx="11108690" cy="0"/>
          </a:xfrm>
          <a:custGeom>
            <a:rect l="l" t="t" r="r" b="b"/>
            <a:pathLst>
              <a:path w="11108690">
                <a:moveTo>
                  <a:pt x="0" y="0"/>
                </a:moveTo>
                <a:lnTo>
                  <a:pt x="11108563" y="0"/>
                </a:lnTo>
              </a:path>
            </a:pathLst>
          </a:custGeom>
          <a:ln w="6350">
            <a:solidFill>
              <a:srgbClr val="BEBEBE"/>
            </a:solidFill>
          </a:ln>
        </p:spPr>
        <p:txBody>
          <a:bodyPr wrap="square" lIns="0" tIns="0" rIns="0" bIns="0" rtlCol="0"/>
          <a:lstStyle/>
          <a:p/>
        </p:txBody>
      </p:sp>
      <p:sp>
        <p:nvSpPr>
          <p:cNvPr id="7" name="object 7"/>
          <p:cNvSpPr/>
          <p:nvPr/>
        </p:nvSpPr>
        <p:spPr>
          <a:xfrm>
            <a:off x="970781" y="4399684"/>
            <a:ext cx="10242817" cy="1408349"/>
          </a:xfrm>
          <a:prstGeom prst="rect">
            <a:avLst/>
          </a:prstGeom>
          <a:blipFill>
            <a:blip r:embed="rId4"/>
            <a:stretch>
              <a:fillRect/>
            </a:stretch>
          </a:blipFill>
        </p:spPr>
        <p:txBody>
          <a:bodyPr wrap="square" lIns="0" tIns="0" rIns="0" bIns="0" rtlCol="0"/>
          <a:lstStyle/>
          <a:p/>
        </p:txBody>
      </p:sp>
      <p:sp>
        <p:nvSpPr>
          <p:cNvPr id="8" name="object 8"/>
          <p:cNvSpPr/>
          <p:nvPr/>
        </p:nvSpPr>
        <p:spPr>
          <a:xfrm>
            <a:off x="976883" y="4434840"/>
            <a:ext cx="10159365" cy="1333500"/>
          </a:xfrm>
          <a:custGeom>
            <a:rect l="l" t="t" r="r" b="b"/>
            <a:pathLst>
              <a:path w="10159365" h="1333500">
                <a:moveTo>
                  <a:pt x="10138918" y="0"/>
                </a:moveTo>
                <a:lnTo>
                  <a:pt x="20040" y="0"/>
                </a:lnTo>
                <a:lnTo>
                  <a:pt x="12242" y="1581"/>
                </a:lnTo>
                <a:lnTo>
                  <a:pt x="5872" y="5889"/>
                </a:lnTo>
                <a:lnTo>
                  <a:pt x="1575" y="12269"/>
                </a:lnTo>
                <a:lnTo>
                  <a:pt x="0" y="20066"/>
                </a:lnTo>
                <a:lnTo>
                  <a:pt x="0" y="1313459"/>
                </a:lnTo>
                <a:lnTo>
                  <a:pt x="1575" y="1321257"/>
                </a:lnTo>
                <a:lnTo>
                  <a:pt x="5872" y="1327627"/>
                </a:lnTo>
                <a:lnTo>
                  <a:pt x="12242" y="1331924"/>
                </a:lnTo>
                <a:lnTo>
                  <a:pt x="20040" y="1333500"/>
                </a:lnTo>
                <a:lnTo>
                  <a:pt x="10138918" y="1333500"/>
                </a:lnTo>
                <a:lnTo>
                  <a:pt x="10146714" y="1331924"/>
                </a:lnTo>
                <a:lnTo>
                  <a:pt x="10153094" y="1327627"/>
                </a:lnTo>
                <a:lnTo>
                  <a:pt x="10157402" y="1321257"/>
                </a:lnTo>
                <a:lnTo>
                  <a:pt x="10158984" y="1313459"/>
                </a:lnTo>
                <a:lnTo>
                  <a:pt x="10158984" y="20066"/>
                </a:lnTo>
                <a:lnTo>
                  <a:pt x="10157402" y="12269"/>
                </a:lnTo>
                <a:lnTo>
                  <a:pt x="10153094" y="5889"/>
                </a:lnTo>
                <a:lnTo>
                  <a:pt x="10146714" y="1581"/>
                </a:lnTo>
                <a:lnTo>
                  <a:pt x="10138918" y="0"/>
                </a:lnTo>
                <a:close/>
              </a:path>
            </a:pathLst>
          </a:custGeom>
          <a:solidFill>
            <a:srgbClr val="FFFFFF"/>
          </a:solidFill>
        </p:spPr>
        <p:txBody>
          <a:bodyPr wrap="square" lIns="0" tIns="0" rIns="0" bIns="0" rtlCol="0"/>
          <a:lstStyle/>
          <a:p/>
        </p:txBody>
      </p:sp>
      <p:sp>
        <p:nvSpPr>
          <p:cNvPr id="9" name="object 9"/>
          <p:cNvSpPr/>
          <p:nvPr/>
        </p:nvSpPr>
        <p:spPr>
          <a:xfrm>
            <a:off x="970781" y="2950348"/>
            <a:ext cx="10242817" cy="1408349"/>
          </a:xfrm>
          <a:prstGeom prst="rect">
            <a:avLst/>
          </a:prstGeom>
          <a:blipFill>
            <a:blip r:embed="rId4"/>
            <a:stretch>
              <a:fillRect/>
            </a:stretch>
          </a:blipFill>
        </p:spPr>
        <p:txBody>
          <a:bodyPr wrap="square" lIns="0" tIns="0" rIns="0" bIns="0" rtlCol="0"/>
          <a:lstStyle/>
          <a:p/>
        </p:txBody>
      </p:sp>
      <p:sp>
        <p:nvSpPr>
          <p:cNvPr id="10" name="object 10"/>
          <p:cNvSpPr/>
          <p:nvPr/>
        </p:nvSpPr>
        <p:spPr>
          <a:xfrm>
            <a:off x="976883" y="2985516"/>
            <a:ext cx="10159365" cy="1333500"/>
          </a:xfrm>
          <a:custGeom>
            <a:rect l="l" t="t" r="r" b="b"/>
            <a:pathLst>
              <a:path w="10159365" h="1333500">
                <a:moveTo>
                  <a:pt x="10138918" y="0"/>
                </a:moveTo>
                <a:lnTo>
                  <a:pt x="20040" y="0"/>
                </a:lnTo>
                <a:lnTo>
                  <a:pt x="12242" y="1581"/>
                </a:lnTo>
                <a:lnTo>
                  <a:pt x="5872" y="5889"/>
                </a:lnTo>
                <a:lnTo>
                  <a:pt x="1575" y="12269"/>
                </a:lnTo>
                <a:lnTo>
                  <a:pt x="0" y="20066"/>
                </a:lnTo>
                <a:lnTo>
                  <a:pt x="0" y="1313434"/>
                </a:lnTo>
                <a:lnTo>
                  <a:pt x="1575" y="1321230"/>
                </a:lnTo>
                <a:lnTo>
                  <a:pt x="5872" y="1327610"/>
                </a:lnTo>
                <a:lnTo>
                  <a:pt x="12242" y="1331918"/>
                </a:lnTo>
                <a:lnTo>
                  <a:pt x="20040" y="1333500"/>
                </a:lnTo>
                <a:lnTo>
                  <a:pt x="10138918" y="1333500"/>
                </a:lnTo>
                <a:lnTo>
                  <a:pt x="10146714" y="1331918"/>
                </a:lnTo>
                <a:lnTo>
                  <a:pt x="10153094" y="1327610"/>
                </a:lnTo>
                <a:lnTo>
                  <a:pt x="10157402" y="1321230"/>
                </a:lnTo>
                <a:lnTo>
                  <a:pt x="10158984" y="1313434"/>
                </a:lnTo>
                <a:lnTo>
                  <a:pt x="10158984" y="20066"/>
                </a:lnTo>
                <a:lnTo>
                  <a:pt x="10157402" y="12269"/>
                </a:lnTo>
                <a:lnTo>
                  <a:pt x="10153094" y="5889"/>
                </a:lnTo>
                <a:lnTo>
                  <a:pt x="10146714" y="1581"/>
                </a:lnTo>
                <a:lnTo>
                  <a:pt x="10138918" y="0"/>
                </a:lnTo>
                <a:close/>
              </a:path>
            </a:pathLst>
          </a:custGeom>
          <a:solidFill>
            <a:srgbClr val="FFFFFF"/>
          </a:solidFill>
        </p:spPr>
        <p:txBody>
          <a:bodyPr wrap="square" lIns="0" tIns="0" rIns="0" bIns="0" rtlCol="0"/>
          <a:lstStyle/>
          <a:p/>
        </p:txBody>
      </p:sp>
      <p:sp>
        <p:nvSpPr>
          <p:cNvPr id="11" name="object 11"/>
          <p:cNvSpPr/>
          <p:nvPr/>
        </p:nvSpPr>
        <p:spPr>
          <a:xfrm>
            <a:off x="970781" y="1501024"/>
            <a:ext cx="10242817" cy="1408349"/>
          </a:xfrm>
          <a:prstGeom prst="rect">
            <a:avLst/>
          </a:prstGeom>
          <a:blipFill>
            <a:blip r:embed="rId4"/>
            <a:stretch>
              <a:fillRect/>
            </a:stretch>
          </a:blipFill>
        </p:spPr>
        <p:txBody>
          <a:bodyPr wrap="square" lIns="0" tIns="0" rIns="0" bIns="0" rtlCol="0"/>
          <a:lstStyle/>
          <a:p/>
        </p:txBody>
      </p:sp>
      <p:sp>
        <p:nvSpPr>
          <p:cNvPr id="12" name="object 12"/>
          <p:cNvSpPr/>
          <p:nvPr/>
        </p:nvSpPr>
        <p:spPr>
          <a:xfrm>
            <a:off x="976883" y="1536191"/>
            <a:ext cx="10159365" cy="1333500"/>
          </a:xfrm>
          <a:custGeom>
            <a:rect l="l" t="t" r="r" b="b"/>
            <a:pathLst>
              <a:path w="10159365" h="1333500">
                <a:moveTo>
                  <a:pt x="10138918" y="0"/>
                </a:moveTo>
                <a:lnTo>
                  <a:pt x="20040" y="0"/>
                </a:lnTo>
                <a:lnTo>
                  <a:pt x="12242" y="1581"/>
                </a:lnTo>
                <a:lnTo>
                  <a:pt x="5872" y="5889"/>
                </a:lnTo>
                <a:lnTo>
                  <a:pt x="1575" y="12269"/>
                </a:lnTo>
                <a:lnTo>
                  <a:pt x="0" y="20066"/>
                </a:lnTo>
                <a:lnTo>
                  <a:pt x="0" y="1313434"/>
                </a:lnTo>
                <a:lnTo>
                  <a:pt x="1575" y="1321230"/>
                </a:lnTo>
                <a:lnTo>
                  <a:pt x="5872" y="1327610"/>
                </a:lnTo>
                <a:lnTo>
                  <a:pt x="12242" y="1331918"/>
                </a:lnTo>
                <a:lnTo>
                  <a:pt x="20040" y="1333500"/>
                </a:lnTo>
                <a:lnTo>
                  <a:pt x="10138918" y="1333500"/>
                </a:lnTo>
                <a:lnTo>
                  <a:pt x="10146714" y="1331918"/>
                </a:lnTo>
                <a:lnTo>
                  <a:pt x="10153094" y="1327610"/>
                </a:lnTo>
                <a:lnTo>
                  <a:pt x="10157402" y="1321230"/>
                </a:lnTo>
                <a:lnTo>
                  <a:pt x="10158984" y="1313434"/>
                </a:lnTo>
                <a:lnTo>
                  <a:pt x="10158984" y="20066"/>
                </a:lnTo>
                <a:lnTo>
                  <a:pt x="10157402" y="12269"/>
                </a:lnTo>
                <a:lnTo>
                  <a:pt x="10153094" y="5889"/>
                </a:lnTo>
                <a:lnTo>
                  <a:pt x="10146714" y="1581"/>
                </a:lnTo>
                <a:lnTo>
                  <a:pt x="10138918" y="0"/>
                </a:lnTo>
                <a:close/>
              </a:path>
            </a:pathLst>
          </a:custGeom>
          <a:solidFill>
            <a:srgbClr val="FFFFFF"/>
          </a:solidFill>
        </p:spPr>
        <p:txBody>
          <a:bodyPr wrap="square" lIns="0" tIns="0" rIns="0" bIns="0" rtlCol="0"/>
          <a:lstStyle/>
          <a:p/>
        </p:txBody>
      </p:sp>
      <p:sp>
        <p:nvSpPr>
          <p:cNvPr id="13" name="object 13"/>
          <p:cNvSpPr txBox="1">
            <a:spLocks noGrp="1"/>
          </p:cNvSpPr>
          <p:nvPr>
            <p:ph type="title"/>
          </p:nvPr>
        </p:nvSpPr>
        <p:spPr>
          <a:xfrm>
            <a:off x="526795" y="300939"/>
            <a:ext cx="5125720" cy="452120"/>
          </a:xfrm>
          <a:prstGeom prst="rect">
            <a:avLst/>
          </a:prstGeom>
        </p:spPr>
        <p:txBody>
          <a:bodyPr vert="horz" wrap="square" lIns="0" tIns="12065" rIns="0" bIns="0" rtlCol="0">
            <a:spAutoFit/>
          </a:bodyPr>
          <a:lstStyle/>
          <a:p>
            <a:pPr marL="12700">
              <a:lnSpc>
                <a:spcPct val="100000"/>
              </a:lnSpc>
              <a:spcBef>
                <a:spcPts val="95"/>
              </a:spcBef>
            </a:pPr>
            <a:r>
              <a:rPr spc="-5"/>
              <a:t>2023年中国女性私处护理白皮书</a:t>
            </a:r>
          </a:p>
        </p:txBody>
      </p:sp>
      <p:sp>
        <p:nvSpPr>
          <p:cNvPr id="14" name="object 14"/>
          <p:cNvSpPr txBox="1"/>
          <p:nvPr/>
        </p:nvSpPr>
        <p:spPr>
          <a:xfrm>
            <a:off x="5840095" y="987043"/>
            <a:ext cx="431165" cy="26924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585858"/>
                </a:solidFill>
                <a:latin typeface="微软雅黑"/>
                <a:cs typeface="微软雅黑"/>
              </a:rPr>
              <a:t>序言</a:t>
            </a:r>
            <a:endParaRPr sz="1600">
              <a:latin typeface="微软雅黑"/>
              <a:cs typeface="微软雅黑"/>
            </a:endParaRPr>
          </a:p>
        </p:txBody>
      </p:sp>
      <p:sp>
        <p:nvSpPr>
          <p:cNvPr id="15" name="object 15"/>
          <p:cNvSpPr txBox="1"/>
          <p:nvPr/>
        </p:nvSpPr>
        <p:spPr>
          <a:xfrm>
            <a:off x="2337942" y="2024888"/>
            <a:ext cx="1427480" cy="521970"/>
          </a:xfrm>
          <a:prstGeom prst="rect">
            <a:avLst/>
          </a:prstGeom>
        </p:spPr>
        <p:txBody>
          <a:bodyPr vert="horz" wrap="square" lIns="0" tIns="13335" rIns="0" bIns="0" rtlCol="0">
            <a:spAutoFit/>
          </a:bodyPr>
          <a:lstStyle/>
          <a:p>
            <a:pPr marL="26034">
              <a:lnSpc>
                <a:spcPct val="100000"/>
              </a:lnSpc>
              <a:spcBef>
                <a:spcPts val="105"/>
              </a:spcBef>
              <a:tabLst>
                <a:tab pos="1002030"/>
              </a:tabLst>
            </a:pPr>
            <a:r>
              <a:rPr sz="1400" b="1" u="sng">
                <a:solidFill>
                  <a:srgbClr val="585858"/>
                </a:solidFill>
                <a:uFill>
                  <a:solidFill>
                    <a:srgbClr val="585858"/>
                  </a:solidFill>
                </a:uFill>
                <a:latin typeface="微软雅黑"/>
                <a:cs typeface="微软雅黑"/>
              </a:rPr>
              <a:t>何毛毛	</a:t>
            </a:r>
            <a:endParaRPr sz="1400">
              <a:latin typeface="微软雅黑"/>
              <a:cs typeface="微软雅黑"/>
            </a:endParaRPr>
          </a:p>
          <a:p>
            <a:pPr marL="12700">
              <a:lnSpc>
                <a:spcPct val="100000"/>
              </a:lnSpc>
              <a:spcBef>
                <a:spcPts val="900"/>
              </a:spcBef>
            </a:pPr>
            <a:r>
              <a:rPr sz="1100" b="1">
                <a:solidFill>
                  <a:srgbClr val="585858"/>
                </a:solidFill>
                <a:latin typeface="微软雅黑"/>
                <a:cs typeface="微软雅黑"/>
              </a:rPr>
              <a:t>广州三甲医院妇科医生</a:t>
            </a:r>
            <a:endParaRPr sz="1100">
              <a:latin typeface="微软雅黑"/>
              <a:cs typeface="微软雅黑"/>
            </a:endParaRPr>
          </a:p>
        </p:txBody>
      </p:sp>
      <p:sp>
        <p:nvSpPr>
          <p:cNvPr id="16" name="object 16"/>
          <p:cNvSpPr txBox="1"/>
          <p:nvPr/>
        </p:nvSpPr>
        <p:spPr>
          <a:xfrm>
            <a:off x="2337942" y="3932046"/>
            <a:ext cx="1427480" cy="193675"/>
          </a:xfrm>
          <a:prstGeom prst="rect">
            <a:avLst/>
          </a:prstGeom>
        </p:spPr>
        <p:txBody>
          <a:bodyPr vert="horz" wrap="square" lIns="0" tIns="12700" rIns="0" bIns="0" rtlCol="0">
            <a:spAutoFit/>
          </a:bodyPr>
          <a:lstStyle/>
          <a:p>
            <a:pPr marL="12700">
              <a:lnSpc>
                <a:spcPct val="100000"/>
              </a:lnSpc>
              <a:spcBef>
                <a:spcPts val="100"/>
              </a:spcBef>
            </a:pPr>
            <a:r>
              <a:rPr sz="1100" b="1">
                <a:solidFill>
                  <a:srgbClr val="585858"/>
                </a:solidFill>
                <a:latin typeface="微软雅黑"/>
                <a:cs typeface="微软雅黑"/>
              </a:rPr>
              <a:t>成都三甲医院妇科医生</a:t>
            </a:r>
            <a:endParaRPr sz="1100">
              <a:latin typeface="微软雅黑"/>
              <a:cs typeface="微软雅黑"/>
            </a:endParaRPr>
          </a:p>
        </p:txBody>
      </p:sp>
      <p:sp>
        <p:nvSpPr>
          <p:cNvPr id="17" name="object 17"/>
          <p:cNvSpPr txBox="1"/>
          <p:nvPr/>
        </p:nvSpPr>
        <p:spPr>
          <a:xfrm>
            <a:off x="2351658" y="3604005"/>
            <a:ext cx="382270" cy="239395"/>
          </a:xfrm>
          <a:prstGeom prst="rect">
            <a:avLst/>
          </a:prstGeom>
        </p:spPr>
        <p:txBody>
          <a:bodyPr vert="horz" wrap="square" lIns="0" tIns="12700" rIns="0" bIns="0" rtlCol="0">
            <a:spAutoFit/>
          </a:bodyPr>
          <a:lstStyle/>
          <a:p>
            <a:pPr marL="12700">
              <a:lnSpc>
                <a:spcPct val="100000"/>
              </a:lnSpc>
              <a:spcBef>
                <a:spcPts val="100"/>
              </a:spcBef>
            </a:pPr>
            <a:r>
              <a:rPr sz="1400" b="1">
                <a:solidFill>
                  <a:srgbClr val="585858"/>
                </a:solidFill>
                <a:latin typeface="微软雅黑"/>
                <a:cs typeface="微软雅黑"/>
              </a:rPr>
              <a:t>陈鹏</a:t>
            </a:r>
            <a:endParaRPr sz="1400">
              <a:latin typeface="微软雅黑"/>
              <a:cs typeface="微软雅黑"/>
            </a:endParaRPr>
          </a:p>
        </p:txBody>
      </p:sp>
      <p:sp>
        <p:nvSpPr>
          <p:cNvPr id="18" name="object 18"/>
          <p:cNvSpPr/>
          <p:nvPr/>
        </p:nvSpPr>
        <p:spPr>
          <a:xfrm>
            <a:off x="2368295" y="3880103"/>
            <a:ext cx="972185" cy="0"/>
          </a:xfrm>
          <a:custGeom>
            <a:rect l="l" t="t" r="r" b="b"/>
            <a:pathLst>
              <a:path w="972185">
                <a:moveTo>
                  <a:pt x="0" y="0"/>
                </a:moveTo>
                <a:lnTo>
                  <a:pt x="972057" y="0"/>
                </a:lnTo>
              </a:path>
            </a:pathLst>
          </a:custGeom>
          <a:ln w="3175">
            <a:solidFill>
              <a:srgbClr val="585858"/>
            </a:solidFill>
          </a:ln>
        </p:spPr>
        <p:txBody>
          <a:bodyPr wrap="square" lIns="0" tIns="0" rIns="0" bIns="0" rtlCol="0"/>
          <a:lstStyle/>
          <a:p/>
        </p:txBody>
      </p:sp>
      <p:sp>
        <p:nvSpPr>
          <p:cNvPr id="19" name="object 19"/>
          <p:cNvSpPr txBox="1"/>
          <p:nvPr/>
        </p:nvSpPr>
        <p:spPr>
          <a:xfrm>
            <a:off x="2337942" y="4926913"/>
            <a:ext cx="1567815" cy="522605"/>
          </a:xfrm>
          <a:prstGeom prst="rect">
            <a:avLst/>
          </a:prstGeom>
        </p:spPr>
        <p:txBody>
          <a:bodyPr vert="horz" wrap="square" lIns="0" tIns="13335" rIns="0" bIns="0" rtlCol="0">
            <a:spAutoFit/>
          </a:bodyPr>
          <a:lstStyle/>
          <a:p>
            <a:pPr marL="26034">
              <a:lnSpc>
                <a:spcPct val="100000"/>
              </a:lnSpc>
              <a:spcBef>
                <a:spcPts val="105"/>
              </a:spcBef>
              <a:tabLst>
                <a:tab pos="1002030"/>
              </a:tabLst>
            </a:pPr>
            <a:r>
              <a:rPr sz="1400" b="1" u="sng">
                <a:solidFill>
                  <a:srgbClr val="585858"/>
                </a:solidFill>
                <a:uFill>
                  <a:solidFill>
                    <a:srgbClr val="585858"/>
                  </a:solidFill>
                </a:uFill>
                <a:latin typeface="微软雅黑"/>
                <a:cs typeface="微软雅黑"/>
              </a:rPr>
              <a:t>王晓</a:t>
            </a:r>
            <a:r>
              <a:rPr sz="1400" b="1" u="sng" spc="5">
                <a:solidFill>
                  <a:srgbClr val="585858"/>
                </a:solidFill>
                <a:uFill>
                  <a:solidFill>
                    <a:srgbClr val="585858"/>
                  </a:solidFill>
                </a:uFill>
                <a:latin typeface="微软雅黑"/>
                <a:cs typeface="微软雅黑"/>
              </a:rPr>
              <a:t>彦</a:t>
            </a:r>
            <a:r>
              <a:rPr sz="1400" b="1" u="sng">
                <a:solidFill>
                  <a:srgbClr val="585858"/>
                </a:solidFill>
                <a:uFill>
                  <a:solidFill>
                    <a:srgbClr val="585858"/>
                  </a:solidFill>
                </a:uFill>
                <a:latin typeface="微软雅黑"/>
                <a:cs typeface="微软雅黑"/>
              </a:rPr>
              <a:t>	</a:t>
            </a:r>
            <a:endParaRPr sz="1400">
              <a:latin typeface="微软雅黑"/>
              <a:cs typeface="微软雅黑"/>
            </a:endParaRPr>
          </a:p>
          <a:p>
            <a:pPr marL="12700">
              <a:lnSpc>
                <a:spcPct val="100000"/>
              </a:lnSpc>
              <a:spcBef>
                <a:spcPts val="905"/>
              </a:spcBef>
            </a:pPr>
            <a:r>
              <a:rPr sz="1100" b="1">
                <a:solidFill>
                  <a:srgbClr val="585858"/>
                </a:solidFill>
                <a:latin typeface="微软雅黑"/>
                <a:cs typeface="微软雅黑"/>
              </a:rPr>
              <a:t>北京三甲医院皮肤科医生</a:t>
            </a:r>
            <a:endParaRPr sz="1100">
              <a:latin typeface="微软雅黑"/>
              <a:cs typeface="微软雅黑"/>
            </a:endParaRPr>
          </a:p>
        </p:txBody>
      </p:sp>
      <p:sp>
        <p:nvSpPr>
          <p:cNvPr id="20" name="object 20"/>
          <p:cNvSpPr txBox="1"/>
          <p:nvPr/>
        </p:nvSpPr>
        <p:spPr>
          <a:xfrm>
            <a:off x="4432680" y="1721267"/>
            <a:ext cx="6050280" cy="4131945"/>
          </a:xfrm>
          <a:prstGeom prst="rect">
            <a:avLst/>
          </a:prstGeom>
        </p:spPr>
        <p:txBody>
          <a:bodyPr vert="horz" wrap="square" lIns="0" tIns="67945" rIns="0" bIns="0" rtlCol="0">
            <a:spAutoFit/>
          </a:bodyPr>
          <a:lstStyle/>
          <a:p>
            <a:pPr marL="38100">
              <a:lnSpc>
                <a:spcPct val="100000"/>
              </a:lnSpc>
              <a:spcBef>
                <a:spcPts val="535"/>
              </a:spcBef>
            </a:pPr>
            <a:r>
              <a:rPr sz="4200" spc="150" baseline="6944">
                <a:solidFill>
                  <a:srgbClr val="8AC53E"/>
                </a:solidFill>
                <a:latin typeface="微软雅黑"/>
                <a:cs typeface="微软雅黑"/>
              </a:rPr>
              <a:t>“</a:t>
            </a:r>
            <a:r>
              <a:rPr sz="1400">
                <a:solidFill>
                  <a:srgbClr val="585858"/>
                </a:solidFill>
                <a:latin typeface="微软雅黑"/>
                <a:cs typeface="微软雅黑"/>
              </a:rPr>
              <a:t>希望通过这本白皮书的</a:t>
            </a:r>
            <a:r>
              <a:rPr sz="1400" spc="-15">
                <a:solidFill>
                  <a:srgbClr val="585858"/>
                </a:solidFill>
                <a:latin typeface="微软雅黑"/>
                <a:cs typeface="微软雅黑"/>
              </a:rPr>
              <a:t>发</a:t>
            </a:r>
            <a:r>
              <a:rPr sz="1400">
                <a:solidFill>
                  <a:srgbClr val="585858"/>
                </a:solidFill>
                <a:latin typeface="微软雅黑"/>
                <a:cs typeface="微软雅黑"/>
              </a:rPr>
              <a:t>布，</a:t>
            </a:r>
            <a:r>
              <a:rPr sz="1400" spc="-15">
                <a:solidFill>
                  <a:srgbClr val="585858"/>
                </a:solidFill>
                <a:latin typeface="微软雅黑"/>
                <a:cs typeface="微软雅黑"/>
              </a:rPr>
              <a:t>女</a:t>
            </a:r>
            <a:r>
              <a:rPr sz="1400">
                <a:solidFill>
                  <a:srgbClr val="585858"/>
                </a:solidFill>
                <a:latin typeface="微软雅黑"/>
                <a:cs typeface="微软雅黑"/>
              </a:rPr>
              <a:t>性私</a:t>
            </a:r>
            <a:r>
              <a:rPr sz="1400" spc="-15">
                <a:solidFill>
                  <a:srgbClr val="585858"/>
                </a:solidFill>
                <a:latin typeface="微软雅黑"/>
                <a:cs typeface="微软雅黑"/>
              </a:rPr>
              <a:t>处</a:t>
            </a:r>
            <a:r>
              <a:rPr sz="1400">
                <a:solidFill>
                  <a:srgbClr val="585858"/>
                </a:solidFill>
                <a:latin typeface="微软雅黑"/>
                <a:cs typeface="微软雅黑"/>
              </a:rPr>
              <a:t>保护</a:t>
            </a:r>
            <a:r>
              <a:rPr sz="1400" spc="-15">
                <a:solidFill>
                  <a:srgbClr val="585858"/>
                </a:solidFill>
                <a:latin typeface="微软雅黑"/>
                <a:cs typeface="微软雅黑"/>
              </a:rPr>
              <a:t>意</a:t>
            </a:r>
            <a:r>
              <a:rPr sz="1400">
                <a:solidFill>
                  <a:srgbClr val="585858"/>
                </a:solidFill>
                <a:latin typeface="微软雅黑"/>
                <a:cs typeface="微软雅黑"/>
              </a:rPr>
              <a:t>识可</a:t>
            </a:r>
            <a:r>
              <a:rPr sz="1400" spc="-15">
                <a:solidFill>
                  <a:srgbClr val="585858"/>
                </a:solidFill>
                <a:latin typeface="微软雅黑"/>
                <a:cs typeface="微软雅黑"/>
              </a:rPr>
              <a:t>以</a:t>
            </a:r>
            <a:r>
              <a:rPr sz="1400">
                <a:solidFill>
                  <a:srgbClr val="585858"/>
                </a:solidFill>
                <a:latin typeface="微软雅黑"/>
                <a:cs typeface="微软雅黑"/>
              </a:rPr>
              <a:t>不断</a:t>
            </a:r>
            <a:r>
              <a:rPr sz="1400" spc="-15">
                <a:solidFill>
                  <a:srgbClr val="585858"/>
                </a:solidFill>
                <a:latin typeface="微软雅黑"/>
                <a:cs typeface="微软雅黑"/>
              </a:rPr>
              <a:t>觉</a:t>
            </a:r>
            <a:r>
              <a:rPr sz="1400">
                <a:solidFill>
                  <a:srgbClr val="585858"/>
                </a:solidFill>
                <a:latin typeface="微软雅黑"/>
                <a:cs typeface="微软雅黑"/>
              </a:rPr>
              <a:t>醒，</a:t>
            </a:r>
            <a:endParaRPr sz="1400">
              <a:latin typeface="微软雅黑"/>
              <a:cs typeface="微软雅黑"/>
            </a:endParaRPr>
          </a:p>
          <a:p>
            <a:pPr marL="406400">
              <a:lnSpc>
                <a:spcPct val="100000"/>
              </a:lnSpc>
              <a:spcBef>
                <a:spcPts val="225"/>
              </a:spcBef>
            </a:pPr>
            <a:r>
              <a:rPr sz="1400">
                <a:solidFill>
                  <a:srgbClr val="585858"/>
                </a:solidFill>
                <a:latin typeface="微软雅黑"/>
                <a:cs typeface="微软雅黑"/>
              </a:rPr>
              <a:t>养成日</a:t>
            </a:r>
            <a:r>
              <a:rPr sz="1400" spc="-15">
                <a:solidFill>
                  <a:srgbClr val="585858"/>
                </a:solidFill>
                <a:latin typeface="微软雅黑"/>
                <a:cs typeface="微软雅黑"/>
              </a:rPr>
              <a:t>常</a:t>
            </a:r>
            <a:r>
              <a:rPr sz="1400">
                <a:solidFill>
                  <a:srgbClr val="585858"/>
                </a:solidFill>
                <a:latin typeface="微软雅黑"/>
                <a:cs typeface="微软雅黑"/>
              </a:rPr>
              <a:t>预防</a:t>
            </a:r>
            <a:r>
              <a:rPr sz="1400" spc="-15">
                <a:solidFill>
                  <a:srgbClr val="585858"/>
                </a:solidFill>
                <a:latin typeface="微软雅黑"/>
                <a:cs typeface="微软雅黑"/>
              </a:rPr>
              <a:t>私处</a:t>
            </a:r>
            <a:r>
              <a:rPr sz="1400">
                <a:solidFill>
                  <a:srgbClr val="585858"/>
                </a:solidFill>
                <a:latin typeface="微软雅黑"/>
                <a:cs typeface="微软雅黑"/>
              </a:rPr>
              <a:t>疾病的</a:t>
            </a:r>
            <a:r>
              <a:rPr sz="1400" spc="-15">
                <a:solidFill>
                  <a:srgbClr val="585858"/>
                </a:solidFill>
                <a:latin typeface="微软雅黑"/>
                <a:cs typeface="微软雅黑"/>
              </a:rPr>
              <a:t>习</a:t>
            </a:r>
            <a:r>
              <a:rPr sz="1400">
                <a:solidFill>
                  <a:srgbClr val="585858"/>
                </a:solidFill>
                <a:latin typeface="微软雅黑"/>
                <a:cs typeface="微软雅黑"/>
              </a:rPr>
              <a:t>惯，</a:t>
            </a:r>
            <a:r>
              <a:rPr sz="1400" spc="-15">
                <a:solidFill>
                  <a:srgbClr val="585858"/>
                </a:solidFill>
                <a:latin typeface="微软雅黑"/>
                <a:cs typeface="微软雅黑"/>
              </a:rPr>
              <a:t>防患</a:t>
            </a:r>
            <a:r>
              <a:rPr sz="1400">
                <a:solidFill>
                  <a:srgbClr val="585858"/>
                </a:solidFill>
                <a:latin typeface="微软雅黑"/>
                <a:cs typeface="微软雅黑"/>
              </a:rPr>
              <a:t>于未然</a:t>
            </a:r>
            <a:r>
              <a:rPr sz="1400" spc="-15">
                <a:solidFill>
                  <a:srgbClr val="585858"/>
                </a:solidFill>
                <a:latin typeface="微软雅黑"/>
                <a:cs typeface="微软雅黑"/>
              </a:rPr>
              <a:t>才</a:t>
            </a:r>
            <a:r>
              <a:rPr sz="1400">
                <a:solidFill>
                  <a:srgbClr val="585858"/>
                </a:solidFill>
                <a:latin typeface="微软雅黑"/>
                <a:cs typeface="微软雅黑"/>
              </a:rPr>
              <a:t>能真</a:t>
            </a:r>
            <a:r>
              <a:rPr sz="1400" spc="-15">
                <a:solidFill>
                  <a:srgbClr val="585858"/>
                </a:solidFill>
                <a:latin typeface="微软雅黑"/>
                <a:cs typeface="微软雅黑"/>
              </a:rPr>
              <a:t>正保</a:t>
            </a:r>
            <a:r>
              <a:rPr sz="1400">
                <a:solidFill>
                  <a:srgbClr val="585858"/>
                </a:solidFill>
                <a:latin typeface="微软雅黑"/>
                <a:cs typeface="微软雅黑"/>
              </a:rPr>
              <a:t>证私处</a:t>
            </a:r>
            <a:r>
              <a:rPr sz="1400" spc="-15">
                <a:solidFill>
                  <a:srgbClr val="585858"/>
                </a:solidFill>
                <a:latin typeface="微软雅黑"/>
                <a:cs typeface="微软雅黑"/>
              </a:rPr>
              <a:t>健</a:t>
            </a:r>
            <a:r>
              <a:rPr sz="1400">
                <a:solidFill>
                  <a:srgbClr val="585858"/>
                </a:solidFill>
                <a:latin typeface="微软雅黑"/>
                <a:cs typeface="微软雅黑"/>
              </a:rPr>
              <a:t>康。</a:t>
            </a:r>
            <a:endParaRPr sz="1400">
              <a:latin typeface="微软雅黑"/>
              <a:cs typeface="微软雅黑"/>
            </a:endParaRPr>
          </a:p>
          <a:p>
            <a:pPr marR="30480" algn="r">
              <a:lnSpc>
                <a:spcPct val="100000"/>
              </a:lnSpc>
              <a:spcBef>
                <a:spcPts val="440"/>
              </a:spcBef>
            </a:pPr>
            <a:r>
              <a:rPr sz="2800" spc="-5">
                <a:solidFill>
                  <a:srgbClr val="8AC53E"/>
                </a:solidFill>
                <a:latin typeface="微软雅黑"/>
                <a:cs typeface="微软雅黑"/>
              </a:rPr>
              <a:t>”</a:t>
            </a:r>
            <a:endParaRPr sz="2800">
              <a:latin typeface="微软雅黑"/>
              <a:cs typeface="微软雅黑"/>
            </a:endParaRPr>
          </a:p>
          <a:p>
            <a:pPr marL="406400" marR="473709" indent="-368935">
              <a:lnSpc>
                <a:spcPct val="106800"/>
              </a:lnSpc>
              <a:spcBef>
                <a:spcPts val="2120"/>
              </a:spcBef>
            </a:pPr>
            <a:r>
              <a:rPr sz="4200" spc="150" baseline="6944">
                <a:solidFill>
                  <a:srgbClr val="8AC53E"/>
                </a:solidFill>
                <a:latin typeface="微软雅黑"/>
                <a:cs typeface="微软雅黑"/>
              </a:rPr>
              <a:t>“</a:t>
            </a:r>
            <a:r>
              <a:rPr sz="1400">
                <a:solidFill>
                  <a:srgbClr val="585858"/>
                </a:solidFill>
                <a:latin typeface="微软雅黑"/>
                <a:cs typeface="微软雅黑"/>
              </a:rPr>
              <a:t>女性私处护理不仅仅是</a:t>
            </a:r>
            <a:r>
              <a:rPr sz="1400" spc="-15">
                <a:solidFill>
                  <a:srgbClr val="585858"/>
                </a:solidFill>
                <a:latin typeface="微软雅黑"/>
                <a:cs typeface="微软雅黑"/>
              </a:rPr>
              <a:t>增</a:t>
            </a:r>
            <a:r>
              <a:rPr sz="1400">
                <a:solidFill>
                  <a:srgbClr val="585858"/>
                </a:solidFill>
                <a:latin typeface="微软雅黑"/>
                <a:cs typeface="微软雅黑"/>
              </a:rPr>
              <a:t>加清</a:t>
            </a:r>
            <a:r>
              <a:rPr sz="1400" spc="-15">
                <a:solidFill>
                  <a:srgbClr val="585858"/>
                </a:solidFill>
                <a:latin typeface="微软雅黑"/>
                <a:cs typeface="微软雅黑"/>
              </a:rPr>
              <a:t>洁</a:t>
            </a:r>
            <a:r>
              <a:rPr sz="1400">
                <a:solidFill>
                  <a:srgbClr val="585858"/>
                </a:solidFill>
                <a:latin typeface="微软雅黑"/>
                <a:cs typeface="微软雅黑"/>
              </a:rPr>
              <a:t>就能</a:t>
            </a:r>
            <a:r>
              <a:rPr sz="1400" spc="-15">
                <a:solidFill>
                  <a:srgbClr val="585858"/>
                </a:solidFill>
                <a:latin typeface="微软雅黑"/>
                <a:cs typeface="微软雅黑"/>
              </a:rPr>
              <a:t>起</a:t>
            </a:r>
            <a:r>
              <a:rPr sz="1400">
                <a:solidFill>
                  <a:srgbClr val="585858"/>
                </a:solidFill>
                <a:latin typeface="微软雅黑"/>
                <a:cs typeface="微软雅黑"/>
              </a:rPr>
              <a:t>效的</a:t>
            </a:r>
            <a:r>
              <a:rPr sz="1400" spc="-15">
                <a:solidFill>
                  <a:srgbClr val="585858"/>
                </a:solidFill>
                <a:latin typeface="微软雅黑"/>
                <a:cs typeface="微软雅黑"/>
              </a:rPr>
              <a:t>，</a:t>
            </a:r>
            <a:r>
              <a:rPr sz="1400">
                <a:solidFill>
                  <a:srgbClr val="585858"/>
                </a:solidFill>
                <a:latin typeface="微软雅黑"/>
                <a:cs typeface="微软雅黑"/>
              </a:rPr>
              <a:t>希望</a:t>
            </a:r>
            <a:r>
              <a:rPr sz="1400" spc="-15">
                <a:solidFill>
                  <a:srgbClr val="585858"/>
                </a:solidFill>
                <a:latin typeface="微软雅黑"/>
                <a:cs typeface="微软雅黑"/>
              </a:rPr>
              <a:t>通</a:t>
            </a:r>
            <a:r>
              <a:rPr sz="1400">
                <a:solidFill>
                  <a:srgbClr val="585858"/>
                </a:solidFill>
                <a:latin typeface="微软雅黑"/>
                <a:cs typeface="微软雅黑"/>
              </a:rPr>
              <a:t>过本</a:t>
            </a:r>
            <a:r>
              <a:rPr sz="1400" spc="-15">
                <a:solidFill>
                  <a:srgbClr val="585858"/>
                </a:solidFill>
                <a:latin typeface="微软雅黑"/>
                <a:cs typeface="微软雅黑"/>
              </a:rPr>
              <a:t>白</a:t>
            </a:r>
            <a:r>
              <a:rPr sz="1400">
                <a:solidFill>
                  <a:srgbClr val="585858"/>
                </a:solidFill>
                <a:latin typeface="微软雅黑"/>
                <a:cs typeface="微软雅黑"/>
              </a:rPr>
              <a:t>皮书让 女性日常私处护理更加</a:t>
            </a:r>
            <a:r>
              <a:rPr sz="1400" spc="-15">
                <a:solidFill>
                  <a:srgbClr val="585858"/>
                </a:solidFill>
                <a:latin typeface="微软雅黑"/>
                <a:cs typeface="微软雅黑"/>
              </a:rPr>
              <a:t>精</a:t>
            </a:r>
            <a:r>
              <a:rPr sz="1400">
                <a:solidFill>
                  <a:srgbClr val="585858"/>
                </a:solidFill>
                <a:latin typeface="微软雅黑"/>
                <a:cs typeface="微软雅黑"/>
              </a:rPr>
              <a:t>细化。</a:t>
            </a:r>
            <a:endParaRPr sz="1400">
              <a:latin typeface="微软雅黑"/>
              <a:cs typeface="微软雅黑"/>
            </a:endParaRPr>
          </a:p>
          <a:p>
            <a:pPr marR="30480" algn="r">
              <a:lnSpc>
                <a:spcPct val="100000"/>
              </a:lnSpc>
              <a:spcBef>
                <a:spcPts val="440"/>
              </a:spcBef>
            </a:pPr>
            <a:r>
              <a:rPr sz="2800" spc="-5">
                <a:solidFill>
                  <a:srgbClr val="8AC53E"/>
                </a:solidFill>
                <a:latin typeface="微软雅黑"/>
                <a:cs typeface="微软雅黑"/>
              </a:rPr>
              <a:t>”</a:t>
            </a:r>
            <a:endParaRPr sz="2800">
              <a:latin typeface="微软雅黑"/>
              <a:cs typeface="微软雅黑"/>
            </a:endParaRPr>
          </a:p>
          <a:p>
            <a:pPr marL="406400" marR="473709" indent="-368935">
              <a:lnSpc>
                <a:spcPct val="106700"/>
              </a:lnSpc>
              <a:spcBef>
                <a:spcPts val="2125"/>
              </a:spcBef>
            </a:pPr>
            <a:r>
              <a:rPr sz="4200" spc="150" baseline="6944">
                <a:solidFill>
                  <a:srgbClr val="8AC53E"/>
                </a:solidFill>
                <a:latin typeface="微软雅黑"/>
                <a:cs typeface="微软雅黑"/>
              </a:rPr>
              <a:t>“</a:t>
            </a:r>
            <a:r>
              <a:rPr sz="1400">
                <a:solidFill>
                  <a:srgbClr val="585858"/>
                </a:solidFill>
                <a:latin typeface="微软雅黑"/>
                <a:cs typeface="微软雅黑"/>
              </a:rPr>
              <a:t>我很开心看到新时代的</a:t>
            </a:r>
            <a:r>
              <a:rPr sz="1400" spc="-15">
                <a:solidFill>
                  <a:srgbClr val="585858"/>
                </a:solidFill>
                <a:latin typeface="微软雅黑"/>
                <a:cs typeface="微软雅黑"/>
              </a:rPr>
              <a:t>女</a:t>
            </a:r>
            <a:r>
              <a:rPr sz="1400">
                <a:solidFill>
                  <a:srgbClr val="585858"/>
                </a:solidFill>
                <a:latin typeface="微软雅黑"/>
                <a:cs typeface="微软雅黑"/>
              </a:rPr>
              <a:t>性逐</a:t>
            </a:r>
            <a:r>
              <a:rPr sz="1400" spc="-15">
                <a:solidFill>
                  <a:srgbClr val="585858"/>
                </a:solidFill>
                <a:latin typeface="微软雅黑"/>
                <a:cs typeface="微软雅黑"/>
              </a:rPr>
              <a:t>渐</a:t>
            </a:r>
            <a:r>
              <a:rPr sz="1400">
                <a:solidFill>
                  <a:srgbClr val="585858"/>
                </a:solidFill>
                <a:latin typeface="微软雅黑"/>
                <a:cs typeface="微软雅黑"/>
              </a:rPr>
              <a:t>开始</a:t>
            </a:r>
            <a:r>
              <a:rPr sz="1400" spc="-15">
                <a:solidFill>
                  <a:srgbClr val="585858"/>
                </a:solidFill>
                <a:latin typeface="微软雅黑"/>
                <a:cs typeface="微软雅黑"/>
              </a:rPr>
              <a:t>正</a:t>
            </a:r>
            <a:r>
              <a:rPr sz="1400">
                <a:solidFill>
                  <a:srgbClr val="585858"/>
                </a:solidFill>
                <a:latin typeface="微软雅黑"/>
                <a:cs typeface="微软雅黑"/>
              </a:rPr>
              <a:t>视私</a:t>
            </a:r>
            <a:r>
              <a:rPr sz="1400" spc="-15">
                <a:solidFill>
                  <a:srgbClr val="585858"/>
                </a:solidFill>
                <a:latin typeface="微软雅黑"/>
                <a:cs typeface="微软雅黑"/>
              </a:rPr>
              <a:t>处</a:t>
            </a:r>
            <a:r>
              <a:rPr sz="1400">
                <a:solidFill>
                  <a:srgbClr val="585858"/>
                </a:solidFill>
                <a:latin typeface="微软雅黑"/>
                <a:cs typeface="微软雅黑"/>
              </a:rPr>
              <a:t>护理</a:t>
            </a:r>
            <a:r>
              <a:rPr sz="1400" spc="-15">
                <a:solidFill>
                  <a:srgbClr val="585858"/>
                </a:solidFill>
                <a:latin typeface="微软雅黑"/>
                <a:cs typeface="微软雅黑"/>
              </a:rPr>
              <a:t>需</a:t>
            </a:r>
            <a:r>
              <a:rPr sz="1400">
                <a:solidFill>
                  <a:srgbClr val="585858"/>
                </a:solidFill>
                <a:latin typeface="微软雅黑"/>
                <a:cs typeface="微软雅黑"/>
              </a:rPr>
              <a:t>求，</a:t>
            </a:r>
            <a:r>
              <a:rPr sz="1400" spc="-15">
                <a:solidFill>
                  <a:srgbClr val="585858"/>
                </a:solidFill>
                <a:latin typeface="微软雅黑"/>
                <a:cs typeface="微软雅黑"/>
              </a:rPr>
              <a:t>这</a:t>
            </a:r>
            <a:r>
              <a:rPr sz="1400">
                <a:solidFill>
                  <a:srgbClr val="585858"/>
                </a:solidFill>
                <a:latin typeface="微软雅黑"/>
                <a:cs typeface="微软雅黑"/>
              </a:rPr>
              <a:t>不仅关 系着私处健康，同样是</a:t>
            </a:r>
            <a:r>
              <a:rPr sz="1400" spc="-15">
                <a:solidFill>
                  <a:srgbClr val="585858"/>
                </a:solidFill>
                <a:latin typeface="微软雅黑"/>
                <a:cs typeface="微软雅黑"/>
              </a:rPr>
              <a:t>为</a:t>
            </a:r>
            <a:r>
              <a:rPr sz="1400">
                <a:solidFill>
                  <a:srgbClr val="585858"/>
                </a:solidFill>
                <a:latin typeface="微软雅黑"/>
                <a:cs typeface="微软雅黑"/>
              </a:rPr>
              <a:t>了女</a:t>
            </a:r>
            <a:r>
              <a:rPr sz="1400" spc="-15">
                <a:solidFill>
                  <a:srgbClr val="585858"/>
                </a:solidFill>
                <a:latin typeface="微软雅黑"/>
                <a:cs typeface="微软雅黑"/>
              </a:rPr>
              <a:t>性</a:t>
            </a:r>
            <a:r>
              <a:rPr sz="1400">
                <a:solidFill>
                  <a:srgbClr val="585858"/>
                </a:solidFill>
                <a:latin typeface="微软雅黑"/>
                <a:cs typeface="微软雅黑"/>
              </a:rPr>
              <a:t>的生</a:t>
            </a:r>
            <a:r>
              <a:rPr sz="1400" spc="-15">
                <a:solidFill>
                  <a:srgbClr val="585858"/>
                </a:solidFill>
                <a:latin typeface="微软雅黑"/>
                <a:cs typeface="微软雅黑"/>
              </a:rPr>
              <a:t>活</a:t>
            </a:r>
            <a:r>
              <a:rPr sz="1400">
                <a:solidFill>
                  <a:srgbClr val="585858"/>
                </a:solidFill>
                <a:latin typeface="微软雅黑"/>
                <a:cs typeface="微软雅黑"/>
              </a:rPr>
              <a:t>更加</a:t>
            </a:r>
            <a:r>
              <a:rPr sz="1400" spc="-15">
                <a:solidFill>
                  <a:srgbClr val="585858"/>
                </a:solidFill>
                <a:latin typeface="微软雅黑"/>
                <a:cs typeface="微软雅黑"/>
              </a:rPr>
              <a:t>美</a:t>
            </a:r>
            <a:r>
              <a:rPr sz="1400">
                <a:solidFill>
                  <a:srgbClr val="585858"/>
                </a:solidFill>
                <a:latin typeface="微软雅黑"/>
                <a:cs typeface="微软雅黑"/>
              </a:rPr>
              <a:t>好。</a:t>
            </a:r>
            <a:endParaRPr sz="1400">
              <a:latin typeface="微软雅黑"/>
              <a:cs typeface="微软雅黑"/>
            </a:endParaRPr>
          </a:p>
          <a:p>
            <a:pPr marR="30480" algn="r">
              <a:lnSpc>
                <a:spcPct val="100000"/>
              </a:lnSpc>
              <a:spcBef>
                <a:spcPts val="440"/>
              </a:spcBef>
            </a:pPr>
            <a:r>
              <a:rPr sz="2800" spc="-5">
                <a:solidFill>
                  <a:srgbClr val="8AC53E"/>
                </a:solidFill>
                <a:latin typeface="微软雅黑"/>
                <a:cs typeface="微软雅黑"/>
              </a:rPr>
              <a:t>”</a:t>
            </a:r>
            <a:endParaRPr sz="2800">
              <a:latin typeface="微软雅黑"/>
              <a:cs typeface="微软雅黑"/>
            </a:endParaRPr>
          </a:p>
        </p:txBody>
      </p:sp>
      <p:sp>
        <p:nvSpPr>
          <p:cNvPr id="21" name="object 21"/>
          <p:cNvSpPr/>
          <p:nvPr/>
        </p:nvSpPr>
        <p:spPr>
          <a:xfrm>
            <a:off x="1348739" y="3037332"/>
            <a:ext cx="720852" cy="1207008"/>
          </a:xfrm>
          <a:prstGeom prst="rect">
            <a:avLst/>
          </a:prstGeom>
          <a:blipFill>
            <a:blip r:embed="rId5"/>
            <a:stretch>
              <a:fillRect/>
            </a:stretch>
          </a:blipFill>
        </p:spPr>
        <p:txBody>
          <a:bodyPr wrap="square" lIns="0" tIns="0" rIns="0" bIns="0" rtlCol="0"/>
          <a:lstStyle/>
          <a:p/>
        </p:txBody>
      </p:sp>
      <p:sp>
        <p:nvSpPr>
          <p:cNvPr id="22" name="object 22"/>
          <p:cNvSpPr/>
          <p:nvPr/>
        </p:nvSpPr>
        <p:spPr>
          <a:xfrm>
            <a:off x="1348739" y="1676400"/>
            <a:ext cx="720852" cy="1080515"/>
          </a:xfrm>
          <a:prstGeom prst="rect">
            <a:avLst/>
          </a:prstGeom>
          <a:blipFill>
            <a:blip r:embed="rId6"/>
            <a:stretch>
              <a:fillRect/>
            </a:stretch>
          </a:blipFill>
        </p:spPr>
        <p:txBody>
          <a:bodyPr wrap="square" lIns="0" tIns="0" rIns="0" bIns="0" rtlCol="0"/>
          <a:lstStyle/>
          <a:p/>
        </p:txBody>
      </p:sp>
      <p:sp>
        <p:nvSpPr>
          <p:cNvPr id="23" name="object 23"/>
          <p:cNvSpPr/>
          <p:nvPr/>
        </p:nvSpPr>
        <p:spPr>
          <a:xfrm>
            <a:off x="1328927" y="4610100"/>
            <a:ext cx="760476" cy="1080516"/>
          </a:xfrm>
          <a:prstGeom prst="rect">
            <a:avLst/>
          </a:prstGeom>
          <a:blipFill>
            <a:blip r:embed="rId7"/>
            <a:stretch>
              <a:fillRect/>
            </a:stretch>
          </a:blipFill>
        </p:spPr>
        <p:txBody>
          <a:bodyPr wrap="square" lIns="0" tIns="0" rIns="0" bIns="0" rtlCol="0"/>
          <a:lstStyle/>
          <a:p/>
        </p:txBody>
      </p:sp>
      <p:sp>
        <p:nvSpPr>
          <p:cNvPr id="24" name="object 24"/>
          <p:cNvSpPr txBox="1"/>
          <p:nvPr/>
        </p:nvSpPr>
        <p:spPr>
          <a:xfrm rot="18900000">
            <a:off x="4062142" y="3339572"/>
            <a:ext cx="4015843" cy="127000"/>
          </a:xfrm>
          <a:prstGeom prst="rect">
            <a:avLst/>
          </a:prstGeom>
        </p:spPr>
        <p:txBody>
          <a:bodyPr vert="horz" wrap="square" lIns="0" tIns="0" rIns="0" bIns="0" rtlCol="0">
            <a:spAutoFit/>
          </a:bodyPr>
          <a:lstStyle/>
          <a:p>
            <a:pPr>
              <a:lnSpc>
                <a:spcPts val="990"/>
              </a:lnSpc>
            </a:pPr>
            <a:r>
              <a:rPr sz="1000" spc="-25">
                <a:latin typeface="宋体"/>
                <a:cs typeface="宋体"/>
              </a:rPr>
              <a:t>用户702693615于2023-12-30日下载，仅供本人内部使用，不可传播与转载</a:t>
            </a:r>
            <a:endParaRPr sz="1000">
              <a:latin typeface="宋体"/>
              <a:cs typeface="宋体"/>
            </a:endParaRPr>
          </a:p>
        </p:txBody>
      </p:sp>
      <p:sp>
        <p:nvSpPr>
          <p:cNvPr id="25" name="object 25"/>
          <p:cNvSpPr txBox="1"/>
          <p:nvPr/>
        </p:nvSpPr>
        <p:spPr>
          <a:xfrm>
            <a:off x="523748" y="6390583"/>
            <a:ext cx="1139190" cy="321945"/>
          </a:xfrm>
          <a:prstGeom prst="rect">
            <a:avLst/>
          </a:prstGeom>
        </p:spPr>
        <p:txBody>
          <a:bodyPr vert="horz" wrap="square" lIns="0" tIns="17145" rIns="0" bIns="0" rtlCol="0">
            <a:spAutoFit/>
          </a:bodyPr>
          <a:lstStyle/>
          <a:p>
            <a:pPr marL="20955">
              <a:lnSpc>
                <a:spcPct val="100000"/>
              </a:lnSpc>
              <a:spcBef>
                <a:spcPts val="135"/>
              </a:spcBef>
            </a:pPr>
            <a:r>
              <a:rPr sz="700" spc="-5">
                <a:solidFill>
                  <a:srgbClr val="7E7E7E"/>
                </a:solidFill>
                <a:latin typeface="微软雅黑"/>
                <a:cs typeface="微软雅黑"/>
              </a:rPr>
              <a:t>来源：蜜丝</a:t>
            </a:r>
            <a:r>
              <a:rPr sz="700" spc="-10">
                <a:solidFill>
                  <a:srgbClr val="7E7E7E"/>
                </a:solidFill>
                <a:latin typeface="微软雅黑"/>
                <a:cs typeface="微软雅黑"/>
              </a:rPr>
              <a:t>x</a:t>
            </a:r>
            <a:r>
              <a:rPr sz="700" spc="-5">
                <a:solidFill>
                  <a:srgbClr val="7E7E7E"/>
                </a:solidFill>
                <a:latin typeface="微软雅黑"/>
                <a:cs typeface="微软雅黑"/>
              </a:rPr>
              <a:t>艾瑞咨询共创。</a:t>
            </a:r>
            <a:endParaRPr sz="700">
              <a:latin typeface="微软雅黑"/>
              <a:cs typeface="微软雅黑"/>
            </a:endParaRPr>
          </a:p>
          <a:p>
            <a:pPr marL="12700">
              <a:lnSpc>
                <a:spcPct val="100000"/>
              </a:lnSpc>
              <a:spcBef>
                <a:spcPts val="605"/>
              </a:spcBef>
            </a:pPr>
            <a:r>
              <a:rPr sz="700" spc="-10">
                <a:solidFill>
                  <a:srgbClr val="7E7E7E"/>
                </a:solidFill>
                <a:latin typeface="Arial"/>
                <a:cs typeface="Arial"/>
              </a:rPr>
              <a:t>©2023.12 </a:t>
            </a:r>
            <a:r>
              <a:rPr sz="700" spc="-5">
                <a:solidFill>
                  <a:srgbClr val="7E7E7E"/>
                </a:solidFill>
                <a:latin typeface="Arial"/>
                <a:cs typeface="Arial"/>
              </a:rPr>
              <a:t>iResearch</a:t>
            </a:r>
            <a:r>
              <a:rPr sz="700" spc="3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26" name="object 26"/>
          <p:cNvSpPr txBox="1"/>
          <p:nvPr/>
        </p:nvSpPr>
        <p:spPr>
          <a:xfrm>
            <a:off x="10725150" y="6563522"/>
            <a:ext cx="1270000" cy="160655"/>
          </a:xfrm>
          <a:prstGeom prst="rect">
            <a:avLst/>
          </a:prstGeom>
        </p:spPr>
        <p:txBody>
          <a:bodyPr vert="horz" wrap="square" lIns="0" tIns="19050" rIns="0" bIns="0" rtlCol="0">
            <a:spAutoFit/>
          </a:bodyPr>
          <a:lstStyle/>
          <a:p>
            <a:pPr marL="12700">
              <a:lnSpc>
                <a:spcPct val="100000"/>
              </a:lnSpc>
              <a:spcBef>
                <a:spcPts val="150"/>
              </a:spcBef>
              <a:tabLst>
                <a:tab pos="1171575"/>
              </a:tabLst>
            </a:pPr>
            <a:r>
              <a:rPr sz="1050" spc="-7" baseline="3968">
                <a:solidFill>
                  <a:srgbClr val="7E7E7E"/>
                </a:solidFill>
                <a:latin typeface="Arial"/>
                <a:cs typeface="Arial"/>
                <a:hlinkClick r:id="rId8"/>
              </a:rPr>
              <a:t>www.iresearch.com.cn</a:t>
            </a:r>
            <a:r>
              <a:rPr sz="1050" spc="-7" baseline="3968">
                <a:solidFill>
                  <a:srgbClr val="7E7E7E"/>
                </a:solidFill>
                <a:latin typeface="Arial"/>
                <a:cs typeface="Arial"/>
              </a:rPr>
              <a:t>	</a:t>
            </a:r>
            <a:fld id="{81D60167-4931-47E6-BA6A-407CBD079E47}" type="slidenum">
              <a:rPr sz="800">
                <a:solidFill>
                  <a:srgbClr val="7E7E7E"/>
                </a:solidFill>
                <a:latin typeface="微软雅黑"/>
                <a:cs typeface="微软雅黑"/>
              </a:rPr>
              <a:t>3</a:t>
            </a:fld>
            <a:endParaRPr sz="800">
              <a:latin typeface="微软雅黑"/>
              <a:cs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0" y="0"/>
            <a:ext cx="12192000" cy="6858000"/>
          </a:xfrm>
          <a:custGeom>
            <a:rect l="l" t="t" r="r" b="b"/>
            <a:pathLst>
              <a:path w="12192000" h="6858000">
                <a:moveTo>
                  <a:pt x="0" y="6858000"/>
                </a:moveTo>
                <a:lnTo>
                  <a:pt x="12192000" y="6858000"/>
                </a:lnTo>
                <a:lnTo>
                  <a:pt x="12192000" y="0"/>
                </a:lnTo>
                <a:lnTo>
                  <a:pt x="0" y="0"/>
                </a:lnTo>
                <a:lnTo>
                  <a:pt x="0" y="6858000"/>
                </a:lnTo>
                <a:close/>
              </a:path>
            </a:pathLst>
          </a:custGeom>
          <a:solidFill>
            <a:srgbClr val="F1F1F1"/>
          </a:solidFill>
        </p:spPr>
        <p:txBody>
          <a:bodyPr wrap="square" lIns="0" tIns="0" rIns="0" bIns="0" rtlCol="0"/>
          <a:lstStyle/>
          <a:p/>
        </p:txBody>
      </p:sp>
      <p:sp>
        <p:nvSpPr>
          <p:cNvPr id="3" name="object 3"/>
          <p:cNvSpPr/>
          <p:nvPr/>
        </p:nvSpPr>
        <p:spPr>
          <a:xfrm>
            <a:off x="10838688" y="0"/>
            <a:ext cx="1114044" cy="1100327"/>
          </a:xfrm>
          <a:prstGeom prst="rect">
            <a:avLst/>
          </a:prstGeom>
          <a:blipFill>
            <a:blip r:embed="rId2"/>
            <a:stretch>
              <a:fillRect/>
            </a:stretch>
          </a:blipFill>
        </p:spPr>
        <p:txBody>
          <a:bodyPr wrap="square" lIns="0" tIns="0" rIns="0" bIns="0" rtlCol="0"/>
          <a:lstStyle/>
          <a:p/>
        </p:txBody>
      </p:sp>
      <p:sp>
        <p:nvSpPr>
          <p:cNvPr id="4" name="object 4"/>
          <p:cNvSpPr/>
          <p:nvPr/>
        </p:nvSpPr>
        <p:spPr>
          <a:xfrm>
            <a:off x="0" y="0"/>
            <a:ext cx="2918459" cy="6857997"/>
          </a:xfrm>
          <a:prstGeom prst="rect">
            <a:avLst/>
          </a:prstGeom>
          <a:blipFill>
            <a:blip r:embed="rId3"/>
            <a:stretch>
              <a:fillRect/>
            </a:stretch>
          </a:blipFill>
        </p:spPr>
        <p:txBody>
          <a:bodyPr wrap="square" lIns="0" tIns="0" rIns="0" bIns="0" rtlCol="0"/>
          <a:lstStyle/>
          <a:p/>
        </p:txBody>
      </p:sp>
      <p:sp>
        <p:nvSpPr>
          <p:cNvPr id="5" name="object 5"/>
          <p:cNvSpPr txBox="1"/>
          <p:nvPr/>
        </p:nvSpPr>
        <p:spPr>
          <a:xfrm>
            <a:off x="10655934"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6" name="object 6"/>
          <p:cNvSpPr/>
          <p:nvPr/>
        </p:nvSpPr>
        <p:spPr>
          <a:xfrm>
            <a:off x="8375904" y="256031"/>
            <a:ext cx="701040" cy="702564"/>
          </a:xfrm>
          <a:prstGeom prst="rect">
            <a:avLst/>
          </a:prstGeom>
          <a:blipFill>
            <a:blip r:embed="rId4"/>
            <a:stretch>
              <a:fillRect/>
            </a:stretch>
          </a:blipFill>
        </p:spPr>
        <p:txBody>
          <a:bodyPr wrap="square" lIns="0" tIns="0" rIns="0" bIns="0" rtlCol="0"/>
          <a:lstStyle/>
          <a:p/>
        </p:txBody>
      </p:sp>
      <p:sp>
        <p:nvSpPr>
          <p:cNvPr id="7" name="object 7"/>
          <p:cNvSpPr txBox="1"/>
          <p:nvPr/>
        </p:nvSpPr>
        <p:spPr>
          <a:xfrm>
            <a:off x="9101708"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8" name="object 8"/>
          <p:cNvSpPr/>
          <p:nvPr/>
        </p:nvSpPr>
        <p:spPr>
          <a:xfrm>
            <a:off x="9323831" y="417576"/>
            <a:ext cx="1260348" cy="277367"/>
          </a:xfrm>
          <a:prstGeom prst="rect">
            <a:avLst/>
          </a:prstGeom>
          <a:blipFill>
            <a:blip r:embed="rId5"/>
            <a:stretch>
              <a:fillRect/>
            </a:stretch>
          </a:blipFill>
        </p:spPr>
        <p:txBody>
          <a:bodyPr wrap="square" lIns="0" tIns="0" rIns="0" bIns="0" rtlCol="0"/>
          <a:lstStyle/>
          <a:p/>
        </p:txBody>
      </p:sp>
      <p:sp>
        <p:nvSpPr>
          <p:cNvPr id="9" name="object 9"/>
          <p:cNvSpPr txBox="1"/>
          <p:nvPr/>
        </p:nvSpPr>
        <p:spPr>
          <a:xfrm>
            <a:off x="798068" y="967033"/>
            <a:ext cx="1162050" cy="892810"/>
          </a:xfrm>
          <a:prstGeom prst="rect">
            <a:avLst/>
          </a:prstGeom>
        </p:spPr>
        <p:txBody>
          <a:bodyPr vert="horz" wrap="square" lIns="0" tIns="83820" rIns="0" bIns="0" rtlCol="0">
            <a:spAutoFit/>
          </a:bodyPr>
          <a:lstStyle/>
          <a:p>
            <a:pPr marL="34925">
              <a:lnSpc>
                <a:spcPct val="100000"/>
              </a:lnSpc>
              <a:spcBef>
                <a:spcPts val="660"/>
              </a:spcBef>
            </a:pPr>
            <a:r>
              <a:rPr sz="1600" spc="-5">
                <a:solidFill>
                  <a:srgbClr val="FFFFFF"/>
                </a:solidFill>
                <a:latin typeface="Arial"/>
                <a:cs typeface="Arial"/>
              </a:rPr>
              <a:t>C</a:t>
            </a:r>
            <a:r>
              <a:rPr sz="1600" spc="-15">
                <a:solidFill>
                  <a:srgbClr val="FFFFFF"/>
                </a:solidFill>
                <a:latin typeface="Arial"/>
                <a:cs typeface="Arial"/>
              </a:rPr>
              <a:t>O</a:t>
            </a:r>
            <a:r>
              <a:rPr sz="1600" spc="-5">
                <a:solidFill>
                  <a:srgbClr val="FFFFFF"/>
                </a:solidFill>
                <a:latin typeface="Arial"/>
                <a:cs typeface="Arial"/>
              </a:rPr>
              <a:t>NTENTS</a:t>
            </a:r>
            <a:endParaRPr sz="1600">
              <a:latin typeface="Arial"/>
              <a:cs typeface="Arial"/>
            </a:endParaRPr>
          </a:p>
          <a:p>
            <a:pPr marL="12700">
              <a:lnSpc>
                <a:spcPct val="100000"/>
              </a:lnSpc>
              <a:spcBef>
                <a:spcPts val="985"/>
              </a:spcBef>
            </a:pPr>
            <a:r>
              <a:rPr sz="2800" spc="-5">
                <a:solidFill>
                  <a:srgbClr val="FFFFFF"/>
                </a:solidFill>
                <a:latin typeface="微软雅黑"/>
                <a:cs typeface="微软雅黑"/>
              </a:rPr>
              <a:t>目</a:t>
            </a:r>
            <a:r>
              <a:rPr sz="2800" spc="-30">
                <a:solidFill>
                  <a:srgbClr val="FFFFFF"/>
                </a:solidFill>
                <a:latin typeface="微软雅黑"/>
                <a:cs typeface="微软雅黑"/>
              </a:rPr>
              <a:t> </a:t>
            </a:r>
            <a:r>
              <a:rPr sz="2800" spc="-5">
                <a:solidFill>
                  <a:srgbClr val="FFFFFF"/>
                </a:solidFill>
                <a:latin typeface="微软雅黑"/>
                <a:cs typeface="微软雅黑"/>
              </a:rPr>
              <a:t>录</a:t>
            </a:r>
            <a:endParaRPr sz="2800">
              <a:latin typeface="微软雅黑"/>
              <a:cs typeface="微软雅黑"/>
            </a:endParaRPr>
          </a:p>
        </p:txBody>
      </p:sp>
      <p:sp>
        <p:nvSpPr>
          <p:cNvPr id="10" name="object 10"/>
          <p:cNvSpPr txBox="1"/>
          <p:nvPr/>
        </p:nvSpPr>
        <p:spPr>
          <a:xfrm>
            <a:off x="5589523" y="1283335"/>
            <a:ext cx="251460" cy="26924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404040"/>
                </a:solidFill>
                <a:latin typeface="Arial"/>
                <a:cs typeface="Arial"/>
              </a:rPr>
              <a:t>01</a:t>
            </a:r>
            <a:endParaRPr sz="1600">
              <a:latin typeface="Arial"/>
              <a:cs typeface="Arial"/>
            </a:endParaRPr>
          </a:p>
        </p:txBody>
      </p:sp>
      <p:sp>
        <p:nvSpPr>
          <p:cNvPr id="11" name="object 11"/>
          <p:cNvSpPr txBox="1"/>
          <p:nvPr/>
        </p:nvSpPr>
        <p:spPr>
          <a:xfrm>
            <a:off x="5989446" y="1275079"/>
            <a:ext cx="2458085" cy="269240"/>
          </a:xfrm>
          <a:prstGeom prst="rect">
            <a:avLst/>
          </a:prstGeom>
        </p:spPr>
        <p:txBody>
          <a:bodyPr vert="horz" wrap="square" lIns="0" tIns="12065" rIns="0" bIns="0" rtlCol="0">
            <a:spAutoFit/>
          </a:bodyPr>
          <a:lstStyle/>
          <a:p>
            <a:pPr marL="12700">
              <a:lnSpc>
                <a:spcPct val="100000"/>
              </a:lnSpc>
              <a:spcBef>
                <a:spcPts val="95"/>
              </a:spcBef>
            </a:pPr>
            <a:r>
              <a:rPr sz="1600" spc="-5">
                <a:solidFill>
                  <a:srgbClr val="404040"/>
                </a:solidFill>
                <a:latin typeface="微软雅黑"/>
                <a:cs typeface="微软雅黑"/>
              </a:rPr>
              <a:t>女性私处护理市场发展概况</a:t>
            </a:r>
            <a:endParaRPr sz="1600">
              <a:latin typeface="微软雅黑"/>
              <a:cs typeface="微软雅黑"/>
            </a:endParaRPr>
          </a:p>
        </p:txBody>
      </p:sp>
      <p:sp>
        <p:nvSpPr>
          <p:cNvPr id="12" name="object 12"/>
          <p:cNvSpPr/>
          <p:nvPr/>
        </p:nvSpPr>
        <p:spPr>
          <a:xfrm>
            <a:off x="5609844" y="1207008"/>
            <a:ext cx="3024505" cy="0"/>
          </a:xfrm>
          <a:custGeom>
            <a:rect l="l" t="t" r="r" b="b"/>
            <a:pathLst>
              <a:path w="3024504">
                <a:moveTo>
                  <a:pt x="0" y="0"/>
                </a:moveTo>
                <a:lnTo>
                  <a:pt x="3023997" y="0"/>
                </a:lnTo>
              </a:path>
            </a:pathLst>
          </a:custGeom>
          <a:ln w="12700">
            <a:solidFill>
              <a:srgbClr val="404040"/>
            </a:solidFill>
          </a:ln>
        </p:spPr>
        <p:txBody>
          <a:bodyPr wrap="square" lIns="0" tIns="0" rIns="0" bIns="0" rtlCol="0"/>
          <a:lstStyle/>
          <a:p/>
        </p:txBody>
      </p:sp>
      <p:sp>
        <p:nvSpPr>
          <p:cNvPr id="13" name="object 13"/>
          <p:cNvSpPr/>
          <p:nvPr/>
        </p:nvSpPr>
        <p:spPr>
          <a:xfrm>
            <a:off x="5609844" y="2799588"/>
            <a:ext cx="3024505" cy="0"/>
          </a:xfrm>
          <a:custGeom>
            <a:rect l="l" t="t" r="r" b="b"/>
            <a:pathLst>
              <a:path w="3024504">
                <a:moveTo>
                  <a:pt x="0" y="0"/>
                </a:moveTo>
                <a:lnTo>
                  <a:pt x="3023997" y="0"/>
                </a:lnTo>
              </a:path>
            </a:pathLst>
          </a:custGeom>
          <a:ln w="12700">
            <a:solidFill>
              <a:srgbClr val="404040"/>
            </a:solidFill>
          </a:ln>
        </p:spPr>
        <p:txBody>
          <a:bodyPr wrap="square" lIns="0" tIns="0" rIns="0" bIns="0" rtlCol="0"/>
          <a:lstStyle/>
          <a:p/>
        </p:txBody>
      </p:sp>
      <p:sp>
        <p:nvSpPr>
          <p:cNvPr id="14" name="object 14"/>
          <p:cNvSpPr/>
          <p:nvPr/>
        </p:nvSpPr>
        <p:spPr>
          <a:xfrm>
            <a:off x="5609844" y="3622547"/>
            <a:ext cx="3024505" cy="0"/>
          </a:xfrm>
          <a:custGeom>
            <a:rect l="l" t="t" r="r" b="b"/>
            <a:pathLst>
              <a:path w="3024504">
                <a:moveTo>
                  <a:pt x="0" y="0"/>
                </a:moveTo>
                <a:lnTo>
                  <a:pt x="3023997" y="0"/>
                </a:lnTo>
              </a:path>
            </a:pathLst>
          </a:custGeom>
          <a:ln w="12700">
            <a:solidFill>
              <a:srgbClr val="404040"/>
            </a:solidFill>
          </a:ln>
        </p:spPr>
        <p:txBody>
          <a:bodyPr wrap="square" lIns="0" tIns="0" rIns="0" bIns="0" rtlCol="0"/>
          <a:lstStyle/>
          <a:p/>
        </p:txBody>
      </p:sp>
      <p:sp>
        <p:nvSpPr>
          <p:cNvPr id="15" name="object 15"/>
          <p:cNvSpPr/>
          <p:nvPr/>
        </p:nvSpPr>
        <p:spPr>
          <a:xfrm>
            <a:off x="5609844" y="4433315"/>
            <a:ext cx="3024505" cy="0"/>
          </a:xfrm>
          <a:custGeom>
            <a:rect l="l" t="t" r="r" b="b"/>
            <a:pathLst>
              <a:path w="3024504">
                <a:moveTo>
                  <a:pt x="0" y="0"/>
                </a:moveTo>
                <a:lnTo>
                  <a:pt x="3023997" y="0"/>
                </a:lnTo>
              </a:path>
            </a:pathLst>
          </a:custGeom>
          <a:ln w="12700">
            <a:solidFill>
              <a:srgbClr val="404040"/>
            </a:solidFill>
          </a:ln>
        </p:spPr>
        <p:txBody>
          <a:bodyPr wrap="square" lIns="0" tIns="0" rIns="0" bIns="0" rtlCol="0"/>
          <a:lstStyle/>
          <a:p/>
        </p:txBody>
      </p:sp>
      <p:sp>
        <p:nvSpPr>
          <p:cNvPr id="16" name="object 16"/>
          <p:cNvSpPr/>
          <p:nvPr/>
        </p:nvSpPr>
        <p:spPr>
          <a:xfrm>
            <a:off x="5609844" y="5263896"/>
            <a:ext cx="3024505" cy="0"/>
          </a:xfrm>
          <a:custGeom>
            <a:rect l="l" t="t" r="r" b="b"/>
            <a:pathLst>
              <a:path w="3024504">
                <a:moveTo>
                  <a:pt x="0" y="0"/>
                </a:moveTo>
                <a:lnTo>
                  <a:pt x="3023997" y="0"/>
                </a:lnTo>
              </a:path>
            </a:pathLst>
          </a:custGeom>
          <a:ln w="12700">
            <a:solidFill>
              <a:srgbClr val="404040"/>
            </a:solidFill>
          </a:ln>
        </p:spPr>
        <p:txBody>
          <a:bodyPr wrap="square" lIns="0" tIns="0" rIns="0" bIns="0" rtlCol="0"/>
          <a:lstStyle/>
          <a:p/>
        </p:txBody>
      </p:sp>
      <p:sp>
        <p:nvSpPr>
          <p:cNvPr id="17" name="object 17"/>
          <p:cNvSpPr txBox="1"/>
          <p:nvPr/>
        </p:nvSpPr>
        <p:spPr>
          <a:xfrm>
            <a:off x="5589523" y="2875914"/>
            <a:ext cx="3060700" cy="2745105"/>
          </a:xfrm>
          <a:prstGeom prst="rect">
            <a:avLst/>
          </a:prstGeom>
        </p:spPr>
        <p:txBody>
          <a:bodyPr vert="horz" wrap="square" lIns="0" tIns="12065" rIns="0" bIns="0" rtlCol="0">
            <a:spAutoFit/>
          </a:bodyPr>
          <a:lstStyle/>
          <a:p>
            <a:pPr marL="412115" indent="-400050">
              <a:lnSpc>
                <a:spcPct val="100000"/>
              </a:lnSpc>
              <a:spcBef>
                <a:spcPts val="95"/>
              </a:spcBef>
              <a:buFont typeface="Arial"/>
              <a:buAutoNum type="arabicPeriod" startAt="3"/>
              <a:tabLst>
                <a:tab pos="412115"/>
                <a:tab pos="412750"/>
              </a:tabLst>
            </a:pPr>
            <a:r>
              <a:rPr sz="1600" spc="-5">
                <a:solidFill>
                  <a:srgbClr val="404040"/>
                </a:solidFill>
                <a:latin typeface="微软雅黑"/>
                <a:cs typeface="微软雅黑"/>
              </a:rPr>
              <a:t>女性私处护理用户洞察</a:t>
            </a:r>
            <a:endParaRPr sz="1600">
              <a:latin typeface="微软雅黑"/>
              <a:cs typeface="微软雅黑"/>
            </a:endParaRPr>
          </a:p>
          <a:p>
            <a:pPr>
              <a:lnSpc>
                <a:spcPct val="100000"/>
              </a:lnSpc>
              <a:spcBef>
                <a:spcPts val="65"/>
              </a:spcBef>
              <a:buClr>
                <a:srgbClr val="404040"/>
              </a:buClr>
              <a:buFont typeface="Arial"/>
              <a:buAutoNum type="arabicPeriod" startAt="3"/>
            </a:pPr>
            <a:endParaRPr sz="2400">
              <a:latin typeface="微软雅黑"/>
              <a:cs typeface="微软雅黑"/>
            </a:endParaRPr>
          </a:p>
          <a:p>
            <a:pPr marL="412115" indent="-400050">
              <a:lnSpc>
                <a:spcPct val="100000"/>
              </a:lnSpc>
              <a:buFont typeface="Arial"/>
              <a:buAutoNum type="arabicPeriod" startAt="3"/>
              <a:tabLst>
                <a:tab pos="412115"/>
                <a:tab pos="412750"/>
              </a:tabLst>
            </a:pPr>
            <a:r>
              <a:rPr sz="2400" spc="-7" baseline="1736">
                <a:solidFill>
                  <a:srgbClr val="404040"/>
                </a:solidFill>
                <a:latin typeface="微软雅黑"/>
                <a:cs typeface="微软雅黑"/>
              </a:rPr>
              <a:t>女性私处特点与基本护理原则</a:t>
            </a:r>
            <a:endParaRPr sz="2400" baseline="1736">
              <a:latin typeface="微软雅黑"/>
              <a:cs typeface="微软雅黑"/>
            </a:endParaRPr>
          </a:p>
          <a:p>
            <a:pPr>
              <a:lnSpc>
                <a:spcPct val="100000"/>
              </a:lnSpc>
              <a:spcBef>
                <a:spcPts val="15"/>
              </a:spcBef>
              <a:buClr>
                <a:srgbClr val="404040"/>
              </a:buClr>
              <a:buFont typeface="Arial"/>
              <a:buAutoNum type="arabicPeriod" startAt="3"/>
            </a:pPr>
            <a:endParaRPr sz="2500">
              <a:latin typeface="微软雅黑"/>
              <a:cs typeface="微软雅黑"/>
            </a:endParaRPr>
          </a:p>
          <a:p>
            <a:pPr marL="412115" indent="-400050">
              <a:lnSpc>
                <a:spcPct val="100000"/>
              </a:lnSpc>
              <a:buFont typeface="Arial"/>
              <a:buAutoNum type="arabicPeriod" startAt="3"/>
              <a:tabLst>
                <a:tab pos="412115"/>
                <a:tab pos="412750"/>
              </a:tabLst>
            </a:pPr>
            <a:r>
              <a:rPr sz="2400" spc="-7" baseline="1736">
                <a:solidFill>
                  <a:srgbClr val="404040"/>
                </a:solidFill>
                <a:latin typeface="微软雅黑"/>
                <a:cs typeface="微软雅黑"/>
              </a:rPr>
              <a:t>典型品牌案例分析</a:t>
            </a:r>
            <a:endParaRPr sz="2400" baseline="1736">
              <a:latin typeface="微软雅黑"/>
              <a:cs typeface="微软雅黑"/>
            </a:endParaRPr>
          </a:p>
          <a:p>
            <a:pPr>
              <a:lnSpc>
                <a:spcPct val="100000"/>
              </a:lnSpc>
              <a:spcBef>
                <a:spcPts val="15"/>
              </a:spcBef>
              <a:buClr>
                <a:srgbClr val="404040"/>
              </a:buClr>
              <a:buFont typeface="Arial"/>
              <a:buAutoNum type="arabicPeriod" startAt="3"/>
            </a:pPr>
            <a:endParaRPr sz="2500">
              <a:latin typeface="微软雅黑"/>
              <a:cs typeface="微软雅黑"/>
            </a:endParaRPr>
          </a:p>
          <a:p>
            <a:pPr marL="412115" indent="-400050">
              <a:lnSpc>
                <a:spcPct val="100000"/>
              </a:lnSpc>
              <a:buFont typeface="Arial"/>
              <a:buAutoNum type="arabicPeriod" startAt="3"/>
              <a:tabLst>
                <a:tab pos="412115"/>
                <a:tab pos="412750"/>
              </a:tabLst>
            </a:pPr>
            <a:r>
              <a:rPr sz="2400" spc="-7" baseline="1736">
                <a:solidFill>
                  <a:srgbClr val="404040"/>
                </a:solidFill>
                <a:latin typeface="微软雅黑"/>
                <a:cs typeface="微软雅黑"/>
              </a:rPr>
              <a:t>结论与展望</a:t>
            </a:r>
            <a:endParaRPr sz="2400" baseline="1736">
              <a:latin typeface="微软雅黑"/>
              <a:cs typeface="微软雅黑"/>
            </a:endParaRPr>
          </a:p>
        </p:txBody>
      </p:sp>
      <p:sp>
        <p:nvSpPr>
          <p:cNvPr id="18" name="object 18"/>
          <p:cNvSpPr txBox="1"/>
          <p:nvPr/>
        </p:nvSpPr>
        <p:spPr>
          <a:xfrm>
            <a:off x="5589523" y="2042286"/>
            <a:ext cx="251460" cy="26924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404040"/>
                </a:solidFill>
                <a:latin typeface="Arial"/>
                <a:cs typeface="Arial"/>
              </a:rPr>
              <a:t>02</a:t>
            </a:r>
            <a:endParaRPr sz="1600">
              <a:latin typeface="Arial"/>
              <a:cs typeface="Arial"/>
            </a:endParaRPr>
          </a:p>
        </p:txBody>
      </p:sp>
      <p:sp>
        <p:nvSpPr>
          <p:cNvPr id="19" name="object 19"/>
          <p:cNvSpPr txBox="1"/>
          <p:nvPr/>
        </p:nvSpPr>
        <p:spPr>
          <a:xfrm>
            <a:off x="5989446" y="2052066"/>
            <a:ext cx="1647189" cy="269240"/>
          </a:xfrm>
          <a:prstGeom prst="rect">
            <a:avLst/>
          </a:prstGeom>
        </p:spPr>
        <p:txBody>
          <a:bodyPr vert="horz" wrap="square" lIns="0" tIns="12065" rIns="0" bIns="0" rtlCol="0">
            <a:spAutoFit/>
          </a:bodyPr>
          <a:lstStyle/>
          <a:p>
            <a:pPr marL="12700">
              <a:lnSpc>
                <a:spcPct val="100000"/>
              </a:lnSpc>
              <a:spcBef>
                <a:spcPts val="95"/>
              </a:spcBef>
            </a:pPr>
            <a:r>
              <a:rPr sz="1600" spc="-5">
                <a:solidFill>
                  <a:srgbClr val="404040"/>
                </a:solidFill>
                <a:latin typeface="微软雅黑"/>
                <a:cs typeface="微软雅黑"/>
              </a:rPr>
              <a:t>女性私处健康现状</a:t>
            </a:r>
            <a:endParaRPr sz="1600">
              <a:latin typeface="微软雅黑"/>
              <a:cs typeface="微软雅黑"/>
            </a:endParaRPr>
          </a:p>
        </p:txBody>
      </p:sp>
      <p:sp>
        <p:nvSpPr>
          <p:cNvPr id="20" name="object 20"/>
          <p:cNvSpPr/>
          <p:nvPr/>
        </p:nvSpPr>
        <p:spPr>
          <a:xfrm>
            <a:off x="5609844" y="1975104"/>
            <a:ext cx="3024505" cy="0"/>
          </a:xfrm>
          <a:custGeom>
            <a:rect l="l" t="t" r="r" b="b"/>
            <a:pathLst>
              <a:path w="3024504">
                <a:moveTo>
                  <a:pt x="0" y="0"/>
                </a:moveTo>
                <a:lnTo>
                  <a:pt x="3023997" y="0"/>
                </a:lnTo>
              </a:path>
            </a:pathLst>
          </a:custGeom>
          <a:ln w="12700">
            <a:solidFill>
              <a:srgbClr val="404040"/>
            </a:solidFill>
          </a:ln>
        </p:spPr>
        <p:txBody>
          <a:bodyPr wrap="square" lIns="0" tIns="0" rIns="0" bIns="0" rtlCol="0"/>
          <a:lstStyle/>
          <a:p/>
        </p:txBody>
      </p:sp>
      <p:sp>
        <p:nvSpPr>
          <p:cNvPr id="21" name="object 21"/>
          <p:cNvSpPr txBox="1"/>
          <p:nvPr/>
        </p:nvSpPr>
        <p:spPr>
          <a:xfrm rot="18900000">
            <a:off x="4062142" y="3339572"/>
            <a:ext cx="4015843" cy="127000"/>
          </a:xfrm>
          <a:prstGeom prst="rect">
            <a:avLst/>
          </a:prstGeom>
        </p:spPr>
        <p:txBody>
          <a:bodyPr vert="horz" wrap="square" lIns="0" tIns="0" rIns="0" bIns="0" rtlCol="0">
            <a:spAutoFit/>
          </a:bodyPr>
          <a:lstStyle/>
          <a:p>
            <a:pPr>
              <a:lnSpc>
                <a:spcPts val="990"/>
              </a:lnSpc>
            </a:pPr>
            <a:r>
              <a:rPr sz="1000" spc="-25">
                <a:latin typeface="宋体"/>
                <a:cs typeface="宋体"/>
              </a:rPr>
              <a:t>用户702693615于2023-12-30日下载，仅供本人内部使用，不可传播与转载</a:t>
            </a:r>
            <a:endParaRPr sz="1000">
              <a:latin typeface="宋体"/>
              <a:cs typeface="宋体"/>
            </a:endParaRPr>
          </a:p>
        </p:txBody>
      </p:sp>
      <p:sp>
        <p:nvSpPr>
          <p:cNvPr id="22" name="object 22"/>
          <p:cNvSpPr txBox="1"/>
          <p:nvPr/>
        </p:nvSpPr>
        <p:spPr>
          <a:xfrm>
            <a:off x="11858879" y="6563522"/>
            <a:ext cx="136525" cy="160655"/>
          </a:xfrm>
          <a:prstGeom prst="rect">
            <a:avLst/>
          </a:prstGeom>
        </p:spPr>
        <p:txBody>
          <a:bodyPr vert="horz" wrap="square" lIns="0" tIns="19050" rIns="0" bIns="0" rtlCol="0">
            <a:spAutoFit/>
          </a:bodyPr>
          <a:lstStyle/>
          <a:p>
            <a:pPr marL="38100">
              <a:lnSpc>
                <a:spcPct val="100000"/>
              </a:lnSpc>
              <a:spcBef>
                <a:spcPts val="150"/>
              </a:spcBef>
            </a:pPr>
            <a:fld id="{81D60167-4931-47E6-BA6A-407CBD079E47}" type="slidenum">
              <a:rPr sz="800">
                <a:solidFill>
                  <a:srgbClr val="7E7E7E"/>
                </a:solidFill>
                <a:latin typeface="微软雅黑"/>
                <a:cs typeface="微软雅黑"/>
              </a:rPr>
              <a:t>4</a:t>
            </a:fld>
            <a:endParaRPr sz="800">
              <a:latin typeface="微软雅黑"/>
              <a:cs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0656823"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FFFFFF"/>
                </a:solidFill>
                <a:latin typeface="微软雅黑"/>
                <a:cs typeface="微软雅黑"/>
              </a:rPr>
              <a:t>×</a:t>
            </a:r>
            <a:endParaRPr sz="1400">
              <a:latin typeface="微软雅黑"/>
              <a:cs typeface="微软雅黑"/>
            </a:endParaRPr>
          </a:p>
        </p:txBody>
      </p:sp>
      <p:sp>
        <p:nvSpPr>
          <p:cNvPr id="3" name="object 3"/>
          <p:cNvSpPr/>
          <p:nvPr/>
        </p:nvSpPr>
        <p:spPr>
          <a:xfrm>
            <a:off x="8377428" y="256031"/>
            <a:ext cx="701040" cy="701040"/>
          </a:xfrm>
          <a:prstGeom prst="rect">
            <a:avLst/>
          </a:prstGeom>
          <a:blipFill>
            <a:blip r:embed="rId2"/>
            <a:stretch>
              <a:fillRect/>
            </a:stretch>
          </a:blipFill>
        </p:spPr>
        <p:txBody>
          <a:bodyPr wrap="square" lIns="0" tIns="0" rIns="0" bIns="0" rtlCol="0"/>
          <a:lstStyle/>
          <a:p/>
        </p:txBody>
      </p:sp>
      <p:sp>
        <p:nvSpPr>
          <p:cNvPr id="4" name="object 4"/>
          <p:cNvSpPr/>
          <p:nvPr/>
        </p:nvSpPr>
        <p:spPr>
          <a:xfrm>
            <a:off x="9323831" y="416051"/>
            <a:ext cx="1260348" cy="277367"/>
          </a:xfrm>
          <a:prstGeom prst="rect">
            <a:avLst/>
          </a:prstGeom>
          <a:blipFill>
            <a:blip r:embed="rId3"/>
            <a:stretch>
              <a:fillRect/>
            </a:stretch>
          </a:blipFill>
        </p:spPr>
        <p:txBody>
          <a:bodyPr wrap="square" lIns="0" tIns="0" rIns="0" bIns="0" rtlCol="0"/>
          <a:lstStyle/>
          <a:p/>
        </p:txBody>
      </p:sp>
      <p:sp>
        <p:nvSpPr>
          <p:cNvPr id="5" name="object 5"/>
          <p:cNvSpPr txBox="1"/>
          <p:nvPr/>
        </p:nvSpPr>
        <p:spPr>
          <a:xfrm>
            <a:off x="9101455"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FFFFFF"/>
                </a:solidFill>
                <a:latin typeface="微软雅黑"/>
                <a:cs typeface="微软雅黑"/>
              </a:rPr>
              <a:t>×</a:t>
            </a:r>
            <a:endParaRPr sz="1400">
              <a:latin typeface="微软雅黑"/>
              <a:cs typeface="微软雅黑"/>
            </a:endParaRPr>
          </a:p>
        </p:txBody>
      </p:sp>
      <p:sp>
        <p:nvSpPr>
          <p:cNvPr id="6" name="object 6"/>
          <p:cNvSpPr txBox="1"/>
          <p:nvPr/>
        </p:nvSpPr>
        <p:spPr>
          <a:xfrm>
            <a:off x="4221226" y="2704845"/>
            <a:ext cx="6737350" cy="696595"/>
          </a:xfrm>
          <a:prstGeom prst="rect">
            <a:avLst/>
          </a:prstGeom>
        </p:spPr>
        <p:txBody>
          <a:bodyPr vert="horz" wrap="square" lIns="0" tIns="13335" rIns="0" bIns="0" rtlCol="0">
            <a:spAutoFit/>
          </a:bodyPr>
          <a:lstStyle/>
          <a:p>
            <a:pPr marL="12700">
              <a:lnSpc>
                <a:spcPct val="100000"/>
              </a:lnSpc>
              <a:spcBef>
                <a:spcPts val="105"/>
              </a:spcBef>
            </a:pPr>
            <a:r>
              <a:rPr sz="4400" b="1">
                <a:solidFill>
                  <a:srgbClr val="FFFFFF"/>
                </a:solidFill>
                <a:latin typeface="微软雅黑"/>
                <a:cs typeface="微软雅黑"/>
              </a:rPr>
              <a:t>女性私处护理市场发展概况</a:t>
            </a:r>
            <a:endParaRPr sz="4400">
              <a:latin typeface="微软雅黑"/>
              <a:cs typeface="微软雅黑"/>
            </a:endParaRPr>
          </a:p>
        </p:txBody>
      </p:sp>
      <p:sp>
        <p:nvSpPr>
          <p:cNvPr id="7" name="object 7"/>
          <p:cNvSpPr txBox="1"/>
          <p:nvPr/>
        </p:nvSpPr>
        <p:spPr>
          <a:xfrm>
            <a:off x="2223642" y="2311349"/>
            <a:ext cx="1269365" cy="1366520"/>
          </a:xfrm>
          <a:prstGeom prst="rect">
            <a:avLst/>
          </a:prstGeom>
        </p:spPr>
        <p:txBody>
          <a:bodyPr vert="horz" wrap="square" lIns="0" tIns="12065" rIns="0" bIns="0" rtlCol="0">
            <a:spAutoFit/>
          </a:bodyPr>
          <a:lstStyle/>
          <a:p>
            <a:pPr marL="12700">
              <a:lnSpc>
                <a:spcPct val="100000"/>
              </a:lnSpc>
              <a:spcBef>
                <a:spcPts val="95"/>
              </a:spcBef>
            </a:pPr>
            <a:r>
              <a:rPr sz="8800" b="1" spc="-5">
                <a:solidFill>
                  <a:srgbClr val="FFFFFF"/>
                </a:solidFill>
                <a:latin typeface="Arial"/>
                <a:cs typeface="Arial"/>
              </a:rPr>
              <a:t>01</a:t>
            </a:r>
            <a:endParaRPr sz="8800">
              <a:latin typeface="Arial"/>
              <a:cs typeface="Arial"/>
            </a:endParaRPr>
          </a:p>
        </p:txBody>
      </p:sp>
      <p:sp>
        <p:nvSpPr>
          <p:cNvPr id="8" name="object 8"/>
          <p:cNvSpPr/>
          <p:nvPr/>
        </p:nvSpPr>
        <p:spPr>
          <a:xfrm>
            <a:off x="3512820" y="2589276"/>
            <a:ext cx="457200" cy="940435"/>
          </a:xfrm>
          <a:custGeom>
            <a:rect l="l" t="t" r="r" b="b"/>
            <a:pathLst>
              <a:path w="457200" h="940435">
                <a:moveTo>
                  <a:pt x="456691" y="0"/>
                </a:moveTo>
                <a:lnTo>
                  <a:pt x="0" y="939926"/>
                </a:lnTo>
              </a:path>
            </a:pathLst>
          </a:custGeom>
          <a:ln w="9525">
            <a:solidFill>
              <a:srgbClr val="FFFFFF"/>
            </a:solidFill>
          </a:ln>
        </p:spPr>
        <p:txBody>
          <a:bodyPr wrap="square" lIns="0" tIns="0" rIns="0" bIns="0" rtlCol="0"/>
          <a:lstStyle/>
          <a:p/>
        </p:txBody>
      </p:sp>
      <p:sp>
        <p:nvSpPr>
          <p:cNvPr id="9" name="object 9"/>
          <p:cNvSpPr txBox="1"/>
          <p:nvPr/>
        </p:nvSpPr>
        <p:spPr>
          <a:xfrm rot="18900000">
            <a:off x="4062142" y="3339572"/>
            <a:ext cx="4015843" cy="127000"/>
          </a:xfrm>
          <a:prstGeom prst="rect">
            <a:avLst/>
          </a:prstGeom>
        </p:spPr>
        <p:txBody>
          <a:bodyPr vert="horz" wrap="square" lIns="0" tIns="0" rIns="0" bIns="0" rtlCol="0">
            <a:spAutoFit/>
          </a:bodyPr>
          <a:lstStyle/>
          <a:p>
            <a:pPr>
              <a:lnSpc>
                <a:spcPts val="990"/>
              </a:lnSpc>
            </a:pPr>
            <a:r>
              <a:rPr sz="1000" spc="-25">
                <a:latin typeface="宋体"/>
                <a:cs typeface="宋体"/>
              </a:rPr>
              <a:t>用户702693615于2023-12-30日下载，仅供本人内部使用，不可传播与转载</a:t>
            </a:r>
            <a:endParaRPr sz="1000">
              <a:latin typeface="宋体"/>
              <a:cs typeface="宋体"/>
            </a:endParaRPr>
          </a:p>
        </p:txBody>
      </p:sp>
      <p:sp>
        <p:nvSpPr>
          <p:cNvPr id="10" name="object 10"/>
          <p:cNvSpPr txBox="1"/>
          <p:nvPr/>
        </p:nvSpPr>
        <p:spPr>
          <a:xfrm>
            <a:off x="11858879" y="6563522"/>
            <a:ext cx="136525" cy="160655"/>
          </a:xfrm>
          <a:prstGeom prst="rect">
            <a:avLst/>
          </a:prstGeom>
        </p:spPr>
        <p:txBody>
          <a:bodyPr vert="horz" wrap="square" lIns="0" tIns="19050" rIns="0" bIns="0" rtlCol="0">
            <a:spAutoFit/>
          </a:bodyPr>
          <a:lstStyle/>
          <a:p>
            <a:pPr marL="38100">
              <a:lnSpc>
                <a:spcPct val="100000"/>
              </a:lnSpc>
              <a:spcBef>
                <a:spcPts val="150"/>
              </a:spcBef>
            </a:pPr>
            <a:fld id="{81D60167-4931-47E6-BA6A-407CBD079E47}" type="slidenum">
              <a:rPr sz="800">
                <a:solidFill>
                  <a:srgbClr val="7E7E7E"/>
                </a:solidFill>
                <a:latin typeface="微软雅黑"/>
                <a:cs typeface="微软雅黑"/>
              </a:rPr>
              <a:t>5</a:t>
            </a:fld>
            <a:endParaRPr sz="800">
              <a:latin typeface="微软雅黑"/>
              <a:cs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0655934"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3" name="object 3"/>
          <p:cNvSpPr/>
          <p:nvPr/>
        </p:nvSpPr>
        <p:spPr>
          <a:xfrm>
            <a:off x="8409089" y="314232"/>
            <a:ext cx="638817" cy="540433"/>
          </a:xfrm>
          <a:prstGeom prst="rect">
            <a:avLst/>
          </a:prstGeom>
          <a:blipFill>
            <a:blip r:embed="rId2"/>
            <a:stretch>
              <a:fillRect/>
            </a:stretch>
          </a:blipFill>
        </p:spPr>
        <p:txBody>
          <a:bodyPr wrap="square" lIns="0" tIns="0" rIns="0" bIns="0" rtlCol="0"/>
          <a:lstStyle/>
          <a:p/>
        </p:txBody>
      </p:sp>
      <p:sp>
        <p:nvSpPr>
          <p:cNvPr id="4" name="object 4"/>
          <p:cNvSpPr/>
          <p:nvPr/>
        </p:nvSpPr>
        <p:spPr>
          <a:xfrm>
            <a:off x="9323831" y="417576"/>
            <a:ext cx="1260348" cy="277367"/>
          </a:xfrm>
          <a:prstGeom prst="rect">
            <a:avLst/>
          </a:prstGeom>
          <a:blipFill>
            <a:blip r:embed="rId3"/>
            <a:stretch>
              <a:fillRect/>
            </a:stretch>
          </a:blipFill>
        </p:spPr>
        <p:txBody>
          <a:bodyPr wrap="square" lIns="0" tIns="0" rIns="0" bIns="0" rtlCol="0"/>
          <a:lstStyle/>
          <a:p/>
        </p:txBody>
      </p:sp>
      <p:sp>
        <p:nvSpPr>
          <p:cNvPr id="5" name="object 5"/>
          <p:cNvSpPr txBox="1"/>
          <p:nvPr/>
        </p:nvSpPr>
        <p:spPr>
          <a:xfrm>
            <a:off x="9101708"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6" name="object 6"/>
          <p:cNvSpPr/>
          <p:nvPr/>
        </p:nvSpPr>
        <p:spPr>
          <a:xfrm>
            <a:off x="539495" y="6573011"/>
            <a:ext cx="11108690" cy="0"/>
          </a:xfrm>
          <a:custGeom>
            <a:rect l="l" t="t" r="r" b="b"/>
            <a:pathLst>
              <a:path w="11108690">
                <a:moveTo>
                  <a:pt x="0" y="0"/>
                </a:moveTo>
                <a:lnTo>
                  <a:pt x="11108563" y="0"/>
                </a:lnTo>
              </a:path>
            </a:pathLst>
          </a:custGeom>
          <a:ln w="6350">
            <a:solidFill>
              <a:srgbClr val="BEBEBE"/>
            </a:solidFill>
          </a:ln>
        </p:spPr>
        <p:txBody>
          <a:bodyPr wrap="square" lIns="0" tIns="0" rIns="0" bIns="0" rtlCol="0"/>
          <a:lstStyle/>
          <a:p/>
        </p:txBody>
      </p:sp>
      <p:sp>
        <p:nvSpPr>
          <p:cNvPr id="7" name="object 7"/>
          <p:cNvSpPr txBox="1">
            <a:spLocks noGrp="1"/>
          </p:cNvSpPr>
          <p:nvPr>
            <p:ph type="title"/>
          </p:nvPr>
        </p:nvSpPr>
        <p:spPr>
          <a:xfrm>
            <a:off x="526795" y="413130"/>
            <a:ext cx="3931920" cy="452120"/>
          </a:xfrm>
          <a:prstGeom prst="rect">
            <a:avLst/>
          </a:prstGeom>
        </p:spPr>
        <p:txBody>
          <a:bodyPr vert="horz" wrap="square" lIns="0" tIns="12065" rIns="0" bIns="0" rtlCol="0">
            <a:spAutoFit/>
          </a:bodyPr>
          <a:lstStyle/>
          <a:p>
            <a:pPr marL="12700">
              <a:lnSpc>
                <a:spcPct val="100000"/>
              </a:lnSpc>
              <a:spcBef>
                <a:spcPts val="95"/>
              </a:spcBef>
            </a:pPr>
            <a:r>
              <a:rPr spc="-5"/>
              <a:t>女性私处护理概念及定义</a:t>
            </a:r>
          </a:p>
        </p:txBody>
      </p:sp>
      <p:sp>
        <p:nvSpPr>
          <p:cNvPr id="8" name="object 8"/>
          <p:cNvSpPr txBox="1"/>
          <p:nvPr/>
        </p:nvSpPr>
        <p:spPr>
          <a:xfrm>
            <a:off x="532282" y="6395720"/>
            <a:ext cx="1263015" cy="132080"/>
          </a:xfrm>
          <a:prstGeom prst="rect">
            <a:avLst/>
          </a:prstGeom>
        </p:spPr>
        <p:txBody>
          <a:bodyPr vert="horz" wrap="square" lIns="0" tIns="12065" rIns="0" bIns="0" rtlCol="0">
            <a:spAutoFit/>
          </a:bodyPr>
          <a:lstStyle/>
          <a:p>
            <a:pPr marL="12700">
              <a:lnSpc>
                <a:spcPct val="100000"/>
              </a:lnSpc>
              <a:spcBef>
                <a:spcPts val="95"/>
              </a:spcBef>
            </a:pPr>
            <a:r>
              <a:rPr sz="700" spc="-5">
                <a:solidFill>
                  <a:srgbClr val="7E7E7E"/>
                </a:solidFill>
                <a:latin typeface="微软雅黑"/>
                <a:cs typeface="微软雅黑"/>
              </a:rPr>
              <a:t>来源：艾瑞咨询自助研究绘制。</a:t>
            </a:r>
            <a:endParaRPr sz="700">
              <a:latin typeface="微软雅黑"/>
              <a:cs typeface="微软雅黑"/>
            </a:endParaRPr>
          </a:p>
        </p:txBody>
      </p:sp>
      <p:sp>
        <p:nvSpPr>
          <p:cNvPr id="9" name="object 9"/>
          <p:cNvSpPr txBox="1"/>
          <p:nvPr/>
        </p:nvSpPr>
        <p:spPr>
          <a:xfrm>
            <a:off x="526795" y="1036396"/>
            <a:ext cx="10998200" cy="1610995"/>
          </a:xfrm>
          <a:prstGeom prst="rect">
            <a:avLst/>
          </a:prstGeom>
        </p:spPr>
        <p:txBody>
          <a:bodyPr vert="horz" wrap="square" lIns="0" tIns="12700" rIns="0" bIns="0" rtlCol="0">
            <a:spAutoFit/>
          </a:bodyPr>
          <a:lstStyle/>
          <a:p>
            <a:pPr marL="12700">
              <a:lnSpc>
                <a:spcPct val="100000"/>
              </a:lnSpc>
              <a:spcBef>
                <a:spcPts val="100"/>
              </a:spcBef>
            </a:pPr>
            <a:r>
              <a:rPr sz="1800" spc="-5">
                <a:solidFill>
                  <a:srgbClr val="7E7E7E"/>
                </a:solidFill>
                <a:latin typeface="微软雅黑"/>
                <a:cs typeface="微软雅黑"/>
              </a:rPr>
              <a:t>女性私处护理指以预防女性私处疾病为目的，对私处进行常态化清洁护理</a:t>
            </a:r>
            <a:endParaRPr sz="1800">
              <a:latin typeface="微软雅黑"/>
              <a:cs typeface="微软雅黑"/>
            </a:endParaRPr>
          </a:p>
          <a:p>
            <a:pPr>
              <a:lnSpc>
                <a:spcPct val="100000"/>
              </a:lnSpc>
              <a:spcBef>
                <a:spcPts val="5"/>
              </a:spcBef>
            </a:pPr>
            <a:endParaRPr sz="1300">
              <a:latin typeface="微软雅黑"/>
              <a:cs typeface="微软雅黑"/>
            </a:endParaRPr>
          </a:p>
          <a:p>
            <a:pPr marL="12700">
              <a:lnSpc>
                <a:spcPct val="100000"/>
              </a:lnSpc>
            </a:pPr>
            <a:r>
              <a:rPr sz="1200">
                <a:solidFill>
                  <a:srgbClr val="404040"/>
                </a:solidFill>
                <a:latin typeface="微软雅黑"/>
                <a:cs typeface="微软雅黑"/>
              </a:rPr>
              <a:t>【广义】包含所有涉及女性私处的相关治疗及护理，如生殖疗养、私处医美、私处日常护理、私处保健、生理用品等。</a:t>
            </a:r>
            <a:endParaRPr sz="1200">
              <a:latin typeface="微软雅黑"/>
              <a:cs typeface="微软雅黑"/>
            </a:endParaRPr>
          </a:p>
          <a:p>
            <a:pPr marL="12700" marR="5080">
              <a:lnSpc>
                <a:spcPct val="120000"/>
              </a:lnSpc>
            </a:pPr>
            <a:r>
              <a:rPr sz="1200">
                <a:solidFill>
                  <a:srgbClr val="404040"/>
                </a:solidFill>
                <a:latin typeface="微软雅黑"/>
                <a:cs typeface="微软雅黑"/>
              </a:rPr>
              <a:t>【狭义】即本次研究范围，指私处日常护理，以预防女性私处疾病为目的，对私处进行常态化清洁护理。涉及产品范围主要有私处护理冲洗液（内阴用途）、私处护 理啫喱/护理液（外阴用途）、私处护理凝胶、私处护理喷雾、私处护理慕斯、私处护理湿巾等。</a:t>
            </a:r>
            <a:endParaRPr sz="1200">
              <a:latin typeface="微软雅黑"/>
              <a:cs typeface="微软雅黑"/>
            </a:endParaRPr>
          </a:p>
          <a:p>
            <a:pPr marL="140970" algn="ctr">
              <a:lnSpc>
                <a:spcPct val="100000"/>
              </a:lnSpc>
              <a:spcBef>
                <a:spcPts val="1345"/>
              </a:spcBef>
            </a:pPr>
            <a:r>
              <a:rPr sz="1400" b="1">
                <a:solidFill>
                  <a:srgbClr val="404040"/>
                </a:solidFill>
                <a:latin typeface="微软雅黑"/>
                <a:cs typeface="微软雅黑"/>
              </a:rPr>
              <a:t>女性私处护理基本概念</a:t>
            </a:r>
            <a:r>
              <a:rPr sz="1400" b="1" spc="-15">
                <a:solidFill>
                  <a:srgbClr val="404040"/>
                </a:solidFill>
                <a:latin typeface="微软雅黑"/>
                <a:cs typeface="微软雅黑"/>
              </a:rPr>
              <a:t>定</a:t>
            </a:r>
            <a:r>
              <a:rPr sz="1400" b="1">
                <a:solidFill>
                  <a:srgbClr val="404040"/>
                </a:solidFill>
                <a:latin typeface="微软雅黑"/>
                <a:cs typeface="微软雅黑"/>
              </a:rPr>
              <a:t>义</a:t>
            </a:r>
            <a:endParaRPr sz="1400">
              <a:latin typeface="微软雅黑"/>
              <a:cs typeface="微软雅黑"/>
            </a:endParaRPr>
          </a:p>
        </p:txBody>
      </p:sp>
      <p:sp>
        <p:nvSpPr>
          <p:cNvPr id="10" name="object 10"/>
          <p:cNvSpPr txBox="1"/>
          <p:nvPr/>
        </p:nvSpPr>
        <p:spPr>
          <a:xfrm>
            <a:off x="5071364" y="3689730"/>
            <a:ext cx="170180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7E7E7E"/>
                </a:solidFill>
                <a:latin typeface="微软雅黑"/>
                <a:cs typeface="微软雅黑"/>
              </a:rPr>
              <a:t>如私处整形、私处美容等</a:t>
            </a:r>
            <a:endParaRPr sz="1200">
              <a:latin typeface="微软雅黑"/>
              <a:cs typeface="微软雅黑"/>
            </a:endParaRPr>
          </a:p>
        </p:txBody>
      </p:sp>
      <p:sp>
        <p:nvSpPr>
          <p:cNvPr id="11" name="object 11"/>
          <p:cNvSpPr txBox="1"/>
          <p:nvPr/>
        </p:nvSpPr>
        <p:spPr>
          <a:xfrm>
            <a:off x="4689094" y="2993263"/>
            <a:ext cx="292100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7E7E7E"/>
                </a:solidFill>
                <a:latin typeface="微软雅黑"/>
                <a:cs typeface="微软雅黑"/>
              </a:rPr>
              <a:t>如生殖保养、生殖治疗、疫苗、妇科药品等</a:t>
            </a:r>
            <a:endParaRPr sz="1200">
              <a:latin typeface="微软雅黑"/>
              <a:cs typeface="微软雅黑"/>
            </a:endParaRPr>
          </a:p>
        </p:txBody>
      </p:sp>
      <p:sp>
        <p:nvSpPr>
          <p:cNvPr id="12" name="object 12"/>
          <p:cNvSpPr/>
          <p:nvPr/>
        </p:nvSpPr>
        <p:spPr>
          <a:xfrm>
            <a:off x="769873" y="2798381"/>
            <a:ext cx="3900868" cy="3493896"/>
          </a:xfrm>
          <a:prstGeom prst="rect">
            <a:avLst/>
          </a:prstGeom>
          <a:blipFill>
            <a:blip r:embed="rId4"/>
            <a:stretch>
              <a:fillRect/>
            </a:stretch>
          </a:blipFill>
        </p:spPr>
        <p:txBody>
          <a:bodyPr wrap="square" lIns="0" tIns="0" rIns="0" bIns="0" rtlCol="0"/>
          <a:lstStyle/>
          <a:p/>
        </p:txBody>
      </p:sp>
      <p:sp>
        <p:nvSpPr>
          <p:cNvPr id="13" name="object 13"/>
          <p:cNvSpPr txBox="1"/>
          <p:nvPr/>
        </p:nvSpPr>
        <p:spPr>
          <a:xfrm>
            <a:off x="8193785" y="4566666"/>
            <a:ext cx="3683635" cy="683895"/>
          </a:xfrm>
          <a:prstGeom prst="rect">
            <a:avLst/>
          </a:prstGeom>
        </p:spPr>
        <p:txBody>
          <a:bodyPr vert="horz" wrap="square" lIns="0" tIns="12700" rIns="0" bIns="0" rtlCol="0">
            <a:spAutoFit/>
          </a:bodyPr>
          <a:lstStyle/>
          <a:p>
            <a:pPr marL="12700" marR="5080">
              <a:lnSpc>
                <a:spcPct val="120000"/>
              </a:lnSpc>
              <a:spcBef>
                <a:spcPts val="100"/>
              </a:spcBef>
            </a:pPr>
            <a:r>
              <a:rPr sz="1200" b="1">
                <a:solidFill>
                  <a:srgbClr val="585858"/>
                </a:solidFill>
                <a:latin typeface="微软雅黑"/>
                <a:cs typeface="微软雅黑"/>
              </a:rPr>
              <a:t>产品：私处护理冲洗液（内阴用途）、私处护理啫喱/  护理液（外阴用途）、私处护理凝胶、私处护理喷雾、 私处护理慕斯、私处护理湿巾等</a:t>
            </a:r>
            <a:endParaRPr sz="1200">
              <a:latin typeface="微软雅黑"/>
              <a:cs typeface="微软雅黑"/>
            </a:endParaRPr>
          </a:p>
        </p:txBody>
      </p:sp>
      <p:sp>
        <p:nvSpPr>
          <p:cNvPr id="14" name="object 14"/>
          <p:cNvSpPr txBox="1"/>
          <p:nvPr/>
        </p:nvSpPr>
        <p:spPr>
          <a:xfrm>
            <a:off x="3284346" y="2951479"/>
            <a:ext cx="836294" cy="26924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7E7E7E"/>
                </a:solidFill>
                <a:latin typeface="微软雅黑"/>
                <a:cs typeface="微软雅黑"/>
              </a:rPr>
              <a:t>生殖疗养</a:t>
            </a:r>
            <a:endParaRPr sz="1600">
              <a:latin typeface="微软雅黑"/>
              <a:cs typeface="微软雅黑"/>
            </a:endParaRPr>
          </a:p>
        </p:txBody>
      </p:sp>
      <p:sp>
        <p:nvSpPr>
          <p:cNvPr id="15" name="object 15"/>
          <p:cNvSpPr txBox="1"/>
          <p:nvPr/>
        </p:nvSpPr>
        <p:spPr>
          <a:xfrm>
            <a:off x="5091429" y="5195061"/>
            <a:ext cx="2303145"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7E7E7E"/>
                </a:solidFill>
                <a:latin typeface="微软雅黑"/>
                <a:cs typeface="微软雅黑"/>
              </a:rPr>
              <a:t>如私处益生菌（片</a:t>
            </a:r>
            <a:r>
              <a:rPr sz="1200" b="1" spc="-5">
                <a:solidFill>
                  <a:srgbClr val="7E7E7E"/>
                </a:solidFill>
                <a:latin typeface="微软雅黑"/>
                <a:cs typeface="微软雅黑"/>
              </a:rPr>
              <a:t>/</a:t>
            </a:r>
            <a:r>
              <a:rPr sz="1200" b="1">
                <a:solidFill>
                  <a:srgbClr val="7E7E7E"/>
                </a:solidFill>
                <a:latin typeface="微软雅黑"/>
                <a:cs typeface="微软雅黑"/>
              </a:rPr>
              <a:t>胶囊</a:t>
            </a:r>
            <a:r>
              <a:rPr sz="1200" b="1" spc="-5">
                <a:solidFill>
                  <a:srgbClr val="7E7E7E"/>
                </a:solidFill>
                <a:latin typeface="微软雅黑"/>
                <a:cs typeface="微软雅黑"/>
              </a:rPr>
              <a:t>/</a:t>
            </a:r>
            <a:r>
              <a:rPr sz="1200" b="1">
                <a:solidFill>
                  <a:srgbClr val="7E7E7E"/>
                </a:solidFill>
                <a:latin typeface="微软雅黑"/>
                <a:cs typeface="微软雅黑"/>
              </a:rPr>
              <a:t>口服液）</a:t>
            </a:r>
            <a:endParaRPr sz="1200">
              <a:latin typeface="微软雅黑"/>
              <a:cs typeface="微软雅黑"/>
            </a:endParaRPr>
          </a:p>
        </p:txBody>
      </p:sp>
      <p:sp>
        <p:nvSpPr>
          <p:cNvPr id="16" name="object 16"/>
          <p:cNvSpPr txBox="1"/>
          <p:nvPr/>
        </p:nvSpPr>
        <p:spPr>
          <a:xfrm>
            <a:off x="1260475" y="4117594"/>
            <a:ext cx="483234" cy="850265"/>
          </a:xfrm>
          <a:prstGeom prst="rect">
            <a:avLst/>
          </a:prstGeom>
        </p:spPr>
        <p:txBody>
          <a:bodyPr vert="horz" wrap="square" lIns="0" tIns="11430" rIns="0" bIns="0" rtlCol="0">
            <a:spAutoFit/>
          </a:bodyPr>
          <a:lstStyle/>
          <a:p>
            <a:pPr marL="12700" marR="5080" algn="just">
              <a:lnSpc>
                <a:spcPct val="100299"/>
              </a:lnSpc>
              <a:spcBef>
                <a:spcPts val="90"/>
              </a:spcBef>
            </a:pPr>
            <a:r>
              <a:rPr sz="1800" b="1">
                <a:solidFill>
                  <a:srgbClr val="FFFFFF"/>
                </a:solidFill>
                <a:latin typeface="微软雅黑"/>
                <a:cs typeface="微软雅黑"/>
              </a:rPr>
              <a:t>女性 私处 护理</a:t>
            </a:r>
            <a:endParaRPr sz="1800">
              <a:latin typeface="微软雅黑"/>
              <a:cs typeface="微软雅黑"/>
            </a:endParaRPr>
          </a:p>
        </p:txBody>
      </p:sp>
      <p:sp>
        <p:nvSpPr>
          <p:cNvPr id="17" name="object 17"/>
          <p:cNvSpPr txBox="1"/>
          <p:nvPr/>
        </p:nvSpPr>
        <p:spPr>
          <a:xfrm>
            <a:off x="3250183" y="5833059"/>
            <a:ext cx="836294" cy="269240"/>
          </a:xfrm>
          <a:prstGeom prst="rect">
            <a:avLst/>
          </a:prstGeom>
        </p:spPr>
        <p:txBody>
          <a:bodyPr vert="horz" wrap="square" lIns="0" tIns="12065" rIns="0" bIns="0" rtlCol="0">
            <a:spAutoFit/>
          </a:bodyPr>
          <a:lstStyle/>
          <a:p>
            <a:pPr marL="12700">
              <a:lnSpc>
                <a:spcPct val="100000"/>
              </a:lnSpc>
              <a:spcBef>
                <a:spcPts val="95"/>
              </a:spcBef>
            </a:pPr>
            <a:r>
              <a:rPr sz="1600" b="1" spc="-10">
                <a:solidFill>
                  <a:srgbClr val="7E7E7E"/>
                </a:solidFill>
                <a:latin typeface="微软雅黑"/>
                <a:cs typeface="微软雅黑"/>
              </a:rPr>
              <a:t>生理用品</a:t>
            </a:r>
            <a:endParaRPr sz="1600">
              <a:latin typeface="微软雅黑"/>
              <a:cs typeface="微软雅黑"/>
            </a:endParaRPr>
          </a:p>
        </p:txBody>
      </p:sp>
      <p:sp>
        <p:nvSpPr>
          <p:cNvPr id="18" name="object 18"/>
          <p:cNvSpPr/>
          <p:nvPr/>
        </p:nvSpPr>
        <p:spPr>
          <a:xfrm>
            <a:off x="4840985" y="4246626"/>
            <a:ext cx="2135505" cy="626745"/>
          </a:xfrm>
          <a:custGeom>
            <a:rect l="l" t="t" r="r" b="b"/>
            <a:pathLst>
              <a:path w="2135504" h="626745">
                <a:moveTo>
                  <a:pt x="0" y="313181"/>
                </a:moveTo>
                <a:lnTo>
                  <a:pt x="3395" y="266900"/>
                </a:lnTo>
                <a:lnTo>
                  <a:pt x="13259" y="222727"/>
                </a:lnTo>
                <a:lnTo>
                  <a:pt x="29106" y="181148"/>
                </a:lnTo>
                <a:lnTo>
                  <a:pt x="50453" y="142647"/>
                </a:lnTo>
                <a:lnTo>
                  <a:pt x="76815" y="107708"/>
                </a:lnTo>
                <a:lnTo>
                  <a:pt x="107708" y="76815"/>
                </a:lnTo>
                <a:lnTo>
                  <a:pt x="142647" y="50453"/>
                </a:lnTo>
                <a:lnTo>
                  <a:pt x="181148" y="29106"/>
                </a:lnTo>
                <a:lnTo>
                  <a:pt x="222727" y="13259"/>
                </a:lnTo>
                <a:lnTo>
                  <a:pt x="266900" y="3395"/>
                </a:lnTo>
                <a:lnTo>
                  <a:pt x="313181" y="0"/>
                </a:lnTo>
                <a:lnTo>
                  <a:pt x="1821941" y="0"/>
                </a:lnTo>
                <a:lnTo>
                  <a:pt x="1868223" y="3395"/>
                </a:lnTo>
                <a:lnTo>
                  <a:pt x="1912396" y="13259"/>
                </a:lnTo>
                <a:lnTo>
                  <a:pt x="1953975" y="29106"/>
                </a:lnTo>
                <a:lnTo>
                  <a:pt x="1992476" y="50453"/>
                </a:lnTo>
                <a:lnTo>
                  <a:pt x="2027415" y="76815"/>
                </a:lnTo>
                <a:lnTo>
                  <a:pt x="2058308" y="107708"/>
                </a:lnTo>
                <a:lnTo>
                  <a:pt x="2084670" y="142647"/>
                </a:lnTo>
                <a:lnTo>
                  <a:pt x="2106017" y="181148"/>
                </a:lnTo>
                <a:lnTo>
                  <a:pt x="2121864" y="222727"/>
                </a:lnTo>
                <a:lnTo>
                  <a:pt x="2131728" y="266900"/>
                </a:lnTo>
                <a:lnTo>
                  <a:pt x="2135123" y="313181"/>
                </a:lnTo>
                <a:lnTo>
                  <a:pt x="2131728" y="359463"/>
                </a:lnTo>
                <a:lnTo>
                  <a:pt x="2121864" y="403636"/>
                </a:lnTo>
                <a:lnTo>
                  <a:pt x="2106017" y="445215"/>
                </a:lnTo>
                <a:lnTo>
                  <a:pt x="2084670" y="483716"/>
                </a:lnTo>
                <a:lnTo>
                  <a:pt x="2058308" y="518655"/>
                </a:lnTo>
                <a:lnTo>
                  <a:pt x="2027415" y="549548"/>
                </a:lnTo>
                <a:lnTo>
                  <a:pt x="1992476" y="575910"/>
                </a:lnTo>
                <a:lnTo>
                  <a:pt x="1953975" y="597257"/>
                </a:lnTo>
                <a:lnTo>
                  <a:pt x="1912396" y="613104"/>
                </a:lnTo>
                <a:lnTo>
                  <a:pt x="1868223" y="622968"/>
                </a:lnTo>
                <a:lnTo>
                  <a:pt x="1821941" y="626363"/>
                </a:lnTo>
                <a:lnTo>
                  <a:pt x="313181" y="626363"/>
                </a:lnTo>
                <a:lnTo>
                  <a:pt x="266900" y="622968"/>
                </a:lnTo>
                <a:lnTo>
                  <a:pt x="222727" y="613104"/>
                </a:lnTo>
                <a:lnTo>
                  <a:pt x="181148" y="597257"/>
                </a:lnTo>
                <a:lnTo>
                  <a:pt x="142647" y="575910"/>
                </a:lnTo>
                <a:lnTo>
                  <a:pt x="107708" y="549548"/>
                </a:lnTo>
                <a:lnTo>
                  <a:pt x="76815" y="518655"/>
                </a:lnTo>
                <a:lnTo>
                  <a:pt x="50453" y="483716"/>
                </a:lnTo>
                <a:lnTo>
                  <a:pt x="29106" y="445215"/>
                </a:lnTo>
                <a:lnTo>
                  <a:pt x="13259" y="403636"/>
                </a:lnTo>
                <a:lnTo>
                  <a:pt x="3395" y="359463"/>
                </a:lnTo>
                <a:lnTo>
                  <a:pt x="0" y="313181"/>
                </a:lnTo>
                <a:close/>
              </a:path>
            </a:pathLst>
          </a:custGeom>
          <a:ln w="22225">
            <a:solidFill>
              <a:srgbClr val="B1D234"/>
            </a:solidFill>
          </a:ln>
        </p:spPr>
        <p:txBody>
          <a:bodyPr wrap="square" lIns="0" tIns="0" rIns="0" bIns="0" rtlCol="0"/>
          <a:lstStyle/>
          <a:p/>
        </p:txBody>
      </p:sp>
      <p:sp>
        <p:nvSpPr>
          <p:cNvPr id="19" name="object 19"/>
          <p:cNvSpPr/>
          <p:nvPr/>
        </p:nvSpPr>
        <p:spPr>
          <a:xfrm>
            <a:off x="4895088" y="4300728"/>
            <a:ext cx="516890" cy="516890"/>
          </a:xfrm>
          <a:custGeom>
            <a:rect l="l" t="t" r="r" b="b"/>
            <a:pathLst>
              <a:path w="516889" h="516889">
                <a:moveTo>
                  <a:pt x="258317" y="0"/>
                </a:moveTo>
                <a:lnTo>
                  <a:pt x="211896" y="4163"/>
                </a:lnTo>
                <a:lnTo>
                  <a:pt x="168200" y="16166"/>
                </a:lnTo>
                <a:lnTo>
                  <a:pt x="127959" y="35277"/>
                </a:lnTo>
                <a:lnTo>
                  <a:pt x="91905" y="60767"/>
                </a:lnTo>
                <a:lnTo>
                  <a:pt x="60767" y="91905"/>
                </a:lnTo>
                <a:lnTo>
                  <a:pt x="35277" y="127959"/>
                </a:lnTo>
                <a:lnTo>
                  <a:pt x="16166" y="168200"/>
                </a:lnTo>
                <a:lnTo>
                  <a:pt x="4163" y="211896"/>
                </a:lnTo>
                <a:lnTo>
                  <a:pt x="0" y="258318"/>
                </a:lnTo>
                <a:lnTo>
                  <a:pt x="4163" y="304739"/>
                </a:lnTo>
                <a:lnTo>
                  <a:pt x="16166" y="348435"/>
                </a:lnTo>
                <a:lnTo>
                  <a:pt x="35277" y="388676"/>
                </a:lnTo>
                <a:lnTo>
                  <a:pt x="60767" y="424730"/>
                </a:lnTo>
                <a:lnTo>
                  <a:pt x="91905" y="455868"/>
                </a:lnTo>
                <a:lnTo>
                  <a:pt x="127959" y="481358"/>
                </a:lnTo>
                <a:lnTo>
                  <a:pt x="168200" y="500469"/>
                </a:lnTo>
                <a:lnTo>
                  <a:pt x="211896" y="512472"/>
                </a:lnTo>
                <a:lnTo>
                  <a:pt x="258317" y="516636"/>
                </a:lnTo>
                <a:lnTo>
                  <a:pt x="304739" y="512472"/>
                </a:lnTo>
                <a:lnTo>
                  <a:pt x="348435" y="500469"/>
                </a:lnTo>
                <a:lnTo>
                  <a:pt x="388676" y="481358"/>
                </a:lnTo>
                <a:lnTo>
                  <a:pt x="424730" y="455868"/>
                </a:lnTo>
                <a:lnTo>
                  <a:pt x="455868" y="424730"/>
                </a:lnTo>
                <a:lnTo>
                  <a:pt x="481358" y="388676"/>
                </a:lnTo>
                <a:lnTo>
                  <a:pt x="500469" y="348435"/>
                </a:lnTo>
                <a:lnTo>
                  <a:pt x="512472" y="304739"/>
                </a:lnTo>
                <a:lnTo>
                  <a:pt x="516636" y="258318"/>
                </a:lnTo>
                <a:lnTo>
                  <a:pt x="512472" y="211896"/>
                </a:lnTo>
                <a:lnTo>
                  <a:pt x="500469" y="168200"/>
                </a:lnTo>
                <a:lnTo>
                  <a:pt x="481358" y="127959"/>
                </a:lnTo>
                <a:lnTo>
                  <a:pt x="455868" y="91905"/>
                </a:lnTo>
                <a:lnTo>
                  <a:pt x="424730" y="60767"/>
                </a:lnTo>
                <a:lnTo>
                  <a:pt x="388676" y="35277"/>
                </a:lnTo>
                <a:lnTo>
                  <a:pt x="348435" y="16166"/>
                </a:lnTo>
                <a:lnTo>
                  <a:pt x="304739" y="4163"/>
                </a:lnTo>
                <a:lnTo>
                  <a:pt x="258317" y="0"/>
                </a:lnTo>
                <a:close/>
              </a:path>
            </a:pathLst>
          </a:custGeom>
          <a:solidFill>
            <a:srgbClr val="B1D234"/>
          </a:solidFill>
        </p:spPr>
        <p:txBody>
          <a:bodyPr wrap="square" lIns="0" tIns="0" rIns="0" bIns="0" rtlCol="0"/>
          <a:lstStyle/>
          <a:p/>
        </p:txBody>
      </p:sp>
      <p:sp>
        <p:nvSpPr>
          <p:cNvPr id="20" name="object 20"/>
          <p:cNvSpPr/>
          <p:nvPr/>
        </p:nvSpPr>
        <p:spPr>
          <a:xfrm>
            <a:off x="4994147" y="4375403"/>
            <a:ext cx="281940" cy="367665"/>
          </a:xfrm>
          <a:custGeom>
            <a:rect l="l" t="t" r="r" b="b"/>
            <a:pathLst>
              <a:path w="281939" h="367664">
                <a:moveTo>
                  <a:pt x="275463" y="122809"/>
                </a:moveTo>
                <a:lnTo>
                  <a:pt x="77850" y="122809"/>
                </a:lnTo>
                <a:lnTo>
                  <a:pt x="71374" y="129159"/>
                </a:lnTo>
                <a:lnTo>
                  <a:pt x="71374" y="360934"/>
                </a:lnTo>
                <a:lnTo>
                  <a:pt x="77850" y="367284"/>
                </a:lnTo>
                <a:lnTo>
                  <a:pt x="275463" y="367284"/>
                </a:lnTo>
                <a:lnTo>
                  <a:pt x="281939" y="360934"/>
                </a:lnTo>
                <a:lnTo>
                  <a:pt x="281939" y="339344"/>
                </a:lnTo>
                <a:lnTo>
                  <a:pt x="99440" y="339344"/>
                </a:lnTo>
                <a:lnTo>
                  <a:pt x="99440" y="150749"/>
                </a:lnTo>
                <a:lnTo>
                  <a:pt x="281939" y="150749"/>
                </a:lnTo>
                <a:lnTo>
                  <a:pt x="281939" y="129159"/>
                </a:lnTo>
                <a:lnTo>
                  <a:pt x="275463" y="122809"/>
                </a:lnTo>
                <a:close/>
              </a:path>
              <a:path w="281939" h="367664">
                <a:moveTo>
                  <a:pt x="281939" y="150749"/>
                </a:moveTo>
                <a:lnTo>
                  <a:pt x="253873" y="150749"/>
                </a:lnTo>
                <a:lnTo>
                  <a:pt x="253873" y="339344"/>
                </a:lnTo>
                <a:lnTo>
                  <a:pt x="281939" y="339344"/>
                </a:lnTo>
                <a:lnTo>
                  <a:pt x="281939" y="150749"/>
                </a:lnTo>
                <a:close/>
              </a:path>
              <a:path w="281939" h="367664">
                <a:moveTo>
                  <a:pt x="245617" y="81534"/>
                </a:moveTo>
                <a:lnTo>
                  <a:pt x="108203" y="81534"/>
                </a:lnTo>
                <a:lnTo>
                  <a:pt x="104139" y="84963"/>
                </a:lnTo>
                <a:lnTo>
                  <a:pt x="104139" y="122809"/>
                </a:lnTo>
                <a:lnTo>
                  <a:pt x="121030" y="122809"/>
                </a:lnTo>
                <a:lnTo>
                  <a:pt x="121030" y="98425"/>
                </a:lnTo>
                <a:lnTo>
                  <a:pt x="249174" y="98425"/>
                </a:lnTo>
                <a:lnTo>
                  <a:pt x="249174" y="84963"/>
                </a:lnTo>
                <a:lnTo>
                  <a:pt x="245617" y="81534"/>
                </a:lnTo>
                <a:close/>
              </a:path>
              <a:path w="281939" h="367664">
                <a:moveTo>
                  <a:pt x="249174" y="98425"/>
                </a:moveTo>
                <a:lnTo>
                  <a:pt x="232282" y="98425"/>
                </a:lnTo>
                <a:lnTo>
                  <a:pt x="232282" y="122809"/>
                </a:lnTo>
                <a:lnTo>
                  <a:pt x="249174" y="122809"/>
                </a:lnTo>
                <a:lnTo>
                  <a:pt x="249174" y="98425"/>
                </a:lnTo>
                <a:close/>
              </a:path>
              <a:path w="281939" h="367664">
                <a:moveTo>
                  <a:pt x="225171" y="0"/>
                </a:moveTo>
                <a:lnTo>
                  <a:pt x="128142" y="0"/>
                </a:lnTo>
                <a:lnTo>
                  <a:pt x="123951" y="3429"/>
                </a:lnTo>
                <a:lnTo>
                  <a:pt x="123951" y="32004"/>
                </a:lnTo>
                <a:lnTo>
                  <a:pt x="57912" y="32004"/>
                </a:lnTo>
                <a:lnTo>
                  <a:pt x="54355" y="33147"/>
                </a:lnTo>
                <a:lnTo>
                  <a:pt x="52069" y="36068"/>
                </a:lnTo>
                <a:lnTo>
                  <a:pt x="5206" y="82042"/>
                </a:lnTo>
                <a:lnTo>
                  <a:pt x="0" y="87884"/>
                </a:lnTo>
                <a:lnTo>
                  <a:pt x="0" y="96647"/>
                </a:lnTo>
                <a:lnTo>
                  <a:pt x="5206" y="101854"/>
                </a:lnTo>
                <a:lnTo>
                  <a:pt x="11175" y="107696"/>
                </a:lnTo>
                <a:lnTo>
                  <a:pt x="19938" y="107696"/>
                </a:lnTo>
                <a:lnTo>
                  <a:pt x="25146" y="101854"/>
                </a:lnTo>
                <a:lnTo>
                  <a:pt x="67817" y="59309"/>
                </a:lnTo>
                <a:lnTo>
                  <a:pt x="140969" y="59309"/>
                </a:lnTo>
                <a:lnTo>
                  <a:pt x="140969" y="16256"/>
                </a:lnTo>
                <a:lnTo>
                  <a:pt x="229235" y="16256"/>
                </a:lnTo>
                <a:lnTo>
                  <a:pt x="229235" y="3429"/>
                </a:lnTo>
                <a:lnTo>
                  <a:pt x="225171" y="0"/>
                </a:lnTo>
                <a:close/>
              </a:path>
              <a:path w="281939" h="367664">
                <a:moveTo>
                  <a:pt x="140969" y="59309"/>
                </a:moveTo>
                <a:lnTo>
                  <a:pt x="123951" y="59309"/>
                </a:lnTo>
                <a:lnTo>
                  <a:pt x="123951" y="81534"/>
                </a:lnTo>
                <a:lnTo>
                  <a:pt x="140969" y="81534"/>
                </a:lnTo>
                <a:lnTo>
                  <a:pt x="140969" y="59309"/>
                </a:lnTo>
                <a:close/>
              </a:path>
              <a:path w="281939" h="367664">
                <a:moveTo>
                  <a:pt x="229235" y="16256"/>
                </a:moveTo>
                <a:lnTo>
                  <a:pt x="212343" y="16256"/>
                </a:lnTo>
                <a:lnTo>
                  <a:pt x="212343" y="81534"/>
                </a:lnTo>
                <a:lnTo>
                  <a:pt x="229235" y="81534"/>
                </a:lnTo>
                <a:lnTo>
                  <a:pt x="229235" y="16256"/>
                </a:lnTo>
                <a:close/>
              </a:path>
            </a:pathLst>
          </a:custGeom>
          <a:solidFill>
            <a:srgbClr val="FFFFFF"/>
          </a:solidFill>
        </p:spPr>
        <p:txBody>
          <a:bodyPr wrap="square" lIns="0" tIns="0" rIns="0" bIns="0" rtlCol="0"/>
          <a:lstStyle/>
          <a:p/>
        </p:txBody>
      </p:sp>
      <p:sp>
        <p:nvSpPr>
          <p:cNvPr id="21" name="object 21"/>
          <p:cNvSpPr txBox="1"/>
          <p:nvPr/>
        </p:nvSpPr>
        <p:spPr>
          <a:xfrm>
            <a:off x="5527928" y="4412996"/>
            <a:ext cx="1242060" cy="26924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B1D234"/>
                </a:solidFill>
                <a:latin typeface="微软雅黑"/>
                <a:cs typeface="微软雅黑"/>
              </a:rPr>
              <a:t>私处日常护理</a:t>
            </a:r>
            <a:endParaRPr sz="1600">
              <a:latin typeface="微软雅黑"/>
              <a:cs typeface="微软雅黑"/>
            </a:endParaRPr>
          </a:p>
        </p:txBody>
      </p:sp>
      <p:sp>
        <p:nvSpPr>
          <p:cNvPr id="22" name="object 22"/>
          <p:cNvSpPr/>
          <p:nvPr/>
        </p:nvSpPr>
        <p:spPr>
          <a:xfrm>
            <a:off x="2221992" y="4520691"/>
            <a:ext cx="2619375" cy="76200"/>
          </a:xfrm>
          <a:custGeom>
            <a:rect l="l" t="t" r="r" b="b"/>
            <a:pathLst>
              <a:path w="2619375" h="76200">
                <a:moveTo>
                  <a:pt x="2542645" y="44535"/>
                </a:moveTo>
                <a:lnTo>
                  <a:pt x="2542540" y="76199"/>
                </a:lnTo>
                <a:lnTo>
                  <a:pt x="2606316" y="44576"/>
                </a:lnTo>
                <a:lnTo>
                  <a:pt x="2555367" y="44576"/>
                </a:lnTo>
                <a:lnTo>
                  <a:pt x="2542645" y="44535"/>
                </a:lnTo>
                <a:close/>
              </a:path>
              <a:path w="2619375" h="76200">
                <a:moveTo>
                  <a:pt x="2542687" y="31836"/>
                </a:moveTo>
                <a:lnTo>
                  <a:pt x="2542645" y="44535"/>
                </a:lnTo>
                <a:lnTo>
                  <a:pt x="2555367" y="44576"/>
                </a:lnTo>
                <a:lnTo>
                  <a:pt x="2555367" y="31876"/>
                </a:lnTo>
                <a:lnTo>
                  <a:pt x="2542687" y="31836"/>
                </a:lnTo>
                <a:close/>
              </a:path>
              <a:path w="2619375" h="76200">
                <a:moveTo>
                  <a:pt x="2542794" y="0"/>
                </a:moveTo>
                <a:lnTo>
                  <a:pt x="2542687" y="31836"/>
                </a:lnTo>
                <a:lnTo>
                  <a:pt x="2555367" y="31876"/>
                </a:lnTo>
                <a:lnTo>
                  <a:pt x="2555367" y="44576"/>
                </a:lnTo>
                <a:lnTo>
                  <a:pt x="2606316" y="44576"/>
                </a:lnTo>
                <a:lnTo>
                  <a:pt x="2618867" y="38353"/>
                </a:lnTo>
                <a:lnTo>
                  <a:pt x="2542794" y="0"/>
                </a:lnTo>
                <a:close/>
              </a:path>
              <a:path w="2619375" h="76200">
                <a:moveTo>
                  <a:pt x="0" y="23621"/>
                </a:moveTo>
                <a:lnTo>
                  <a:pt x="0" y="36321"/>
                </a:lnTo>
                <a:lnTo>
                  <a:pt x="2542645" y="44535"/>
                </a:lnTo>
                <a:lnTo>
                  <a:pt x="2542687" y="31836"/>
                </a:lnTo>
                <a:lnTo>
                  <a:pt x="0" y="23621"/>
                </a:lnTo>
                <a:close/>
              </a:path>
            </a:pathLst>
          </a:custGeom>
          <a:solidFill>
            <a:srgbClr val="AFD12E"/>
          </a:solidFill>
        </p:spPr>
        <p:txBody>
          <a:bodyPr wrap="square" lIns="0" tIns="0" rIns="0" bIns="0" rtlCol="0"/>
          <a:lstStyle/>
          <a:p/>
        </p:txBody>
      </p:sp>
      <p:sp>
        <p:nvSpPr>
          <p:cNvPr id="23" name="object 23"/>
          <p:cNvSpPr txBox="1"/>
          <p:nvPr/>
        </p:nvSpPr>
        <p:spPr>
          <a:xfrm>
            <a:off x="3553459" y="5145404"/>
            <a:ext cx="836294" cy="26924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7E7E7E"/>
                </a:solidFill>
                <a:latin typeface="微软雅黑"/>
                <a:cs typeface="微软雅黑"/>
              </a:rPr>
              <a:t>私处保健</a:t>
            </a:r>
            <a:endParaRPr sz="1600">
              <a:latin typeface="微软雅黑"/>
              <a:cs typeface="微软雅黑"/>
            </a:endParaRPr>
          </a:p>
        </p:txBody>
      </p:sp>
      <p:sp>
        <p:nvSpPr>
          <p:cNvPr id="24" name="object 24"/>
          <p:cNvSpPr/>
          <p:nvPr/>
        </p:nvSpPr>
        <p:spPr>
          <a:xfrm>
            <a:off x="2894838" y="4962905"/>
            <a:ext cx="2135505" cy="626745"/>
          </a:xfrm>
          <a:custGeom>
            <a:rect l="l" t="t" r="r" b="b"/>
            <a:pathLst>
              <a:path w="2135504" h="626745">
                <a:moveTo>
                  <a:pt x="0" y="313182"/>
                </a:moveTo>
                <a:lnTo>
                  <a:pt x="3395" y="266900"/>
                </a:lnTo>
                <a:lnTo>
                  <a:pt x="13259" y="222727"/>
                </a:lnTo>
                <a:lnTo>
                  <a:pt x="29106" y="181148"/>
                </a:lnTo>
                <a:lnTo>
                  <a:pt x="50453" y="142647"/>
                </a:lnTo>
                <a:lnTo>
                  <a:pt x="76815" y="107708"/>
                </a:lnTo>
                <a:lnTo>
                  <a:pt x="107708" y="76815"/>
                </a:lnTo>
                <a:lnTo>
                  <a:pt x="142647" y="50453"/>
                </a:lnTo>
                <a:lnTo>
                  <a:pt x="181148" y="29106"/>
                </a:lnTo>
                <a:lnTo>
                  <a:pt x="222727" y="13259"/>
                </a:lnTo>
                <a:lnTo>
                  <a:pt x="266900" y="3395"/>
                </a:lnTo>
                <a:lnTo>
                  <a:pt x="313181" y="0"/>
                </a:lnTo>
                <a:lnTo>
                  <a:pt x="1821941" y="0"/>
                </a:lnTo>
                <a:lnTo>
                  <a:pt x="1868223" y="3395"/>
                </a:lnTo>
                <a:lnTo>
                  <a:pt x="1912396" y="13259"/>
                </a:lnTo>
                <a:lnTo>
                  <a:pt x="1953975" y="29106"/>
                </a:lnTo>
                <a:lnTo>
                  <a:pt x="1992476" y="50453"/>
                </a:lnTo>
                <a:lnTo>
                  <a:pt x="2027415" y="76815"/>
                </a:lnTo>
                <a:lnTo>
                  <a:pt x="2058308" y="107708"/>
                </a:lnTo>
                <a:lnTo>
                  <a:pt x="2084670" y="142647"/>
                </a:lnTo>
                <a:lnTo>
                  <a:pt x="2106017" y="181148"/>
                </a:lnTo>
                <a:lnTo>
                  <a:pt x="2121864" y="222727"/>
                </a:lnTo>
                <a:lnTo>
                  <a:pt x="2131728" y="266900"/>
                </a:lnTo>
                <a:lnTo>
                  <a:pt x="2135124" y="313182"/>
                </a:lnTo>
                <a:lnTo>
                  <a:pt x="2131728" y="359463"/>
                </a:lnTo>
                <a:lnTo>
                  <a:pt x="2121864" y="403636"/>
                </a:lnTo>
                <a:lnTo>
                  <a:pt x="2106017" y="445215"/>
                </a:lnTo>
                <a:lnTo>
                  <a:pt x="2084670" y="483716"/>
                </a:lnTo>
                <a:lnTo>
                  <a:pt x="2058308" y="518655"/>
                </a:lnTo>
                <a:lnTo>
                  <a:pt x="2027415" y="549548"/>
                </a:lnTo>
                <a:lnTo>
                  <a:pt x="1992476" y="575910"/>
                </a:lnTo>
                <a:lnTo>
                  <a:pt x="1953975" y="597257"/>
                </a:lnTo>
                <a:lnTo>
                  <a:pt x="1912396" y="613104"/>
                </a:lnTo>
                <a:lnTo>
                  <a:pt x="1868223" y="622968"/>
                </a:lnTo>
                <a:lnTo>
                  <a:pt x="1821941" y="626364"/>
                </a:lnTo>
                <a:lnTo>
                  <a:pt x="313181" y="626364"/>
                </a:lnTo>
                <a:lnTo>
                  <a:pt x="266900" y="622968"/>
                </a:lnTo>
                <a:lnTo>
                  <a:pt x="222727" y="613104"/>
                </a:lnTo>
                <a:lnTo>
                  <a:pt x="181148" y="597257"/>
                </a:lnTo>
                <a:lnTo>
                  <a:pt x="142647" y="575910"/>
                </a:lnTo>
                <a:lnTo>
                  <a:pt x="107708" y="549548"/>
                </a:lnTo>
                <a:lnTo>
                  <a:pt x="76815" y="518655"/>
                </a:lnTo>
                <a:lnTo>
                  <a:pt x="50453" y="483716"/>
                </a:lnTo>
                <a:lnTo>
                  <a:pt x="29106" y="445215"/>
                </a:lnTo>
                <a:lnTo>
                  <a:pt x="13259" y="403636"/>
                </a:lnTo>
                <a:lnTo>
                  <a:pt x="3395" y="359463"/>
                </a:lnTo>
                <a:lnTo>
                  <a:pt x="0" y="313182"/>
                </a:lnTo>
                <a:close/>
              </a:path>
            </a:pathLst>
          </a:custGeom>
          <a:ln w="22224">
            <a:solidFill>
              <a:srgbClr val="BEBEBE"/>
            </a:solidFill>
          </a:ln>
        </p:spPr>
        <p:txBody>
          <a:bodyPr wrap="square" lIns="0" tIns="0" rIns="0" bIns="0" rtlCol="0"/>
          <a:lstStyle/>
          <a:p/>
        </p:txBody>
      </p:sp>
      <p:sp>
        <p:nvSpPr>
          <p:cNvPr id="25" name="object 25"/>
          <p:cNvSpPr/>
          <p:nvPr/>
        </p:nvSpPr>
        <p:spPr>
          <a:xfrm>
            <a:off x="2948939" y="5017008"/>
            <a:ext cx="516890" cy="516890"/>
          </a:xfrm>
          <a:custGeom>
            <a:rect l="l" t="t" r="r" b="b"/>
            <a:pathLst>
              <a:path w="516889" h="516889">
                <a:moveTo>
                  <a:pt x="258318" y="0"/>
                </a:moveTo>
                <a:lnTo>
                  <a:pt x="211896" y="4163"/>
                </a:lnTo>
                <a:lnTo>
                  <a:pt x="168200" y="16166"/>
                </a:lnTo>
                <a:lnTo>
                  <a:pt x="127959" y="35277"/>
                </a:lnTo>
                <a:lnTo>
                  <a:pt x="91905" y="60767"/>
                </a:lnTo>
                <a:lnTo>
                  <a:pt x="60767" y="91905"/>
                </a:lnTo>
                <a:lnTo>
                  <a:pt x="35277" y="127959"/>
                </a:lnTo>
                <a:lnTo>
                  <a:pt x="16166" y="168200"/>
                </a:lnTo>
                <a:lnTo>
                  <a:pt x="4163" y="211896"/>
                </a:lnTo>
                <a:lnTo>
                  <a:pt x="0" y="258318"/>
                </a:lnTo>
                <a:lnTo>
                  <a:pt x="4163" y="304739"/>
                </a:lnTo>
                <a:lnTo>
                  <a:pt x="16166" y="348435"/>
                </a:lnTo>
                <a:lnTo>
                  <a:pt x="35277" y="388676"/>
                </a:lnTo>
                <a:lnTo>
                  <a:pt x="60767" y="424730"/>
                </a:lnTo>
                <a:lnTo>
                  <a:pt x="91905" y="455868"/>
                </a:lnTo>
                <a:lnTo>
                  <a:pt x="127959" y="481358"/>
                </a:lnTo>
                <a:lnTo>
                  <a:pt x="168200" y="500469"/>
                </a:lnTo>
                <a:lnTo>
                  <a:pt x="211896" y="512472"/>
                </a:lnTo>
                <a:lnTo>
                  <a:pt x="258318" y="516636"/>
                </a:lnTo>
                <a:lnTo>
                  <a:pt x="304739" y="512472"/>
                </a:lnTo>
                <a:lnTo>
                  <a:pt x="348435" y="500469"/>
                </a:lnTo>
                <a:lnTo>
                  <a:pt x="388676" y="481358"/>
                </a:lnTo>
                <a:lnTo>
                  <a:pt x="424730" y="455868"/>
                </a:lnTo>
                <a:lnTo>
                  <a:pt x="455868" y="424730"/>
                </a:lnTo>
                <a:lnTo>
                  <a:pt x="481358" y="388676"/>
                </a:lnTo>
                <a:lnTo>
                  <a:pt x="500469" y="348435"/>
                </a:lnTo>
                <a:lnTo>
                  <a:pt x="512472" y="304739"/>
                </a:lnTo>
                <a:lnTo>
                  <a:pt x="516636" y="258318"/>
                </a:lnTo>
                <a:lnTo>
                  <a:pt x="512472" y="211896"/>
                </a:lnTo>
                <a:lnTo>
                  <a:pt x="500469" y="168200"/>
                </a:lnTo>
                <a:lnTo>
                  <a:pt x="481358" y="127959"/>
                </a:lnTo>
                <a:lnTo>
                  <a:pt x="455868" y="91905"/>
                </a:lnTo>
                <a:lnTo>
                  <a:pt x="424730" y="60767"/>
                </a:lnTo>
                <a:lnTo>
                  <a:pt x="388676" y="35277"/>
                </a:lnTo>
                <a:lnTo>
                  <a:pt x="348435" y="16166"/>
                </a:lnTo>
                <a:lnTo>
                  <a:pt x="304739" y="4163"/>
                </a:lnTo>
                <a:lnTo>
                  <a:pt x="258318" y="0"/>
                </a:lnTo>
                <a:close/>
              </a:path>
            </a:pathLst>
          </a:custGeom>
          <a:solidFill>
            <a:srgbClr val="A6A6A6"/>
          </a:solidFill>
        </p:spPr>
        <p:txBody>
          <a:bodyPr wrap="square" lIns="0" tIns="0" rIns="0" bIns="0" rtlCol="0"/>
          <a:lstStyle/>
          <a:p/>
        </p:txBody>
      </p:sp>
      <p:sp>
        <p:nvSpPr>
          <p:cNvPr id="26" name="object 26"/>
          <p:cNvSpPr/>
          <p:nvPr/>
        </p:nvSpPr>
        <p:spPr>
          <a:xfrm>
            <a:off x="3194304" y="5114544"/>
            <a:ext cx="152400" cy="287020"/>
          </a:xfrm>
          <a:custGeom>
            <a:rect l="l" t="t" r="r" b="b"/>
            <a:pathLst>
              <a:path w="152400" h="287020">
                <a:moveTo>
                  <a:pt x="76961" y="0"/>
                </a:moveTo>
                <a:lnTo>
                  <a:pt x="47095" y="5786"/>
                </a:lnTo>
                <a:lnTo>
                  <a:pt x="22621" y="21431"/>
                </a:lnTo>
                <a:lnTo>
                  <a:pt x="6078" y="44362"/>
                </a:lnTo>
                <a:lnTo>
                  <a:pt x="0" y="72008"/>
                </a:lnTo>
                <a:lnTo>
                  <a:pt x="0" y="213105"/>
                </a:lnTo>
                <a:lnTo>
                  <a:pt x="6078" y="241559"/>
                </a:lnTo>
                <a:lnTo>
                  <a:pt x="22621" y="264906"/>
                </a:lnTo>
                <a:lnTo>
                  <a:pt x="47095" y="280703"/>
                </a:lnTo>
                <a:lnTo>
                  <a:pt x="76961" y="286511"/>
                </a:lnTo>
                <a:lnTo>
                  <a:pt x="105947" y="280703"/>
                </a:lnTo>
                <a:lnTo>
                  <a:pt x="116813" y="273557"/>
                </a:lnTo>
                <a:lnTo>
                  <a:pt x="76961" y="273557"/>
                </a:lnTo>
                <a:lnTo>
                  <a:pt x="52433" y="268773"/>
                </a:lnTo>
                <a:lnTo>
                  <a:pt x="32273" y="255762"/>
                </a:lnTo>
                <a:lnTo>
                  <a:pt x="18615" y="236535"/>
                </a:lnTo>
                <a:lnTo>
                  <a:pt x="13588" y="213105"/>
                </a:lnTo>
                <a:lnTo>
                  <a:pt x="13588" y="72008"/>
                </a:lnTo>
                <a:lnTo>
                  <a:pt x="18615" y="48797"/>
                </a:lnTo>
                <a:lnTo>
                  <a:pt x="32273" y="30051"/>
                </a:lnTo>
                <a:lnTo>
                  <a:pt x="52433" y="17520"/>
                </a:lnTo>
                <a:lnTo>
                  <a:pt x="76961" y="12953"/>
                </a:lnTo>
                <a:lnTo>
                  <a:pt x="116952" y="12953"/>
                </a:lnTo>
                <a:lnTo>
                  <a:pt x="105947" y="5786"/>
                </a:lnTo>
                <a:lnTo>
                  <a:pt x="76961" y="0"/>
                </a:lnTo>
                <a:close/>
              </a:path>
              <a:path w="152400" h="287020">
                <a:moveTo>
                  <a:pt x="116952" y="12953"/>
                </a:moveTo>
                <a:lnTo>
                  <a:pt x="76961" y="12953"/>
                </a:lnTo>
                <a:lnTo>
                  <a:pt x="101252" y="17520"/>
                </a:lnTo>
                <a:lnTo>
                  <a:pt x="120888" y="30051"/>
                </a:lnTo>
                <a:lnTo>
                  <a:pt x="134022" y="48797"/>
                </a:lnTo>
                <a:lnTo>
                  <a:pt x="138810" y="72008"/>
                </a:lnTo>
                <a:lnTo>
                  <a:pt x="138810" y="213105"/>
                </a:lnTo>
                <a:lnTo>
                  <a:pt x="134022" y="236535"/>
                </a:lnTo>
                <a:lnTo>
                  <a:pt x="120888" y="255762"/>
                </a:lnTo>
                <a:lnTo>
                  <a:pt x="101252" y="268773"/>
                </a:lnTo>
                <a:lnTo>
                  <a:pt x="76961" y="273557"/>
                </a:lnTo>
                <a:lnTo>
                  <a:pt x="116813" y="273557"/>
                </a:lnTo>
                <a:lnTo>
                  <a:pt x="129968" y="264906"/>
                </a:lnTo>
                <a:lnTo>
                  <a:pt x="146345" y="241559"/>
                </a:lnTo>
                <a:lnTo>
                  <a:pt x="152399" y="213105"/>
                </a:lnTo>
                <a:lnTo>
                  <a:pt x="152399" y="72008"/>
                </a:lnTo>
                <a:lnTo>
                  <a:pt x="146345" y="44362"/>
                </a:lnTo>
                <a:lnTo>
                  <a:pt x="129968" y="21431"/>
                </a:lnTo>
                <a:lnTo>
                  <a:pt x="116952" y="12953"/>
                </a:lnTo>
                <a:close/>
              </a:path>
            </a:pathLst>
          </a:custGeom>
          <a:solidFill>
            <a:srgbClr val="FFFFFF"/>
          </a:solidFill>
        </p:spPr>
        <p:txBody>
          <a:bodyPr wrap="square" lIns="0" tIns="0" rIns="0" bIns="0" rtlCol="0"/>
          <a:lstStyle/>
          <a:p/>
        </p:txBody>
      </p:sp>
      <p:sp>
        <p:nvSpPr>
          <p:cNvPr id="27" name="object 27"/>
          <p:cNvSpPr/>
          <p:nvPr/>
        </p:nvSpPr>
        <p:spPr>
          <a:xfrm>
            <a:off x="3214116" y="5265420"/>
            <a:ext cx="111251" cy="109728"/>
          </a:xfrm>
          <a:prstGeom prst="rect">
            <a:avLst/>
          </a:prstGeom>
          <a:blipFill>
            <a:blip r:embed="rId5"/>
            <a:stretch>
              <a:fillRect/>
            </a:stretch>
          </a:blipFill>
        </p:spPr>
        <p:txBody>
          <a:bodyPr wrap="square" lIns="0" tIns="0" rIns="0" bIns="0" rtlCol="0"/>
          <a:lstStyle/>
          <a:p/>
        </p:txBody>
      </p:sp>
      <p:sp>
        <p:nvSpPr>
          <p:cNvPr id="28" name="object 28"/>
          <p:cNvSpPr/>
          <p:nvPr/>
        </p:nvSpPr>
        <p:spPr>
          <a:xfrm>
            <a:off x="3034325" y="5153824"/>
            <a:ext cx="150834" cy="247003"/>
          </a:xfrm>
          <a:prstGeom prst="rect">
            <a:avLst/>
          </a:prstGeom>
          <a:blipFill>
            <a:blip r:embed="rId6"/>
            <a:stretch>
              <a:fillRect/>
            </a:stretch>
          </a:blipFill>
        </p:spPr>
        <p:txBody>
          <a:bodyPr wrap="square" lIns="0" tIns="0" rIns="0" bIns="0" rtlCol="0"/>
          <a:lstStyle/>
          <a:p/>
        </p:txBody>
      </p:sp>
      <p:sp>
        <p:nvSpPr>
          <p:cNvPr id="29" name="object 29"/>
          <p:cNvSpPr/>
          <p:nvPr/>
        </p:nvSpPr>
        <p:spPr>
          <a:xfrm>
            <a:off x="2894838" y="3496817"/>
            <a:ext cx="2135505" cy="626745"/>
          </a:xfrm>
          <a:custGeom>
            <a:rect l="l" t="t" r="r" b="b"/>
            <a:pathLst>
              <a:path w="2135504" h="626745">
                <a:moveTo>
                  <a:pt x="0" y="313182"/>
                </a:moveTo>
                <a:lnTo>
                  <a:pt x="3395" y="266900"/>
                </a:lnTo>
                <a:lnTo>
                  <a:pt x="13259" y="222727"/>
                </a:lnTo>
                <a:lnTo>
                  <a:pt x="29106" y="181148"/>
                </a:lnTo>
                <a:lnTo>
                  <a:pt x="50453" y="142647"/>
                </a:lnTo>
                <a:lnTo>
                  <a:pt x="76815" y="107708"/>
                </a:lnTo>
                <a:lnTo>
                  <a:pt x="107708" y="76815"/>
                </a:lnTo>
                <a:lnTo>
                  <a:pt x="142647" y="50453"/>
                </a:lnTo>
                <a:lnTo>
                  <a:pt x="181148" y="29106"/>
                </a:lnTo>
                <a:lnTo>
                  <a:pt x="222727" y="13259"/>
                </a:lnTo>
                <a:lnTo>
                  <a:pt x="266900" y="3395"/>
                </a:lnTo>
                <a:lnTo>
                  <a:pt x="313181" y="0"/>
                </a:lnTo>
                <a:lnTo>
                  <a:pt x="1821941" y="0"/>
                </a:lnTo>
                <a:lnTo>
                  <a:pt x="1868223" y="3395"/>
                </a:lnTo>
                <a:lnTo>
                  <a:pt x="1912396" y="13259"/>
                </a:lnTo>
                <a:lnTo>
                  <a:pt x="1953975" y="29106"/>
                </a:lnTo>
                <a:lnTo>
                  <a:pt x="1992476" y="50453"/>
                </a:lnTo>
                <a:lnTo>
                  <a:pt x="2027415" y="76815"/>
                </a:lnTo>
                <a:lnTo>
                  <a:pt x="2058308" y="107708"/>
                </a:lnTo>
                <a:lnTo>
                  <a:pt x="2084670" y="142647"/>
                </a:lnTo>
                <a:lnTo>
                  <a:pt x="2106017" y="181148"/>
                </a:lnTo>
                <a:lnTo>
                  <a:pt x="2121864" y="222727"/>
                </a:lnTo>
                <a:lnTo>
                  <a:pt x="2131728" y="266900"/>
                </a:lnTo>
                <a:lnTo>
                  <a:pt x="2135124" y="313182"/>
                </a:lnTo>
                <a:lnTo>
                  <a:pt x="2131728" y="359463"/>
                </a:lnTo>
                <a:lnTo>
                  <a:pt x="2121864" y="403636"/>
                </a:lnTo>
                <a:lnTo>
                  <a:pt x="2106017" y="445215"/>
                </a:lnTo>
                <a:lnTo>
                  <a:pt x="2084670" y="483716"/>
                </a:lnTo>
                <a:lnTo>
                  <a:pt x="2058308" y="518655"/>
                </a:lnTo>
                <a:lnTo>
                  <a:pt x="2027415" y="549548"/>
                </a:lnTo>
                <a:lnTo>
                  <a:pt x="1992476" y="575910"/>
                </a:lnTo>
                <a:lnTo>
                  <a:pt x="1953975" y="597257"/>
                </a:lnTo>
                <a:lnTo>
                  <a:pt x="1912396" y="613104"/>
                </a:lnTo>
                <a:lnTo>
                  <a:pt x="1868223" y="622968"/>
                </a:lnTo>
                <a:lnTo>
                  <a:pt x="1821941" y="626364"/>
                </a:lnTo>
                <a:lnTo>
                  <a:pt x="313181" y="626364"/>
                </a:lnTo>
                <a:lnTo>
                  <a:pt x="266900" y="622968"/>
                </a:lnTo>
                <a:lnTo>
                  <a:pt x="222727" y="613104"/>
                </a:lnTo>
                <a:lnTo>
                  <a:pt x="181148" y="597257"/>
                </a:lnTo>
                <a:lnTo>
                  <a:pt x="142647" y="575910"/>
                </a:lnTo>
                <a:lnTo>
                  <a:pt x="107708" y="549548"/>
                </a:lnTo>
                <a:lnTo>
                  <a:pt x="76815" y="518655"/>
                </a:lnTo>
                <a:lnTo>
                  <a:pt x="50453" y="483716"/>
                </a:lnTo>
                <a:lnTo>
                  <a:pt x="29106" y="445215"/>
                </a:lnTo>
                <a:lnTo>
                  <a:pt x="13259" y="403636"/>
                </a:lnTo>
                <a:lnTo>
                  <a:pt x="3395" y="359463"/>
                </a:lnTo>
                <a:lnTo>
                  <a:pt x="0" y="313182"/>
                </a:lnTo>
                <a:close/>
              </a:path>
            </a:pathLst>
          </a:custGeom>
          <a:ln w="22225">
            <a:solidFill>
              <a:srgbClr val="BEBEBE"/>
            </a:solidFill>
          </a:ln>
        </p:spPr>
        <p:txBody>
          <a:bodyPr wrap="square" lIns="0" tIns="0" rIns="0" bIns="0" rtlCol="0"/>
          <a:lstStyle/>
          <a:p/>
        </p:txBody>
      </p:sp>
      <p:sp>
        <p:nvSpPr>
          <p:cNvPr id="30" name="object 30"/>
          <p:cNvSpPr/>
          <p:nvPr/>
        </p:nvSpPr>
        <p:spPr>
          <a:xfrm>
            <a:off x="2948939" y="3552444"/>
            <a:ext cx="516890" cy="515620"/>
          </a:xfrm>
          <a:custGeom>
            <a:rect l="l" t="t" r="r" b="b"/>
            <a:pathLst>
              <a:path w="516889" h="515620">
                <a:moveTo>
                  <a:pt x="258318" y="0"/>
                </a:moveTo>
                <a:lnTo>
                  <a:pt x="211896" y="4149"/>
                </a:lnTo>
                <a:lnTo>
                  <a:pt x="168200" y="16113"/>
                </a:lnTo>
                <a:lnTo>
                  <a:pt x="127959" y="35164"/>
                </a:lnTo>
                <a:lnTo>
                  <a:pt x="91905" y="60575"/>
                </a:lnTo>
                <a:lnTo>
                  <a:pt x="60767" y="91617"/>
                </a:lnTo>
                <a:lnTo>
                  <a:pt x="35277" y="127564"/>
                </a:lnTo>
                <a:lnTo>
                  <a:pt x="16166" y="167688"/>
                </a:lnTo>
                <a:lnTo>
                  <a:pt x="4163" y="211261"/>
                </a:lnTo>
                <a:lnTo>
                  <a:pt x="0" y="257555"/>
                </a:lnTo>
                <a:lnTo>
                  <a:pt x="4163" y="303850"/>
                </a:lnTo>
                <a:lnTo>
                  <a:pt x="16166" y="347423"/>
                </a:lnTo>
                <a:lnTo>
                  <a:pt x="35277" y="387547"/>
                </a:lnTo>
                <a:lnTo>
                  <a:pt x="60767" y="423494"/>
                </a:lnTo>
                <a:lnTo>
                  <a:pt x="91905" y="454536"/>
                </a:lnTo>
                <a:lnTo>
                  <a:pt x="127959" y="479947"/>
                </a:lnTo>
                <a:lnTo>
                  <a:pt x="168200" y="498998"/>
                </a:lnTo>
                <a:lnTo>
                  <a:pt x="211896" y="510962"/>
                </a:lnTo>
                <a:lnTo>
                  <a:pt x="258318" y="515111"/>
                </a:lnTo>
                <a:lnTo>
                  <a:pt x="304739" y="510962"/>
                </a:lnTo>
                <a:lnTo>
                  <a:pt x="348435" y="498998"/>
                </a:lnTo>
                <a:lnTo>
                  <a:pt x="388676" y="479947"/>
                </a:lnTo>
                <a:lnTo>
                  <a:pt x="424730" y="454536"/>
                </a:lnTo>
                <a:lnTo>
                  <a:pt x="455868" y="423494"/>
                </a:lnTo>
                <a:lnTo>
                  <a:pt x="481358" y="387547"/>
                </a:lnTo>
                <a:lnTo>
                  <a:pt x="500469" y="347423"/>
                </a:lnTo>
                <a:lnTo>
                  <a:pt x="512472" y="303850"/>
                </a:lnTo>
                <a:lnTo>
                  <a:pt x="516636" y="257555"/>
                </a:lnTo>
                <a:lnTo>
                  <a:pt x="512472" y="211261"/>
                </a:lnTo>
                <a:lnTo>
                  <a:pt x="500469" y="167688"/>
                </a:lnTo>
                <a:lnTo>
                  <a:pt x="481358" y="127564"/>
                </a:lnTo>
                <a:lnTo>
                  <a:pt x="455868" y="91617"/>
                </a:lnTo>
                <a:lnTo>
                  <a:pt x="424730" y="60575"/>
                </a:lnTo>
                <a:lnTo>
                  <a:pt x="388676" y="35164"/>
                </a:lnTo>
                <a:lnTo>
                  <a:pt x="348435" y="16113"/>
                </a:lnTo>
                <a:lnTo>
                  <a:pt x="304739" y="4149"/>
                </a:lnTo>
                <a:lnTo>
                  <a:pt x="258318" y="0"/>
                </a:lnTo>
                <a:close/>
              </a:path>
            </a:pathLst>
          </a:custGeom>
          <a:solidFill>
            <a:srgbClr val="A6A6A6"/>
          </a:solidFill>
        </p:spPr>
        <p:txBody>
          <a:bodyPr wrap="square" lIns="0" tIns="0" rIns="0" bIns="0" rtlCol="0"/>
          <a:lstStyle/>
          <a:p/>
        </p:txBody>
      </p:sp>
      <p:sp>
        <p:nvSpPr>
          <p:cNvPr id="31" name="object 31"/>
          <p:cNvSpPr txBox="1"/>
          <p:nvPr/>
        </p:nvSpPr>
        <p:spPr>
          <a:xfrm>
            <a:off x="3599815" y="3667455"/>
            <a:ext cx="836294" cy="269240"/>
          </a:xfrm>
          <a:prstGeom prst="rect">
            <a:avLst/>
          </a:prstGeom>
        </p:spPr>
        <p:txBody>
          <a:bodyPr vert="horz" wrap="square" lIns="0" tIns="12065" rIns="0" bIns="0" rtlCol="0">
            <a:spAutoFit/>
          </a:bodyPr>
          <a:lstStyle/>
          <a:p>
            <a:pPr marL="12700">
              <a:lnSpc>
                <a:spcPct val="100000"/>
              </a:lnSpc>
              <a:spcBef>
                <a:spcPts val="95"/>
              </a:spcBef>
            </a:pPr>
            <a:r>
              <a:rPr sz="1600" b="1" spc="-10">
                <a:solidFill>
                  <a:srgbClr val="7E7E7E"/>
                </a:solidFill>
                <a:latin typeface="微软雅黑"/>
                <a:cs typeface="微软雅黑"/>
              </a:rPr>
              <a:t>私处医美</a:t>
            </a:r>
            <a:endParaRPr sz="1600">
              <a:latin typeface="微软雅黑"/>
              <a:cs typeface="微软雅黑"/>
            </a:endParaRPr>
          </a:p>
        </p:txBody>
      </p:sp>
      <p:sp>
        <p:nvSpPr>
          <p:cNvPr id="32" name="object 32"/>
          <p:cNvSpPr/>
          <p:nvPr/>
        </p:nvSpPr>
        <p:spPr>
          <a:xfrm>
            <a:off x="3040324" y="3634499"/>
            <a:ext cx="351155" cy="335915"/>
          </a:xfrm>
          <a:custGeom>
            <a:rect l="l" t="t" r="r" b="b"/>
            <a:pathLst>
              <a:path w="351154" h="335914">
                <a:moveTo>
                  <a:pt x="278979" y="260971"/>
                </a:moveTo>
                <a:lnTo>
                  <a:pt x="264215" y="260971"/>
                </a:lnTo>
                <a:lnTo>
                  <a:pt x="342574" y="333488"/>
                </a:lnTo>
                <a:lnTo>
                  <a:pt x="344606" y="335520"/>
                </a:lnTo>
                <a:lnTo>
                  <a:pt x="348543" y="335520"/>
                </a:lnTo>
                <a:lnTo>
                  <a:pt x="350575" y="333488"/>
                </a:lnTo>
                <a:lnTo>
                  <a:pt x="350575" y="329297"/>
                </a:lnTo>
                <a:lnTo>
                  <a:pt x="348543" y="327265"/>
                </a:lnTo>
                <a:lnTo>
                  <a:pt x="278979" y="260971"/>
                </a:lnTo>
                <a:close/>
              </a:path>
              <a:path w="351154" h="335914">
                <a:moveTo>
                  <a:pt x="35234" y="55739"/>
                </a:moveTo>
                <a:lnTo>
                  <a:pt x="23169" y="70217"/>
                </a:lnTo>
                <a:lnTo>
                  <a:pt x="19105" y="74408"/>
                </a:lnTo>
                <a:lnTo>
                  <a:pt x="15041" y="76440"/>
                </a:lnTo>
                <a:lnTo>
                  <a:pt x="37139" y="76440"/>
                </a:lnTo>
                <a:lnTo>
                  <a:pt x="51236" y="91045"/>
                </a:lnTo>
                <a:lnTo>
                  <a:pt x="45267" y="97268"/>
                </a:lnTo>
                <a:lnTo>
                  <a:pt x="41203" y="101332"/>
                </a:lnTo>
                <a:lnTo>
                  <a:pt x="41203" y="109587"/>
                </a:lnTo>
                <a:lnTo>
                  <a:pt x="47172" y="113778"/>
                </a:lnTo>
                <a:lnTo>
                  <a:pt x="213923" y="271258"/>
                </a:lnTo>
                <a:lnTo>
                  <a:pt x="223008" y="273565"/>
                </a:lnTo>
                <a:lnTo>
                  <a:pt x="235069" y="272575"/>
                </a:lnTo>
                <a:lnTo>
                  <a:pt x="245606" y="270418"/>
                </a:lnTo>
                <a:lnTo>
                  <a:pt x="250118" y="269226"/>
                </a:lnTo>
                <a:lnTo>
                  <a:pt x="254182" y="267194"/>
                </a:lnTo>
                <a:lnTo>
                  <a:pt x="260151" y="265035"/>
                </a:lnTo>
                <a:lnTo>
                  <a:pt x="264215" y="260971"/>
                </a:lnTo>
                <a:lnTo>
                  <a:pt x="278979" y="260971"/>
                </a:lnTo>
                <a:lnTo>
                  <a:pt x="276714" y="258812"/>
                </a:lnTo>
                <a:lnTo>
                  <a:pt x="222051" y="258812"/>
                </a:lnTo>
                <a:lnTo>
                  <a:pt x="57332" y="105523"/>
                </a:lnTo>
                <a:lnTo>
                  <a:pt x="65333" y="99300"/>
                </a:lnTo>
                <a:lnTo>
                  <a:pt x="69270" y="93077"/>
                </a:lnTo>
                <a:lnTo>
                  <a:pt x="69270" y="84822"/>
                </a:lnTo>
                <a:lnTo>
                  <a:pt x="63301" y="80631"/>
                </a:lnTo>
                <a:lnTo>
                  <a:pt x="35234" y="55739"/>
                </a:lnTo>
                <a:close/>
              </a:path>
              <a:path w="351154" h="335914">
                <a:moveTo>
                  <a:pt x="192032" y="124192"/>
                </a:moveTo>
                <a:lnTo>
                  <a:pt x="171759" y="124192"/>
                </a:lnTo>
                <a:lnTo>
                  <a:pt x="264215" y="211187"/>
                </a:lnTo>
                <a:lnTo>
                  <a:pt x="266247" y="219442"/>
                </a:lnTo>
                <a:lnTo>
                  <a:pt x="266247" y="223633"/>
                </a:lnTo>
                <a:lnTo>
                  <a:pt x="264215" y="236079"/>
                </a:lnTo>
                <a:lnTo>
                  <a:pt x="225988" y="258812"/>
                </a:lnTo>
                <a:lnTo>
                  <a:pt x="276714" y="258812"/>
                </a:lnTo>
                <a:lnTo>
                  <a:pt x="270184" y="252589"/>
                </a:lnTo>
                <a:lnTo>
                  <a:pt x="274248" y="248525"/>
                </a:lnTo>
                <a:lnTo>
                  <a:pt x="276280" y="242302"/>
                </a:lnTo>
                <a:lnTo>
                  <a:pt x="276280" y="236079"/>
                </a:lnTo>
                <a:lnTo>
                  <a:pt x="278195" y="217739"/>
                </a:lnTo>
                <a:lnTo>
                  <a:pt x="278264" y="207567"/>
                </a:lnTo>
                <a:lnTo>
                  <a:pt x="276834" y="202824"/>
                </a:lnTo>
                <a:lnTo>
                  <a:pt x="274248" y="200773"/>
                </a:lnTo>
                <a:lnTo>
                  <a:pt x="192032" y="124192"/>
                </a:lnTo>
                <a:close/>
              </a:path>
              <a:path w="351154" h="335914">
                <a:moveTo>
                  <a:pt x="178670" y="111746"/>
                </a:moveTo>
                <a:lnTo>
                  <a:pt x="157662" y="111746"/>
                </a:lnTo>
                <a:lnTo>
                  <a:pt x="163758" y="117969"/>
                </a:lnTo>
                <a:lnTo>
                  <a:pt x="155757" y="128256"/>
                </a:lnTo>
                <a:lnTo>
                  <a:pt x="153725" y="128256"/>
                </a:lnTo>
                <a:lnTo>
                  <a:pt x="133659" y="153148"/>
                </a:lnTo>
                <a:lnTo>
                  <a:pt x="131627" y="155180"/>
                </a:lnTo>
                <a:lnTo>
                  <a:pt x="129595" y="159371"/>
                </a:lnTo>
                <a:lnTo>
                  <a:pt x="133659" y="161403"/>
                </a:lnTo>
                <a:lnTo>
                  <a:pt x="209986" y="233920"/>
                </a:lnTo>
                <a:lnTo>
                  <a:pt x="212018" y="238111"/>
                </a:lnTo>
                <a:lnTo>
                  <a:pt x="228020" y="250557"/>
                </a:lnTo>
                <a:lnTo>
                  <a:pt x="240085" y="250557"/>
                </a:lnTo>
                <a:lnTo>
                  <a:pt x="248086" y="242302"/>
                </a:lnTo>
                <a:lnTo>
                  <a:pt x="225988" y="242302"/>
                </a:lnTo>
                <a:lnTo>
                  <a:pt x="225988" y="240143"/>
                </a:lnTo>
                <a:lnTo>
                  <a:pt x="151693" y="169785"/>
                </a:lnTo>
                <a:lnTo>
                  <a:pt x="151693" y="165594"/>
                </a:lnTo>
                <a:lnTo>
                  <a:pt x="153725" y="163562"/>
                </a:lnTo>
                <a:lnTo>
                  <a:pt x="200792" y="163562"/>
                </a:lnTo>
                <a:lnTo>
                  <a:pt x="165790" y="130415"/>
                </a:lnTo>
                <a:lnTo>
                  <a:pt x="171759" y="124192"/>
                </a:lnTo>
                <a:lnTo>
                  <a:pt x="192032" y="124192"/>
                </a:lnTo>
                <a:lnTo>
                  <a:pt x="178670" y="111746"/>
                </a:lnTo>
                <a:close/>
              </a:path>
              <a:path w="351154" h="335914">
                <a:moveTo>
                  <a:pt x="200792" y="163562"/>
                </a:moveTo>
                <a:lnTo>
                  <a:pt x="155757" y="163562"/>
                </a:lnTo>
                <a:lnTo>
                  <a:pt x="155757" y="165594"/>
                </a:lnTo>
                <a:lnTo>
                  <a:pt x="230052" y="236079"/>
                </a:lnTo>
                <a:lnTo>
                  <a:pt x="232084" y="238111"/>
                </a:lnTo>
                <a:lnTo>
                  <a:pt x="232084" y="240143"/>
                </a:lnTo>
                <a:lnTo>
                  <a:pt x="230052" y="240143"/>
                </a:lnTo>
                <a:lnTo>
                  <a:pt x="230052" y="242302"/>
                </a:lnTo>
                <a:lnTo>
                  <a:pt x="248086" y="242302"/>
                </a:lnTo>
                <a:lnTo>
                  <a:pt x="253886" y="234019"/>
                </a:lnTo>
                <a:lnTo>
                  <a:pt x="256865" y="225950"/>
                </a:lnTo>
                <a:lnTo>
                  <a:pt x="257962" y="219835"/>
                </a:lnTo>
                <a:lnTo>
                  <a:pt x="258119" y="217410"/>
                </a:lnTo>
                <a:lnTo>
                  <a:pt x="242016" y="202824"/>
                </a:lnTo>
                <a:lnTo>
                  <a:pt x="240085" y="200773"/>
                </a:lnTo>
                <a:lnTo>
                  <a:pt x="200792" y="163562"/>
                </a:lnTo>
                <a:close/>
              </a:path>
              <a:path w="351154" h="335914">
                <a:moveTo>
                  <a:pt x="165308" y="99300"/>
                </a:moveTo>
                <a:lnTo>
                  <a:pt x="143692" y="99300"/>
                </a:lnTo>
                <a:lnTo>
                  <a:pt x="151693" y="105523"/>
                </a:lnTo>
                <a:lnTo>
                  <a:pt x="149661" y="105523"/>
                </a:lnTo>
                <a:lnTo>
                  <a:pt x="123626" y="134479"/>
                </a:lnTo>
                <a:lnTo>
                  <a:pt x="123626" y="140702"/>
                </a:lnTo>
                <a:lnTo>
                  <a:pt x="125531" y="142861"/>
                </a:lnTo>
                <a:lnTo>
                  <a:pt x="127563" y="144893"/>
                </a:lnTo>
                <a:lnTo>
                  <a:pt x="129595" y="144893"/>
                </a:lnTo>
                <a:lnTo>
                  <a:pt x="131627" y="142861"/>
                </a:lnTo>
                <a:lnTo>
                  <a:pt x="157662" y="111746"/>
                </a:lnTo>
                <a:lnTo>
                  <a:pt x="178670" y="111746"/>
                </a:lnTo>
                <a:lnTo>
                  <a:pt x="165308" y="99300"/>
                </a:lnTo>
                <a:close/>
              </a:path>
              <a:path w="351154" h="335914">
                <a:moveTo>
                  <a:pt x="151946" y="86854"/>
                </a:moveTo>
                <a:lnTo>
                  <a:pt x="131627" y="86854"/>
                </a:lnTo>
                <a:lnTo>
                  <a:pt x="137596" y="93077"/>
                </a:lnTo>
                <a:lnTo>
                  <a:pt x="117530" y="115810"/>
                </a:lnTo>
                <a:lnTo>
                  <a:pt x="115498" y="117969"/>
                </a:lnTo>
                <a:lnTo>
                  <a:pt x="115498" y="120001"/>
                </a:lnTo>
                <a:lnTo>
                  <a:pt x="117530" y="122033"/>
                </a:lnTo>
                <a:lnTo>
                  <a:pt x="119562" y="124192"/>
                </a:lnTo>
                <a:lnTo>
                  <a:pt x="121594" y="124192"/>
                </a:lnTo>
                <a:lnTo>
                  <a:pt x="123626" y="122033"/>
                </a:lnTo>
                <a:lnTo>
                  <a:pt x="143692" y="99300"/>
                </a:lnTo>
                <a:lnTo>
                  <a:pt x="165308" y="99300"/>
                </a:lnTo>
                <a:lnTo>
                  <a:pt x="151946" y="86854"/>
                </a:lnTo>
                <a:close/>
              </a:path>
              <a:path w="351154" h="335914">
                <a:moveTo>
                  <a:pt x="120859" y="57898"/>
                </a:moveTo>
                <a:lnTo>
                  <a:pt x="99496" y="57898"/>
                </a:lnTo>
                <a:lnTo>
                  <a:pt x="123626" y="80631"/>
                </a:lnTo>
                <a:lnTo>
                  <a:pt x="97464" y="109587"/>
                </a:lnTo>
                <a:lnTo>
                  <a:pt x="95432" y="111746"/>
                </a:lnTo>
                <a:lnTo>
                  <a:pt x="95432" y="115810"/>
                </a:lnTo>
                <a:lnTo>
                  <a:pt x="97464" y="117969"/>
                </a:lnTo>
                <a:lnTo>
                  <a:pt x="101528" y="117969"/>
                </a:lnTo>
                <a:lnTo>
                  <a:pt x="103433" y="115810"/>
                </a:lnTo>
                <a:lnTo>
                  <a:pt x="129595" y="86854"/>
                </a:lnTo>
                <a:lnTo>
                  <a:pt x="151946" y="86854"/>
                </a:lnTo>
                <a:lnTo>
                  <a:pt x="120859" y="57898"/>
                </a:lnTo>
                <a:close/>
              </a:path>
              <a:path w="351154" h="335914">
                <a:moveTo>
                  <a:pt x="70675" y="0"/>
                </a:moveTo>
                <a:lnTo>
                  <a:pt x="9072" y="55739"/>
                </a:lnTo>
                <a:lnTo>
                  <a:pt x="0" y="81117"/>
                </a:lnTo>
                <a:lnTo>
                  <a:pt x="2976" y="86854"/>
                </a:lnTo>
                <a:lnTo>
                  <a:pt x="9717" y="90797"/>
                </a:lnTo>
                <a:lnTo>
                  <a:pt x="17375" y="90489"/>
                </a:lnTo>
                <a:lnTo>
                  <a:pt x="25390" y="86300"/>
                </a:lnTo>
                <a:lnTo>
                  <a:pt x="33202" y="78599"/>
                </a:lnTo>
                <a:lnTo>
                  <a:pt x="37139" y="76440"/>
                </a:lnTo>
                <a:lnTo>
                  <a:pt x="13136" y="76440"/>
                </a:lnTo>
                <a:lnTo>
                  <a:pt x="13136" y="74408"/>
                </a:lnTo>
                <a:lnTo>
                  <a:pt x="15041" y="70217"/>
                </a:lnTo>
                <a:lnTo>
                  <a:pt x="19105" y="66153"/>
                </a:lnTo>
                <a:lnTo>
                  <a:pt x="57332" y="20560"/>
                </a:lnTo>
                <a:lnTo>
                  <a:pt x="61269" y="16369"/>
                </a:lnTo>
                <a:lnTo>
                  <a:pt x="65333" y="14337"/>
                </a:lnTo>
                <a:lnTo>
                  <a:pt x="81741" y="14337"/>
                </a:lnTo>
                <a:lnTo>
                  <a:pt x="81518" y="9659"/>
                </a:lnTo>
                <a:lnTo>
                  <a:pt x="77398" y="3923"/>
                </a:lnTo>
                <a:lnTo>
                  <a:pt x="70675" y="0"/>
                </a:lnTo>
                <a:close/>
              </a:path>
              <a:path w="351154" h="335914">
                <a:moveTo>
                  <a:pt x="81741" y="14337"/>
                </a:moveTo>
                <a:lnTo>
                  <a:pt x="67365" y="14337"/>
                </a:lnTo>
                <a:lnTo>
                  <a:pt x="67365" y="16369"/>
                </a:lnTo>
                <a:lnTo>
                  <a:pt x="65333" y="20560"/>
                </a:lnTo>
                <a:lnTo>
                  <a:pt x="61269" y="24624"/>
                </a:lnTo>
                <a:lnTo>
                  <a:pt x="49204" y="39229"/>
                </a:lnTo>
                <a:lnTo>
                  <a:pt x="77398" y="66153"/>
                </a:lnTo>
                <a:lnTo>
                  <a:pt x="81335" y="70217"/>
                </a:lnTo>
                <a:lnTo>
                  <a:pt x="89463" y="70217"/>
                </a:lnTo>
                <a:lnTo>
                  <a:pt x="93400" y="63994"/>
                </a:lnTo>
                <a:lnTo>
                  <a:pt x="99496" y="57898"/>
                </a:lnTo>
                <a:lnTo>
                  <a:pt x="120859" y="57898"/>
                </a:lnTo>
                <a:lnTo>
                  <a:pt x="116360" y="53707"/>
                </a:lnTo>
                <a:lnTo>
                  <a:pt x="85399" y="53707"/>
                </a:lnTo>
                <a:lnTo>
                  <a:pt x="69270" y="39229"/>
                </a:lnTo>
                <a:lnTo>
                  <a:pt x="71302" y="35038"/>
                </a:lnTo>
                <a:lnTo>
                  <a:pt x="78470" y="25800"/>
                </a:lnTo>
                <a:lnTo>
                  <a:pt x="81875" y="17146"/>
                </a:lnTo>
                <a:lnTo>
                  <a:pt x="81741" y="14337"/>
                </a:lnTo>
                <a:close/>
              </a:path>
              <a:path w="351154" h="335914">
                <a:moveTo>
                  <a:pt x="103433" y="41261"/>
                </a:moveTo>
                <a:lnTo>
                  <a:pt x="95432" y="41261"/>
                </a:lnTo>
                <a:lnTo>
                  <a:pt x="91368" y="45452"/>
                </a:lnTo>
                <a:lnTo>
                  <a:pt x="85399" y="53707"/>
                </a:lnTo>
                <a:lnTo>
                  <a:pt x="116360" y="53707"/>
                </a:lnTo>
                <a:lnTo>
                  <a:pt x="107497" y="45452"/>
                </a:lnTo>
                <a:lnTo>
                  <a:pt x="103433" y="41261"/>
                </a:lnTo>
                <a:close/>
              </a:path>
            </a:pathLst>
          </a:custGeom>
          <a:solidFill>
            <a:srgbClr val="FFFFFF"/>
          </a:solidFill>
        </p:spPr>
        <p:txBody>
          <a:bodyPr wrap="square" lIns="0" tIns="0" rIns="0" bIns="0" rtlCol="0"/>
          <a:lstStyle/>
          <a:p/>
        </p:txBody>
      </p:sp>
      <p:sp>
        <p:nvSpPr>
          <p:cNvPr id="33" name="object 33"/>
          <p:cNvSpPr txBox="1"/>
          <p:nvPr/>
        </p:nvSpPr>
        <p:spPr>
          <a:xfrm>
            <a:off x="4764151" y="5892800"/>
            <a:ext cx="215900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7E7E7E"/>
                </a:solidFill>
                <a:latin typeface="微软雅黑"/>
                <a:cs typeface="微软雅黑"/>
              </a:rPr>
              <a:t>如卫生巾、卫生棉棒、生理裤等</a:t>
            </a:r>
            <a:endParaRPr sz="1200">
              <a:latin typeface="微软雅黑"/>
              <a:cs typeface="微软雅黑"/>
            </a:endParaRPr>
          </a:p>
        </p:txBody>
      </p:sp>
      <p:sp>
        <p:nvSpPr>
          <p:cNvPr id="34" name="object 34"/>
          <p:cNvSpPr/>
          <p:nvPr/>
        </p:nvSpPr>
        <p:spPr>
          <a:xfrm>
            <a:off x="2660904" y="3063239"/>
            <a:ext cx="202691" cy="99060"/>
          </a:xfrm>
          <a:prstGeom prst="rect">
            <a:avLst/>
          </a:prstGeom>
          <a:blipFill>
            <a:blip r:embed="rId7"/>
            <a:stretch>
              <a:fillRect/>
            </a:stretch>
          </a:blipFill>
        </p:spPr>
        <p:txBody>
          <a:bodyPr wrap="square" lIns="0" tIns="0" rIns="0" bIns="0" rtlCol="0"/>
          <a:lstStyle/>
          <a:p/>
        </p:txBody>
      </p:sp>
      <p:sp>
        <p:nvSpPr>
          <p:cNvPr id="35" name="object 35"/>
          <p:cNvSpPr/>
          <p:nvPr/>
        </p:nvSpPr>
        <p:spPr>
          <a:xfrm>
            <a:off x="2615116" y="3104856"/>
            <a:ext cx="427355" cy="233045"/>
          </a:xfrm>
          <a:custGeom>
            <a:rect l="l" t="t" r="r" b="b"/>
            <a:pathLst>
              <a:path w="427355" h="233045">
                <a:moveTo>
                  <a:pt x="304994" y="216574"/>
                </a:moveTo>
                <a:lnTo>
                  <a:pt x="202759" y="216574"/>
                </a:lnTo>
                <a:lnTo>
                  <a:pt x="198568" y="220257"/>
                </a:lnTo>
                <a:lnTo>
                  <a:pt x="198568" y="229020"/>
                </a:lnTo>
                <a:lnTo>
                  <a:pt x="202759" y="232703"/>
                </a:lnTo>
                <a:lnTo>
                  <a:pt x="304994" y="232703"/>
                </a:lnTo>
                <a:lnTo>
                  <a:pt x="309185" y="229020"/>
                </a:lnTo>
                <a:lnTo>
                  <a:pt x="309185" y="220257"/>
                </a:lnTo>
                <a:lnTo>
                  <a:pt x="304994" y="216574"/>
                </a:lnTo>
                <a:close/>
              </a:path>
              <a:path w="427355" h="233045">
                <a:moveTo>
                  <a:pt x="286452" y="135675"/>
                </a:moveTo>
                <a:lnTo>
                  <a:pt x="219777" y="135675"/>
                </a:lnTo>
                <a:lnTo>
                  <a:pt x="219777" y="216574"/>
                </a:lnTo>
                <a:lnTo>
                  <a:pt x="286452" y="216574"/>
                </a:lnTo>
                <a:lnTo>
                  <a:pt x="286452" y="135675"/>
                </a:lnTo>
                <a:close/>
              </a:path>
              <a:path w="427355" h="233045">
                <a:moveTo>
                  <a:pt x="21468" y="9725"/>
                </a:moveTo>
                <a:lnTo>
                  <a:pt x="14402" y="10310"/>
                </a:lnTo>
                <a:lnTo>
                  <a:pt x="7883" y="12967"/>
                </a:lnTo>
                <a:lnTo>
                  <a:pt x="2734" y="17565"/>
                </a:lnTo>
                <a:lnTo>
                  <a:pt x="0" y="23721"/>
                </a:lnTo>
                <a:lnTo>
                  <a:pt x="194" y="30329"/>
                </a:lnTo>
                <a:lnTo>
                  <a:pt x="3055" y="36460"/>
                </a:lnTo>
                <a:lnTo>
                  <a:pt x="8322" y="41187"/>
                </a:lnTo>
                <a:lnTo>
                  <a:pt x="147387" y="125769"/>
                </a:lnTo>
                <a:lnTo>
                  <a:pt x="150308" y="128309"/>
                </a:lnTo>
                <a:lnTo>
                  <a:pt x="154499" y="129452"/>
                </a:lnTo>
                <a:lnTo>
                  <a:pt x="336236" y="129452"/>
                </a:lnTo>
                <a:lnTo>
                  <a:pt x="399990" y="151931"/>
                </a:lnTo>
                <a:lnTo>
                  <a:pt x="402911" y="153074"/>
                </a:lnTo>
                <a:lnTo>
                  <a:pt x="415611" y="153074"/>
                </a:lnTo>
                <a:lnTo>
                  <a:pt x="422723" y="149391"/>
                </a:lnTo>
                <a:lnTo>
                  <a:pt x="425517" y="141898"/>
                </a:lnTo>
                <a:lnTo>
                  <a:pt x="427184" y="135298"/>
                </a:lnTo>
                <a:lnTo>
                  <a:pt x="425898" y="128912"/>
                </a:lnTo>
                <a:lnTo>
                  <a:pt x="421945" y="123432"/>
                </a:lnTo>
                <a:lnTo>
                  <a:pt x="415611" y="119546"/>
                </a:lnTo>
                <a:lnTo>
                  <a:pt x="347539" y="95924"/>
                </a:lnTo>
                <a:lnTo>
                  <a:pt x="344745" y="94654"/>
                </a:lnTo>
                <a:lnTo>
                  <a:pt x="164532" y="94654"/>
                </a:lnTo>
                <a:lnTo>
                  <a:pt x="75124" y="40044"/>
                </a:lnTo>
                <a:lnTo>
                  <a:pt x="76521" y="40044"/>
                </a:lnTo>
                <a:lnTo>
                  <a:pt x="76521" y="38774"/>
                </a:lnTo>
                <a:lnTo>
                  <a:pt x="80712" y="34964"/>
                </a:lnTo>
                <a:lnTo>
                  <a:pt x="79315" y="28868"/>
                </a:lnTo>
                <a:lnTo>
                  <a:pt x="73600" y="25058"/>
                </a:lnTo>
                <a:lnTo>
                  <a:pt x="47140" y="11342"/>
                </a:lnTo>
                <a:lnTo>
                  <a:pt x="28261" y="11342"/>
                </a:lnTo>
                <a:lnTo>
                  <a:pt x="21468" y="9725"/>
                </a:lnTo>
                <a:close/>
              </a:path>
              <a:path w="427355" h="233045">
                <a:moveTo>
                  <a:pt x="322012" y="129452"/>
                </a:moveTo>
                <a:lnTo>
                  <a:pt x="184344" y="129452"/>
                </a:lnTo>
                <a:lnTo>
                  <a:pt x="185741" y="133262"/>
                </a:lnTo>
                <a:lnTo>
                  <a:pt x="190059" y="135675"/>
                </a:lnTo>
                <a:lnTo>
                  <a:pt x="316297" y="135675"/>
                </a:lnTo>
                <a:lnTo>
                  <a:pt x="320615" y="133262"/>
                </a:lnTo>
                <a:lnTo>
                  <a:pt x="322012" y="129452"/>
                </a:lnTo>
                <a:close/>
              </a:path>
              <a:path w="427355" h="233045">
                <a:moveTo>
                  <a:pt x="408741" y="87288"/>
                </a:moveTo>
                <a:lnTo>
                  <a:pt x="322012" y="87288"/>
                </a:lnTo>
                <a:lnTo>
                  <a:pt x="385893" y="102147"/>
                </a:lnTo>
                <a:lnTo>
                  <a:pt x="398593" y="102147"/>
                </a:lnTo>
                <a:lnTo>
                  <a:pt x="407102" y="97194"/>
                </a:lnTo>
                <a:lnTo>
                  <a:pt x="408499" y="89701"/>
                </a:lnTo>
                <a:lnTo>
                  <a:pt x="408741" y="87288"/>
                </a:lnTo>
                <a:close/>
              </a:path>
              <a:path w="427355" h="233045">
                <a:moveTo>
                  <a:pt x="140515" y="0"/>
                </a:moveTo>
                <a:lnTo>
                  <a:pt x="130734" y="674"/>
                </a:lnTo>
                <a:lnTo>
                  <a:pt x="121501" y="3921"/>
                </a:lnTo>
                <a:lnTo>
                  <a:pt x="113351" y="8929"/>
                </a:lnTo>
                <a:lnTo>
                  <a:pt x="110557" y="10199"/>
                </a:lnTo>
                <a:lnTo>
                  <a:pt x="109160" y="13882"/>
                </a:lnTo>
                <a:lnTo>
                  <a:pt x="106239" y="16422"/>
                </a:lnTo>
                <a:lnTo>
                  <a:pt x="104842" y="20105"/>
                </a:lnTo>
                <a:lnTo>
                  <a:pt x="102836" y="28291"/>
                </a:lnTo>
                <a:lnTo>
                  <a:pt x="103461" y="37203"/>
                </a:lnTo>
                <a:lnTo>
                  <a:pt x="107253" y="45662"/>
                </a:lnTo>
                <a:lnTo>
                  <a:pt x="114748" y="52490"/>
                </a:lnTo>
                <a:lnTo>
                  <a:pt x="181550" y="89701"/>
                </a:lnTo>
                <a:lnTo>
                  <a:pt x="182947" y="89701"/>
                </a:lnTo>
                <a:lnTo>
                  <a:pt x="182947" y="90971"/>
                </a:lnTo>
                <a:lnTo>
                  <a:pt x="184344" y="90971"/>
                </a:lnTo>
                <a:lnTo>
                  <a:pt x="184344" y="94654"/>
                </a:lnTo>
                <a:lnTo>
                  <a:pt x="323409" y="94654"/>
                </a:lnTo>
                <a:lnTo>
                  <a:pt x="323409" y="89701"/>
                </a:lnTo>
                <a:lnTo>
                  <a:pt x="322012" y="88431"/>
                </a:lnTo>
                <a:lnTo>
                  <a:pt x="322012" y="87288"/>
                </a:lnTo>
                <a:lnTo>
                  <a:pt x="408741" y="87288"/>
                </a:lnTo>
                <a:lnTo>
                  <a:pt x="409140" y="83302"/>
                </a:lnTo>
                <a:lnTo>
                  <a:pt x="406959" y="77462"/>
                </a:lnTo>
                <a:lnTo>
                  <a:pt x="402373" y="72788"/>
                </a:lnTo>
                <a:lnTo>
                  <a:pt x="395799" y="69889"/>
                </a:lnTo>
                <a:lnTo>
                  <a:pt x="369678" y="63666"/>
                </a:lnTo>
                <a:lnTo>
                  <a:pt x="205680" y="63666"/>
                </a:lnTo>
                <a:lnTo>
                  <a:pt x="173684" y="60136"/>
                </a:lnTo>
                <a:lnTo>
                  <a:pt x="148879" y="52284"/>
                </a:lnTo>
                <a:lnTo>
                  <a:pt x="132599" y="44217"/>
                </a:lnTo>
                <a:lnTo>
                  <a:pt x="126178" y="40044"/>
                </a:lnTo>
                <a:lnTo>
                  <a:pt x="120463" y="37504"/>
                </a:lnTo>
                <a:lnTo>
                  <a:pt x="117669" y="32551"/>
                </a:lnTo>
                <a:lnTo>
                  <a:pt x="117669" y="22645"/>
                </a:lnTo>
                <a:lnTo>
                  <a:pt x="119066" y="17565"/>
                </a:lnTo>
                <a:lnTo>
                  <a:pt x="121860" y="13882"/>
                </a:lnTo>
                <a:lnTo>
                  <a:pt x="126178" y="8929"/>
                </a:lnTo>
                <a:lnTo>
                  <a:pt x="133290" y="6389"/>
                </a:lnTo>
                <a:lnTo>
                  <a:pt x="156853" y="6389"/>
                </a:lnTo>
                <a:lnTo>
                  <a:pt x="150308" y="2706"/>
                </a:lnTo>
                <a:lnTo>
                  <a:pt x="140515" y="0"/>
                </a:lnTo>
                <a:close/>
              </a:path>
              <a:path w="427355" h="233045">
                <a:moveTo>
                  <a:pt x="309185" y="48680"/>
                </a:moveTo>
                <a:lnTo>
                  <a:pt x="249622" y="48680"/>
                </a:lnTo>
                <a:lnTo>
                  <a:pt x="246828" y="54903"/>
                </a:lnTo>
                <a:lnTo>
                  <a:pt x="241113" y="58586"/>
                </a:lnTo>
                <a:lnTo>
                  <a:pt x="234001" y="59856"/>
                </a:lnTo>
                <a:lnTo>
                  <a:pt x="226593" y="61523"/>
                </a:lnTo>
                <a:lnTo>
                  <a:pt x="219317" y="62714"/>
                </a:lnTo>
                <a:lnTo>
                  <a:pt x="212302" y="63428"/>
                </a:lnTo>
                <a:lnTo>
                  <a:pt x="205680" y="63666"/>
                </a:lnTo>
                <a:lnTo>
                  <a:pt x="369678" y="63666"/>
                </a:lnTo>
                <a:lnTo>
                  <a:pt x="312106" y="49950"/>
                </a:lnTo>
                <a:lnTo>
                  <a:pt x="309185" y="48680"/>
                </a:lnTo>
                <a:close/>
              </a:path>
              <a:path w="427355" h="233045">
                <a:moveTo>
                  <a:pt x="156853" y="6389"/>
                </a:moveTo>
                <a:lnTo>
                  <a:pt x="144593" y="6389"/>
                </a:lnTo>
                <a:lnTo>
                  <a:pt x="148911" y="7659"/>
                </a:lnTo>
                <a:lnTo>
                  <a:pt x="153102" y="10199"/>
                </a:lnTo>
                <a:lnTo>
                  <a:pt x="155416" y="12090"/>
                </a:lnTo>
                <a:lnTo>
                  <a:pt x="161992" y="15422"/>
                </a:lnTo>
                <a:lnTo>
                  <a:pt x="172283" y="19254"/>
                </a:lnTo>
                <a:lnTo>
                  <a:pt x="185741" y="22645"/>
                </a:lnTo>
                <a:lnTo>
                  <a:pt x="156853" y="6389"/>
                </a:lnTo>
                <a:close/>
              </a:path>
              <a:path w="427355" h="233045">
                <a:moveTo>
                  <a:pt x="38167" y="6389"/>
                </a:moveTo>
                <a:lnTo>
                  <a:pt x="31055" y="7659"/>
                </a:lnTo>
                <a:lnTo>
                  <a:pt x="28261" y="11342"/>
                </a:lnTo>
                <a:lnTo>
                  <a:pt x="47140" y="11342"/>
                </a:lnTo>
                <a:lnTo>
                  <a:pt x="42485" y="8929"/>
                </a:lnTo>
                <a:lnTo>
                  <a:pt x="38167" y="6389"/>
                </a:lnTo>
                <a:close/>
              </a:path>
            </a:pathLst>
          </a:custGeom>
          <a:solidFill>
            <a:srgbClr val="FFFFFF"/>
          </a:solidFill>
        </p:spPr>
        <p:txBody>
          <a:bodyPr wrap="square" lIns="0" tIns="0" rIns="0" bIns="0" rtlCol="0"/>
          <a:lstStyle/>
          <a:p/>
        </p:txBody>
      </p:sp>
      <p:sp>
        <p:nvSpPr>
          <p:cNvPr id="36" name="object 36"/>
          <p:cNvSpPr/>
          <p:nvPr/>
        </p:nvSpPr>
        <p:spPr>
          <a:xfrm>
            <a:off x="2761488" y="2950464"/>
            <a:ext cx="204216" cy="201168"/>
          </a:xfrm>
          <a:prstGeom prst="rect">
            <a:avLst/>
          </a:prstGeom>
          <a:blipFill>
            <a:blip r:embed="rId8"/>
            <a:stretch>
              <a:fillRect/>
            </a:stretch>
          </a:blipFill>
        </p:spPr>
        <p:txBody>
          <a:bodyPr wrap="square" lIns="0" tIns="0" rIns="0" bIns="0" rtlCol="0"/>
          <a:lstStyle/>
          <a:p/>
        </p:txBody>
      </p:sp>
      <p:sp>
        <p:nvSpPr>
          <p:cNvPr id="37" name="object 37"/>
          <p:cNvSpPr/>
          <p:nvPr/>
        </p:nvSpPr>
        <p:spPr>
          <a:xfrm>
            <a:off x="6975347" y="4183379"/>
            <a:ext cx="1114425" cy="381000"/>
          </a:xfrm>
          <a:custGeom>
            <a:rect l="l" t="t" r="r" b="b"/>
            <a:pathLst>
              <a:path w="1114425" h="381000">
                <a:moveTo>
                  <a:pt x="550672" y="368300"/>
                </a:moveTo>
                <a:lnTo>
                  <a:pt x="0" y="368300"/>
                </a:lnTo>
                <a:lnTo>
                  <a:pt x="0" y="381000"/>
                </a:lnTo>
                <a:lnTo>
                  <a:pt x="560577" y="381000"/>
                </a:lnTo>
                <a:lnTo>
                  <a:pt x="563372" y="378079"/>
                </a:lnTo>
                <a:lnTo>
                  <a:pt x="563372" y="374650"/>
                </a:lnTo>
                <a:lnTo>
                  <a:pt x="550672" y="374650"/>
                </a:lnTo>
                <a:lnTo>
                  <a:pt x="550672" y="368300"/>
                </a:lnTo>
                <a:close/>
              </a:path>
              <a:path w="1114425" h="381000">
                <a:moveTo>
                  <a:pt x="1037844" y="31750"/>
                </a:moveTo>
                <a:lnTo>
                  <a:pt x="553593" y="31750"/>
                </a:lnTo>
                <a:lnTo>
                  <a:pt x="550672" y="34544"/>
                </a:lnTo>
                <a:lnTo>
                  <a:pt x="550672" y="374650"/>
                </a:lnTo>
                <a:lnTo>
                  <a:pt x="557022" y="368300"/>
                </a:lnTo>
                <a:lnTo>
                  <a:pt x="563372" y="368300"/>
                </a:lnTo>
                <a:lnTo>
                  <a:pt x="563372" y="44450"/>
                </a:lnTo>
                <a:lnTo>
                  <a:pt x="557022" y="44450"/>
                </a:lnTo>
                <a:lnTo>
                  <a:pt x="563372" y="38100"/>
                </a:lnTo>
                <a:lnTo>
                  <a:pt x="1037844" y="38100"/>
                </a:lnTo>
                <a:lnTo>
                  <a:pt x="1037844" y="31750"/>
                </a:lnTo>
                <a:close/>
              </a:path>
              <a:path w="1114425" h="381000">
                <a:moveTo>
                  <a:pt x="563372" y="368300"/>
                </a:moveTo>
                <a:lnTo>
                  <a:pt x="557022" y="368300"/>
                </a:lnTo>
                <a:lnTo>
                  <a:pt x="550672" y="374650"/>
                </a:lnTo>
                <a:lnTo>
                  <a:pt x="563372" y="374650"/>
                </a:lnTo>
                <a:lnTo>
                  <a:pt x="563372" y="368300"/>
                </a:lnTo>
                <a:close/>
              </a:path>
              <a:path w="1114425" h="381000">
                <a:moveTo>
                  <a:pt x="1037844" y="0"/>
                </a:moveTo>
                <a:lnTo>
                  <a:pt x="1037844" y="76200"/>
                </a:lnTo>
                <a:lnTo>
                  <a:pt x="1101344" y="44450"/>
                </a:lnTo>
                <a:lnTo>
                  <a:pt x="1050544" y="44450"/>
                </a:lnTo>
                <a:lnTo>
                  <a:pt x="1050544" y="31750"/>
                </a:lnTo>
                <a:lnTo>
                  <a:pt x="1101344" y="31750"/>
                </a:lnTo>
                <a:lnTo>
                  <a:pt x="1037844" y="0"/>
                </a:lnTo>
                <a:close/>
              </a:path>
              <a:path w="1114425" h="381000">
                <a:moveTo>
                  <a:pt x="563372" y="38100"/>
                </a:moveTo>
                <a:lnTo>
                  <a:pt x="557022" y="44450"/>
                </a:lnTo>
                <a:lnTo>
                  <a:pt x="563372" y="44450"/>
                </a:lnTo>
                <a:lnTo>
                  <a:pt x="563372" y="38100"/>
                </a:lnTo>
                <a:close/>
              </a:path>
              <a:path w="1114425" h="381000">
                <a:moveTo>
                  <a:pt x="1037844" y="38100"/>
                </a:moveTo>
                <a:lnTo>
                  <a:pt x="563372" y="38100"/>
                </a:lnTo>
                <a:lnTo>
                  <a:pt x="563372" y="44450"/>
                </a:lnTo>
                <a:lnTo>
                  <a:pt x="1037844" y="44450"/>
                </a:lnTo>
                <a:lnTo>
                  <a:pt x="1037844" y="38100"/>
                </a:lnTo>
                <a:close/>
              </a:path>
              <a:path w="1114425" h="381000">
                <a:moveTo>
                  <a:pt x="1101344" y="31750"/>
                </a:moveTo>
                <a:lnTo>
                  <a:pt x="1050544" y="31750"/>
                </a:lnTo>
                <a:lnTo>
                  <a:pt x="1050544" y="44450"/>
                </a:lnTo>
                <a:lnTo>
                  <a:pt x="1101344" y="44450"/>
                </a:lnTo>
                <a:lnTo>
                  <a:pt x="1114044" y="38100"/>
                </a:lnTo>
                <a:lnTo>
                  <a:pt x="1101344" y="31750"/>
                </a:lnTo>
                <a:close/>
              </a:path>
            </a:pathLst>
          </a:custGeom>
          <a:solidFill>
            <a:srgbClr val="AFD12E"/>
          </a:solidFill>
        </p:spPr>
        <p:txBody>
          <a:bodyPr wrap="square" lIns="0" tIns="0" rIns="0" bIns="0" rtlCol="0"/>
          <a:lstStyle/>
          <a:p/>
        </p:txBody>
      </p:sp>
      <p:sp>
        <p:nvSpPr>
          <p:cNvPr id="38" name="object 38"/>
          <p:cNvSpPr/>
          <p:nvPr/>
        </p:nvSpPr>
        <p:spPr>
          <a:xfrm>
            <a:off x="6975347" y="4551934"/>
            <a:ext cx="1114425" cy="382905"/>
          </a:xfrm>
          <a:custGeom>
            <a:rect l="l" t="t" r="r" b="b"/>
            <a:pathLst>
              <a:path w="1114425" h="382904">
                <a:moveTo>
                  <a:pt x="1037844" y="306705"/>
                </a:moveTo>
                <a:lnTo>
                  <a:pt x="1037844" y="382905"/>
                </a:lnTo>
                <a:lnTo>
                  <a:pt x="1101344" y="351155"/>
                </a:lnTo>
                <a:lnTo>
                  <a:pt x="1050544" y="351155"/>
                </a:lnTo>
                <a:lnTo>
                  <a:pt x="1050544" y="338455"/>
                </a:lnTo>
                <a:lnTo>
                  <a:pt x="1101344" y="338455"/>
                </a:lnTo>
                <a:lnTo>
                  <a:pt x="1037844" y="306705"/>
                </a:lnTo>
                <a:close/>
              </a:path>
              <a:path w="1114425" h="382904">
                <a:moveTo>
                  <a:pt x="550672" y="6350"/>
                </a:moveTo>
                <a:lnTo>
                  <a:pt x="550672" y="348234"/>
                </a:lnTo>
                <a:lnTo>
                  <a:pt x="553593" y="351155"/>
                </a:lnTo>
                <a:lnTo>
                  <a:pt x="1037844" y="351155"/>
                </a:lnTo>
                <a:lnTo>
                  <a:pt x="1037844" y="344805"/>
                </a:lnTo>
                <a:lnTo>
                  <a:pt x="563372" y="344805"/>
                </a:lnTo>
                <a:lnTo>
                  <a:pt x="557022" y="338455"/>
                </a:lnTo>
                <a:lnTo>
                  <a:pt x="563372" y="338455"/>
                </a:lnTo>
                <a:lnTo>
                  <a:pt x="563372" y="12700"/>
                </a:lnTo>
                <a:lnTo>
                  <a:pt x="557022" y="12700"/>
                </a:lnTo>
                <a:lnTo>
                  <a:pt x="550672" y="6350"/>
                </a:lnTo>
                <a:close/>
              </a:path>
              <a:path w="1114425" h="382904">
                <a:moveTo>
                  <a:pt x="1101344" y="338455"/>
                </a:moveTo>
                <a:lnTo>
                  <a:pt x="1050544" y="338455"/>
                </a:lnTo>
                <a:lnTo>
                  <a:pt x="1050544" y="351155"/>
                </a:lnTo>
                <a:lnTo>
                  <a:pt x="1101344" y="351155"/>
                </a:lnTo>
                <a:lnTo>
                  <a:pt x="1114044" y="344805"/>
                </a:lnTo>
                <a:lnTo>
                  <a:pt x="1101344" y="338455"/>
                </a:lnTo>
                <a:close/>
              </a:path>
              <a:path w="1114425" h="382904">
                <a:moveTo>
                  <a:pt x="563372" y="338455"/>
                </a:moveTo>
                <a:lnTo>
                  <a:pt x="557022" y="338455"/>
                </a:lnTo>
                <a:lnTo>
                  <a:pt x="563372" y="344805"/>
                </a:lnTo>
                <a:lnTo>
                  <a:pt x="563372" y="338455"/>
                </a:lnTo>
                <a:close/>
              </a:path>
              <a:path w="1114425" h="382904">
                <a:moveTo>
                  <a:pt x="1037844" y="338455"/>
                </a:moveTo>
                <a:lnTo>
                  <a:pt x="563372" y="338455"/>
                </a:lnTo>
                <a:lnTo>
                  <a:pt x="563372" y="344805"/>
                </a:lnTo>
                <a:lnTo>
                  <a:pt x="1037844" y="344805"/>
                </a:lnTo>
                <a:lnTo>
                  <a:pt x="1037844" y="338455"/>
                </a:lnTo>
                <a:close/>
              </a:path>
              <a:path w="1114425" h="382904">
                <a:moveTo>
                  <a:pt x="560577" y="0"/>
                </a:moveTo>
                <a:lnTo>
                  <a:pt x="0" y="0"/>
                </a:lnTo>
                <a:lnTo>
                  <a:pt x="0" y="12700"/>
                </a:lnTo>
                <a:lnTo>
                  <a:pt x="550672" y="12700"/>
                </a:lnTo>
                <a:lnTo>
                  <a:pt x="550672" y="6350"/>
                </a:lnTo>
                <a:lnTo>
                  <a:pt x="563372" y="6350"/>
                </a:lnTo>
                <a:lnTo>
                  <a:pt x="563372" y="2794"/>
                </a:lnTo>
                <a:lnTo>
                  <a:pt x="560577" y="0"/>
                </a:lnTo>
                <a:close/>
              </a:path>
              <a:path w="1114425" h="382904">
                <a:moveTo>
                  <a:pt x="563372" y="6350"/>
                </a:moveTo>
                <a:lnTo>
                  <a:pt x="550672" y="6350"/>
                </a:lnTo>
                <a:lnTo>
                  <a:pt x="557022" y="12700"/>
                </a:lnTo>
                <a:lnTo>
                  <a:pt x="563372" y="12700"/>
                </a:lnTo>
                <a:lnTo>
                  <a:pt x="563372" y="6350"/>
                </a:lnTo>
                <a:close/>
              </a:path>
            </a:pathLst>
          </a:custGeom>
          <a:solidFill>
            <a:srgbClr val="AFD12E"/>
          </a:solidFill>
        </p:spPr>
        <p:txBody>
          <a:bodyPr wrap="square" lIns="0" tIns="0" rIns="0" bIns="0" rtlCol="0"/>
          <a:lstStyle/>
          <a:p/>
        </p:txBody>
      </p:sp>
      <p:sp>
        <p:nvSpPr>
          <p:cNvPr id="39" name="object 39"/>
          <p:cNvSpPr/>
          <p:nvPr/>
        </p:nvSpPr>
        <p:spPr>
          <a:xfrm flipH="1">
            <a:off x="4659629" y="4549140"/>
            <a:ext cx="0" cy="0"/>
          </a:xfrm>
          <a:custGeom>
            <a:rect l="l" t="t" r="r" b="b"/>
            <a:pathLst>
              <a:path>
                <a:moveTo>
                  <a:pt x="0" y="0"/>
                </a:moveTo>
                <a:lnTo>
                  <a:pt x="0" y="0"/>
                </a:lnTo>
                <a:lnTo>
                  <a:pt x="0" y="0"/>
                </a:lnTo>
                <a:close/>
              </a:path>
            </a:pathLst>
          </a:custGeom>
          <a:ln w="25400">
            <a:solidFill>
              <a:srgbClr val="B1D234"/>
            </a:solidFill>
            <a:prstDash val="dash"/>
          </a:ln>
        </p:spPr>
        <p:txBody>
          <a:bodyPr wrap="square" lIns="0" tIns="0" rIns="0" bIns="0" rtlCol="0"/>
          <a:lstStyle/>
          <a:p/>
        </p:txBody>
      </p:sp>
      <p:sp>
        <p:nvSpPr>
          <p:cNvPr id="40" name="object 40"/>
          <p:cNvSpPr/>
          <p:nvPr/>
        </p:nvSpPr>
        <p:spPr>
          <a:xfrm>
            <a:off x="4659629" y="3544061"/>
            <a:ext cx="7196455" cy="2010410"/>
          </a:xfrm>
          <a:custGeom>
            <a:rect l="l" t="t" r="r" b="b"/>
            <a:pathLst>
              <a:path w="7196455" h="2010410">
                <a:moveTo>
                  <a:pt x="3037078" y="0"/>
                </a:moveTo>
                <a:lnTo>
                  <a:pt x="7017258" y="0"/>
                </a:lnTo>
                <a:lnTo>
                  <a:pt x="7064874" y="6394"/>
                </a:lnTo>
                <a:lnTo>
                  <a:pt x="7107653" y="24440"/>
                </a:lnTo>
                <a:lnTo>
                  <a:pt x="7143892" y="52435"/>
                </a:lnTo>
                <a:lnTo>
                  <a:pt x="7171887" y="88674"/>
                </a:lnTo>
                <a:lnTo>
                  <a:pt x="7189933" y="131453"/>
                </a:lnTo>
                <a:lnTo>
                  <a:pt x="7196328" y="179069"/>
                </a:lnTo>
                <a:lnTo>
                  <a:pt x="7196328" y="1831086"/>
                </a:lnTo>
                <a:lnTo>
                  <a:pt x="7189933" y="1878702"/>
                </a:lnTo>
                <a:lnTo>
                  <a:pt x="7171887" y="1921481"/>
                </a:lnTo>
                <a:lnTo>
                  <a:pt x="7143892" y="1957720"/>
                </a:lnTo>
                <a:lnTo>
                  <a:pt x="7107653" y="1985715"/>
                </a:lnTo>
                <a:lnTo>
                  <a:pt x="7064874" y="2003761"/>
                </a:lnTo>
                <a:lnTo>
                  <a:pt x="7017258" y="2010156"/>
                </a:lnTo>
                <a:lnTo>
                  <a:pt x="3037078" y="2010156"/>
                </a:lnTo>
                <a:lnTo>
                  <a:pt x="2989505" y="2003761"/>
                </a:lnTo>
                <a:lnTo>
                  <a:pt x="2946738" y="1985715"/>
                </a:lnTo>
                <a:lnTo>
                  <a:pt x="2910490" y="1957720"/>
                </a:lnTo>
                <a:lnTo>
                  <a:pt x="2882476" y="1921481"/>
                </a:lnTo>
                <a:lnTo>
                  <a:pt x="2864410" y="1878702"/>
                </a:lnTo>
                <a:lnTo>
                  <a:pt x="2858008" y="1831086"/>
                </a:lnTo>
                <a:lnTo>
                  <a:pt x="2858008" y="1480185"/>
                </a:lnTo>
                <a:lnTo>
                  <a:pt x="475107" y="1480185"/>
                </a:lnTo>
                <a:lnTo>
                  <a:pt x="426526" y="1477732"/>
                </a:lnTo>
                <a:lnTo>
                  <a:pt x="379350" y="1470534"/>
                </a:lnTo>
                <a:lnTo>
                  <a:pt x="333818" y="1458829"/>
                </a:lnTo>
                <a:lnTo>
                  <a:pt x="290168" y="1442856"/>
                </a:lnTo>
                <a:lnTo>
                  <a:pt x="248638" y="1422853"/>
                </a:lnTo>
                <a:lnTo>
                  <a:pt x="209467" y="1399058"/>
                </a:lnTo>
                <a:lnTo>
                  <a:pt x="172894" y="1371711"/>
                </a:lnTo>
                <a:lnTo>
                  <a:pt x="139157" y="1341049"/>
                </a:lnTo>
                <a:lnTo>
                  <a:pt x="108495" y="1307311"/>
                </a:lnTo>
                <a:lnTo>
                  <a:pt x="81145" y="1270736"/>
                </a:lnTo>
                <a:lnTo>
                  <a:pt x="57348" y="1231563"/>
                </a:lnTo>
                <a:lnTo>
                  <a:pt x="37341" y="1190029"/>
                </a:lnTo>
                <a:lnTo>
                  <a:pt x="21362" y="1146374"/>
                </a:lnTo>
                <a:lnTo>
                  <a:pt x="9652" y="1100836"/>
                </a:lnTo>
                <a:lnTo>
                  <a:pt x="0" y="1005077"/>
                </a:lnTo>
                <a:lnTo>
                  <a:pt x="9652" y="909319"/>
                </a:lnTo>
                <a:lnTo>
                  <a:pt x="21362" y="863781"/>
                </a:lnTo>
                <a:lnTo>
                  <a:pt x="37341" y="820126"/>
                </a:lnTo>
                <a:lnTo>
                  <a:pt x="57348" y="778592"/>
                </a:lnTo>
                <a:lnTo>
                  <a:pt x="81145" y="739419"/>
                </a:lnTo>
                <a:lnTo>
                  <a:pt x="108495" y="702844"/>
                </a:lnTo>
                <a:lnTo>
                  <a:pt x="139157" y="669106"/>
                </a:lnTo>
                <a:lnTo>
                  <a:pt x="172894" y="638444"/>
                </a:lnTo>
                <a:lnTo>
                  <a:pt x="209467" y="611097"/>
                </a:lnTo>
                <a:lnTo>
                  <a:pt x="248638" y="587302"/>
                </a:lnTo>
                <a:lnTo>
                  <a:pt x="290168" y="567299"/>
                </a:lnTo>
                <a:lnTo>
                  <a:pt x="333818" y="551326"/>
                </a:lnTo>
                <a:lnTo>
                  <a:pt x="379350" y="539621"/>
                </a:lnTo>
                <a:lnTo>
                  <a:pt x="426526" y="532423"/>
                </a:lnTo>
                <a:lnTo>
                  <a:pt x="475107" y="529970"/>
                </a:lnTo>
                <a:lnTo>
                  <a:pt x="2858008" y="529970"/>
                </a:lnTo>
                <a:lnTo>
                  <a:pt x="2858008" y="179069"/>
                </a:lnTo>
                <a:lnTo>
                  <a:pt x="2864410" y="131453"/>
                </a:lnTo>
                <a:lnTo>
                  <a:pt x="2882476" y="88674"/>
                </a:lnTo>
                <a:lnTo>
                  <a:pt x="2910490" y="52435"/>
                </a:lnTo>
                <a:lnTo>
                  <a:pt x="2946738" y="24440"/>
                </a:lnTo>
                <a:lnTo>
                  <a:pt x="2989505" y="6394"/>
                </a:lnTo>
                <a:lnTo>
                  <a:pt x="3037078" y="0"/>
                </a:lnTo>
                <a:close/>
              </a:path>
            </a:pathLst>
          </a:custGeom>
          <a:ln w="25400">
            <a:solidFill>
              <a:srgbClr val="B1D234"/>
            </a:solidFill>
            <a:prstDash val="dash"/>
          </a:ln>
        </p:spPr>
        <p:txBody>
          <a:bodyPr wrap="square" lIns="0" tIns="0" rIns="0" bIns="0" rtlCol="0"/>
          <a:lstStyle/>
          <a:p/>
        </p:txBody>
      </p:sp>
      <p:sp>
        <p:nvSpPr>
          <p:cNvPr id="41" name="object 41"/>
          <p:cNvSpPr txBox="1"/>
          <p:nvPr/>
        </p:nvSpPr>
        <p:spPr>
          <a:xfrm>
            <a:off x="8177021" y="3970591"/>
            <a:ext cx="3530600" cy="465455"/>
          </a:xfrm>
          <a:prstGeom prst="rect">
            <a:avLst/>
          </a:prstGeom>
        </p:spPr>
        <p:txBody>
          <a:bodyPr vert="horz" wrap="square" lIns="0" tIns="49530" rIns="0" bIns="0" rtlCol="0">
            <a:spAutoFit/>
          </a:bodyPr>
          <a:lstStyle/>
          <a:p>
            <a:pPr marL="12700">
              <a:lnSpc>
                <a:spcPct val="100000"/>
              </a:lnSpc>
              <a:spcBef>
                <a:spcPts val="390"/>
              </a:spcBef>
            </a:pPr>
            <a:r>
              <a:rPr sz="1200" b="1" spc="-5">
                <a:solidFill>
                  <a:srgbClr val="585858"/>
                </a:solidFill>
                <a:latin typeface="微软雅黑"/>
                <a:cs typeface="微软雅黑"/>
              </a:rPr>
              <a:t>定义：指以预防女性私处疾病为目的，对私处进行常</a:t>
            </a:r>
            <a:endParaRPr sz="1200">
              <a:latin typeface="微软雅黑"/>
              <a:cs typeface="微软雅黑"/>
            </a:endParaRPr>
          </a:p>
          <a:p>
            <a:pPr marL="12700">
              <a:lnSpc>
                <a:spcPct val="100000"/>
              </a:lnSpc>
              <a:spcBef>
                <a:spcPts val="295"/>
              </a:spcBef>
            </a:pPr>
            <a:r>
              <a:rPr sz="1200" b="1">
                <a:solidFill>
                  <a:srgbClr val="585858"/>
                </a:solidFill>
                <a:latin typeface="微软雅黑"/>
                <a:cs typeface="微软雅黑"/>
              </a:rPr>
              <a:t>态化清洁护理</a:t>
            </a:r>
            <a:endParaRPr sz="1200">
              <a:latin typeface="微软雅黑"/>
              <a:cs typeface="微软雅黑"/>
            </a:endParaRPr>
          </a:p>
        </p:txBody>
      </p:sp>
      <p:sp>
        <p:nvSpPr>
          <p:cNvPr id="44" name="object 44"/>
          <p:cNvSpPr txBox="1"/>
          <p:nvPr/>
        </p:nvSpPr>
        <p:spPr>
          <a:xfrm>
            <a:off x="10725150" y="6563522"/>
            <a:ext cx="1270000" cy="160655"/>
          </a:xfrm>
          <a:prstGeom prst="rect">
            <a:avLst/>
          </a:prstGeom>
        </p:spPr>
        <p:txBody>
          <a:bodyPr vert="horz" wrap="square" lIns="0" tIns="19050" rIns="0" bIns="0" rtlCol="0">
            <a:spAutoFit/>
          </a:bodyPr>
          <a:lstStyle/>
          <a:p>
            <a:pPr marL="12700">
              <a:lnSpc>
                <a:spcPct val="100000"/>
              </a:lnSpc>
              <a:spcBef>
                <a:spcPts val="150"/>
              </a:spcBef>
              <a:tabLst>
                <a:tab pos="1171575"/>
              </a:tabLst>
            </a:pPr>
            <a:r>
              <a:rPr sz="1050" spc="-7" baseline="3968">
                <a:solidFill>
                  <a:srgbClr val="7E7E7E"/>
                </a:solidFill>
                <a:latin typeface="Arial"/>
                <a:cs typeface="Arial"/>
                <a:hlinkClick r:id="rId9"/>
              </a:rPr>
              <a:t>www.iresearch.com.cn</a:t>
            </a:r>
            <a:r>
              <a:rPr sz="1050" spc="-7" baseline="3968">
                <a:solidFill>
                  <a:srgbClr val="7E7E7E"/>
                </a:solidFill>
                <a:latin typeface="Arial"/>
                <a:cs typeface="Arial"/>
              </a:rPr>
              <a:t>	</a:t>
            </a:r>
            <a:fld id="{81D60167-4931-47E6-BA6A-407CBD079E47}" type="slidenum">
              <a:rPr sz="800">
                <a:solidFill>
                  <a:srgbClr val="7E7E7E"/>
                </a:solidFill>
                <a:latin typeface="微软雅黑"/>
                <a:cs typeface="微软雅黑"/>
              </a:rPr>
              <a:t>6</a:t>
            </a:fld>
            <a:endParaRPr sz="800">
              <a:latin typeface="微软雅黑"/>
              <a:cs typeface="微软雅黑"/>
            </a:endParaRPr>
          </a:p>
        </p:txBody>
      </p:sp>
      <p:sp>
        <p:nvSpPr>
          <p:cNvPr id="45" name="object 45"/>
          <p:cNvSpPr txBox="1"/>
          <p:nvPr/>
        </p:nvSpPr>
        <p:spPr>
          <a:xfrm>
            <a:off x="523748" y="6587887"/>
            <a:ext cx="1001394" cy="124460"/>
          </a:xfrm>
          <a:prstGeom prst="rect">
            <a:avLst/>
          </a:prstGeom>
        </p:spPr>
        <p:txBody>
          <a:bodyPr vert="horz" wrap="square" lIns="0" tIns="3810" rIns="0" bIns="0" rtlCol="0">
            <a:spAutoFit/>
          </a:bodyPr>
          <a:lstStyle/>
          <a:p>
            <a:pPr marL="12700">
              <a:lnSpc>
                <a:spcPct val="100000"/>
              </a:lnSpc>
              <a:spcBef>
                <a:spcPts val="30"/>
              </a:spcBef>
            </a:pPr>
            <a:r>
              <a:rPr sz="700" spc="-10">
                <a:solidFill>
                  <a:srgbClr val="7E7E7E"/>
                </a:solidFill>
                <a:latin typeface="Arial"/>
                <a:cs typeface="Arial"/>
              </a:rPr>
              <a:t>©2023.12 </a:t>
            </a:r>
            <a:r>
              <a:rPr sz="700" spc="-5">
                <a:solidFill>
                  <a:srgbClr val="7E7E7E"/>
                </a:solidFill>
                <a:latin typeface="Arial"/>
                <a:cs typeface="Arial"/>
              </a:rPr>
              <a:t>iResearch</a:t>
            </a:r>
            <a:r>
              <a:rPr sz="700" spc="1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42" name="object 42"/>
          <p:cNvSpPr txBox="1"/>
          <p:nvPr/>
        </p:nvSpPr>
        <p:spPr>
          <a:xfrm>
            <a:off x="9050528" y="3182873"/>
            <a:ext cx="1242060" cy="26924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B1D234"/>
                </a:solidFill>
                <a:latin typeface="微软雅黑"/>
                <a:cs typeface="微软雅黑"/>
              </a:rPr>
              <a:t>本次研究范围</a:t>
            </a:r>
            <a:endParaRPr sz="1600">
              <a:latin typeface="微软雅黑"/>
              <a:cs typeface="微软雅黑"/>
            </a:endParaRPr>
          </a:p>
        </p:txBody>
      </p:sp>
      <p:sp>
        <p:nvSpPr>
          <p:cNvPr id="43" name="object 43"/>
          <p:cNvSpPr txBox="1"/>
          <p:nvPr/>
        </p:nvSpPr>
        <p:spPr>
          <a:xfrm rot="18900000">
            <a:off x="4062142" y="3339572"/>
            <a:ext cx="4015843" cy="127000"/>
          </a:xfrm>
          <a:prstGeom prst="rect">
            <a:avLst/>
          </a:prstGeom>
        </p:spPr>
        <p:txBody>
          <a:bodyPr vert="horz" wrap="square" lIns="0" tIns="0" rIns="0" bIns="0" rtlCol="0">
            <a:spAutoFit/>
          </a:bodyPr>
          <a:lstStyle/>
          <a:p>
            <a:pPr>
              <a:lnSpc>
                <a:spcPts val="990"/>
              </a:lnSpc>
            </a:pPr>
            <a:r>
              <a:rPr sz="1000" spc="-25">
                <a:latin typeface="宋体"/>
                <a:cs typeface="宋体"/>
              </a:rPr>
              <a:t>用户702693615于2023-12-30日下载，仅供本人内部使用，不可传播与转载</a:t>
            </a:r>
            <a:endParaRPr sz="1000">
              <a:latin typeface="宋体"/>
              <a:cs typeface="宋体"/>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0655934"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3" name="object 3"/>
          <p:cNvSpPr/>
          <p:nvPr/>
        </p:nvSpPr>
        <p:spPr>
          <a:xfrm>
            <a:off x="8409089" y="314232"/>
            <a:ext cx="638817" cy="540433"/>
          </a:xfrm>
          <a:prstGeom prst="rect">
            <a:avLst/>
          </a:prstGeom>
          <a:blipFill>
            <a:blip r:embed="rId2"/>
            <a:stretch>
              <a:fillRect/>
            </a:stretch>
          </a:blipFill>
        </p:spPr>
        <p:txBody>
          <a:bodyPr wrap="square" lIns="0" tIns="0" rIns="0" bIns="0" rtlCol="0"/>
          <a:lstStyle/>
          <a:p/>
        </p:txBody>
      </p:sp>
      <p:sp>
        <p:nvSpPr>
          <p:cNvPr id="4" name="object 4"/>
          <p:cNvSpPr/>
          <p:nvPr/>
        </p:nvSpPr>
        <p:spPr>
          <a:xfrm>
            <a:off x="9323831" y="417576"/>
            <a:ext cx="1260348" cy="277367"/>
          </a:xfrm>
          <a:prstGeom prst="rect">
            <a:avLst/>
          </a:prstGeom>
          <a:blipFill>
            <a:blip r:embed="rId3"/>
            <a:stretch>
              <a:fillRect/>
            </a:stretch>
          </a:blipFill>
        </p:spPr>
        <p:txBody>
          <a:bodyPr wrap="square" lIns="0" tIns="0" rIns="0" bIns="0" rtlCol="0"/>
          <a:lstStyle/>
          <a:p/>
        </p:txBody>
      </p:sp>
      <p:sp>
        <p:nvSpPr>
          <p:cNvPr id="5" name="object 5"/>
          <p:cNvSpPr txBox="1"/>
          <p:nvPr/>
        </p:nvSpPr>
        <p:spPr>
          <a:xfrm>
            <a:off x="9101708"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6" name="object 6"/>
          <p:cNvSpPr/>
          <p:nvPr/>
        </p:nvSpPr>
        <p:spPr>
          <a:xfrm>
            <a:off x="539495" y="6573011"/>
            <a:ext cx="11108690" cy="0"/>
          </a:xfrm>
          <a:custGeom>
            <a:rect l="l" t="t" r="r" b="b"/>
            <a:pathLst>
              <a:path w="11108690">
                <a:moveTo>
                  <a:pt x="0" y="0"/>
                </a:moveTo>
                <a:lnTo>
                  <a:pt x="11108563" y="0"/>
                </a:lnTo>
              </a:path>
            </a:pathLst>
          </a:custGeom>
          <a:ln w="6350">
            <a:solidFill>
              <a:srgbClr val="BEBEBE"/>
            </a:solidFill>
          </a:ln>
        </p:spPr>
        <p:txBody>
          <a:bodyPr wrap="square" lIns="0" tIns="0" rIns="0" bIns="0" rtlCol="0"/>
          <a:lstStyle/>
          <a:p/>
        </p:txBody>
      </p:sp>
      <p:sp>
        <p:nvSpPr>
          <p:cNvPr id="7" name="object 7"/>
          <p:cNvSpPr txBox="1">
            <a:spLocks noGrp="1"/>
          </p:cNvSpPr>
          <p:nvPr>
            <p:ph type="title"/>
          </p:nvPr>
        </p:nvSpPr>
        <p:spPr>
          <a:xfrm>
            <a:off x="526795" y="413130"/>
            <a:ext cx="4996815" cy="452120"/>
          </a:xfrm>
          <a:prstGeom prst="rect">
            <a:avLst/>
          </a:prstGeom>
        </p:spPr>
        <p:txBody>
          <a:bodyPr vert="horz" wrap="square" lIns="0" tIns="12065" rIns="0" bIns="0" rtlCol="0">
            <a:spAutoFit/>
          </a:bodyPr>
          <a:lstStyle/>
          <a:p>
            <a:pPr marL="12700">
              <a:lnSpc>
                <a:spcPct val="100000"/>
              </a:lnSpc>
              <a:spcBef>
                <a:spcPts val="95"/>
              </a:spcBef>
            </a:pPr>
            <a:r>
              <a:rPr spc="-5"/>
              <a:t>政策利好女性私处护理行业发展</a:t>
            </a:r>
          </a:p>
        </p:txBody>
      </p:sp>
      <p:sp>
        <p:nvSpPr>
          <p:cNvPr id="8" name="object 8"/>
          <p:cNvSpPr txBox="1"/>
          <p:nvPr/>
        </p:nvSpPr>
        <p:spPr>
          <a:xfrm>
            <a:off x="526795" y="1036396"/>
            <a:ext cx="11167110" cy="1569720"/>
          </a:xfrm>
          <a:prstGeom prst="rect">
            <a:avLst/>
          </a:prstGeom>
        </p:spPr>
        <p:txBody>
          <a:bodyPr vert="horz" wrap="square" lIns="0" tIns="12700" rIns="0" bIns="0" rtlCol="0">
            <a:spAutoFit/>
          </a:bodyPr>
          <a:lstStyle/>
          <a:p>
            <a:pPr marL="12700">
              <a:lnSpc>
                <a:spcPct val="100000"/>
              </a:lnSpc>
              <a:spcBef>
                <a:spcPts val="100"/>
              </a:spcBef>
            </a:pPr>
            <a:r>
              <a:rPr sz="1800" spc="-5">
                <a:solidFill>
                  <a:srgbClr val="7E7E7E"/>
                </a:solidFill>
                <a:latin typeface="微软雅黑"/>
                <a:cs typeface="微软雅黑"/>
              </a:rPr>
              <a:t>预防疾病为导向的相关政策积极推动女性健康事业发展</a:t>
            </a:r>
            <a:endParaRPr sz="1800">
              <a:latin typeface="微软雅黑"/>
              <a:cs typeface="微软雅黑"/>
            </a:endParaRPr>
          </a:p>
          <a:p>
            <a:pPr marL="12700" marR="5080" algn="just">
              <a:lnSpc>
                <a:spcPct val="120000"/>
              </a:lnSpc>
              <a:spcBef>
                <a:spcPts val="2115"/>
              </a:spcBef>
            </a:pPr>
            <a:r>
              <a:rPr sz="1200">
                <a:solidFill>
                  <a:srgbClr val="404040"/>
                </a:solidFill>
                <a:latin typeface="微软雅黑"/>
                <a:cs typeface="微软雅黑"/>
              </a:rPr>
              <a:t>2016年</a:t>
            </a:r>
            <a:r>
              <a:rPr sz="1200" spc="-5">
                <a:solidFill>
                  <a:srgbClr val="404040"/>
                </a:solidFill>
                <a:latin typeface="微软雅黑"/>
                <a:cs typeface="微软雅黑"/>
              </a:rPr>
              <a:t>10</a:t>
            </a:r>
            <a:r>
              <a:rPr sz="1200">
                <a:solidFill>
                  <a:srgbClr val="404040"/>
                </a:solidFill>
                <a:latin typeface="微软雅黑"/>
                <a:cs typeface="微软雅黑"/>
              </a:rPr>
              <a:t>月中共中央、国务院印发了《健康中国</a:t>
            </a:r>
            <a:r>
              <a:rPr sz="1200" spc="-10">
                <a:solidFill>
                  <a:srgbClr val="404040"/>
                </a:solidFill>
                <a:latin typeface="微软雅黑"/>
                <a:cs typeface="微软雅黑"/>
              </a:rPr>
              <a:t>2030</a:t>
            </a:r>
            <a:r>
              <a:rPr sz="1200">
                <a:solidFill>
                  <a:srgbClr val="404040"/>
                </a:solidFill>
                <a:latin typeface="微软雅黑"/>
                <a:cs typeface="微软雅黑"/>
              </a:rPr>
              <a:t>规划纲要》，坚持预防为主的方针，深入实施健康中国行动，完善国民健康促进政策，推动疾病治疗向健康管理 转变。在此基础上，《“十四五”国民健康规划》、《中国妇女发展纲要（2</a:t>
            </a:r>
            <a:r>
              <a:rPr sz="1200" spc="-10">
                <a:solidFill>
                  <a:srgbClr val="404040"/>
                </a:solidFill>
                <a:latin typeface="微软雅黑"/>
                <a:cs typeface="微软雅黑"/>
              </a:rPr>
              <a:t>02</a:t>
            </a:r>
            <a:r>
              <a:rPr sz="1200" spc="5">
                <a:solidFill>
                  <a:srgbClr val="404040"/>
                </a:solidFill>
                <a:latin typeface="微软雅黑"/>
                <a:cs typeface="微软雅黑"/>
              </a:rPr>
              <a:t>1</a:t>
            </a:r>
            <a:r>
              <a:rPr sz="1200" spc="-5">
                <a:solidFill>
                  <a:srgbClr val="404040"/>
                </a:solidFill>
                <a:latin typeface="微软雅黑"/>
                <a:cs typeface="微软雅黑"/>
              </a:rPr>
              <a:t>-</a:t>
            </a:r>
            <a:r>
              <a:rPr sz="1200">
                <a:solidFill>
                  <a:srgbClr val="404040"/>
                </a:solidFill>
                <a:latin typeface="微软雅黑"/>
                <a:cs typeface="微软雅黑"/>
              </a:rPr>
              <a:t>2</a:t>
            </a:r>
            <a:r>
              <a:rPr sz="1200" spc="-10">
                <a:solidFill>
                  <a:srgbClr val="404040"/>
                </a:solidFill>
                <a:latin typeface="微软雅黑"/>
                <a:cs typeface="微软雅黑"/>
              </a:rPr>
              <a:t>03</a:t>
            </a:r>
            <a:r>
              <a:rPr sz="1200" spc="5">
                <a:solidFill>
                  <a:srgbClr val="404040"/>
                </a:solidFill>
                <a:latin typeface="微软雅黑"/>
                <a:cs typeface="微软雅黑"/>
              </a:rPr>
              <a:t>0</a:t>
            </a:r>
            <a:r>
              <a:rPr sz="1200">
                <a:solidFill>
                  <a:srgbClr val="404040"/>
                </a:solidFill>
                <a:latin typeface="微软雅黑"/>
                <a:cs typeface="微软雅黑"/>
              </a:rPr>
              <a:t>）</a:t>
            </a:r>
            <a:r>
              <a:rPr sz="1200" spc="-10">
                <a:solidFill>
                  <a:srgbClr val="404040"/>
                </a:solidFill>
                <a:latin typeface="微软雅黑"/>
                <a:cs typeface="微软雅黑"/>
              </a:rPr>
              <a:t>》</a:t>
            </a:r>
            <a:r>
              <a:rPr sz="1200">
                <a:solidFill>
                  <a:srgbClr val="404040"/>
                </a:solidFill>
                <a:latin typeface="微软雅黑"/>
                <a:cs typeface="微软雅黑"/>
              </a:rPr>
              <a:t>继续推进女性健康预防。相关政策的推动下，女性健康事业发展前景良好， 私处护理作为女性私处健康事业的重要一环，未来发展潜力不可小觑。</a:t>
            </a:r>
            <a:endParaRPr sz="1200">
              <a:latin typeface="微软雅黑"/>
              <a:cs typeface="微软雅黑"/>
            </a:endParaRPr>
          </a:p>
          <a:p>
            <a:pPr marR="36830" algn="ctr">
              <a:lnSpc>
                <a:spcPct val="100000"/>
              </a:lnSpc>
              <a:spcBef>
                <a:spcPts val="1015"/>
              </a:spcBef>
            </a:pPr>
            <a:r>
              <a:rPr sz="1400" b="1">
                <a:solidFill>
                  <a:srgbClr val="404040"/>
                </a:solidFill>
                <a:latin typeface="微软雅黑"/>
                <a:cs typeface="微软雅黑"/>
              </a:rPr>
              <a:t>驱动女性私处护理市场</a:t>
            </a:r>
            <a:r>
              <a:rPr sz="1400" b="1" spc="-15">
                <a:solidFill>
                  <a:srgbClr val="404040"/>
                </a:solidFill>
                <a:latin typeface="微软雅黑"/>
                <a:cs typeface="微软雅黑"/>
              </a:rPr>
              <a:t>发</a:t>
            </a:r>
            <a:r>
              <a:rPr sz="1400" b="1">
                <a:solidFill>
                  <a:srgbClr val="404040"/>
                </a:solidFill>
                <a:latin typeface="微软雅黑"/>
                <a:cs typeface="微软雅黑"/>
              </a:rPr>
              <a:t>展的</a:t>
            </a:r>
            <a:r>
              <a:rPr sz="1400" b="1" spc="-15">
                <a:solidFill>
                  <a:srgbClr val="404040"/>
                </a:solidFill>
                <a:latin typeface="微软雅黑"/>
                <a:cs typeface="微软雅黑"/>
              </a:rPr>
              <a:t>相</a:t>
            </a:r>
            <a:r>
              <a:rPr sz="1400" b="1">
                <a:solidFill>
                  <a:srgbClr val="404040"/>
                </a:solidFill>
                <a:latin typeface="微软雅黑"/>
                <a:cs typeface="微软雅黑"/>
              </a:rPr>
              <a:t>关政策</a:t>
            </a:r>
            <a:endParaRPr sz="1400">
              <a:latin typeface="微软雅黑"/>
              <a:cs typeface="微软雅黑"/>
            </a:endParaRPr>
          </a:p>
        </p:txBody>
      </p:sp>
      <p:sp>
        <p:nvSpPr>
          <p:cNvPr id="9" name="object 9"/>
          <p:cNvSpPr/>
          <p:nvPr/>
        </p:nvSpPr>
        <p:spPr>
          <a:xfrm flipH="1">
            <a:off x="1132332" y="3189732"/>
            <a:ext cx="0" cy="2880360"/>
          </a:xfrm>
          <a:custGeom>
            <a:rect l="l" t="t" r="r" b="b"/>
            <a:pathLst>
              <a:path h="2880360">
                <a:moveTo>
                  <a:pt x="0" y="0"/>
                </a:moveTo>
                <a:lnTo>
                  <a:pt x="0" y="2880004"/>
                </a:lnTo>
              </a:path>
            </a:pathLst>
          </a:custGeom>
          <a:ln w="12700">
            <a:solidFill>
              <a:srgbClr val="D9D9D9"/>
            </a:solidFill>
          </a:ln>
        </p:spPr>
        <p:txBody>
          <a:bodyPr wrap="square" lIns="0" tIns="0" rIns="0" bIns="0" rtlCol="0"/>
          <a:lstStyle/>
          <a:p/>
        </p:txBody>
      </p:sp>
      <p:sp>
        <p:nvSpPr>
          <p:cNvPr id="10" name="object 10"/>
          <p:cNvSpPr/>
          <p:nvPr/>
        </p:nvSpPr>
        <p:spPr>
          <a:xfrm>
            <a:off x="1024127" y="3462528"/>
            <a:ext cx="216408" cy="216408"/>
          </a:xfrm>
          <a:prstGeom prst="rect">
            <a:avLst/>
          </a:prstGeom>
          <a:blipFill>
            <a:blip r:embed="rId4"/>
            <a:stretch>
              <a:fillRect/>
            </a:stretch>
          </a:blipFill>
        </p:spPr>
        <p:txBody>
          <a:bodyPr wrap="square" lIns="0" tIns="0" rIns="0" bIns="0" rtlCol="0"/>
          <a:lstStyle/>
          <a:p/>
        </p:txBody>
      </p:sp>
      <p:sp>
        <p:nvSpPr>
          <p:cNvPr id="11" name="object 11"/>
          <p:cNvSpPr txBox="1"/>
          <p:nvPr/>
        </p:nvSpPr>
        <p:spPr>
          <a:xfrm>
            <a:off x="1725929" y="3472688"/>
            <a:ext cx="744855" cy="177800"/>
          </a:xfrm>
          <a:prstGeom prst="rect">
            <a:avLst/>
          </a:prstGeom>
        </p:spPr>
        <p:txBody>
          <a:bodyPr vert="horz" wrap="square" lIns="0" tIns="12065" rIns="0" bIns="0" rtlCol="0">
            <a:spAutoFit/>
          </a:bodyPr>
          <a:lstStyle/>
          <a:p>
            <a:pPr marL="12700">
              <a:lnSpc>
                <a:spcPct val="100000"/>
              </a:lnSpc>
              <a:spcBef>
                <a:spcPts val="95"/>
              </a:spcBef>
            </a:pPr>
            <a:r>
              <a:rPr sz="1000" b="1" spc="-10">
                <a:solidFill>
                  <a:srgbClr val="585858"/>
                </a:solidFill>
                <a:latin typeface="微软雅黑"/>
                <a:cs typeface="微软雅黑"/>
              </a:rPr>
              <a:t>2016</a:t>
            </a:r>
            <a:r>
              <a:rPr sz="1000" b="1" spc="-5">
                <a:solidFill>
                  <a:srgbClr val="585858"/>
                </a:solidFill>
                <a:latin typeface="微软雅黑"/>
                <a:cs typeface="微软雅黑"/>
              </a:rPr>
              <a:t>年</a:t>
            </a:r>
            <a:r>
              <a:rPr sz="1000" b="1" spc="-10">
                <a:solidFill>
                  <a:srgbClr val="585858"/>
                </a:solidFill>
                <a:latin typeface="微软雅黑"/>
                <a:cs typeface="微软雅黑"/>
              </a:rPr>
              <a:t>10</a:t>
            </a:r>
            <a:r>
              <a:rPr sz="1000" b="1" spc="-5">
                <a:solidFill>
                  <a:srgbClr val="585858"/>
                </a:solidFill>
                <a:latin typeface="微软雅黑"/>
                <a:cs typeface="微软雅黑"/>
              </a:rPr>
              <a:t>月</a:t>
            </a:r>
            <a:endParaRPr sz="1000">
              <a:latin typeface="微软雅黑"/>
              <a:cs typeface="微软雅黑"/>
            </a:endParaRPr>
          </a:p>
        </p:txBody>
      </p:sp>
      <p:sp>
        <p:nvSpPr>
          <p:cNvPr id="12" name="object 12"/>
          <p:cNvSpPr/>
          <p:nvPr/>
        </p:nvSpPr>
        <p:spPr>
          <a:xfrm>
            <a:off x="2609082" y="3306809"/>
            <a:ext cx="2412503" cy="532268"/>
          </a:xfrm>
          <a:prstGeom prst="rect">
            <a:avLst/>
          </a:prstGeom>
          <a:blipFill>
            <a:blip r:embed="rId5"/>
            <a:stretch>
              <a:fillRect/>
            </a:stretch>
          </a:blipFill>
        </p:spPr>
        <p:txBody>
          <a:bodyPr wrap="square" lIns="0" tIns="0" rIns="0" bIns="0" rtlCol="0"/>
          <a:lstStyle/>
          <a:p/>
        </p:txBody>
      </p:sp>
      <p:sp>
        <p:nvSpPr>
          <p:cNvPr id="13" name="object 13"/>
          <p:cNvSpPr/>
          <p:nvPr/>
        </p:nvSpPr>
        <p:spPr>
          <a:xfrm>
            <a:off x="2628138" y="3355085"/>
            <a:ext cx="2303145" cy="431800"/>
          </a:xfrm>
          <a:custGeom>
            <a:rect l="l" t="t" r="r" b="b"/>
            <a:pathLst>
              <a:path w="2303145" h="431800">
                <a:moveTo>
                  <a:pt x="2096008" y="0"/>
                </a:moveTo>
                <a:lnTo>
                  <a:pt x="206756" y="0"/>
                </a:lnTo>
                <a:lnTo>
                  <a:pt x="159353" y="5461"/>
                </a:lnTo>
                <a:lnTo>
                  <a:pt x="115836" y="21017"/>
                </a:lnTo>
                <a:lnTo>
                  <a:pt x="77447" y="45426"/>
                </a:lnTo>
                <a:lnTo>
                  <a:pt x="45426" y="77447"/>
                </a:lnTo>
                <a:lnTo>
                  <a:pt x="21017" y="115836"/>
                </a:lnTo>
                <a:lnTo>
                  <a:pt x="5461" y="159353"/>
                </a:lnTo>
                <a:lnTo>
                  <a:pt x="0" y="206755"/>
                </a:lnTo>
                <a:lnTo>
                  <a:pt x="0" y="224536"/>
                </a:lnTo>
                <a:lnTo>
                  <a:pt x="5461" y="271938"/>
                </a:lnTo>
                <a:lnTo>
                  <a:pt x="21017" y="315455"/>
                </a:lnTo>
                <a:lnTo>
                  <a:pt x="45426" y="353844"/>
                </a:lnTo>
                <a:lnTo>
                  <a:pt x="77447" y="385865"/>
                </a:lnTo>
                <a:lnTo>
                  <a:pt x="115836" y="410274"/>
                </a:lnTo>
                <a:lnTo>
                  <a:pt x="159353" y="425830"/>
                </a:lnTo>
                <a:lnTo>
                  <a:pt x="206756" y="431291"/>
                </a:lnTo>
                <a:lnTo>
                  <a:pt x="2096008" y="431291"/>
                </a:lnTo>
                <a:lnTo>
                  <a:pt x="2143410" y="425830"/>
                </a:lnTo>
                <a:lnTo>
                  <a:pt x="2186927" y="410274"/>
                </a:lnTo>
                <a:lnTo>
                  <a:pt x="2225316" y="385865"/>
                </a:lnTo>
                <a:lnTo>
                  <a:pt x="2257337" y="353844"/>
                </a:lnTo>
                <a:lnTo>
                  <a:pt x="2281746" y="315455"/>
                </a:lnTo>
                <a:lnTo>
                  <a:pt x="2297302" y="271938"/>
                </a:lnTo>
                <a:lnTo>
                  <a:pt x="2302764" y="224536"/>
                </a:lnTo>
                <a:lnTo>
                  <a:pt x="2302764" y="206755"/>
                </a:lnTo>
                <a:lnTo>
                  <a:pt x="2297302" y="159353"/>
                </a:lnTo>
                <a:lnTo>
                  <a:pt x="2281746" y="115836"/>
                </a:lnTo>
                <a:lnTo>
                  <a:pt x="2257337" y="77447"/>
                </a:lnTo>
                <a:lnTo>
                  <a:pt x="2225316" y="45426"/>
                </a:lnTo>
                <a:lnTo>
                  <a:pt x="2186927" y="21017"/>
                </a:lnTo>
                <a:lnTo>
                  <a:pt x="2143410" y="5461"/>
                </a:lnTo>
                <a:lnTo>
                  <a:pt x="2096008" y="0"/>
                </a:lnTo>
                <a:close/>
              </a:path>
            </a:pathLst>
          </a:custGeom>
          <a:solidFill>
            <a:srgbClr val="FFFFFF"/>
          </a:solidFill>
        </p:spPr>
        <p:txBody>
          <a:bodyPr wrap="square" lIns="0" tIns="0" rIns="0" bIns="0" rtlCol="0"/>
          <a:lstStyle/>
          <a:p/>
        </p:txBody>
      </p:sp>
      <p:sp>
        <p:nvSpPr>
          <p:cNvPr id="14" name="object 14"/>
          <p:cNvSpPr/>
          <p:nvPr/>
        </p:nvSpPr>
        <p:spPr>
          <a:xfrm>
            <a:off x="2628138" y="3355085"/>
            <a:ext cx="2303145" cy="431800"/>
          </a:xfrm>
          <a:custGeom>
            <a:rect l="l" t="t" r="r" b="b"/>
            <a:pathLst>
              <a:path w="2303145" h="431800">
                <a:moveTo>
                  <a:pt x="2096008" y="0"/>
                </a:moveTo>
                <a:lnTo>
                  <a:pt x="2143410" y="5461"/>
                </a:lnTo>
                <a:lnTo>
                  <a:pt x="2186927" y="21017"/>
                </a:lnTo>
                <a:lnTo>
                  <a:pt x="2225316" y="45426"/>
                </a:lnTo>
                <a:lnTo>
                  <a:pt x="2257337" y="77447"/>
                </a:lnTo>
                <a:lnTo>
                  <a:pt x="2281746" y="115836"/>
                </a:lnTo>
                <a:lnTo>
                  <a:pt x="2297302" y="159353"/>
                </a:lnTo>
                <a:lnTo>
                  <a:pt x="2302764" y="206755"/>
                </a:lnTo>
                <a:lnTo>
                  <a:pt x="2302764" y="224536"/>
                </a:lnTo>
                <a:lnTo>
                  <a:pt x="2297302" y="271938"/>
                </a:lnTo>
                <a:lnTo>
                  <a:pt x="2281746" y="315455"/>
                </a:lnTo>
                <a:lnTo>
                  <a:pt x="2257337" y="353844"/>
                </a:lnTo>
                <a:lnTo>
                  <a:pt x="2225316" y="385865"/>
                </a:lnTo>
                <a:lnTo>
                  <a:pt x="2186927" y="410274"/>
                </a:lnTo>
                <a:lnTo>
                  <a:pt x="2143410" y="425830"/>
                </a:lnTo>
                <a:lnTo>
                  <a:pt x="2096008" y="431291"/>
                </a:lnTo>
                <a:lnTo>
                  <a:pt x="206756" y="431291"/>
                </a:lnTo>
                <a:lnTo>
                  <a:pt x="159353" y="425830"/>
                </a:lnTo>
                <a:lnTo>
                  <a:pt x="115836" y="410274"/>
                </a:lnTo>
                <a:lnTo>
                  <a:pt x="77447" y="385865"/>
                </a:lnTo>
                <a:lnTo>
                  <a:pt x="45426" y="353844"/>
                </a:lnTo>
                <a:lnTo>
                  <a:pt x="21017" y="315455"/>
                </a:lnTo>
                <a:lnTo>
                  <a:pt x="5461" y="271938"/>
                </a:lnTo>
                <a:lnTo>
                  <a:pt x="0" y="224536"/>
                </a:lnTo>
                <a:lnTo>
                  <a:pt x="0" y="206755"/>
                </a:lnTo>
                <a:lnTo>
                  <a:pt x="5461" y="159353"/>
                </a:lnTo>
                <a:lnTo>
                  <a:pt x="21017" y="115836"/>
                </a:lnTo>
                <a:lnTo>
                  <a:pt x="45426" y="77447"/>
                </a:lnTo>
                <a:lnTo>
                  <a:pt x="77447" y="45426"/>
                </a:lnTo>
                <a:lnTo>
                  <a:pt x="115836" y="21017"/>
                </a:lnTo>
                <a:lnTo>
                  <a:pt x="159353" y="5461"/>
                </a:lnTo>
                <a:lnTo>
                  <a:pt x="206756" y="0"/>
                </a:lnTo>
                <a:lnTo>
                  <a:pt x="2096008" y="0"/>
                </a:lnTo>
                <a:close/>
              </a:path>
            </a:pathLst>
          </a:custGeom>
          <a:ln w="25399">
            <a:solidFill>
              <a:srgbClr val="B1D234"/>
            </a:solidFill>
          </a:ln>
        </p:spPr>
        <p:txBody>
          <a:bodyPr wrap="square" lIns="0" tIns="0" rIns="0" bIns="0" rtlCol="0"/>
          <a:lstStyle/>
          <a:p/>
        </p:txBody>
      </p:sp>
      <p:sp>
        <p:nvSpPr>
          <p:cNvPr id="15" name="object 15"/>
          <p:cNvSpPr txBox="1"/>
          <p:nvPr/>
        </p:nvSpPr>
        <p:spPr>
          <a:xfrm>
            <a:off x="2815844" y="3468751"/>
            <a:ext cx="192786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B1D234"/>
                </a:solidFill>
                <a:latin typeface="微软雅黑"/>
                <a:cs typeface="微软雅黑"/>
              </a:rPr>
              <a:t>《健康中国2030规划纲要》</a:t>
            </a:r>
            <a:endParaRPr sz="1200">
              <a:latin typeface="微软雅黑"/>
              <a:cs typeface="微软雅黑"/>
            </a:endParaRPr>
          </a:p>
        </p:txBody>
      </p:sp>
      <p:sp>
        <p:nvSpPr>
          <p:cNvPr id="16" name="object 16"/>
          <p:cNvSpPr txBox="1"/>
          <p:nvPr/>
        </p:nvSpPr>
        <p:spPr>
          <a:xfrm>
            <a:off x="5157978" y="3308095"/>
            <a:ext cx="3531235" cy="464820"/>
          </a:xfrm>
          <a:prstGeom prst="rect">
            <a:avLst/>
          </a:prstGeom>
        </p:spPr>
        <p:txBody>
          <a:bodyPr vert="horz" wrap="square" lIns="0" tIns="12700" rIns="0" bIns="0" rtlCol="0">
            <a:spAutoFit/>
          </a:bodyPr>
          <a:lstStyle/>
          <a:p>
            <a:pPr marL="12700" marR="5080">
              <a:lnSpc>
                <a:spcPct val="120000"/>
              </a:lnSpc>
              <a:spcBef>
                <a:spcPts val="100"/>
              </a:spcBef>
            </a:pPr>
            <a:r>
              <a:rPr sz="1200" b="1" u="sng">
                <a:solidFill>
                  <a:srgbClr val="585858"/>
                </a:solidFill>
                <a:uFill>
                  <a:solidFill>
                    <a:srgbClr val="585858"/>
                  </a:solidFill>
                </a:uFill>
                <a:latin typeface="微软雅黑"/>
                <a:cs typeface="微软雅黑"/>
              </a:rPr>
              <a:t>坚持</a:t>
            </a:r>
            <a:r>
              <a:rPr sz="1200" b="1" u="sng">
                <a:solidFill>
                  <a:srgbClr val="B1D234"/>
                </a:solidFill>
                <a:uFill>
                  <a:solidFill>
                    <a:srgbClr val="585858"/>
                  </a:solidFill>
                </a:uFill>
                <a:latin typeface="微软雅黑"/>
                <a:cs typeface="微软雅黑"/>
              </a:rPr>
              <a:t>预防</a:t>
            </a:r>
            <a:r>
              <a:rPr sz="1200" b="1" u="sng">
                <a:solidFill>
                  <a:srgbClr val="585858"/>
                </a:solidFill>
                <a:uFill>
                  <a:solidFill>
                    <a:srgbClr val="585858"/>
                  </a:solidFill>
                </a:uFill>
                <a:latin typeface="微软雅黑"/>
                <a:cs typeface="微软雅黑"/>
              </a:rPr>
              <a:t>为主的方针</a:t>
            </a:r>
            <a:r>
              <a:rPr sz="1200" b="1">
                <a:solidFill>
                  <a:srgbClr val="585858"/>
                </a:solidFill>
                <a:latin typeface="微软雅黑"/>
                <a:cs typeface="微软雅黑"/>
              </a:rPr>
              <a:t>，</a:t>
            </a:r>
            <a:r>
              <a:rPr sz="1200">
                <a:solidFill>
                  <a:srgbClr val="585858"/>
                </a:solidFill>
                <a:latin typeface="微软雅黑"/>
                <a:cs typeface="微软雅黑"/>
              </a:rPr>
              <a:t>深入实施健康中国行动，完善 国民健康促进政策，推动</a:t>
            </a:r>
            <a:r>
              <a:rPr sz="1200" b="1" u="sng">
                <a:solidFill>
                  <a:srgbClr val="585858"/>
                </a:solidFill>
                <a:uFill>
                  <a:solidFill>
                    <a:srgbClr val="585858"/>
                  </a:solidFill>
                </a:uFill>
                <a:latin typeface="微软雅黑"/>
                <a:cs typeface="微软雅黑"/>
              </a:rPr>
              <a:t>疾病治疗向健康管理转变</a:t>
            </a:r>
            <a:r>
              <a:rPr sz="1200" b="1">
                <a:solidFill>
                  <a:srgbClr val="585858"/>
                </a:solidFill>
                <a:latin typeface="微软雅黑"/>
                <a:cs typeface="微软雅黑"/>
              </a:rPr>
              <a:t>。</a:t>
            </a:r>
            <a:endParaRPr sz="1200">
              <a:latin typeface="微软雅黑"/>
              <a:cs typeface="微软雅黑"/>
            </a:endParaRPr>
          </a:p>
        </p:txBody>
      </p:sp>
      <p:sp>
        <p:nvSpPr>
          <p:cNvPr id="17" name="object 17"/>
          <p:cNvSpPr/>
          <p:nvPr/>
        </p:nvSpPr>
        <p:spPr>
          <a:xfrm>
            <a:off x="1024127" y="5259323"/>
            <a:ext cx="216408" cy="214884"/>
          </a:xfrm>
          <a:prstGeom prst="rect">
            <a:avLst/>
          </a:prstGeom>
          <a:blipFill>
            <a:blip r:embed="rId6"/>
            <a:stretch>
              <a:fillRect/>
            </a:stretch>
          </a:blipFill>
        </p:spPr>
        <p:txBody>
          <a:bodyPr wrap="square" lIns="0" tIns="0" rIns="0" bIns="0" rtlCol="0"/>
          <a:lstStyle/>
          <a:p/>
        </p:txBody>
      </p:sp>
      <p:sp>
        <p:nvSpPr>
          <p:cNvPr id="18" name="object 18"/>
          <p:cNvSpPr txBox="1"/>
          <p:nvPr/>
        </p:nvSpPr>
        <p:spPr>
          <a:xfrm>
            <a:off x="1725929" y="4543425"/>
            <a:ext cx="667385" cy="177800"/>
          </a:xfrm>
          <a:prstGeom prst="rect">
            <a:avLst/>
          </a:prstGeom>
        </p:spPr>
        <p:txBody>
          <a:bodyPr vert="horz" wrap="square" lIns="0" tIns="12065" rIns="0" bIns="0" rtlCol="0">
            <a:spAutoFit/>
          </a:bodyPr>
          <a:lstStyle/>
          <a:p>
            <a:pPr marL="12700">
              <a:lnSpc>
                <a:spcPct val="100000"/>
              </a:lnSpc>
              <a:spcBef>
                <a:spcPts val="95"/>
              </a:spcBef>
            </a:pPr>
            <a:r>
              <a:rPr sz="1000" b="1" spc="-10">
                <a:solidFill>
                  <a:srgbClr val="585858"/>
                </a:solidFill>
                <a:latin typeface="微软雅黑"/>
                <a:cs typeface="微软雅黑"/>
              </a:rPr>
              <a:t>2021</a:t>
            </a:r>
            <a:r>
              <a:rPr sz="1000" b="1" spc="-5">
                <a:solidFill>
                  <a:srgbClr val="585858"/>
                </a:solidFill>
                <a:latin typeface="微软雅黑"/>
                <a:cs typeface="微软雅黑"/>
              </a:rPr>
              <a:t>年</a:t>
            </a:r>
            <a:r>
              <a:rPr sz="1000" b="1" spc="-10">
                <a:solidFill>
                  <a:srgbClr val="585858"/>
                </a:solidFill>
                <a:latin typeface="微软雅黑"/>
                <a:cs typeface="微软雅黑"/>
              </a:rPr>
              <a:t>9</a:t>
            </a:r>
            <a:r>
              <a:rPr sz="1000" b="1" spc="-5">
                <a:solidFill>
                  <a:srgbClr val="585858"/>
                </a:solidFill>
                <a:latin typeface="微软雅黑"/>
                <a:cs typeface="微软雅黑"/>
              </a:rPr>
              <a:t>月</a:t>
            </a:r>
            <a:endParaRPr sz="1000">
              <a:latin typeface="微软雅黑"/>
              <a:cs typeface="微软雅黑"/>
            </a:endParaRPr>
          </a:p>
        </p:txBody>
      </p:sp>
      <p:sp>
        <p:nvSpPr>
          <p:cNvPr id="19" name="object 19"/>
          <p:cNvSpPr/>
          <p:nvPr/>
        </p:nvSpPr>
        <p:spPr>
          <a:xfrm>
            <a:off x="2609059" y="4397993"/>
            <a:ext cx="2388165" cy="532268"/>
          </a:xfrm>
          <a:prstGeom prst="rect">
            <a:avLst/>
          </a:prstGeom>
          <a:blipFill>
            <a:blip r:embed="rId7"/>
            <a:stretch>
              <a:fillRect/>
            </a:stretch>
          </a:blipFill>
        </p:spPr>
        <p:txBody>
          <a:bodyPr wrap="square" lIns="0" tIns="0" rIns="0" bIns="0" rtlCol="0"/>
          <a:lstStyle/>
          <a:p/>
        </p:txBody>
      </p:sp>
      <p:sp>
        <p:nvSpPr>
          <p:cNvPr id="20" name="object 20"/>
          <p:cNvSpPr/>
          <p:nvPr/>
        </p:nvSpPr>
        <p:spPr>
          <a:xfrm>
            <a:off x="2628138" y="4446270"/>
            <a:ext cx="2278380" cy="431800"/>
          </a:xfrm>
          <a:custGeom>
            <a:rect l="l" t="t" r="r" b="b"/>
            <a:pathLst>
              <a:path w="2278379" h="431800">
                <a:moveTo>
                  <a:pt x="2071624" y="0"/>
                </a:moveTo>
                <a:lnTo>
                  <a:pt x="206756" y="0"/>
                </a:lnTo>
                <a:lnTo>
                  <a:pt x="159353" y="5461"/>
                </a:lnTo>
                <a:lnTo>
                  <a:pt x="115836" y="21017"/>
                </a:lnTo>
                <a:lnTo>
                  <a:pt x="77447" y="45426"/>
                </a:lnTo>
                <a:lnTo>
                  <a:pt x="45426" y="77447"/>
                </a:lnTo>
                <a:lnTo>
                  <a:pt x="21017" y="115836"/>
                </a:lnTo>
                <a:lnTo>
                  <a:pt x="5461" y="159353"/>
                </a:lnTo>
                <a:lnTo>
                  <a:pt x="0" y="206755"/>
                </a:lnTo>
                <a:lnTo>
                  <a:pt x="0" y="224535"/>
                </a:lnTo>
                <a:lnTo>
                  <a:pt x="5461" y="271938"/>
                </a:lnTo>
                <a:lnTo>
                  <a:pt x="21017" y="315455"/>
                </a:lnTo>
                <a:lnTo>
                  <a:pt x="45426" y="353844"/>
                </a:lnTo>
                <a:lnTo>
                  <a:pt x="77447" y="385865"/>
                </a:lnTo>
                <a:lnTo>
                  <a:pt x="115836" y="410274"/>
                </a:lnTo>
                <a:lnTo>
                  <a:pt x="159353" y="425830"/>
                </a:lnTo>
                <a:lnTo>
                  <a:pt x="206756" y="431291"/>
                </a:lnTo>
                <a:lnTo>
                  <a:pt x="2071624" y="431291"/>
                </a:lnTo>
                <a:lnTo>
                  <a:pt x="2119026" y="425830"/>
                </a:lnTo>
                <a:lnTo>
                  <a:pt x="2162543" y="410274"/>
                </a:lnTo>
                <a:lnTo>
                  <a:pt x="2200932" y="385865"/>
                </a:lnTo>
                <a:lnTo>
                  <a:pt x="2232953" y="353844"/>
                </a:lnTo>
                <a:lnTo>
                  <a:pt x="2257362" y="315455"/>
                </a:lnTo>
                <a:lnTo>
                  <a:pt x="2272918" y="271938"/>
                </a:lnTo>
                <a:lnTo>
                  <a:pt x="2278379" y="224535"/>
                </a:lnTo>
                <a:lnTo>
                  <a:pt x="2278379" y="206755"/>
                </a:lnTo>
                <a:lnTo>
                  <a:pt x="2272918" y="159353"/>
                </a:lnTo>
                <a:lnTo>
                  <a:pt x="2257362" y="115836"/>
                </a:lnTo>
                <a:lnTo>
                  <a:pt x="2232953" y="77447"/>
                </a:lnTo>
                <a:lnTo>
                  <a:pt x="2200932" y="45426"/>
                </a:lnTo>
                <a:lnTo>
                  <a:pt x="2162543" y="21017"/>
                </a:lnTo>
                <a:lnTo>
                  <a:pt x="2119026" y="5461"/>
                </a:lnTo>
                <a:lnTo>
                  <a:pt x="2071624" y="0"/>
                </a:lnTo>
                <a:close/>
              </a:path>
            </a:pathLst>
          </a:custGeom>
          <a:solidFill>
            <a:srgbClr val="FFFFFF"/>
          </a:solidFill>
        </p:spPr>
        <p:txBody>
          <a:bodyPr wrap="square" lIns="0" tIns="0" rIns="0" bIns="0" rtlCol="0"/>
          <a:lstStyle/>
          <a:p/>
        </p:txBody>
      </p:sp>
      <p:sp>
        <p:nvSpPr>
          <p:cNvPr id="21" name="object 21"/>
          <p:cNvSpPr/>
          <p:nvPr/>
        </p:nvSpPr>
        <p:spPr>
          <a:xfrm>
            <a:off x="2628138" y="4446270"/>
            <a:ext cx="2278380" cy="431800"/>
          </a:xfrm>
          <a:custGeom>
            <a:rect l="l" t="t" r="r" b="b"/>
            <a:pathLst>
              <a:path w="2278379" h="431800">
                <a:moveTo>
                  <a:pt x="2071624" y="0"/>
                </a:moveTo>
                <a:lnTo>
                  <a:pt x="2119026" y="5461"/>
                </a:lnTo>
                <a:lnTo>
                  <a:pt x="2162543" y="21017"/>
                </a:lnTo>
                <a:lnTo>
                  <a:pt x="2200932" y="45426"/>
                </a:lnTo>
                <a:lnTo>
                  <a:pt x="2232953" y="77447"/>
                </a:lnTo>
                <a:lnTo>
                  <a:pt x="2257362" y="115836"/>
                </a:lnTo>
                <a:lnTo>
                  <a:pt x="2272918" y="159353"/>
                </a:lnTo>
                <a:lnTo>
                  <a:pt x="2278379" y="206755"/>
                </a:lnTo>
                <a:lnTo>
                  <a:pt x="2278379" y="224535"/>
                </a:lnTo>
                <a:lnTo>
                  <a:pt x="2272918" y="271938"/>
                </a:lnTo>
                <a:lnTo>
                  <a:pt x="2257362" y="315455"/>
                </a:lnTo>
                <a:lnTo>
                  <a:pt x="2232953" y="353844"/>
                </a:lnTo>
                <a:lnTo>
                  <a:pt x="2200932" y="385865"/>
                </a:lnTo>
                <a:lnTo>
                  <a:pt x="2162543" y="410274"/>
                </a:lnTo>
                <a:lnTo>
                  <a:pt x="2119026" y="425830"/>
                </a:lnTo>
                <a:lnTo>
                  <a:pt x="2071624" y="431291"/>
                </a:lnTo>
                <a:lnTo>
                  <a:pt x="206756" y="431291"/>
                </a:lnTo>
                <a:lnTo>
                  <a:pt x="159353" y="425830"/>
                </a:lnTo>
                <a:lnTo>
                  <a:pt x="115836" y="410274"/>
                </a:lnTo>
                <a:lnTo>
                  <a:pt x="77447" y="385865"/>
                </a:lnTo>
                <a:lnTo>
                  <a:pt x="45426" y="353844"/>
                </a:lnTo>
                <a:lnTo>
                  <a:pt x="21017" y="315455"/>
                </a:lnTo>
                <a:lnTo>
                  <a:pt x="5461" y="271938"/>
                </a:lnTo>
                <a:lnTo>
                  <a:pt x="0" y="224535"/>
                </a:lnTo>
                <a:lnTo>
                  <a:pt x="0" y="206755"/>
                </a:lnTo>
                <a:lnTo>
                  <a:pt x="5461" y="159353"/>
                </a:lnTo>
                <a:lnTo>
                  <a:pt x="21017" y="115836"/>
                </a:lnTo>
                <a:lnTo>
                  <a:pt x="45426" y="77447"/>
                </a:lnTo>
                <a:lnTo>
                  <a:pt x="77447" y="45426"/>
                </a:lnTo>
                <a:lnTo>
                  <a:pt x="115836" y="21017"/>
                </a:lnTo>
                <a:lnTo>
                  <a:pt x="159353" y="5461"/>
                </a:lnTo>
                <a:lnTo>
                  <a:pt x="206756" y="0"/>
                </a:lnTo>
                <a:lnTo>
                  <a:pt x="2071624" y="0"/>
                </a:lnTo>
                <a:close/>
              </a:path>
            </a:pathLst>
          </a:custGeom>
          <a:ln w="25399">
            <a:solidFill>
              <a:srgbClr val="B1D234"/>
            </a:solidFill>
          </a:ln>
        </p:spPr>
        <p:txBody>
          <a:bodyPr wrap="square" lIns="0" tIns="0" rIns="0" bIns="0" rtlCol="0"/>
          <a:lstStyle/>
          <a:p/>
        </p:txBody>
      </p:sp>
      <p:sp>
        <p:nvSpPr>
          <p:cNvPr id="22" name="object 22"/>
          <p:cNvSpPr txBox="1"/>
          <p:nvPr/>
        </p:nvSpPr>
        <p:spPr>
          <a:xfrm>
            <a:off x="2764917" y="4559554"/>
            <a:ext cx="2007235"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B1D234"/>
                </a:solidFill>
                <a:latin typeface="微软雅黑"/>
                <a:cs typeface="微软雅黑"/>
              </a:rPr>
              <a:t>《“十四五”国民健康规划》</a:t>
            </a:r>
            <a:endParaRPr sz="1200">
              <a:latin typeface="微软雅黑"/>
              <a:cs typeface="微软雅黑"/>
            </a:endParaRPr>
          </a:p>
        </p:txBody>
      </p:sp>
      <p:sp>
        <p:nvSpPr>
          <p:cNvPr id="23" name="object 23"/>
          <p:cNvSpPr txBox="1"/>
          <p:nvPr/>
        </p:nvSpPr>
        <p:spPr>
          <a:xfrm>
            <a:off x="5157978" y="4409376"/>
            <a:ext cx="4293235" cy="465455"/>
          </a:xfrm>
          <a:prstGeom prst="rect">
            <a:avLst/>
          </a:prstGeom>
        </p:spPr>
        <p:txBody>
          <a:bodyPr vert="horz" wrap="square" lIns="0" tIns="49530" rIns="0" bIns="0" rtlCol="0">
            <a:spAutoFit/>
          </a:bodyPr>
          <a:lstStyle/>
          <a:p>
            <a:pPr marL="12700">
              <a:lnSpc>
                <a:spcPct val="100000"/>
              </a:lnSpc>
              <a:spcBef>
                <a:spcPts val="390"/>
              </a:spcBef>
            </a:pPr>
            <a:r>
              <a:rPr sz="1200" b="1" spc="-5">
                <a:solidFill>
                  <a:srgbClr val="585858"/>
                </a:solidFill>
                <a:latin typeface="微软雅黑"/>
                <a:cs typeface="微软雅黑"/>
              </a:rPr>
              <a:t>发展妇女保健特色专科</a:t>
            </a:r>
            <a:r>
              <a:rPr sz="1200" spc="-5">
                <a:solidFill>
                  <a:srgbClr val="585858"/>
                </a:solidFill>
                <a:latin typeface="微软雅黑"/>
                <a:cs typeface="微软雅黑"/>
              </a:rPr>
              <a:t>，提高服务能力。促进生殖健康服务，</a:t>
            </a:r>
            <a:endParaRPr sz="1200">
              <a:latin typeface="微软雅黑"/>
              <a:cs typeface="微软雅黑"/>
            </a:endParaRPr>
          </a:p>
          <a:p>
            <a:pPr marL="12700">
              <a:lnSpc>
                <a:spcPct val="100000"/>
              </a:lnSpc>
              <a:spcBef>
                <a:spcPts val="290"/>
              </a:spcBef>
            </a:pPr>
            <a:r>
              <a:rPr sz="1200" b="1">
                <a:solidFill>
                  <a:srgbClr val="585858"/>
                </a:solidFill>
                <a:latin typeface="微软雅黑"/>
                <a:cs typeface="微软雅黑"/>
              </a:rPr>
              <a:t>推进妇女宫颈癌、乳腺癌</a:t>
            </a:r>
            <a:r>
              <a:rPr sz="1200" b="1" u="sng">
                <a:solidFill>
                  <a:srgbClr val="B1D234"/>
                </a:solidFill>
                <a:uFill>
                  <a:solidFill>
                    <a:srgbClr val="B1D234"/>
                  </a:solidFill>
                </a:uFill>
                <a:latin typeface="微软雅黑"/>
                <a:cs typeface="微软雅黑"/>
              </a:rPr>
              <a:t>防治</a:t>
            </a:r>
            <a:r>
              <a:rPr sz="1200">
                <a:solidFill>
                  <a:srgbClr val="585858"/>
                </a:solidFill>
                <a:latin typeface="微软雅黑"/>
                <a:cs typeface="微软雅黑"/>
              </a:rPr>
              <a:t>，进一步提高筛查率和筛查质量。</a:t>
            </a:r>
            <a:endParaRPr sz="1200">
              <a:latin typeface="微软雅黑"/>
              <a:cs typeface="微软雅黑"/>
            </a:endParaRPr>
          </a:p>
        </p:txBody>
      </p:sp>
      <p:sp>
        <p:nvSpPr>
          <p:cNvPr id="24" name="object 24"/>
          <p:cNvSpPr/>
          <p:nvPr/>
        </p:nvSpPr>
        <p:spPr>
          <a:xfrm>
            <a:off x="1024127" y="5594603"/>
            <a:ext cx="216408" cy="214884"/>
          </a:xfrm>
          <a:prstGeom prst="rect">
            <a:avLst/>
          </a:prstGeom>
          <a:blipFill>
            <a:blip r:embed="rId8"/>
            <a:stretch>
              <a:fillRect/>
            </a:stretch>
          </a:blipFill>
        </p:spPr>
        <p:txBody>
          <a:bodyPr wrap="square" lIns="0" tIns="0" rIns="0" bIns="0" rtlCol="0"/>
          <a:lstStyle/>
          <a:p/>
        </p:txBody>
      </p:sp>
      <p:sp>
        <p:nvSpPr>
          <p:cNvPr id="25" name="object 25"/>
          <p:cNvSpPr txBox="1"/>
          <p:nvPr/>
        </p:nvSpPr>
        <p:spPr>
          <a:xfrm>
            <a:off x="1725929" y="5614212"/>
            <a:ext cx="667385" cy="177800"/>
          </a:xfrm>
          <a:prstGeom prst="rect">
            <a:avLst/>
          </a:prstGeom>
        </p:spPr>
        <p:txBody>
          <a:bodyPr vert="horz" wrap="square" lIns="0" tIns="12065" rIns="0" bIns="0" rtlCol="0">
            <a:spAutoFit/>
          </a:bodyPr>
          <a:lstStyle/>
          <a:p>
            <a:pPr marL="12700">
              <a:lnSpc>
                <a:spcPct val="100000"/>
              </a:lnSpc>
              <a:spcBef>
                <a:spcPts val="95"/>
              </a:spcBef>
            </a:pPr>
            <a:r>
              <a:rPr sz="1000" b="1" spc="-10">
                <a:solidFill>
                  <a:srgbClr val="585858"/>
                </a:solidFill>
                <a:latin typeface="微软雅黑"/>
                <a:cs typeface="微软雅黑"/>
              </a:rPr>
              <a:t>2022</a:t>
            </a:r>
            <a:r>
              <a:rPr sz="1000" b="1" spc="-5">
                <a:solidFill>
                  <a:srgbClr val="585858"/>
                </a:solidFill>
                <a:latin typeface="微软雅黑"/>
                <a:cs typeface="微软雅黑"/>
              </a:rPr>
              <a:t>年</a:t>
            </a:r>
            <a:r>
              <a:rPr sz="1000" b="1" spc="-10">
                <a:solidFill>
                  <a:srgbClr val="585858"/>
                </a:solidFill>
                <a:latin typeface="微软雅黑"/>
                <a:cs typeface="微软雅黑"/>
              </a:rPr>
              <a:t>4</a:t>
            </a:r>
            <a:r>
              <a:rPr sz="1000" b="1" spc="-5">
                <a:solidFill>
                  <a:srgbClr val="585858"/>
                </a:solidFill>
                <a:latin typeface="微软雅黑"/>
                <a:cs typeface="微软雅黑"/>
              </a:rPr>
              <a:t>月</a:t>
            </a:r>
            <a:endParaRPr sz="1000">
              <a:latin typeface="微软雅黑"/>
              <a:cs typeface="微软雅黑"/>
            </a:endParaRPr>
          </a:p>
        </p:txBody>
      </p:sp>
      <p:sp>
        <p:nvSpPr>
          <p:cNvPr id="26" name="object 26"/>
          <p:cNvSpPr/>
          <p:nvPr/>
        </p:nvSpPr>
        <p:spPr>
          <a:xfrm>
            <a:off x="2609059" y="5487727"/>
            <a:ext cx="2953568" cy="533707"/>
          </a:xfrm>
          <a:prstGeom prst="rect">
            <a:avLst/>
          </a:prstGeom>
          <a:blipFill>
            <a:blip r:embed="rId9"/>
            <a:stretch>
              <a:fillRect/>
            </a:stretch>
          </a:blipFill>
        </p:spPr>
        <p:txBody>
          <a:bodyPr wrap="square" lIns="0" tIns="0" rIns="0" bIns="0" rtlCol="0"/>
          <a:lstStyle/>
          <a:p/>
        </p:txBody>
      </p:sp>
      <p:sp>
        <p:nvSpPr>
          <p:cNvPr id="27" name="object 27"/>
          <p:cNvSpPr/>
          <p:nvPr/>
        </p:nvSpPr>
        <p:spPr>
          <a:xfrm>
            <a:off x="2628138" y="5535929"/>
            <a:ext cx="2844165" cy="433070"/>
          </a:xfrm>
          <a:custGeom>
            <a:rect l="l" t="t" r="r" b="b"/>
            <a:pathLst>
              <a:path w="2844165" h="433070">
                <a:moveTo>
                  <a:pt x="2636392" y="0"/>
                </a:moveTo>
                <a:lnTo>
                  <a:pt x="207391" y="0"/>
                </a:lnTo>
                <a:lnTo>
                  <a:pt x="159833" y="5478"/>
                </a:lnTo>
                <a:lnTo>
                  <a:pt x="116179" y="21084"/>
                </a:lnTo>
                <a:lnTo>
                  <a:pt x="77672" y="45572"/>
                </a:lnTo>
                <a:lnTo>
                  <a:pt x="45556" y="77697"/>
                </a:lnTo>
                <a:lnTo>
                  <a:pt x="21076" y="116214"/>
                </a:lnTo>
                <a:lnTo>
                  <a:pt x="5476" y="159877"/>
                </a:lnTo>
                <a:lnTo>
                  <a:pt x="0" y="207441"/>
                </a:lnTo>
                <a:lnTo>
                  <a:pt x="0" y="225374"/>
                </a:lnTo>
                <a:lnTo>
                  <a:pt x="5476" y="272938"/>
                </a:lnTo>
                <a:lnTo>
                  <a:pt x="21076" y="316601"/>
                </a:lnTo>
                <a:lnTo>
                  <a:pt x="45556" y="355118"/>
                </a:lnTo>
                <a:lnTo>
                  <a:pt x="77672" y="387243"/>
                </a:lnTo>
                <a:lnTo>
                  <a:pt x="116179" y="411731"/>
                </a:lnTo>
                <a:lnTo>
                  <a:pt x="159833" y="427337"/>
                </a:lnTo>
                <a:lnTo>
                  <a:pt x="207391" y="432816"/>
                </a:lnTo>
                <a:lnTo>
                  <a:pt x="2636392" y="432816"/>
                </a:lnTo>
                <a:lnTo>
                  <a:pt x="2683950" y="427337"/>
                </a:lnTo>
                <a:lnTo>
                  <a:pt x="2727604" y="411731"/>
                </a:lnTo>
                <a:lnTo>
                  <a:pt x="2766111" y="387243"/>
                </a:lnTo>
                <a:lnTo>
                  <a:pt x="2798227" y="355118"/>
                </a:lnTo>
                <a:lnTo>
                  <a:pt x="2822707" y="316601"/>
                </a:lnTo>
                <a:lnTo>
                  <a:pt x="2838307" y="272938"/>
                </a:lnTo>
                <a:lnTo>
                  <a:pt x="2843784" y="225374"/>
                </a:lnTo>
                <a:lnTo>
                  <a:pt x="2843784" y="207441"/>
                </a:lnTo>
                <a:lnTo>
                  <a:pt x="2838307" y="159877"/>
                </a:lnTo>
                <a:lnTo>
                  <a:pt x="2822707" y="116214"/>
                </a:lnTo>
                <a:lnTo>
                  <a:pt x="2798227" y="77697"/>
                </a:lnTo>
                <a:lnTo>
                  <a:pt x="2766111" y="45572"/>
                </a:lnTo>
                <a:lnTo>
                  <a:pt x="2727604" y="21084"/>
                </a:lnTo>
                <a:lnTo>
                  <a:pt x="2683950" y="5478"/>
                </a:lnTo>
                <a:lnTo>
                  <a:pt x="2636392" y="0"/>
                </a:lnTo>
                <a:close/>
              </a:path>
            </a:pathLst>
          </a:custGeom>
          <a:solidFill>
            <a:srgbClr val="FFFFFF"/>
          </a:solidFill>
        </p:spPr>
        <p:txBody>
          <a:bodyPr wrap="square" lIns="0" tIns="0" rIns="0" bIns="0" rtlCol="0"/>
          <a:lstStyle/>
          <a:p/>
        </p:txBody>
      </p:sp>
      <p:sp>
        <p:nvSpPr>
          <p:cNvPr id="28" name="object 28"/>
          <p:cNvSpPr/>
          <p:nvPr/>
        </p:nvSpPr>
        <p:spPr>
          <a:xfrm>
            <a:off x="2628138" y="5535929"/>
            <a:ext cx="2844165" cy="433070"/>
          </a:xfrm>
          <a:custGeom>
            <a:rect l="l" t="t" r="r" b="b"/>
            <a:pathLst>
              <a:path w="2844165" h="433070">
                <a:moveTo>
                  <a:pt x="2636392" y="0"/>
                </a:moveTo>
                <a:lnTo>
                  <a:pt x="2683950" y="5478"/>
                </a:lnTo>
                <a:lnTo>
                  <a:pt x="2727604" y="21084"/>
                </a:lnTo>
                <a:lnTo>
                  <a:pt x="2766111" y="45572"/>
                </a:lnTo>
                <a:lnTo>
                  <a:pt x="2798227" y="77697"/>
                </a:lnTo>
                <a:lnTo>
                  <a:pt x="2822707" y="116214"/>
                </a:lnTo>
                <a:lnTo>
                  <a:pt x="2838307" y="159877"/>
                </a:lnTo>
                <a:lnTo>
                  <a:pt x="2843784" y="207441"/>
                </a:lnTo>
                <a:lnTo>
                  <a:pt x="2843784" y="225374"/>
                </a:lnTo>
                <a:lnTo>
                  <a:pt x="2838307" y="272938"/>
                </a:lnTo>
                <a:lnTo>
                  <a:pt x="2822707" y="316601"/>
                </a:lnTo>
                <a:lnTo>
                  <a:pt x="2798227" y="355118"/>
                </a:lnTo>
                <a:lnTo>
                  <a:pt x="2766111" y="387243"/>
                </a:lnTo>
                <a:lnTo>
                  <a:pt x="2727604" y="411731"/>
                </a:lnTo>
                <a:lnTo>
                  <a:pt x="2683950" y="427337"/>
                </a:lnTo>
                <a:lnTo>
                  <a:pt x="2636392" y="432816"/>
                </a:lnTo>
                <a:lnTo>
                  <a:pt x="207391" y="432816"/>
                </a:lnTo>
                <a:lnTo>
                  <a:pt x="159833" y="427337"/>
                </a:lnTo>
                <a:lnTo>
                  <a:pt x="116179" y="411731"/>
                </a:lnTo>
                <a:lnTo>
                  <a:pt x="77672" y="387243"/>
                </a:lnTo>
                <a:lnTo>
                  <a:pt x="45556" y="355118"/>
                </a:lnTo>
                <a:lnTo>
                  <a:pt x="21076" y="316601"/>
                </a:lnTo>
                <a:lnTo>
                  <a:pt x="5476" y="272938"/>
                </a:lnTo>
                <a:lnTo>
                  <a:pt x="0" y="225374"/>
                </a:lnTo>
                <a:lnTo>
                  <a:pt x="0" y="207441"/>
                </a:lnTo>
                <a:lnTo>
                  <a:pt x="5476" y="159877"/>
                </a:lnTo>
                <a:lnTo>
                  <a:pt x="21076" y="116214"/>
                </a:lnTo>
                <a:lnTo>
                  <a:pt x="45556" y="77697"/>
                </a:lnTo>
                <a:lnTo>
                  <a:pt x="77672" y="45572"/>
                </a:lnTo>
                <a:lnTo>
                  <a:pt x="116179" y="21084"/>
                </a:lnTo>
                <a:lnTo>
                  <a:pt x="159833" y="5478"/>
                </a:lnTo>
                <a:lnTo>
                  <a:pt x="207391" y="0"/>
                </a:lnTo>
                <a:lnTo>
                  <a:pt x="2636392" y="0"/>
                </a:lnTo>
                <a:close/>
              </a:path>
            </a:pathLst>
          </a:custGeom>
          <a:ln w="25400">
            <a:solidFill>
              <a:srgbClr val="B1D234"/>
            </a:solidFill>
          </a:ln>
        </p:spPr>
        <p:txBody>
          <a:bodyPr wrap="square" lIns="0" tIns="0" rIns="0" bIns="0" rtlCol="0"/>
          <a:lstStyle/>
          <a:p/>
        </p:txBody>
      </p:sp>
      <p:sp>
        <p:nvSpPr>
          <p:cNvPr id="29" name="object 29"/>
          <p:cNvSpPr txBox="1"/>
          <p:nvPr/>
        </p:nvSpPr>
        <p:spPr>
          <a:xfrm>
            <a:off x="2718942" y="5650483"/>
            <a:ext cx="2671445"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B1D234"/>
                </a:solidFill>
                <a:latin typeface="微软雅黑"/>
                <a:cs typeface="微软雅黑"/>
              </a:rPr>
              <a:t>《中国妇女发展纲要</a:t>
            </a:r>
            <a:r>
              <a:rPr sz="1200" b="1" spc="-5">
                <a:solidFill>
                  <a:srgbClr val="B1D234"/>
                </a:solidFill>
                <a:latin typeface="微软雅黑"/>
                <a:cs typeface="微软雅黑"/>
              </a:rPr>
              <a:t>（2021-2030）</a:t>
            </a:r>
            <a:r>
              <a:rPr sz="1200" b="1">
                <a:solidFill>
                  <a:srgbClr val="B1D234"/>
                </a:solidFill>
                <a:latin typeface="微软雅黑"/>
                <a:cs typeface="微软雅黑"/>
              </a:rPr>
              <a:t>》</a:t>
            </a:r>
            <a:endParaRPr sz="1200">
              <a:latin typeface="微软雅黑"/>
              <a:cs typeface="微软雅黑"/>
            </a:endParaRPr>
          </a:p>
        </p:txBody>
      </p:sp>
      <p:sp>
        <p:nvSpPr>
          <p:cNvPr id="30" name="object 30"/>
          <p:cNvSpPr txBox="1"/>
          <p:nvPr/>
        </p:nvSpPr>
        <p:spPr>
          <a:xfrm>
            <a:off x="5627370" y="5511800"/>
            <a:ext cx="3836035" cy="684530"/>
          </a:xfrm>
          <a:prstGeom prst="rect">
            <a:avLst/>
          </a:prstGeom>
        </p:spPr>
        <p:txBody>
          <a:bodyPr vert="horz" wrap="square" lIns="0" tIns="12700" rIns="0" bIns="0" rtlCol="0">
            <a:spAutoFit/>
          </a:bodyPr>
          <a:lstStyle/>
          <a:p>
            <a:pPr marL="12700" marR="5080" algn="just">
              <a:lnSpc>
                <a:spcPct val="120100"/>
              </a:lnSpc>
              <a:spcBef>
                <a:spcPts val="100"/>
              </a:spcBef>
            </a:pPr>
            <a:r>
              <a:rPr sz="1200" b="1">
                <a:solidFill>
                  <a:srgbClr val="585858"/>
                </a:solidFill>
                <a:latin typeface="微软雅黑"/>
                <a:cs typeface="微软雅黑"/>
              </a:rPr>
              <a:t>加强妇女健康相关科学技术研究，</a:t>
            </a:r>
            <a:r>
              <a:rPr sz="1200">
                <a:solidFill>
                  <a:srgbClr val="585858"/>
                </a:solidFill>
                <a:latin typeface="微软雅黑"/>
                <a:cs typeface="微软雅黑"/>
              </a:rPr>
              <a:t>加强对妇女健康主要影 响因素及</a:t>
            </a:r>
            <a:r>
              <a:rPr sz="1200" b="1" u="sng">
                <a:solidFill>
                  <a:srgbClr val="B1D234"/>
                </a:solidFill>
                <a:uFill>
                  <a:solidFill>
                    <a:srgbClr val="B1D234"/>
                  </a:solidFill>
                </a:uFill>
                <a:latin typeface="微软雅黑"/>
                <a:cs typeface="微软雅黑"/>
              </a:rPr>
              <a:t>干预措施</a:t>
            </a:r>
            <a:r>
              <a:rPr sz="1200">
                <a:solidFill>
                  <a:srgbClr val="585858"/>
                </a:solidFill>
                <a:latin typeface="微软雅黑"/>
                <a:cs typeface="微软雅黑"/>
              </a:rPr>
              <a:t>等研究，</a:t>
            </a:r>
            <a:r>
              <a:rPr sz="1200" b="1">
                <a:solidFill>
                  <a:srgbClr val="585858"/>
                </a:solidFill>
                <a:latin typeface="微软雅黑"/>
                <a:cs typeface="微软雅黑"/>
              </a:rPr>
              <a:t>推广促进妇女健康的新技术和 适宜技术。</a:t>
            </a:r>
            <a:endParaRPr sz="1200">
              <a:latin typeface="微软雅黑"/>
              <a:cs typeface="微软雅黑"/>
            </a:endParaRPr>
          </a:p>
        </p:txBody>
      </p:sp>
      <p:sp>
        <p:nvSpPr>
          <p:cNvPr id="31" name="object 31"/>
          <p:cNvSpPr/>
          <p:nvPr/>
        </p:nvSpPr>
        <p:spPr>
          <a:xfrm>
            <a:off x="10177612" y="5044505"/>
            <a:ext cx="633730" cy="542290"/>
          </a:xfrm>
          <a:custGeom>
            <a:rect l="l" t="t" r="r" b="b"/>
            <a:pathLst>
              <a:path w="633729" h="542289">
                <a:moveTo>
                  <a:pt x="141332" y="0"/>
                </a:moveTo>
                <a:lnTo>
                  <a:pt x="103189" y="6449"/>
                </a:lnTo>
                <a:lnTo>
                  <a:pt x="68392" y="22166"/>
                </a:lnTo>
                <a:lnTo>
                  <a:pt x="38813" y="46483"/>
                </a:lnTo>
                <a:lnTo>
                  <a:pt x="16329" y="78728"/>
                </a:lnTo>
                <a:lnTo>
                  <a:pt x="2810" y="118231"/>
                </a:lnTo>
                <a:lnTo>
                  <a:pt x="0" y="140496"/>
                </a:lnTo>
                <a:lnTo>
                  <a:pt x="133" y="164323"/>
                </a:lnTo>
                <a:lnTo>
                  <a:pt x="10170" y="216334"/>
                </a:lnTo>
                <a:lnTo>
                  <a:pt x="34795" y="273594"/>
                </a:lnTo>
                <a:lnTo>
                  <a:pt x="75882" y="335431"/>
                </a:lnTo>
                <a:lnTo>
                  <a:pt x="103184" y="367858"/>
                </a:lnTo>
                <a:lnTo>
                  <a:pt x="135304" y="401178"/>
                </a:lnTo>
                <a:lnTo>
                  <a:pt x="172477" y="435307"/>
                </a:lnTo>
                <a:lnTo>
                  <a:pt x="214936" y="470163"/>
                </a:lnTo>
                <a:lnTo>
                  <a:pt x="262916" y="505660"/>
                </a:lnTo>
                <a:lnTo>
                  <a:pt x="316651" y="541716"/>
                </a:lnTo>
                <a:lnTo>
                  <a:pt x="370386" y="505660"/>
                </a:lnTo>
                <a:lnTo>
                  <a:pt x="418366" y="470163"/>
                </a:lnTo>
                <a:lnTo>
                  <a:pt x="460825" y="435307"/>
                </a:lnTo>
                <a:lnTo>
                  <a:pt x="497998" y="401178"/>
                </a:lnTo>
                <a:lnTo>
                  <a:pt x="530118" y="367858"/>
                </a:lnTo>
                <a:lnTo>
                  <a:pt x="557420" y="335431"/>
                </a:lnTo>
                <a:lnTo>
                  <a:pt x="580139" y="303982"/>
                </a:lnTo>
                <a:lnTo>
                  <a:pt x="612761" y="244350"/>
                </a:lnTo>
                <a:lnTo>
                  <a:pt x="629857" y="189631"/>
                </a:lnTo>
                <a:lnTo>
                  <a:pt x="633303" y="140496"/>
                </a:lnTo>
                <a:lnTo>
                  <a:pt x="632007" y="130236"/>
                </a:lnTo>
                <a:lnTo>
                  <a:pt x="316651" y="130236"/>
                </a:lnTo>
                <a:lnTo>
                  <a:pt x="304139" y="103644"/>
                </a:lnTo>
                <a:lnTo>
                  <a:pt x="274128" y="60092"/>
                </a:lnTo>
                <a:lnTo>
                  <a:pt x="239031" y="28825"/>
                </a:lnTo>
                <a:lnTo>
                  <a:pt x="200721" y="9170"/>
                </a:lnTo>
                <a:lnTo>
                  <a:pt x="161073" y="460"/>
                </a:lnTo>
                <a:lnTo>
                  <a:pt x="141332" y="0"/>
                </a:lnTo>
                <a:close/>
              </a:path>
              <a:path w="633729" h="542289">
                <a:moveTo>
                  <a:pt x="491970" y="0"/>
                </a:moveTo>
                <a:lnTo>
                  <a:pt x="472229" y="460"/>
                </a:lnTo>
                <a:lnTo>
                  <a:pt x="452355" y="3489"/>
                </a:lnTo>
                <a:lnTo>
                  <a:pt x="413142" y="17588"/>
                </a:lnTo>
                <a:lnTo>
                  <a:pt x="376204" y="42965"/>
                </a:lnTo>
                <a:lnTo>
                  <a:pt x="343416" y="80291"/>
                </a:lnTo>
                <a:lnTo>
                  <a:pt x="316651" y="130236"/>
                </a:lnTo>
                <a:lnTo>
                  <a:pt x="632007" y="130236"/>
                </a:lnTo>
                <a:lnTo>
                  <a:pt x="616974" y="78728"/>
                </a:lnTo>
                <a:lnTo>
                  <a:pt x="594489" y="46483"/>
                </a:lnTo>
                <a:lnTo>
                  <a:pt x="564911" y="22166"/>
                </a:lnTo>
                <a:lnTo>
                  <a:pt x="530113" y="6449"/>
                </a:lnTo>
                <a:lnTo>
                  <a:pt x="511343" y="2024"/>
                </a:lnTo>
                <a:lnTo>
                  <a:pt x="491970" y="0"/>
                </a:lnTo>
                <a:close/>
              </a:path>
            </a:pathLst>
          </a:custGeom>
          <a:solidFill>
            <a:srgbClr val="F38285"/>
          </a:solidFill>
        </p:spPr>
        <p:txBody>
          <a:bodyPr wrap="square" lIns="0" tIns="0" rIns="0" bIns="0" rtlCol="0"/>
          <a:lstStyle/>
          <a:p/>
        </p:txBody>
      </p:sp>
      <p:sp>
        <p:nvSpPr>
          <p:cNvPr id="32" name="object 32"/>
          <p:cNvSpPr/>
          <p:nvPr/>
        </p:nvSpPr>
        <p:spPr>
          <a:xfrm>
            <a:off x="10235945" y="5351526"/>
            <a:ext cx="75565" cy="0"/>
          </a:xfrm>
          <a:custGeom>
            <a:rect l="l" t="t" r="r" b="b"/>
            <a:pathLst>
              <a:path w="75565">
                <a:moveTo>
                  <a:pt x="0" y="0"/>
                </a:moveTo>
                <a:lnTo>
                  <a:pt x="75437" y="0"/>
                </a:lnTo>
              </a:path>
            </a:pathLst>
          </a:custGeom>
          <a:ln w="19050">
            <a:solidFill>
              <a:srgbClr val="FFFFFF"/>
            </a:solidFill>
          </a:ln>
        </p:spPr>
        <p:txBody>
          <a:bodyPr wrap="square" lIns="0" tIns="0" rIns="0" bIns="0" rtlCol="0"/>
          <a:lstStyle/>
          <a:p/>
        </p:txBody>
      </p:sp>
      <p:sp>
        <p:nvSpPr>
          <p:cNvPr id="33" name="object 33"/>
          <p:cNvSpPr/>
          <p:nvPr/>
        </p:nvSpPr>
        <p:spPr>
          <a:xfrm flipH="1">
            <a:off x="10310621" y="5151882"/>
            <a:ext cx="0" cy="200025"/>
          </a:xfrm>
          <a:custGeom>
            <a:rect l="l" t="t" r="r" b="b"/>
            <a:pathLst>
              <a:path h="200025">
                <a:moveTo>
                  <a:pt x="0" y="199517"/>
                </a:moveTo>
                <a:lnTo>
                  <a:pt x="0" y="0"/>
                </a:lnTo>
              </a:path>
            </a:pathLst>
          </a:custGeom>
          <a:ln w="19050">
            <a:solidFill>
              <a:srgbClr val="FFFFFF"/>
            </a:solidFill>
          </a:ln>
        </p:spPr>
        <p:txBody>
          <a:bodyPr wrap="square" lIns="0" tIns="0" rIns="0" bIns="0" rtlCol="0"/>
          <a:lstStyle/>
          <a:p/>
        </p:txBody>
      </p:sp>
      <p:sp>
        <p:nvSpPr>
          <p:cNvPr id="34" name="object 34"/>
          <p:cNvSpPr/>
          <p:nvPr/>
        </p:nvSpPr>
        <p:spPr>
          <a:xfrm>
            <a:off x="10310621" y="5151882"/>
            <a:ext cx="151130" cy="349250"/>
          </a:xfrm>
          <a:custGeom>
            <a:rect l="l" t="t" r="r" b="b"/>
            <a:pathLst>
              <a:path w="151129" h="349250">
                <a:moveTo>
                  <a:pt x="0" y="0"/>
                </a:moveTo>
                <a:lnTo>
                  <a:pt x="151002" y="349123"/>
                </a:lnTo>
              </a:path>
            </a:pathLst>
          </a:custGeom>
          <a:ln w="19050">
            <a:solidFill>
              <a:srgbClr val="FFFFFF"/>
            </a:solidFill>
          </a:ln>
        </p:spPr>
        <p:txBody>
          <a:bodyPr wrap="square" lIns="0" tIns="0" rIns="0" bIns="0" rtlCol="0"/>
          <a:lstStyle/>
          <a:p/>
        </p:txBody>
      </p:sp>
      <p:sp>
        <p:nvSpPr>
          <p:cNvPr id="35" name="object 35"/>
          <p:cNvSpPr/>
          <p:nvPr/>
        </p:nvSpPr>
        <p:spPr>
          <a:xfrm>
            <a:off x="10461497" y="5252465"/>
            <a:ext cx="50800" cy="249554"/>
          </a:xfrm>
          <a:custGeom>
            <a:rect l="l" t="t" r="r" b="b"/>
            <a:pathLst>
              <a:path w="50800" h="249552">
                <a:moveTo>
                  <a:pt x="0" y="249428"/>
                </a:moveTo>
                <a:lnTo>
                  <a:pt x="50292" y="0"/>
                </a:lnTo>
              </a:path>
            </a:pathLst>
          </a:custGeom>
          <a:ln w="19050">
            <a:solidFill>
              <a:srgbClr val="FFFFFF"/>
            </a:solidFill>
          </a:ln>
        </p:spPr>
        <p:txBody>
          <a:bodyPr wrap="square" lIns="0" tIns="0" rIns="0" bIns="0" rtlCol="0"/>
          <a:lstStyle/>
          <a:p/>
        </p:txBody>
      </p:sp>
      <p:sp>
        <p:nvSpPr>
          <p:cNvPr id="36" name="object 36"/>
          <p:cNvSpPr/>
          <p:nvPr/>
        </p:nvSpPr>
        <p:spPr>
          <a:xfrm>
            <a:off x="10502265" y="5242940"/>
            <a:ext cx="256793" cy="169037"/>
          </a:xfrm>
          <a:prstGeom prst="rect">
            <a:avLst/>
          </a:prstGeom>
          <a:blipFill>
            <a:blip r:embed="rId10"/>
            <a:stretch>
              <a:fillRect/>
            </a:stretch>
          </a:blipFill>
        </p:spPr>
        <p:txBody>
          <a:bodyPr wrap="square" lIns="0" tIns="0" rIns="0" bIns="0" rtlCol="0"/>
          <a:lstStyle/>
          <a:p/>
        </p:txBody>
      </p:sp>
      <p:sp>
        <p:nvSpPr>
          <p:cNvPr id="37" name="object 37"/>
          <p:cNvSpPr/>
          <p:nvPr/>
        </p:nvSpPr>
        <p:spPr>
          <a:xfrm>
            <a:off x="10169196" y="3800159"/>
            <a:ext cx="633730" cy="542290"/>
          </a:xfrm>
          <a:custGeom>
            <a:rect l="l" t="t" r="r" b="b"/>
            <a:pathLst>
              <a:path w="633729" h="542289">
                <a:moveTo>
                  <a:pt x="141311" y="0"/>
                </a:moveTo>
                <a:lnTo>
                  <a:pt x="103167" y="6449"/>
                </a:lnTo>
                <a:lnTo>
                  <a:pt x="68372" y="22166"/>
                </a:lnTo>
                <a:lnTo>
                  <a:pt x="38798" y="46483"/>
                </a:lnTo>
                <a:lnTo>
                  <a:pt x="16318" y="78728"/>
                </a:lnTo>
                <a:lnTo>
                  <a:pt x="2807" y="118231"/>
                </a:lnTo>
                <a:lnTo>
                  <a:pt x="0" y="140496"/>
                </a:lnTo>
                <a:lnTo>
                  <a:pt x="137" y="164323"/>
                </a:lnTo>
                <a:lnTo>
                  <a:pt x="10181" y="216334"/>
                </a:lnTo>
                <a:lnTo>
                  <a:pt x="34813" y="273594"/>
                </a:lnTo>
                <a:lnTo>
                  <a:pt x="75906" y="335431"/>
                </a:lnTo>
                <a:lnTo>
                  <a:pt x="103211" y="367858"/>
                </a:lnTo>
                <a:lnTo>
                  <a:pt x="135334" y="401178"/>
                </a:lnTo>
                <a:lnTo>
                  <a:pt x="172509" y="435307"/>
                </a:lnTo>
                <a:lnTo>
                  <a:pt x="214969" y="470163"/>
                </a:lnTo>
                <a:lnTo>
                  <a:pt x="262950" y="505660"/>
                </a:lnTo>
                <a:lnTo>
                  <a:pt x="316686" y="541716"/>
                </a:lnTo>
                <a:lnTo>
                  <a:pt x="370421" y="505660"/>
                </a:lnTo>
                <a:lnTo>
                  <a:pt x="418401" y="470163"/>
                </a:lnTo>
                <a:lnTo>
                  <a:pt x="460860" y="435307"/>
                </a:lnTo>
                <a:lnTo>
                  <a:pt x="498032" y="401178"/>
                </a:lnTo>
                <a:lnTo>
                  <a:pt x="530153" y="367858"/>
                </a:lnTo>
                <a:lnTo>
                  <a:pt x="557455" y="335431"/>
                </a:lnTo>
                <a:lnTo>
                  <a:pt x="580173" y="303982"/>
                </a:lnTo>
                <a:lnTo>
                  <a:pt x="612795" y="244350"/>
                </a:lnTo>
                <a:lnTo>
                  <a:pt x="629892" y="189631"/>
                </a:lnTo>
                <a:lnTo>
                  <a:pt x="633337" y="140496"/>
                </a:lnTo>
                <a:lnTo>
                  <a:pt x="632042" y="130236"/>
                </a:lnTo>
                <a:lnTo>
                  <a:pt x="316686" y="130236"/>
                </a:lnTo>
                <a:lnTo>
                  <a:pt x="304162" y="103644"/>
                </a:lnTo>
                <a:lnTo>
                  <a:pt x="274134" y="60092"/>
                </a:lnTo>
                <a:lnTo>
                  <a:pt x="239024" y="28825"/>
                </a:lnTo>
                <a:lnTo>
                  <a:pt x="200706" y="9170"/>
                </a:lnTo>
                <a:lnTo>
                  <a:pt x="161053" y="460"/>
                </a:lnTo>
                <a:lnTo>
                  <a:pt x="141311" y="0"/>
                </a:lnTo>
                <a:close/>
              </a:path>
              <a:path w="633729" h="542289">
                <a:moveTo>
                  <a:pt x="492004" y="0"/>
                </a:moveTo>
                <a:lnTo>
                  <a:pt x="452389" y="3489"/>
                </a:lnTo>
                <a:lnTo>
                  <a:pt x="413176" y="17588"/>
                </a:lnTo>
                <a:lnTo>
                  <a:pt x="376239" y="42965"/>
                </a:lnTo>
                <a:lnTo>
                  <a:pt x="343451" y="80291"/>
                </a:lnTo>
                <a:lnTo>
                  <a:pt x="316686" y="130236"/>
                </a:lnTo>
                <a:lnTo>
                  <a:pt x="632042" y="130236"/>
                </a:lnTo>
                <a:lnTo>
                  <a:pt x="617008" y="78728"/>
                </a:lnTo>
                <a:lnTo>
                  <a:pt x="594523" y="46483"/>
                </a:lnTo>
                <a:lnTo>
                  <a:pt x="564945" y="22166"/>
                </a:lnTo>
                <a:lnTo>
                  <a:pt x="530148" y="6449"/>
                </a:lnTo>
                <a:lnTo>
                  <a:pt x="492004" y="0"/>
                </a:lnTo>
                <a:close/>
              </a:path>
            </a:pathLst>
          </a:custGeom>
          <a:solidFill>
            <a:srgbClr val="B1D234"/>
          </a:solidFill>
        </p:spPr>
        <p:txBody>
          <a:bodyPr wrap="square" lIns="0" tIns="0" rIns="0" bIns="0" rtlCol="0"/>
          <a:lstStyle/>
          <a:p/>
        </p:txBody>
      </p:sp>
      <p:sp>
        <p:nvSpPr>
          <p:cNvPr id="38" name="object 38"/>
          <p:cNvSpPr/>
          <p:nvPr/>
        </p:nvSpPr>
        <p:spPr>
          <a:xfrm flipH="1">
            <a:off x="10491216" y="4116196"/>
            <a:ext cx="0" cy="97155"/>
          </a:xfrm>
          <a:custGeom>
            <a:rect l="l" t="t" r="r" b="b"/>
            <a:pathLst>
              <a:path h="97154">
                <a:moveTo>
                  <a:pt x="0" y="0"/>
                </a:moveTo>
                <a:lnTo>
                  <a:pt x="0" y="96900"/>
                </a:lnTo>
              </a:path>
            </a:pathLst>
          </a:custGeom>
          <a:ln w="73405">
            <a:solidFill>
              <a:srgbClr val="FFFFFF"/>
            </a:solidFill>
          </a:ln>
        </p:spPr>
        <p:txBody>
          <a:bodyPr wrap="square" lIns="0" tIns="0" rIns="0" bIns="0" rtlCol="0"/>
          <a:lstStyle/>
          <a:p/>
        </p:txBody>
      </p:sp>
      <p:sp>
        <p:nvSpPr>
          <p:cNvPr id="39" name="object 39"/>
          <p:cNvSpPr/>
          <p:nvPr/>
        </p:nvSpPr>
        <p:spPr>
          <a:xfrm>
            <a:off x="10365485" y="4081208"/>
            <a:ext cx="251460" cy="0"/>
          </a:xfrm>
          <a:custGeom>
            <a:rect l="l" t="t" r="r" b="b"/>
            <a:pathLst>
              <a:path w="251459">
                <a:moveTo>
                  <a:pt x="0" y="0"/>
                </a:moveTo>
                <a:lnTo>
                  <a:pt x="251460" y="0"/>
                </a:lnTo>
              </a:path>
            </a:pathLst>
          </a:custGeom>
          <a:ln w="69977">
            <a:solidFill>
              <a:srgbClr val="FFFFFF"/>
            </a:solidFill>
          </a:ln>
        </p:spPr>
        <p:txBody>
          <a:bodyPr wrap="square" lIns="0" tIns="0" rIns="0" bIns="0" rtlCol="0"/>
          <a:lstStyle/>
          <a:p/>
        </p:txBody>
      </p:sp>
      <p:sp>
        <p:nvSpPr>
          <p:cNvPr id="40" name="object 40"/>
          <p:cNvSpPr/>
          <p:nvPr/>
        </p:nvSpPr>
        <p:spPr>
          <a:xfrm flipH="1">
            <a:off x="10491216" y="3960114"/>
            <a:ext cx="0" cy="86360"/>
          </a:xfrm>
          <a:custGeom>
            <a:rect l="l" t="t" r="r" b="b"/>
            <a:pathLst>
              <a:path h="86360">
                <a:moveTo>
                  <a:pt x="0" y="0"/>
                </a:moveTo>
                <a:lnTo>
                  <a:pt x="0" y="86106"/>
                </a:lnTo>
              </a:path>
            </a:pathLst>
          </a:custGeom>
          <a:ln w="73405">
            <a:solidFill>
              <a:srgbClr val="FFFFFF"/>
            </a:solidFill>
          </a:ln>
        </p:spPr>
        <p:txBody>
          <a:bodyPr wrap="square" lIns="0" tIns="0" rIns="0" bIns="0" rtlCol="0"/>
          <a:lstStyle/>
          <a:p/>
        </p:txBody>
      </p:sp>
      <p:sp>
        <p:nvSpPr>
          <p:cNvPr id="41" name="object 41"/>
          <p:cNvSpPr/>
          <p:nvPr/>
        </p:nvSpPr>
        <p:spPr>
          <a:xfrm>
            <a:off x="10365485" y="3960114"/>
            <a:ext cx="251460" cy="253365"/>
          </a:xfrm>
          <a:custGeom>
            <a:rect l="l" t="t" r="r" b="b"/>
            <a:pathLst>
              <a:path w="251459" h="253364">
                <a:moveTo>
                  <a:pt x="89027" y="0"/>
                </a:moveTo>
                <a:lnTo>
                  <a:pt x="162433" y="0"/>
                </a:lnTo>
                <a:lnTo>
                  <a:pt x="162433" y="86106"/>
                </a:lnTo>
                <a:lnTo>
                  <a:pt x="251460" y="86106"/>
                </a:lnTo>
                <a:lnTo>
                  <a:pt x="251460" y="156083"/>
                </a:lnTo>
                <a:lnTo>
                  <a:pt x="162433" y="156083"/>
                </a:lnTo>
                <a:lnTo>
                  <a:pt x="162433" y="252984"/>
                </a:lnTo>
                <a:lnTo>
                  <a:pt x="89027" y="252984"/>
                </a:lnTo>
                <a:lnTo>
                  <a:pt x="89027" y="156083"/>
                </a:lnTo>
                <a:lnTo>
                  <a:pt x="0" y="156083"/>
                </a:lnTo>
                <a:lnTo>
                  <a:pt x="0" y="86106"/>
                </a:lnTo>
                <a:lnTo>
                  <a:pt x="89027" y="86106"/>
                </a:lnTo>
                <a:lnTo>
                  <a:pt x="89027" y="0"/>
                </a:lnTo>
              </a:path>
            </a:pathLst>
          </a:custGeom>
          <a:ln w="19050">
            <a:solidFill>
              <a:srgbClr val="B1D234"/>
            </a:solidFill>
          </a:ln>
        </p:spPr>
        <p:txBody>
          <a:bodyPr wrap="square" lIns="0" tIns="0" rIns="0" bIns="0" rtlCol="0"/>
          <a:lstStyle/>
          <a:p/>
        </p:txBody>
      </p:sp>
      <p:sp>
        <p:nvSpPr>
          <p:cNvPr id="42" name="object 42"/>
          <p:cNvSpPr/>
          <p:nvPr/>
        </p:nvSpPr>
        <p:spPr>
          <a:xfrm flipH="1">
            <a:off x="10454513" y="3960114"/>
            <a:ext cx="0" cy="0"/>
          </a:xfrm>
          <a:custGeom>
            <a:rect l="l" t="t" r="r" b="b"/>
            <a:pathLst>
              <a:path>
                <a:moveTo>
                  <a:pt x="0" y="0"/>
                </a:moveTo>
                <a:lnTo>
                  <a:pt x="0" y="0"/>
                </a:lnTo>
              </a:path>
            </a:pathLst>
          </a:custGeom>
          <a:ln w="19050">
            <a:solidFill>
              <a:srgbClr val="B1D234"/>
            </a:solidFill>
          </a:ln>
        </p:spPr>
        <p:txBody>
          <a:bodyPr wrap="square" lIns="0" tIns="0" rIns="0" bIns="0" rtlCol="0"/>
          <a:lstStyle/>
          <a:p/>
        </p:txBody>
      </p:sp>
      <p:sp>
        <p:nvSpPr>
          <p:cNvPr id="43" name="object 43"/>
          <p:cNvSpPr/>
          <p:nvPr/>
        </p:nvSpPr>
        <p:spPr>
          <a:xfrm>
            <a:off x="10303764" y="4572000"/>
            <a:ext cx="365759" cy="379475"/>
          </a:xfrm>
          <a:prstGeom prst="rect">
            <a:avLst/>
          </a:prstGeom>
          <a:blipFill>
            <a:blip r:embed="rId11"/>
            <a:stretch>
              <a:fillRect/>
            </a:stretch>
          </a:blipFill>
        </p:spPr>
        <p:txBody>
          <a:bodyPr wrap="square" lIns="0" tIns="0" rIns="0" bIns="0" rtlCol="0"/>
          <a:lstStyle/>
          <a:p/>
        </p:txBody>
      </p:sp>
      <p:sp>
        <p:nvSpPr>
          <p:cNvPr id="44" name="object 44"/>
          <p:cNvSpPr txBox="1"/>
          <p:nvPr/>
        </p:nvSpPr>
        <p:spPr>
          <a:xfrm>
            <a:off x="10203306" y="3536060"/>
            <a:ext cx="561975" cy="186690"/>
          </a:xfrm>
          <a:prstGeom prst="rect">
            <a:avLst/>
          </a:prstGeom>
        </p:spPr>
        <p:txBody>
          <a:bodyPr vert="horz" wrap="square" lIns="0" tIns="13335" rIns="0" bIns="0" rtlCol="0">
            <a:spAutoFit/>
          </a:bodyPr>
          <a:lstStyle/>
          <a:p>
            <a:pPr marL="12700">
              <a:lnSpc>
                <a:spcPct val="100000"/>
              </a:lnSpc>
              <a:spcBef>
                <a:spcPts val="105"/>
              </a:spcBef>
            </a:pPr>
            <a:r>
              <a:rPr sz="1050" b="1" spc="5">
                <a:solidFill>
                  <a:srgbClr val="585858"/>
                </a:solidFill>
                <a:latin typeface="微软雅黑"/>
                <a:cs typeface="微软雅黑"/>
              </a:rPr>
              <a:t>疾病治疗</a:t>
            </a:r>
            <a:endParaRPr sz="1050">
              <a:latin typeface="微软雅黑"/>
              <a:cs typeface="微软雅黑"/>
            </a:endParaRPr>
          </a:p>
        </p:txBody>
      </p:sp>
      <p:sp>
        <p:nvSpPr>
          <p:cNvPr id="45" name="object 45"/>
          <p:cNvSpPr txBox="1"/>
          <p:nvPr/>
        </p:nvSpPr>
        <p:spPr>
          <a:xfrm>
            <a:off x="10245090" y="5630062"/>
            <a:ext cx="561975" cy="186690"/>
          </a:xfrm>
          <a:prstGeom prst="rect">
            <a:avLst/>
          </a:prstGeom>
        </p:spPr>
        <p:txBody>
          <a:bodyPr vert="horz" wrap="square" lIns="0" tIns="13335" rIns="0" bIns="0" rtlCol="0">
            <a:spAutoFit/>
          </a:bodyPr>
          <a:lstStyle/>
          <a:p>
            <a:pPr marL="12700">
              <a:lnSpc>
                <a:spcPct val="100000"/>
              </a:lnSpc>
              <a:spcBef>
                <a:spcPts val="105"/>
              </a:spcBef>
            </a:pPr>
            <a:r>
              <a:rPr sz="1050" b="1" spc="5">
                <a:solidFill>
                  <a:srgbClr val="585858"/>
                </a:solidFill>
                <a:latin typeface="微软雅黑"/>
                <a:cs typeface="微软雅黑"/>
              </a:rPr>
              <a:t>健康管理</a:t>
            </a:r>
            <a:endParaRPr sz="1050">
              <a:latin typeface="微软雅黑"/>
              <a:cs typeface="微软雅黑"/>
            </a:endParaRPr>
          </a:p>
        </p:txBody>
      </p:sp>
      <p:sp>
        <p:nvSpPr>
          <p:cNvPr id="46" name="object 46"/>
          <p:cNvSpPr txBox="1"/>
          <p:nvPr/>
        </p:nvSpPr>
        <p:spPr>
          <a:xfrm>
            <a:off x="9812781" y="3795232"/>
            <a:ext cx="160020" cy="1370965"/>
          </a:xfrm>
          <a:prstGeom prst="rect">
            <a:avLst/>
          </a:prstGeom>
        </p:spPr>
        <p:txBody>
          <a:bodyPr vert="horz" wrap="square" lIns="0" tIns="12700" rIns="0" bIns="0" rtlCol="0">
            <a:spAutoFit/>
          </a:bodyPr>
          <a:lstStyle/>
          <a:p>
            <a:pPr marL="12700" marR="5080" algn="just">
              <a:lnSpc>
                <a:spcPct val="120000"/>
              </a:lnSpc>
              <a:spcBef>
                <a:spcPts val="100"/>
              </a:spcBef>
            </a:pPr>
            <a:r>
              <a:rPr sz="1050" b="1" spc="5">
                <a:solidFill>
                  <a:srgbClr val="B1D234"/>
                </a:solidFill>
                <a:latin typeface="微软雅黑"/>
                <a:cs typeface="微软雅黑"/>
              </a:rPr>
              <a:t>预 </a:t>
            </a:r>
            <a:r>
              <a:rPr sz="1050" b="1">
                <a:solidFill>
                  <a:srgbClr val="B1D234"/>
                </a:solidFill>
                <a:latin typeface="微软雅黑"/>
                <a:cs typeface="微软雅黑"/>
              </a:rPr>
              <a:t>防 为 主 的 方 针</a:t>
            </a:r>
            <a:endParaRPr sz="1050">
              <a:latin typeface="微软雅黑"/>
              <a:cs typeface="微软雅黑"/>
            </a:endParaRPr>
          </a:p>
        </p:txBody>
      </p:sp>
      <p:sp>
        <p:nvSpPr>
          <p:cNvPr id="47" name="object 47"/>
          <p:cNvSpPr/>
          <p:nvPr/>
        </p:nvSpPr>
        <p:spPr>
          <a:xfrm>
            <a:off x="9653016" y="3278123"/>
            <a:ext cx="1546859" cy="2802636"/>
          </a:xfrm>
          <a:prstGeom prst="rect">
            <a:avLst/>
          </a:prstGeom>
          <a:blipFill>
            <a:blip r:embed="rId12"/>
            <a:stretch>
              <a:fillRect/>
            </a:stretch>
          </a:blipFill>
        </p:spPr>
        <p:txBody>
          <a:bodyPr wrap="square" lIns="0" tIns="0" rIns="0" bIns="0" rtlCol="0"/>
          <a:lstStyle/>
          <a:p/>
        </p:txBody>
      </p:sp>
      <p:sp>
        <p:nvSpPr>
          <p:cNvPr id="48" name="object 48"/>
          <p:cNvSpPr/>
          <p:nvPr/>
        </p:nvSpPr>
        <p:spPr>
          <a:xfrm>
            <a:off x="9679178" y="3304285"/>
            <a:ext cx="1444244" cy="2700020"/>
          </a:xfrm>
          <a:prstGeom prst="rect">
            <a:avLst/>
          </a:prstGeom>
          <a:blipFill>
            <a:blip r:embed="rId13"/>
            <a:stretch>
              <a:fillRect/>
            </a:stretch>
          </a:blipFill>
        </p:spPr>
        <p:txBody>
          <a:bodyPr wrap="square" lIns="0" tIns="0" rIns="0" bIns="0" rtlCol="0"/>
          <a:lstStyle/>
          <a:p/>
        </p:txBody>
      </p:sp>
      <p:sp>
        <p:nvSpPr>
          <p:cNvPr id="49" name="object 49"/>
          <p:cNvSpPr/>
          <p:nvPr/>
        </p:nvSpPr>
        <p:spPr>
          <a:xfrm>
            <a:off x="1240536" y="3566159"/>
            <a:ext cx="406400" cy="4445"/>
          </a:xfrm>
          <a:custGeom>
            <a:rect l="l" t="t" r="r" b="b"/>
            <a:pathLst>
              <a:path w="406400" h="4445">
                <a:moveTo>
                  <a:pt x="406400" y="0"/>
                </a:moveTo>
                <a:lnTo>
                  <a:pt x="0" y="3937"/>
                </a:lnTo>
              </a:path>
            </a:pathLst>
          </a:custGeom>
          <a:ln w="12700">
            <a:solidFill>
              <a:srgbClr val="D9D9D9"/>
            </a:solidFill>
          </a:ln>
        </p:spPr>
        <p:txBody>
          <a:bodyPr wrap="square" lIns="0" tIns="0" rIns="0" bIns="0" rtlCol="0"/>
          <a:lstStyle/>
          <a:p/>
        </p:txBody>
      </p:sp>
      <p:sp>
        <p:nvSpPr>
          <p:cNvPr id="50" name="object 50"/>
          <p:cNvSpPr/>
          <p:nvPr/>
        </p:nvSpPr>
        <p:spPr>
          <a:xfrm>
            <a:off x="1240536" y="5701284"/>
            <a:ext cx="406400" cy="5715"/>
          </a:xfrm>
          <a:custGeom>
            <a:rect l="l" t="t" r="r" b="b"/>
            <a:pathLst>
              <a:path w="406400" h="5714">
                <a:moveTo>
                  <a:pt x="406400" y="5638"/>
                </a:moveTo>
                <a:lnTo>
                  <a:pt x="0" y="0"/>
                </a:lnTo>
              </a:path>
            </a:pathLst>
          </a:custGeom>
          <a:ln w="12700">
            <a:solidFill>
              <a:srgbClr val="D9D9D9"/>
            </a:solidFill>
          </a:ln>
        </p:spPr>
        <p:txBody>
          <a:bodyPr wrap="square" lIns="0" tIns="0" rIns="0" bIns="0" rtlCol="0"/>
          <a:lstStyle/>
          <a:p/>
        </p:txBody>
      </p:sp>
      <p:sp>
        <p:nvSpPr>
          <p:cNvPr id="51" name="object 51"/>
          <p:cNvSpPr/>
          <p:nvPr/>
        </p:nvSpPr>
        <p:spPr>
          <a:xfrm>
            <a:off x="1240536" y="4637532"/>
            <a:ext cx="406400" cy="729615"/>
          </a:xfrm>
          <a:custGeom>
            <a:rect l="l" t="t" r="r" b="b"/>
            <a:pathLst>
              <a:path w="406400" h="729614">
                <a:moveTo>
                  <a:pt x="0" y="729615"/>
                </a:moveTo>
                <a:lnTo>
                  <a:pt x="203200" y="729615"/>
                </a:lnTo>
                <a:lnTo>
                  <a:pt x="203200" y="0"/>
                </a:lnTo>
                <a:lnTo>
                  <a:pt x="406400" y="0"/>
                </a:lnTo>
              </a:path>
            </a:pathLst>
          </a:custGeom>
          <a:ln w="12700">
            <a:solidFill>
              <a:srgbClr val="D9D9D9"/>
            </a:solidFill>
          </a:ln>
        </p:spPr>
        <p:txBody>
          <a:bodyPr wrap="square" lIns="0" tIns="0" rIns="0" bIns="0" rtlCol="0"/>
          <a:lstStyle/>
          <a:p/>
        </p:txBody>
      </p:sp>
      <p:sp>
        <p:nvSpPr>
          <p:cNvPr id="52" name="object 52"/>
          <p:cNvSpPr txBox="1"/>
          <p:nvPr/>
        </p:nvSpPr>
        <p:spPr>
          <a:xfrm rot="18900000">
            <a:off x="4062142" y="3339572"/>
            <a:ext cx="4015843" cy="127000"/>
          </a:xfrm>
          <a:prstGeom prst="rect">
            <a:avLst/>
          </a:prstGeom>
        </p:spPr>
        <p:txBody>
          <a:bodyPr vert="horz" wrap="square" lIns="0" tIns="0" rIns="0" bIns="0" rtlCol="0">
            <a:spAutoFit/>
          </a:bodyPr>
          <a:lstStyle/>
          <a:p>
            <a:pPr>
              <a:lnSpc>
                <a:spcPts val="990"/>
              </a:lnSpc>
            </a:pPr>
            <a:r>
              <a:rPr sz="1000" spc="-25">
                <a:latin typeface="宋体"/>
                <a:cs typeface="宋体"/>
              </a:rPr>
              <a:t>用户702693615于2023-12-30日下载，仅供本人内部使用，不可传播与转载</a:t>
            </a:r>
            <a:endParaRPr sz="1000">
              <a:latin typeface="宋体"/>
              <a:cs typeface="宋体"/>
            </a:endParaRPr>
          </a:p>
        </p:txBody>
      </p:sp>
      <p:sp>
        <p:nvSpPr>
          <p:cNvPr id="53" name="object 53"/>
          <p:cNvSpPr txBox="1"/>
          <p:nvPr/>
        </p:nvSpPr>
        <p:spPr>
          <a:xfrm>
            <a:off x="523748" y="6390583"/>
            <a:ext cx="1448435" cy="321945"/>
          </a:xfrm>
          <a:prstGeom prst="rect">
            <a:avLst/>
          </a:prstGeom>
        </p:spPr>
        <p:txBody>
          <a:bodyPr vert="horz" wrap="square" lIns="0" tIns="17145" rIns="0" bIns="0" rtlCol="0">
            <a:spAutoFit/>
          </a:bodyPr>
          <a:lstStyle/>
          <a:p>
            <a:pPr marL="20955">
              <a:lnSpc>
                <a:spcPct val="100000"/>
              </a:lnSpc>
              <a:spcBef>
                <a:spcPts val="135"/>
              </a:spcBef>
            </a:pPr>
            <a:r>
              <a:rPr sz="700" spc="-5">
                <a:solidFill>
                  <a:srgbClr val="7E7E7E"/>
                </a:solidFill>
                <a:latin typeface="微软雅黑"/>
                <a:cs typeface="微软雅黑"/>
              </a:rPr>
              <a:t>来源：艾瑞根据公开资料整理绘制。</a:t>
            </a:r>
            <a:endParaRPr sz="700">
              <a:latin typeface="微软雅黑"/>
              <a:cs typeface="微软雅黑"/>
            </a:endParaRPr>
          </a:p>
          <a:p>
            <a:pPr marL="12700">
              <a:lnSpc>
                <a:spcPct val="100000"/>
              </a:lnSpc>
              <a:spcBef>
                <a:spcPts val="605"/>
              </a:spcBef>
            </a:pPr>
            <a:r>
              <a:rPr sz="700" spc="-10">
                <a:solidFill>
                  <a:srgbClr val="7E7E7E"/>
                </a:solidFill>
                <a:latin typeface="Arial"/>
                <a:cs typeface="Arial"/>
              </a:rPr>
              <a:t>©2023.12 </a:t>
            </a:r>
            <a:r>
              <a:rPr sz="700" spc="-5">
                <a:solidFill>
                  <a:srgbClr val="7E7E7E"/>
                </a:solidFill>
                <a:latin typeface="Arial"/>
                <a:cs typeface="Arial"/>
              </a:rPr>
              <a:t>iResearch</a:t>
            </a:r>
            <a:r>
              <a:rPr sz="700" spc="4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54" name="object 54"/>
          <p:cNvSpPr txBox="1"/>
          <p:nvPr/>
        </p:nvSpPr>
        <p:spPr>
          <a:xfrm>
            <a:off x="10725150" y="6563522"/>
            <a:ext cx="1270000" cy="160655"/>
          </a:xfrm>
          <a:prstGeom prst="rect">
            <a:avLst/>
          </a:prstGeom>
        </p:spPr>
        <p:txBody>
          <a:bodyPr vert="horz" wrap="square" lIns="0" tIns="19050" rIns="0" bIns="0" rtlCol="0">
            <a:spAutoFit/>
          </a:bodyPr>
          <a:lstStyle/>
          <a:p>
            <a:pPr marL="12700">
              <a:lnSpc>
                <a:spcPct val="100000"/>
              </a:lnSpc>
              <a:spcBef>
                <a:spcPts val="150"/>
              </a:spcBef>
              <a:tabLst>
                <a:tab pos="1171575"/>
              </a:tabLst>
            </a:pPr>
            <a:r>
              <a:rPr sz="1050" spc="-7" baseline="3968">
                <a:solidFill>
                  <a:srgbClr val="7E7E7E"/>
                </a:solidFill>
                <a:latin typeface="Arial"/>
                <a:cs typeface="Arial"/>
                <a:hlinkClick r:id="rId14"/>
              </a:rPr>
              <a:t>www.iresearch.com.cn</a:t>
            </a:r>
            <a:r>
              <a:rPr sz="1050" spc="-7" baseline="3968">
                <a:solidFill>
                  <a:srgbClr val="7E7E7E"/>
                </a:solidFill>
                <a:latin typeface="Arial"/>
                <a:cs typeface="Arial"/>
              </a:rPr>
              <a:t>	</a:t>
            </a:r>
            <a:fld id="{81D60167-4931-47E6-BA6A-407CBD079E47}" type="slidenum">
              <a:rPr sz="800">
                <a:solidFill>
                  <a:srgbClr val="7E7E7E"/>
                </a:solidFill>
                <a:latin typeface="微软雅黑"/>
                <a:cs typeface="微软雅黑"/>
              </a:rPr>
              <a:t>7</a:t>
            </a:fld>
            <a:endParaRPr sz="800">
              <a:latin typeface="微软雅黑"/>
              <a:cs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0655934"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3" name="object 3"/>
          <p:cNvSpPr/>
          <p:nvPr/>
        </p:nvSpPr>
        <p:spPr>
          <a:xfrm>
            <a:off x="8409089" y="314232"/>
            <a:ext cx="638817" cy="540433"/>
          </a:xfrm>
          <a:prstGeom prst="rect">
            <a:avLst/>
          </a:prstGeom>
          <a:blipFill>
            <a:blip r:embed="rId2"/>
            <a:stretch>
              <a:fillRect/>
            </a:stretch>
          </a:blipFill>
        </p:spPr>
        <p:txBody>
          <a:bodyPr wrap="square" lIns="0" tIns="0" rIns="0" bIns="0" rtlCol="0"/>
          <a:lstStyle/>
          <a:p/>
        </p:txBody>
      </p:sp>
      <p:sp>
        <p:nvSpPr>
          <p:cNvPr id="4" name="object 4"/>
          <p:cNvSpPr/>
          <p:nvPr/>
        </p:nvSpPr>
        <p:spPr>
          <a:xfrm>
            <a:off x="9323831" y="417576"/>
            <a:ext cx="1260348" cy="277367"/>
          </a:xfrm>
          <a:prstGeom prst="rect">
            <a:avLst/>
          </a:prstGeom>
          <a:blipFill>
            <a:blip r:embed="rId3"/>
            <a:stretch>
              <a:fillRect/>
            </a:stretch>
          </a:blipFill>
        </p:spPr>
        <p:txBody>
          <a:bodyPr wrap="square" lIns="0" tIns="0" rIns="0" bIns="0" rtlCol="0"/>
          <a:lstStyle/>
          <a:p/>
        </p:txBody>
      </p:sp>
      <p:sp>
        <p:nvSpPr>
          <p:cNvPr id="5" name="object 5"/>
          <p:cNvSpPr txBox="1"/>
          <p:nvPr/>
        </p:nvSpPr>
        <p:spPr>
          <a:xfrm>
            <a:off x="9101708"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6" name="object 6"/>
          <p:cNvSpPr/>
          <p:nvPr/>
        </p:nvSpPr>
        <p:spPr>
          <a:xfrm>
            <a:off x="539495" y="6573011"/>
            <a:ext cx="11108690" cy="0"/>
          </a:xfrm>
          <a:custGeom>
            <a:rect l="l" t="t" r="r" b="b"/>
            <a:pathLst>
              <a:path w="11108690">
                <a:moveTo>
                  <a:pt x="0" y="0"/>
                </a:moveTo>
                <a:lnTo>
                  <a:pt x="11108563" y="0"/>
                </a:lnTo>
              </a:path>
            </a:pathLst>
          </a:custGeom>
          <a:ln w="6350">
            <a:solidFill>
              <a:srgbClr val="BEBEBE"/>
            </a:solidFill>
          </a:ln>
        </p:spPr>
        <p:txBody>
          <a:bodyPr wrap="square" lIns="0" tIns="0" rIns="0" bIns="0" rtlCol="0"/>
          <a:lstStyle/>
          <a:p/>
        </p:txBody>
      </p:sp>
      <p:sp>
        <p:nvSpPr>
          <p:cNvPr id="7" name="object 7"/>
          <p:cNvSpPr txBox="1">
            <a:spLocks noGrp="1"/>
          </p:cNvSpPr>
          <p:nvPr>
            <p:ph type="title"/>
          </p:nvPr>
        </p:nvSpPr>
        <p:spPr>
          <a:xfrm>
            <a:off x="526795" y="413130"/>
            <a:ext cx="4996815" cy="452120"/>
          </a:xfrm>
          <a:prstGeom prst="rect">
            <a:avLst/>
          </a:prstGeom>
        </p:spPr>
        <p:txBody>
          <a:bodyPr vert="horz" wrap="square" lIns="0" tIns="12065" rIns="0" bIns="0" rtlCol="0">
            <a:spAutoFit/>
          </a:bodyPr>
          <a:lstStyle/>
          <a:p>
            <a:pPr marL="12700">
              <a:lnSpc>
                <a:spcPct val="100000"/>
              </a:lnSpc>
              <a:spcBef>
                <a:spcPts val="95"/>
              </a:spcBef>
            </a:pPr>
            <a:r>
              <a:rPr spc="-5"/>
              <a:t>女性私护观念升级扩大消费需求</a:t>
            </a:r>
          </a:p>
        </p:txBody>
      </p:sp>
      <p:sp>
        <p:nvSpPr>
          <p:cNvPr id="8" name="object 8"/>
          <p:cNvSpPr txBox="1"/>
          <p:nvPr/>
        </p:nvSpPr>
        <p:spPr>
          <a:xfrm>
            <a:off x="526795" y="1036396"/>
            <a:ext cx="6197600" cy="300355"/>
          </a:xfrm>
          <a:prstGeom prst="rect">
            <a:avLst/>
          </a:prstGeom>
        </p:spPr>
        <p:txBody>
          <a:bodyPr vert="horz" wrap="square" lIns="0" tIns="12700" rIns="0" bIns="0" rtlCol="0">
            <a:spAutoFit/>
          </a:bodyPr>
          <a:lstStyle/>
          <a:p>
            <a:pPr marL="12700">
              <a:lnSpc>
                <a:spcPct val="100000"/>
              </a:lnSpc>
              <a:spcBef>
                <a:spcPts val="100"/>
              </a:spcBef>
            </a:pPr>
            <a:r>
              <a:rPr sz="1800" spc="-5">
                <a:solidFill>
                  <a:srgbClr val="7E7E7E"/>
                </a:solidFill>
                <a:latin typeface="微软雅黑"/>
                <a:cs typeface="微软雅黑"/>
              </a:rPr>
              <a:t>新时代女性开始正视私处护理需求，个人私处健康关注度上升</a:t>
            </a:r>
            <a:endParaRPr sz="1800">
              <a:latin typeface="微软雅黑"/>
              <a:cs typeface="微软雅黑"/>
            </a:endParaRPr>
          </a:p>
        </p:txBody>
      </p:sp>
      <p:sp>
        <p:nvSpPr>
          <p:cNvPr id="9" name="object 9"/>
          <p:cNvSpPr txBox="1"/>
          <p:nvPr/>
        </p:nvSpPr>
        <p:spPr>
          <a:xfrm>
            <a:off x="526795" y="1579245"/>
            <a:ext cx="10998200" cy="464820"/>
          </a:xfrm>
          <a:prstGeom prst="rect">
            <a:avLst/>
          </a:prstGeom>
        </p:spPr>
        <p:txBody>
          <a:bodyPr vert="horz" wrap="square" lIns="0" tIns="12700" rIns="0" bIns="0" rtlCol="0">
            <a:spAutoFit/>
          </a:bodyPr>
          <a:lstStyle/>
          <a:p>
            <a:pPr marL="12700" marR="5080">
              <a:lnSpc>
                <a:spcPct val="120000"/>
              </a:lnSpc>
              <a:spcBef>
                <a:spcPts val="100"/>
              </a:spcBef>
            </a:pPr>
            <a:r>
              <a:rPr sz="1200">
                <a:solidFill>
                  <a:srgbClr val="404040"/>
                </a:solidFill>
                <a:latin typeface="微软雅黑"/>
                <a:cs typeface="微软雅黑"/>
              </a:rPr>
              <a:t>过去传统女性缺少私处护理意识，认为私处问题是难言之隐，当私处不适时往往是忍着，等到有明显疾病表征时再就医治疗。新时代女性则开始意识到私处护理是正 常的生理需求，注重日常的私处护理，重视私处护理的预防作用。</a:t>
            </a:r>
            <a:endParaRPr sz="1200">
              <a:latin typeface="微软雅黑"/>
              <a:cs typeface="微软雅黑"/>
            </a:endParaRPr>
          </a:p>
        </p:txBody>
      </p:sp>
      <p:sp>
        <p:nvSpPr>
          <p:cNvPr id="10" name="object 10"/>
          <p:cNvSpPr/>
          <p:nvPr/>
        </p:nvSpPr>
        <p:spPr>
          <a:xfrm>
            <a:off x="1031747" y="4657344"/>
            <a:ext cx="1763395" cy="216535"/>
          </a:xfrm>
          <a:custGeom>
            <a:rect l="l" t="t" r="r" b="b"/>
            <a:pathLst>
              <a:path w="1763395" h="216535">
                <a:moveTo>
                  <a:pt x="1763268" y="0"/>
                </a:moveTo>
                <a:lnTo>
                  <a:pt x="108204" y="0"/>
                </a:lnTo>
                <a:lnTo>
                  <a:pt x="0" y="108203"/>
                </a:lnTo>
                <a:lnTo>
                  <a:pt x="108204" y="216407"/>
                </a:lnTo>
                <a:lnTo>
                  <a:pt x="1763268" y="216407"/>
                </a:lnTo>
                <a:lnTo>
                  <a:pt x="1763268" y="0"/>
                </a:lnTo>
                <a:close/>
              </a:path>
            </a:pathLst>
          </a:custGeom>
          <a:solidFill>
            <a:srgbClr val="BEBEBE"/>
          </a:solidFill>
        </p:spPr>
        <p:txBody>
          <a:bodyPr wrap="square" lIns="0" tIns="0" rIns="0" bIns="0" rtlCol="0"/>
          <a:lstStyle/>
          <a:p/>
        </p:txBody>
      </p:sp>
      <p:sp>
        <p:nvSpPr>
          <p:cNvPr id="11" name="object 11"/>
          <p:cNvSpPr txBox="1"/>
          <p:nvPr/>
        </p:nvSpPr>
        <p:spPr>
          <a:xfrm>
            <a:off x="1164437" y="4680965"/>
            <a:ext cx="1675764"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FFFFFF"/>
                </a:solidFill>
                <a:latin typeface="微软雅黑"/>
                <a:cs typeface="微软雅黑"/>
              </a:rPr>
              <a:t>“难受</a:t>
            </a:r>
            <a:r>
              <a:rPr sz="1000" b="1" spc="5">
                <a:solidFill>
                  <a:srgbClr val="FFFFFF"/>
                </a:solidFill>
                <a:latin typeface="微软雅黑"/>
                <a:cs typeface="微软雅黑"/>
              </a:rPr>
              <a:t>就</a:t>
            </a:r>
            <a:r>
              <a:rPr sz="1000" b="1" spc="-5">
                <a:solidFill>
                  <a:srgbClr val="FFFFFF"/>
                </a:solidFill>
                <a:latin typeface="微软雅黑"/>
                <a:cs typeface="微软雅黑"/>
              </a:rPr>
              <a:t>忍忍</a:t>
            </a:r>
            <a:r>
              <a:rPr sz="1000" b="1" spc="5">
                <a:solidFill>
                  <a:srgbClr val="FFFFFF"/>
                </a:solidFill>
                <a:latin typeface="微软雅黑"/>
                <a:cs typeface="微软雅黑"/>
              </a:rPr>
              <a:t>，</a:t>
            </a:r>
            <a:r>
              <a:rPr sz="1000" b="1" spc="-5">
                <a:solidFill>
                  <a:srgbClr val="FFFFFF"/>
                </a:solidFill>
                <a:latin typeface="微软雅黑"/>
                <a:cs typeface="微软雅黑"/>
              </a:rPr>
              <a:t>有病</a:t>
            </a:r>
            <a:r>
              <a:rPr sz="1000" b="1" spc="5">
                <a:solidFill>
                  <a:srgbClr val="FFFFFF"/>
                </a:solidFill>
                <a:latin typeface="微软雅黑"/>
                <a:cs typeface="微软雅黑"/>
              </a:rPr>
              <a:t>再</a:t>
            </a:r>
            <a:r>
              <a:rPr sz="1000" b="1" spc="-5">
                <a:solidFill>
                  <a:srgbClr val="FFFFFF"/>
                </a:solidFill>
                <a:latin typeface="微软雅黑"/>
                <a:cs typeface="微软雅黑"/>
              </a:rPr>
              <a:t>去</a:t>
            </a:r>
            <a:r>
              <a:rPr sz="1000" b="1" spc="5">
                <a:solidFill>
                  <a:srgbClr val="FFFFFF"/>
                </a:solidFill>
                <a:latin typeface="微软雅黑"/>
                <a:cs typeface="微软雅黑"/>
              </a:rPr>
              <a:t>治</a:t>
            </a:r>
            <a:r>
              <a:rPr sz="1000" b="1" spc="-5">
                <a:solidFill>
                  <a:srgbClr val="FFFFFF"/>
                </a:solidFill>
                <a:latin typeface="微软雅黑"/>
                <a:cs typeface="微软雅黑"/>
              </a:rPr>
              <a:t>”</a:t>
            </a:r>
            <a:endParaRPr sz="1000">
              <a:latin typeface="微软雅黑"/>
              <a:cs typeface="微软雅黑"/>
            </a:endParaRPr>
          </a:p>
        </p:txBody>
      </p:sp>
      <p:sp>
        <p:nvSpPr>
          <p:cNvPr id="12" name="object 12"/>
          <p:cNvSpPr/>
          <p:nvPr/>
        </p:nvSpPr>
        <p:spPr>
          <a:xfrm>
            <a:off x="3963923" y="3058667"/>
            <a:ext cx="901065" cy="901065"/>
          </a:xfrm>
          <a:custGeom>
            <a:rect l="l" t="t" r="r" b="b"/>
            <a:pathLst>
              <a:path w="901064" h="901064">
                <a:moveTo>
                  <a:pt x="450341" y="0"/>
                </a:moveTo>
                <a:lnTo>
                  <a:pt x="401281" y="2643"/>
                </a:lnTo>
                <a:lnTo>
                  <a:pt x="353748" y="10389"/>
                </a:lnTo>
                <a:lnTo>
                  <a:pt x="308018" y="22963"/>
                </a:lnTo>
                <a:lnTo>
                  <a:pt x="264367" y="40090"/>
                </a:lnTo>
                <a:lnTo>
                  <a:pt x="223068" y="61496"/>
                </a:lnTo>
                <a:lnTo>
                  <a:pt x="184397" y="86904"/>
                </a:lnTo>
                <a:lnTo>
                  <a:pt x="148630" y="116040"/>
                </a:lnTo>
                <a:lnTo>
                  <a:pt x="116040" y="148630"/>
                </a:lnTo>
                <a:lnTo>
                  <a:pt x="86904" y="184397"/>
                </a:lnTo>
                <a:lnTo>
                  <a:pt x="61496" y="223068"/>
                </a:lnTo>
                <a:lnTo>
                  <a:pt x="40090" y="264367"/>
                </a:lnTo>
                <a:lnTo>
                  <a:pt x="22963" y="308018"/>
                </a:lnTo>
                <a:lnTo>
                  <a:pt x="10389" y="353748"/>
                </a:lnTo>
                <a:lnTo>
                  <a:pt x="2643" y="401281"/>
                </a:lnTo>
                <a:lnTo>
                  <a:pt x="0" y="450342"/>
                </a:lnTo>
                <a:lnTo>
                  <a:pt x="2643" y="499402"/>
                </a:lnTo>
                <a:lnTo>
                  <a:pt x="10389" y="546935"/>
                </a:lnTo>
                <a:lnTo>
                  <a:pt x="22963" y="592665"/>
                </a:lnTo>
                <a:lnTo>
                  <a:pt x="40090" y="636316"/>
                </a:lnTo>
                <a:lnTo>
                  <a:pt x="61496" y="677615"/>
                </a:lnTo>
                <a:lnTo>
                  <a:pt x="86904" y="716286"/>
                </a:lnTo>
                <a:lnTo>
                  <a:pt x="116040" y="752053"/>
                </a:lnTo>
                <a:lnTo>
                  <a:pt x="148630" y="784643"/>
                </a:lnTo>
                <a:lnTo>
                  <a:pt x="184397" y="813779"/>
                </a:lnTo>
                <a:lnTo>
                  <a:pt x="223068" y="839187"/>
                </a:lnTo>
                <a:lnTo>
                  <a:pt x="264367" y="860593"/>
                </a:lnTo>
                <a:lnTo>
                  <a:pt x="308018" y="877720"/>
                </a:lnTo>
                <a:lnTo>
                  <a:pt x="353748" y="890294"/>
                </a:lnTo>
                <a:lnTo>
                  <a:pt x="401281" y="898040"/>
                </a:lnTo>
                <a:lnTo>
                  <a:pt x="450341" y="900684"/>
                </a:lnTo>
                <a:lnTo>
                  <a:pt x="499402" y="898040"/>
                </a:lnTo>
                <a:lnTo>
                  <a:pt x="546935" y="890294"/>
                </a:lnTo>
                <a:lnTo>
                  <a:pt x="592665" y="877720"/>
                </a:lnTo>
                <a:lnTo>
                  <a:pt x="636316" y="860593"/>
                </a:lnTo>
                <a:lnTo>
                  <a:pt x="677615" y="839187"/>
                </a:lnTo>
                <a:lnTo>
                  <a:pt x="716286" y="813779"/>
                </a:lnTo>
                <a:lnTo>
                  <a:pt x="752053" y="784643"/>
                </a:lnTo>
                <a:lnTo>
                  <a:pt x="784643" y="752053"/>
                </a:lnTo>
                <a:lnTo>
                  <a:pt x="813779" y="716286"/>
                </a:lnTo>
                <a:lnTo>
                  <a:pt x="839187" y="677615"/>
                </a:lnTo>
                <a:lnTo>
                  <a:pt x="860593" y="636316"/>
                </a:lnTo>
                <a:lnTo>
                  <a:pt x="877720" y="592665"/>
                </a:lnTo>
                <a:lnTo>
                  <a:pt x="890294" y="546935"/>
                </a:lnTo>
                <a:lnTo>
                  <a:pt x="898040" y="499402"/>
                </a:lnTo>
                <a:lnTo>
                  <a:pt x="900684" y="450342"/>
                </a:lnTo>
                <a:lnTo>
                  <a:pt x="898040" y="401281"/>
                </a:lnTo>
                <a:lnTo>
                  <a:pt x="890294" y="353748"/>
                </a:lnTo>
                <a:lnTo>
                  <a:pt x="877720" y="308018"/>
                </a:lnTo>
                <a:lnTo>
                  <a:pt x="860593" y="264367"/>
                </a:lnTo>
                <a:lnTo>
                  <a:pt x="839187" y="223068"/>
                </a:lnTo>
                <a:lnTo>
                  <a:pt x="813779" y="184397"/>
                </a:lnTo>
                <a:lnTo>
                  <a:pt x="784643" y="148630"/>
                </a:lnTo>
                <a:lnTo>
                  <a:pt x="752053" y="116040"/>
                </a:lnTo>
                <a:lnTo>
                  <a:pt x="716286" y="86904"/>
                </a:lnTo>
                <a:lnTo>
                  <a:pt x="677615" y="61496"/>
                </a:lnTo>
                <a:lnTo>
                  <a:pt x="636316" y="40090"/>
                </a:lnTo>
                <a:lnTo>
                  <a:pt x="592665" y="22963"/>
                </a:lnTo>
                <a:lnTo>
                  <a:pt x="546935" y="10389"/>
                </a:lnTo>
                <a:lnTo>
                  <a:pt x="499402" y="2643"/>
                </a:lnTo>
                <a:lnTo>
                  <a:pt x="450341" y="0"/>
                </a:lnTo>
                <a:close/>
              </a:path>
            </a:pathLst>
          </a:custGeom>
          <a:solidFill>
            <a:srgbClr val="F38285">
              <a:alpha val="19999"/>
            </a:srgbClr>
          </a:solidFill>
        </p:spPr>
        <p:txBody>
          <a:bodyPr wrap="square" lIns="0" tIns="0" rIns="0" bIns="0" rtlCol="0"/>
          <a:lstStyle/>
          <a:p/>
        </p:txBody>
      </p:sp>
      <p:sp>
        <p:nvSpPr>
          <p:cNvPr id="13" name="object 13"/>
          <p:cNvSpPr/>
          <p:nvPr/>
        </p:nvSpPr>
        <p:spPr>
          <a:xfrm>
            <a:off x="1030224" y="4005071"/>
            <a:ext cx="2161540" cy="361315"/>
          </a:xfrm>
          <a:custGeom>
            <a:rect l="l" t="t" r="r" b="b"/>
            <a:pathLst>
              <a:path w="2161540" h="361314">
                <a:moveTo>
                  <a:pt x="2161032" y="0"/>
                </a:moveTo>
                <a:lnTo>
                  <a:pt x="180594" y="0"/>
                </a:lnTo>
                <a:lnTo>
                  <a:pt x="0" y="180594"/>
                </a:lnTo>
                <a:lnTo>
                  <a:pt x="180594" y="361188"/>
                </a:lnTo>
                <a:lnTo>
                  <a:pt x="2161032" y="361188"/>
                </a:lnTo>
                <a:lnTo>
                  <a:pt x="2161032" y="0"/>
                </a:lnTo>
                <a:close/>
              </a:path>
            </a:pathLst>
          </a:custGeom>
          <a:solidFill>
            <a:srgbClr val="BEBEBE"/>
          </a:solidFill>
        </p:spPr>
        <p:txBody>
          <a:bodyPr wrap="square" lIns="0" tIns="0" rIns="0" bIns="0" rtlCol="0"/>
          <a:lstStyle/>
          <a:p/>
        </p:txBody>
      </p:sp>
      <p:sp>
        <p:nvSpPr>
          <p:cNvPr id="14" name="object 14"/>
          <p:cNvSpPr txBox="1"/>
          <p:nvPr/>
        </p:nvSpPr>
        <p:spPr>
          <a:xfrm>
            <a:off x="1724405" y="4081017"/>
            <a:ext cx="93980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FFFFFF"/>
                </a:solidFill>
                <a:latin typeface="微软雅黑"/>
                <a:cs typeface="微软雅黑"/>
              </a:rPr>
              <a:t>传统私处护理</a:t>
            </a:r>
            <a:endParaRPr sz="1200">
              <a:latin typeface="微软雅黑"/>
              <a:cs typeface="微软雅黑"/>
            </a:endParaRPr>
          </a:p>
        </p:txBody>
      </p:sp>
      <p:sp>
        <p:nvSpPr>
          <p:cNvPr id="15" name="object 15"/>
          <p:cNvSpPr/>
          <p:nvPr/>
        </p:nvSpPr>
        <p:spPr>
          <a:xfrm>
            <a:off x="3354323" y="4005071"/>
            <a:ext cx="2161540" cy="361315"/>
          </a:xfrm>
          <a:custGeom>
            <a:rect l="l" t="t" r="r" b="b"/>
            <a:pathLst>
              <a:path w="2161540" h="361314">
                <a:moveTo>
                  <a:pt x="1980438" y="0"/>
                </a:moveTo>
                <a:lnTo>
                  <a:pt x="0" y="0"/>
                </a:lnTo>
                <a:lnTo>
                  <a:pt x="0" y="361188"/>
                </a:lnTo>
                <a:lnTo>
                  <a:pt x="1980438" y="361188"/>
                </a:lnTo>
                <a:lnTo>
                  <a:pt x="2161031" y="180594"/>
                </a:lnTo>
                <a:lnTo>
                  <a:pt x="1980438" y="0"/>
                </a:lnTo>
                <a:close/>
              </a:path>
            </a:pathLst>
          </a:custGeom>
          <a:solidFill>
            <a:srgbClr val="F38285"/>
          </a:solidFill>
        </p:spPr>
        <p:txBody>
          <a:bodyPr wrap="square" lIns="0" tIns="0" rIns="0" bIns="0" rtlCol="0"/>
          <a:lstStyle/>
          <a:p/>
        </p:txBody>
      </p:sp>
      <p:sp>
        <p:nvSpPr>
          <p:cNvPr id="16" name="object 16"/>
          <p:cNvSpPr txBox="1"/>
          <p:nvPr/>
        </p:nvSpPr>
        <p:spPr>
          <a:xfrm>
            <a:off x="3942969" y="4070680"/>
            <a:ext cx="1092200" cy="208915"/>
          </a:xfrm>
          <a:prstGeom prst="rect">
            <a:avLst/>
          </a:prstGeom>
        </p:spPr>
        <p:txBody>
          <a:bodyPr vert="horz" wrap="square" lIns="0" tIns="12700" rIns="0" bIns="0" rtlCol="0">
            <a:spAutoFit/>
          </a:bodyPr>
          <a:lstStyle/>
          <a:p>
            <a:pPr marL="12700">
              <a:lnSpc>
                <a:spcPct val="100000"/>
              </a:lnSpc>
              <a:spcBef>
                <a:spcPts val="100"/>
              </a:spcBef>
            </a:pPr>
            <a:r>
              <a:rPr sz="1200" b="1" spc="-5">
                <a:solidFill>
                  <a:srgbClr val="FFFFFF"/>
                </a:solidFill>
                <a:latin typeface="微软雅黑"/>
                <a:cs typeface="微软雅黑"/>
              </a:rPr>
              <a:t>新时代私处护理</a:t>
            </a:r>
            <a:endParaRPr sz="1200">
              <a:latin typeface="微软雅黑"/>
              <a:cs typeface="微软雅黑"/>
            </a:endParaRPr>
          </a:p>
        </p:txBody>
      </p:sp>
      <p:sp>
        <p:nvSpPr>
          <p:cNvPr id="17" name="object 17"/>
          <p:cNvSpPr/>
          <p:nvPr/>
        </p:nvSpPr>
        <p:spPr>
          <a:xfrm>
            <a:off x="1211580" y="5149596"/>
            <a:ext cx="1583690" cy="216535"/>
          </a:xfrm>
          <a:custGeom>
            <a:rect l="l" t="t" r="r" b="b"/>
            <a:pathLst>
              <a:path w="1583689" h="216535">
                <a:moveTo>
                  <a:pt x="1583436" y="0"/>
                </a:moveTo>
                <a:lnTo>
                  <a:pt x="108203" y="0"/>
                </a:lnTo>
                <a:lnTo>
                  <a:pt x="0" y="108203"/>
                </a:lnTo>
                <a:lnTo>
                  <a:pt x="108203" y="216407"/>
                </a:lnTo>
                <a:lnTo>
                  <a:pt x="1583436" y="216407"/>
                </a:lnTo>
                <a:lnTo>
                  <a:pt x="1583436" y="0"/>
                </a:lnTo>
                <a:close/>
              </a:path>
            </a:pathLst>
          </a:custGeom>
          <a:solidFill>
            <a:srgbClr val="BEBEBE"/>
          </a:solidFill>
        </p:spPr>
        <p:txBody>
          <a:bodyPr wrap="square" lIns="0" tIns="0" rIns="0" bIns="0" rtlCol="0"/>
          <a:lstStyle/>
          <a:p/>
        </p:txBody>
      </p:sp>
      <p:sp>
        <p:nvSpPr>
          <p:cNvPr id="18" name="object 18"/>
          <p:cNvSpPr txBox="1"/>
          <p:nvPr/>
        </p:nvSpPr>
        <p:spPr>
          <a:xfrm>
            <a:off x="1425321" y="5173471"/>
            <a:ext cx="1290320"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FFFFFF"/>
                </a:solidFill>
                <a:latin typeface="微软雅黑"/>
                <a:cs typeface="微软雅黑"/>
              </a:rPr>
              <a:t>简单清洗，粗放型护理</a:t>
            </a:r>
            <a:endParaRPr sz="1000">
              <a:latin typeface="微软雅黑"/>
              <a:cs typeface="微软雅黑"/>
            </a:endParaRPr>
          </a:p>
        </p:txBody>
      </p:sp>
      <p:sp>
        <p:nvSpPr>
          <p:cNvPr id="19" name="object 19"/>
          <p:cNvSpPr/>
          <p:nvPr/>
        </p:nvSpPr>
        <p:spPr>
          <a:xfrm>
            <a:off x="3662171" y="4657344"/>
            <a:ext cx="1871980" cy="216535"/>
          </a:xfrm>
          <a:custGeom>
            <a:rect l="l" t="t" r="r" b="b"/>
            <a:pathLst>
              <a:path w="1871979" h="216535">
                <a:moveTo>
                  <a:pt x="1763267" y="0"/>
                </a:moveTo>
                <a:lnTo>
                  <a:pt x="0" y="0"/>
                </a:lnTo>
                <a:lnTo>
                  <a:pt x="0" y="216407"/>
                </a:lnTo>
                <a:lnTo>
                  <a:pt x="1763267" y="216407"/>
                </a:lnTo>
                <a:lnTo>
                  <a:pt x="1871472" y="108203"/>
                </a:lnTo>
                <a:lnTo>
                  <a:pt x="1763267" y="0"/>
                </a:lnTo>
                <a:close/>
              </a:path>
            </a:pathLst>
          </a:custGeom>
          <a:solidFill>
            <a:srgbClr val="F38285"/>
          </a:solidFill>
        </p:spPr>
        <p:txBody>
          <a:bodyPr wrap="square" lIns="0" tIns="0" rIns="0" bIns="0" rtlCol="0"/>
          <a:lstStyle/>
          <a:p/>
        </p:txBody>
      </p:sp>
      <p:sp>
        <p:nvSpPr>
          <p:cNvPr id="20" name="object 20"/>
          <p:cNvSpPr txBox="1"/>
          <p:nvPr/>
        </p:nvSpPr>
        <p:spPr>
          <a:xfrm>
            <a:off x="3741546" y="4667758"/>
            <a:ext cx="1760220" cy="186690"/>
          </a:xfrm>
          <a:prstGeom prst="rect">
            <a:avLst/>
          </a:prstGeom>
        </p:spPr>
        <p:txBody>
          <a:bodyPr vert="horz" wrap="square" lIns="0" tIns="13335" rIns="0" bIns="0" rtlCol="0">
            <a:spAutoFit/>
          </a:bodyPr>
          <a:lstStyle/>
          <a:p>
            <a:pPr marL="12700">
              <a:lnSpc>
                <a:spcPct val="100000"/>
              </a:lnSpc>
              <a:spcBef>
                <a:spcPts val="105"/>
              </a:spcBef>
            </a:pPr>
            <a:r>
              <a:rPr sz="1050" b="1" spc="5">
                <a:solidFill>
                  <a:srgbClr val="FFFFFF"/>
                </a:solidFill>
                <a:latin typeface="微软雅黑"/>
                <a:cs typeface="微软雅黑"/>
              </a:rPr>
              <a:t>“</a:t>
            </a:r>
            <a:r>
              <a:rPr sz="1050" b="1" spc="-10">
                <a:solidFill>
                  <a:srgbClr val="FFFFFF"/>
                </a:solidFill>
                <a:latin typeface="微软雅黑"/>
                <a:cs typeface="微软雅黑"/>
              </a:rPr>
              <a:t>无</a:t>
            </a:r>
            <a:r>
              <a:rPr sz="1050" b="1" spc="5">
                <a:solidFill>
                  <a:srgbClr val="FFFFFF"/>
                </a:solidFill>
                <a:latin typeface="微软雅黑"/>
                <a:cs typeface="微软雅黑"/>
              </a:rPr>
              <a:t>病</a:t>
            </a:r>
            <a:r>
              <a:rPr sz="1050" b="1" spc="-10">
                <a:solidFill>
                  <a:srgbClr val="FFFFFF"/>
                </a:solidFill>
                <a:latin typeface="微软雅黑"/>
                <a:cs typeface="微软雅黑"/>
              </a:rPr>
              <a:t>先</a:t>
            </a:r>
            <a:r>
              <a:rPr sz="1050" b="1" spc="5">
                <a:solidFill>
                  <a:srgbClr val="FFFFFF"/>
                </a:solidFill>
                <a:latin typeface="微软雅黑"/>
                <a:cs typeface="微软雅黑"/>
              </a:rPr>
              <a:t>预</a:t>
            </a:r>
            <a:r>
              <a:rPr sz="1050" b="1" spc="-10">
                <a:solidFill>
                  <a:srgbClr val="FFFFFF"/>
                </a:solidFill>
                <a:latin typeface="微软雅黑"/>
                <a:cs typeface="微软雅黑"/>
              </a:rPr>
              <a:t>防</a:t>
            </a:r>
            <a:r>
              <a:rPr sz="1050" b="1" spc="5">
                <a:solidFill>
                  <a:srgbClr val="FFFFFF"/>
                </a:solidFill>
                <a:latin typeface="微软雅黑"/>
                <a:cs typeface="微软雅黑"/>
              </a:rPr>
              <a:t>，</a:t>
            </a:r>
            <a:r>
              <a:rPr sz="1050" b="1" spc="-10">
                <a:solidFill>
                  <a:srgbClr val="FFFFFF"/>
                </a:solidFill>
                <a:latin typeface="微软雅黑"/>
                <a:cs typeface="微软雅黑"/>
              </a:rPr>
              <a:t>防</a:t>
            </a:r>
            <a:r>
              <a:rPr sz="1050" b="1" spc="5">
                <a:solidFill>
                  <a:srgbClr val="FFFFFF"/>
                </a:solidFill>
                <a:latin typeface="微软雅黑"/>
                <a:cs typeface="微软雅黑"/>
              </a:rPr>
              <a:t>患</a:t>
            </a:r>
            <a:r>
              <a:rPr sz="1050" b="1" spc="-10">
                <a:solidFill>
                  <a:srgbClr val="FFFFFF"/>
                </a:solidFill>
                <a:latin typeface="微软雅黑"/>
                <a:cs typeface="微软雅黑"/>
              </a:rPr>
              <a:t>于未</a:t>
            </a:r>
            <a:r>
              <a:rPr sz="1050" b="1" spc="5">
                <a:solidFill>
                  <a:srgbClr val="FFFFFF"/>
                </a:solidFill>
                <a:latin typeface="微软雅黑"/>
                <a:cs typeface="微软雅黑"/>
              </a:rPr>
              <a:t>然”</a:t>
            </a:r>
            <a:endParaRPr sz="1050">
              <a:latin typeface="微软雅黑"/>
              <a:cs typeface="微软雅黑"/>
            </a:endParaRPr>
          </a:p>
        </p:txBody>
      </p:sp>
      <p:sp>
        <p:nvSpPr>
          <p:cNvPr id="21" name="object 21"/>
          <p:cNvSpPr/>
          <p:nvPr/>
        </p:nvSpPr>
        <p:spPr>
          <a:xfrm>
            <a:off x="1536191" y="5577840"/>
            <a:ext cx="1259205" cy="215265"/>
          </a:xfrm>
          <a:custGeom>
            <a:rect l="l" t="t" r="r" b="b"/>
            <a:pathLst>
              <a:path w="1259205" h="215264">
                <a:moveTo>
                  <a:pt x="1258824" y="0"/>
                </a:moveTo>
                <a:lnTo>
                  <a:pt x="107441" y="0"/>
                </a:lnTo>
                <a:lnTo>
                  <a:pt x="0" y="107442"/>
                </a:lnTo>
                <a:lnTo>
                  <a:pt x="107441" y="214884"/>
                </a:lnTo>
                <a:lnTo>
                  <a:pt x="1258824" y="214884"/>
                </a:lnTo>
                <a:lnTo>
                  <a:pt x="1258824" y="0"/>
                </a:lnTo>
                <a:close/>
              </a:path>
            </a:pathLst>
          </a:custGeom>
          <a:solidFill>
            <a:srgbClr val="BEBEBE"/>
          </a:solidFill>
        </p:spPr>
        <p:txBody>
          <a:bodyPr wrap="square" lIns="0" tIns="0" rIns="0" bIns="0" rtlCol="0"/>
          <a:lstStyle/>
          <a:p/>
        </p:txBody>
      </p:sp>
      <p:sp>
        <p:nvSpPr>
          <p:cNvPr id="22" name="object 22"/>
          <p:cNvSpPr txBox="1"/>
          <p:nvPr/>
        </p:nvSpPr>
        <p:spPr>
          <a:xfrm>
            <a:off x="1679194" y="5600801"/>
            <a:ext cx="1037590"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FFFFFF"/>
                </a:solidFill>
                <a:latin typeface="微软雅黑"/>
                <a:cs typeface="微软雅黑"/>
              </a:rPr>
              <a:t>缺乏日常护理意识</a:t>
            </a:r>
            <a:endParaRPr sz="1000">
              <a:latin typeface="微软雅黑"/>
              <a:cs typeface="微软雅黑"/>
            </a:endParaRPr>
          </a:p>
        </p:txBody>
      </p:sp>
      <p:sp>
        <p:nvSpPr>
          <p:cNvPr id="23" name="object 23"/>
          <p:cNvSpPr/>
          <p:nvPr/>
        </p:nvSpPr>
        <p:spPr>
          <a:xfrm>
            <a:off x="3662171" y="5149596"/>
            <a:ext cx="1656714" cy="216535"/>
          </a:xfrm>
          <a:custGeom>
            <a:rect l="l" t="t" r="r" b="b"/>
            <a:pathLst>
              <a:path w="1656714" h="216535">
                <a:moveTo>
                  <a:pt x="1548383" y="0"/>
                </a:moveTo>
                <a:lnTo>
                  <a:pt x="0" y="0"/>
                </a:lnTo>
                <a:lnTo>
                  <a:pt x="0" y="216407"/>
                </a:lnTo>
                <a:lnTo>
                  <a:pt x="1548383" y="216407"/>
                </a:lnTo>
                <a:lnTo>
                  <a:pt x="1656588" y="108203"/>
                </a:lnTo>
                <a:lnTo>
                  <a:pt x="1548383" y="0"/>
                </a:lnTo>
                <a:close/>
              </a:path>
            </a:pathLst>
          </a:custGeom>
          <a:solidFill>
            <a:srgbClr val="F38285"/>
          </a:solidFill>
        </p:spPr>
        <p:txBody>
          <a:bodyPr wrap="square" lIns="0" tIns="0" rIns="0" bIns="0" rtlCol="0"/>
          <a:lstStyle/>
          <a:p/>
        </p:txBody>
      </p:sp>
      <p:sp>
        <p:nvSpPr>
          <p:cNvPr id="24" name="object 24"/>
          <p:cNvSpPr txBox="1"/>
          <p:nvPr/>
        </p:nvSpPr>
        <p:spPr>
          <a:xfrm>
            <a:off x="3741546" y="5169153"/>
            <a:ext cx="1363980" cy="186690"/>
          </a:xfrm>
          <a:prstGeom prst="rect">
            <a:avLst/>
          </a:prstGeom>
        </p:spPr>
        <p:txBody>
          <a:bodyPr vert="horz" wrap="square" lIns="0" tIns="13335" rIns="0" bIns="0" rtlCol="0">
            <a:spAutoFit/>
          </a:bodyPr>
          <a:lstStyle/>
          <a:p>
            <a:pPr marL="12700">
              <a:lnSpc>
                <a:spcPct val="100000"/>
              </a:lnSpc>
              <a:spcBef>
                <a:spcPts val="105"/>
              </a:spcBef>
            </a:pPr>
            <a:r>
              <a:rPr sz="1050" b="1" spc="5">
                <a:solidFill>
                  <a:srgbClr val="FFFFFF"/>
                </a:solidFill>
                <a:latin typeface="微软雅黑"/>
                <a:cs typeface="微软雅黑"/>
              </a:rPr>
              <a:t>专业保养，精</a:t>
            </a:r>
            <a:r>
              <a:rPr sz="1050" b="1" spc="-10">
                <a:solidFill>
                  <a:srgbClr val="FFFFFF"/>
                </a:solidFill>
                <a:latin typeface="微软雅黑"/>
                <a:cs typeface="微软雅黑"/>
              </a:rPr>
              <a:t>细</a:t>
            </a:r>
            <a:r>
              <a:rPr sz="1050" b="1" spc="5">
                <a:solidFill>
                  <a:srgbClr val="FFFFFF"/>
                </a:solidFill>
                <a:latin typeface="微软雅黑"/>
                <a:cs typeface="微软雅黑"/>
              </a:rPr>
              <a:t>化</a:t>
            </a:r>
            <a:r>
              <a:rPr sz="1050" b="1" spc="-10">
                <a:solidFill>
                  <a:srgbClr val="FFFFFF"/>
                </a:solidFill>
                <a:latin typeface="微软雅黑"/>
                <a:cs typeface="微软雅黑"/>
              </a:rPr>
              <a:t>护</a:t>
            </a:r>
            <a:r>
              <a:rPr sz="1050" b="1" spc="5">
                <a:solidFill>
                  <a:srgbClr val="FFFFFF"/>
                </a:solidFill>
                <a:latin typeface="微软雅黑"/>
                <a:cs typeface="微软雅黑"/>
              </a:rPr>
              <a:t>理</a:t>
            </a:r>
            <a:endParaRPr sz="1050">
              <a:latin typeface="微软雅黑"/>
              <a:cs typeface="微软雅黑"/>
            </a:endParaRPr>
          </a:p>
        </p:txBody>
      </p:sp>
      <p:sp>
        <p:nvSpPr>
          <p:cNvPr id="25" name="object 25"/>
          <p:cNvSpPr/>
          <p:nvPr/>
        </p:nvSpPr>
        <p:spPr>
          <a:xfrm>
            <a:off x="3662171" y="5577840"/>
            <a:ext cx="1295400" cy="215265"/>
          </a:xfrm>
          <a:custGeom>
            <a:rect l="l" t="t" r="r" b="b"/>
            <a:pathLst>
              <a:path w="1295400" h="215264">
                <a:moveTo>
                  <a:pt x="1187957" y="0"/>
                </a:moveTo>
                <a:lnTo>
                  <a:pt x="0" y="0"/>
                </a:lnTo>
                <a:lnTo>
                  <a:pt x="0" y="214884"/>
                </a:lnTo>
                <a:lnTo>
                  <a:pt x="1187957" y="214884"/>
                </a:lnTo>
                <a:lnTo>
                  <a:pt x="1295400" y="107442"/>
                </a:lnTo>
                <a:lnTo>
                  <a:pt x="1187957" y="0"/>
                </a:lnTo>
                <a:close/>
              </a:path>
            </a:pathLst>
          </a:custGeom>
          <a:solidFill>
            <a:srgbClr val="F38285"/>
          </a:solidFill>
        </p:spPr>
        <p:txBody>
          <a:bodyPr wrap="square" lIns="0" tIns="0" rIns="0" bIns="0" rtlCol="0"/>
          <a:lstStyle/>
          <a:p/>
        </p:txBody>
      </p:sp>
      <p:sp>
        <p:nvSpPr>
          <p:cNvPr id="26" name="object 26"/>
          <p:cNvSpPr txBox="1"/>
          <p:nvPr/>
        </p:nvSpPr>
        <p:spPr>
          <a:xfrm>
            <a:off x="3741546" y="5593181"/>
            <a:ext cx="1037590"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FFFFFF"/>
                </a:solidFill>
                <a:latin typeface="微软雅黑"/>
                <a:cs typeface="微软雅黑"/>
              </a:rPr>
              <a:t>日常化常态化护理</a:t>
            </a:r>
            <a:endParaRPr sz="1000">
              <a:latin typeface="微软雅黑"/>
              <a:cs typeface="微软雅黑"/>
            </a:endParaRPr>
          </a:p>
        </p:txBody>
      </p:sp>
      <p:sp>
        <p:nvSpPr>
          <p:cNvPr id="27" name="object 27"/>
          <p:cNvSpPr txBox="1"/>
          <p:nvPr/>
        </p:nvSpPr>
        <p:spPr>
          <a:xfrm>
            <a:off x="1902714" y="2427224"/>
            <a:ext cx="2520315" cy="239395"/>
          </a:xfrm>
          <a:prstGeom prst="rect">
            <a:avLst/>
          </a:prstGeom>
        </p:spPr>
        <p:txBody>
          <a:bodyPr vert="horz" wrap="square" lIns="0" tIns="13335" rIns="0" bIns="0" rtlCol="0">
            <a:spAutoFit/>
          </a:bodyPr>
          <a:lstStyle/>
          <a:p>
            <a:pPr marL="12700">
              <a:lnSpc>
                <a:spcPct val="100000"/>
              </a:lnSpc>
              <a:spcBef>
                <a:spcPts val="105"/>
              </a:spcBef>
            </a:pPr>
            <a:r>
              <a:rPr sz="1400" b="1">
                <a:solidFill>
                  <a:srgbClr val="404040"/>
                </a:solidFill>
                <a:latin typeface="微软雅黑"/>
                <a:cs typeface="微软雅黑"/>
              </a:rPr>
              <a:t>中国女性私处日常护理</a:t>
            </a:r>
            <a:r>
              <a:rPr sz="1400" b="1" spc="-15">
                <a:solidFill>
                  <a:srgbClr val="404040"/>
                </a:solidFill>
                <a:latin typeface="微软雅黑"/>
                <a:cs typeface="微软雅黑"/>
              </a:rPr>
              <a:t>观</a:t>
            </a:r>
            <a:r>
              <a:rPr sz="1400" b="1">
                <a:solidFill>
                  <a:srgbClr val="404040"/>
                </a:solidFill>
                <a:latin typeface="微软雅黑"/>
                <a:cs typeface="微软雅黑"/>
              </a:rPr>
              <a:t>念变化</a:t>
            </a:r>
            <a:endParaRPr sz="1400">
              <a:latin typeface="微软雅黑"/>
              <a:cs typeface="微软雅黑"/>
            </a:endParaRPr>
          </a:p>
        </p:txBody>
      </p:sp>
      <p:sp>
        <p:nvSpPr>
          <p:cNvPr id="28" name="object 28"/>
          <p:cNvSpPr/>
          <p:nvPr/>
        </p:nvSpPr>
        <p:spPr>
          <a:xfrm>
            <a:off x="1772411" y="2709772"/>
            <a:ext cx="2923411" cy="1249579"/>
          </a:xfrm>
          <a:prstGeom prst="rect">
            <a:avLst/>
          </a:prstGeom>
          <a:blipFill>
            <a:blip r:embed="rId4"/>
            <a:stretch>
              <a:fillRect/>
            </a:stretch>
          </a:blipFill>
        </p:spPr>
        <p:txBody>
          <a:bodyPr wrap="square" lIns="0" tIns="0" rIns="0" bIns="0" rtlCol="0"/>
          <a:lstStyle/>
          <a:p/>
        </p:txBody>
      </p:sp>
      <p:sp>
        <p:nvSpPr>
          <p:cNvPr id="29" name="object 29"/>
          <p:cNvSpPr txBox="1"/>
          <p:nvPr/>
        </p:nvSpPr>
        <p:spPr>
          <a:xfrm>
            <a:off x="3134105" y="3390646"/>
            <a:ext cx="428625" cy="330835"/>
          </a:xfrm>
          <a:prstGeom prst="rect">
            <a:avLst/>
          </a:prstGeom>
        </p:spPr>
        <p:txBody>
          <a:bodyPr vert="horz" wrap="square" lIns="0" tIns="13335" rIns="0" bIns="0" rtlCol="0">
            <a:spAutoFit/>
          </a:bodyPr>
          <a:lstStyle/>
          <a:p>
            <a:pPr marL="12700">
              <a:lnSpc>
                <a:spcPct val="100000"/>
              </a:lnSpc>
              <a:spcBef>
                <a:spcPts val="105"/>
              </a:spcBef>
            </a:pPr>
            <a:r>
              <a:rPr sz="2000" b="1" spc="-30">
                <a:solidFill>
                  <a:srgbClr val="7E7E7E"/>
                </a:solidFill>
                <a:latin typeface="微软雅黑"/>
                <a:cs typeface="微软雅黑"/>
              </a:rPr>
              <a:t>V</a:t>
            </a:r>
            <a:r>
              <a:rPr sz="2000" b="1" spc="-10">
                <a:solidFill>
                  <a:srgbClr val="F38285"/>
                </a:solidFill>
                <a:latin typeface="微软雅黑"/>
                <a:cs typeface="微软雅黑"/>
              </a:rPr>
              <a:t>S.</a:t>
            </a:r>
            <a:endParaRPr sz="2000">
              <a:latin typeface="微软雅黑"/>
              <a:cs typeface="微软雅黑"/>
            </a:endParaRPr>
          </a:p>
        </p:txBody>
      </p:sp>
      <p:sp>
        <p:nvSpPr>
          <p:cNvPr id="30" name="object 30"/>
          <p:cNvSpPr/>
          <p:nvPr/>
        </p:nvSpPr>
        <p:spPr>
          <a:xfrm>
            <a:off x="4789932" y="2813667"/>
            <a:ext cx="1658620" cy="487680"/>
          </a:xfrm>
          <a:custGeom>
            <a:rect l="l" t="t" r="r" b="b"/>
            <a:pathLst>
              <a:path w="1658620" h="487679">
                <a:moveTo>
                  <a:pt x="1062803" y="441342"/>
                </a:moveTo>
                <a:lnTo>
                  <a:pt x="633094" y="441342"/>
                </a:lnTo>
                <a:lnTo>
                  <a:pt x="661060" y="455353"/>
                </a:lnTo>
                <a:lnTo>
                  <a:pt x="694324" y="467139"/>
                </a:lnTo>
                <a:lnTo>
                  <a:pt x="732089" y="476471"/>
                </a:lnTo>
                <a:lnTo>
                  <a:pt x="773556" y="483125"/>
                </a:lnTo>
                <a:lnTo>
                  <a:pt x="832483" y="487401"/>
                </a:lnTo>
                <a:lnTo>
                  <a:pt x="890402" y="486248"/>
                </a:lnTo>
                <a:lnTo>
                  <a:pt x="945376" y="480082"/>
                </a:lnTo>
                <a:lnTo>
                  <a:pt x="995465" y="469323"/>
                </a:lnTo>
                <a:lnTo>
                  <a:pt x="1038729" y="454387"/>
                </a:lnTo>
                <a:lnTo>
                  <a:pt x="1062803" y="441342"/>
                </a:lnTo>
                <a:close/>
              </a:path>
              <a:path w="1658620" h="487679">
                <a:moveTo>
                  <a:pt x="415155" y="42659"/>
                </a:moveTo>
                <a:lnTo>
                  <a:pt x="371982" y="43578"/>
                </a:lnTo>
                <a:lnTo>
                  <a:pt x="304888" y="50971"/>
                </a:lnTo>
                <a:lnTo>
                  <a:pt x="247000" y="64664"/>
                </a:lnTo>
                <a:lnTo>
                  <a:pt x="200437" y="83551"/>
                </a:lnTo>
                <a:lnTo>
                  <a:pt x="167315" y="106523"/>
                </a:lnTo>
                <a:lnTo>
                  <a:pt x="149750" y="132472"/>
                </a:lnTo>
                <a:lnTo>
                  <a:pt x="149859" y="160291"/>
                </a:lnTo>
                <a:lnTo>
                  <a:pt x="148462" y="161815"/>
                </a:lnTo>
                <a:lnTo>
                  <a:pt x="110063" y="165329"/>
                </a:lnTo>
                <a:lnTo>
                  <a:pt x="45217" y="182121"/>
                </a:lnTo>
                <a:lnTo>
                  <a:pt x="0" y="219913"/>
                </a:lnTo>
                <a:lnTo>
                  <a:pt x="4063" y="245571"/>
                </a:lnTo>
                <a:lnTo>
                  <a:pt x="31750" y="268753"/>
                </a:lnTo>
                <a:lnTo>
                  <a:pt x="81152" y="286529"/>
                </a:lnTo>
                <a:lnTo>
                  <a:pt x="59265" y="298187"/>
                </a:lnTo>
                <a:lnTo>
                  <a:pt x="44354" y="311310"/>
                </a:lnTo>
                <a:lnTo>
                  <a:pt x="36826" y="325409"/>
                </a:lnTo>
                <a:lnTo>
                  <a:pt x="37083" y="339996"/>
                </a:lnTo>
                <a:lnTo>
                  <a:pt x="57777" y="365181"/>
                </a:lnTo>
                <a:lnTo>
                  <a:pt x="99663" y="384605"/>
                </a:lnTo>
                <a:lnTo>
                  <a:pt x="156741" y="396360"/>
                </a:lnTo>
                <a:lnTo>
                  <a:pt x="223012" y="398543"/>
                </a:lnTo>
                <a:lnTo>
                  <a:pt x="224027" y="399305"/>
                </a:lnTo>
                <a:lnTo>
                  <a:pt x="225043" y="399940"/>
                </a:lnTo>
                <a:lnTo>
                  <a:pt x="226187" y="400702"/>
                </a:lnTo>
                <a:lnTo>
                  <a:pt x="262126" y="419992"/>
                </a:lnTo>
                <a:lnTo>
                  <a:pt x="305607" y="435555"/>
                </a:lnTo>
                <a:lnTo>
                  <a:pt x="354991" y="447225"/>
                </a:lnTo>
                <a:lnTo>
                  <a:pt x="408638" y="454836"/>
                </a:lnTo>
                <a:lnTo>
                  <a:pt x="464911" y="458219"/>
                </a:lnTo>
                <a:lnTo>
                  <a:pt x="522170" y="457209"/>
                </a:lnTo>
                <a:lnTo>
                  <a:pt x="578777" y="451639"/>
                </a:lnTo>
                <a:lnTo>
                  <a:pt x="633094" y="441342"/>
                </a:lnTo>
                <a:lnTo>
                  <a:pt x="1062803" y="441342"/>
                </a:lnTo>
                <a:lnTo>
                  <a:pt x="1073229" y="435692"/>
                </a:lnTo>
                <a:lnTo>
                  <a:pt x="1097026" y="413656"/>
                </a:lnTo>
                <a:lnTo>
                  <a:pt x="1330988" y="413656"/>
                </a:lnTo>
                <a:lnTo>
                  <a:pt x="1370615" y="401638"/>
                </a:lnTo>
                <a:lnTo>
                  <a:pt x="1405734" y="383797"/>
                </a:lnTo>
                <a:lnTo>
                  <a:pt x="1428577" y="362674"/>
                </a:lnTo>
                <a:lnTo>
                  <a:pt x="1437004" y="339107"/>
                </a:lnTo>
                <a:lnTo>
                  <a:pt x="1469731" y="336356"/>
                </a:lnTo>
                <a:lnTo>
                  <a:pt x="1530945" y="325998"/>
                </a:lnTo>
                <a:lnTo>
                  <a:pt x="1607902" y="298763"/>
                </a:lnTo>
                <a:lnTo>
                  <a:pt x="1641244" y="275310"/>
                </a:lnTo>
                <a:lnTo>
                  <a:pt x="1658427" y="222944"/>
                </a:lnTo>
                <a:lnTo>
                  <a:pt x="1641350" y="196824"/>
                </a:lnTo>
                <a:lnTo>
                  <a:pt x="1606550" y="172610"/>
                </a:lnTo>
                <a:lnTo>
                  <a:pt x="1610359" y="169181"/>
                </a:lnTo>
                <a:lnTo>
                  <a:pt x="1613407" y="165498"/>
                </a:lnTo>
                <a:lnTo>
                  <a:pt x="1615947" y="161815"/>
                </a:lnTo>
                <a:lnTo>
                  <a:pt x="1622880" y="135698"/>
                </a:lnTo>
                <a:lnTo>
                  <a:pt x="1609591" y="110893"/>
                </a:lnTo>
                <a:lnTo>
                  <a:pt x="1578448" y="89074"/>
                </a:lnTo>
                <a:lnTo>
                  <a:pt x="1531815" y="71919"/>
                </a:lnTo>
                <a:lnTo>
                  <a:pt x="1472056" y="61104"/>
                </a:lnTo>
                <a:lnTo>
                  <a:pt x="1469135" y="56786"/>
                </a:lnTo>
                <a:lnTo>
                  <a:pt x="538098" y="56786"/>
                </a:lnTo>
                <a:lnTo>
                  <a:pt x="499070" y="49346"/>
                </a:lnTo>
                <a:lnTo>
                  <a:pt x="457803" y="44610"/>
                </a:lnTo>
                <a:lnTo>
                  <a:pt x="415155" y="42659"/>
                </a:lnTo>
                <a:close/>
              </a:path>
              <a:path w="1658620" h="487679">
                <a:moveTo>
                  <a:pt x="1330988" y="413656"/>
                </a:moveTo>
                <a:lnTo>
                  <a:pt x="1097026" y="413656"/>
                </a:lnTo>
                <a:lnTo>
                  <a:pt x="1124055" y="419438"/>
                </a:lnTo>
                <a:lnTo>
                  <a:pt x="1152667" y="423625"/>
                </a:lnTo>
                <a:lnTo>
                  <a:pt x="1182447" y="426193"/>
                </a:lnTo>
                <a:lnTo>
                  <a:pt x="1212977" y="427118"/>
                </a:lnTo>
                <a:lnTo>
                  <a:pt x="1272099" y="424135"/>
                </a:lnTo>
                <a:lnTo>
                  <a:pt x="1325357" y="415363"/>
                </a:lnTo>
                <a:lnTo>
                  <a:pt x="1330988" y="413656"/>
                </a:lnTo>
                <a:close/>
              </a:path>
              <a:path w="1658620" h="487679">
                <a:moveTo>
                  <a:pt x="710649" y="13352"/>
                </a:moveTo>
                <a:lnTo>
                  <a:pt x="659018" y="16876"/>
                </a:lnTo>
                <a:lnTo>
                  <a:pt x="611293" y="25501"/>
                </a:lnTo>
                <a:lnTo>
                  <a:pt x="570108" y="38911"/>
                </a:lnTo>
                <a:lnTo>
                  <a:pt x="538098" y="56786"/>
                </a:lnTo>
                <a:lnTo>
                  <a:pt x="1469135" y="56786"/>
                </a:lnTo>
                <a:lnTo>
                  <a:pt x="1463643" y="48670"/>
                </a:lnTo>
                <a:lnTo>
                  <a:pt x="1450085" y="37069"/>
                </a:lnTo>
                <a:lnTo>
                  <a:pt x="1449698" y="36847"/>
                </a:lnTo>
                <a:lnTo>
                  <a:pt x="862710" y="36847"/>
                </a:lnTo>
                <a:lnTo>
                  <a:pt x="851787" y="32824"/>
                </a:lnTo>
                <a:lnTo>
                  <a:pt x="840184" y="29147"/>
                </a:lnTo>
                <a:lnTo>
                  <a:pt x="827938" y="25828"/>
                </a:lnTo>
                <a:lnTo>
                  <a:pt x="815085" y="22877"/>
                </a:lnTo>
                <a:lnTo>
                  <a:pt x="763550" y="15246"/>
                </a:lnTo>
                <a:lnTo>
                  <a:pt x="710649" y="13352"/>
                </a:lnTo>
                <a:close/>
              </a:path>
              <a:path w="1658620" h="487679">
                <a:moveTo>
                  <a:pt x="1036353" y="356"/>
                </a:moveTo>
                <a:lnTo>
                  <a:pt x="984518" y="664"/>
                </a:lnTo>
                <a:lnTo>
                  <a:pt x="935828" y="7178"/>
                </a:lnTo>
                <a:lnTo>
                  <a:pt x="893990" y="19403"/>
                </a:lnTo>
                <a:lnTo>
                  <a:pt x="862710" y="36847"/>
                </a:lnTo>
                <a:lnTo>
                  <a:pt x="1449698" y="36847"/>
                </a:lnTo>
                <a:lnTo>
                  <a:pt x="1431766" y="26564"/>
                </a:lnTo>
                <a:lnTo>
                  <a:pt x="1430810" y="26179"/>
                </a:lnTo>
                <a:lnTo>
                  <a:pt x="1146047" y="26179"/>
                </a:lnTo>
                <a:lnTo>
                  <a:pt x="1133615" y="20303"/>
                </a:lnTo>
                <a:lnTo>
                  <a:pt x="1119647" y="15082"/>
                </a:lnTo>
                <a:lnTo>
                  <a:pt x="1104274" y="10552"/>
                </a:lnTo>
                <a:lnTo>
                  <a:pt x="1087627" y="6748"/>
                </a:lnTo>
                <a:lnTo>
                  <a:pt x="1036353" y="356"/>
                </a:lnTo>
                <a:close/>
              </a:path>
              <a:path w="1658620" h="487679">
                <a:moveTo>
                  <a:pt x="1301724" y="0"/>
                </a:moveTo>
                <a:lnTo>
                  <a:pt x="1244793" y="1898"/>
                </a:lnTo>
                <a:lnTo>
                  <a:pt x="1191458" y="10674"/>
                </a:lnTo>
                <a:lnTo>
                  <a:pt x="1146047" y="26179"/>
                </a:lnTo>
                <a:lnTo>
                  <a:pt x="1430810" y="26179"/>
                </a:lnTo>
                <a:lnTo>
                  <a:pt x="1409064" y="17416"/>
                </a:lnTo>
                <a:lnTo>
                  <a:pt x="1357924" y="5123"/>
                </a:lnTo>
                <a:lnTo>
                  <a:pt x="1301724" y="0"/>
                </a:lnTo>
                <a:close/>
              </a:path>
            </a:pathLst>
          </a:custGeom>
          <a:solidFill>
            <a:srgbClr val="F38285">
              <a:alpha val="19999"/>
            </a:srgbClr>
          </a:solidFill>
        </p:spPr>
        <p:txBody>
          <a:bodyPr wrap="square" lIns="0" tIns="0" rIns="0" bIns="0" rtlCol="0"/>
          <a:lstStyle/>
          <a:p/>
        </p:txBody>
      </p:sp>
      <p:sp>
        <p:nvSpPr>
          <p:cNvPr id="31" name="object 31"/>
          <p:cNvSpPr/>
          <p:nvPr/>
        </p:nvSpPr>
        <p:spPr>
          <a:xfrm>
            <a:off x="5031740" y="3232911"/>
            <a:ext cx="141859" cy="93472"/>
          </a:xfrm>
          <a:prstGeom prst="rect">
            <a:avLst/>
          </a:prstGeom>
          <a:blipFill>
            <a:blip r:embed="rId5"/>
            <a:stretch>
              <a:fillRect/>
            </a:stretch>
          </a:blipFill>
        </p:spPr>
        <p:txBody>
          <a:bodyPr wrap="square" lIns="0" tIns="0" rIns="0" bIns="0" rtlCol="0"/>
          <a:lstStyle/>
          <a:p/>
        </p:txBody>
      </p:sp>
      <p:sp>
        <p:nvSpPr>
          <p:cNvPr id="32" name="object 32"/>
          <p:cNvSpPr/>
          <p:nvPr/>
        </p:nvSpPr>
        <p:spPr>
          <a:xfrm>
            <a:off x="4789932" y="2813667"/>
            <a:ext cx="1658620" cy="487680"/>
          </a:xfrm>
          <a:custGeom>
            <a:rect l="l" t="t" r="r" b="b"/>
            <a:pathLst>
              <a:path w="1658620" h="487679">
                <a:moveTo>
                  <a:pt x="149859" y="160291"/>
                </a:moveTo>
                <a:lnTo>
                  <a:pt x="167315" y="106523"/>
                </a:lnTo>
                <a:lnTo>
                  <a:pt x="200437" y="83551"/>
                </a:lnTo>
                <a:lnTo>
                  <a:pt x="247000" y="64664"/>
                </a:lnTo>
                <a:lnTo>
                  <a:pt x="304888" y="50971"/>
                </a:lnTo>
                <a:lnTo>
                  <a:pt x="371982" y="43578"/>
                </a:lnTo>
                <a:lnTo>
                  <a:pt x="415155" y="42659"/>
                </a:lnTo>
                <a:lnTo>
                  <a:pt x="457803" y="44610"/>
                </a:lnTo>
                <a:lnTo>
                  <a:pt x="499070" y="49346"/>
                </a:lnTo>
                <a:lnTo>
                  <a:pt x="538098" y="56786"/>
                </a:lnTo>
                <a:lnTo>
                  <a:pt x="570108" y="38911"/>
                </a:lnTo>
                <a:lnTo>
                  <a:pt x="611293" y="25501"/>
                </a:lnTo>
                <a:lnTo>
                  <a:pt x="659018" y="16876"/>
                </a:lnTo>
                <a:lnTo>
                  <a:pt x="710649" y="13352"/>
                </a:lnTo>
                <a:lnTo>
                  <a:pt x="763550" y="15246"/>
                </a:lnTo>
                <a:lnTo>
                  <a:pt x="815085" y="22877"/>
                </a:lnTo>
                <a:lnTo>
                  <a:pt x="862710" y="36847"/>
                </a:lnTo>
                <a:lnTo>
                  <a:pt x="893990" y="19403"/>
                </a:lnTo>
                <a:lnTo>
                  <a:pt x="935828" y="7178"/>
                </a:lnTo>
                <a:lnTo>
                  <a:pt x="984518" y="664"/>
                </a:lnTo>
                <a:lnTo>
                  <a:pt x="1036353" y="356"/>
                </a:lnTo>
                <a:lnTo>
                  <a:pt x="1087627" y="6748"/>
                </a:lnTo>
                <a:lnTo>
                  <a:pt x="1104274" y="10552"/>
                </a:lnTo>
                <a:lnTo>
                  <a:pt x="1119647" y="15082"/>
                </a:lnTo>
                <a:lnTo>
                  <a:pt x="1133615" y="20303"/>
                </a:lnTo>
                <a:lnTo>
                  <a:pt x="1146047" y="26179"/>
                </a:lnTo>
                <a:lnTo>
                  <a:pt x="1191458" y="10674"/>
                </a:lnTo>
                <a:lnTo>
                  <a:pt x="1244793" y="1898"/>
                </a:lnTo>
                <a:lnTo>
                  <a:pt x="1301724" y="0"/>
                </a:lnTo>
                <a:lnTo>
                  <a:pt x="1357924" y="5123"/>
                </a:lnTo>
                <a:lnTo>
                  <a:pt x="1409064" y="17416"/>
                </a:lnTo>
                <a:lnTo>
                  <a:pt x="1450085" y="37069"/>
                </a:lnTo>
                <a:lnTo>
                  <a:pt x="1472056" y="61104"/>
                </a:lnTo>
                <a:lnTo>
                  <a:pt x="1531815" y="71919"/>
                </a:lnTo>
                <a:lnTo>
                  <a:pt x="1578448" y="89074"/>
                </a:lnTo>
                <a:lnTo>
                  <a:pt x="1609591" y="110893"/>
                </a:lnTo>
                <a:lnTo>
                  <a:pt x="1622880" y="135698"/>
                </a:lnTo>
                <a:lnTo>
                  <a:pt x="1615947" y="161815"/>
                </a:lnTo>
                <a:lnTo>
                  <a:pt x="1613407" y="165498"/>
                </a:lnTo>
                <a:lnTo>
                  <a:pt x="1610359" y="169181"/>
                </a:lnTo>
                <a:lnTo>
                  <a:pt x="1606550" y="172610"/>
                </a:lnTo>
                <a:lnTo>
                  <a:pt x="1641350" y="196824"/>
                </a:lnTo>
                <a:lnTo>
                  <a:pt x="1658427" y="222944"/>
                </a:lnTo>
                <a:lnTo>
                  <a:pt x="1658238" y="249572"/>
                </a:lnTo>
                <a:lnTo>
                  <a:pt x="1641244" y="275310"/>
                </a:lnTo>
                <a:lnTo>
                  <a:pt x="1607902" y="298763"/>
                </a:lnTo>
                <a:lnTo>
                  <a:pt x="1558670" y="318533"/>
                </a:lnTo>
                <a:lnTo>
                  <a:pt x="1501171" y="331963"/>
                </a:lnTo>
                <a:lnTo>
                  <a:pt x="1437004" y="339107"/>
                </a:lnTo>
                <a:lnTo>
                  <a:pt x="1428577" y="362674"/>
                </a:lnTo>
                <a:lnTo>
                  <a:pt x="1370615" y="401638"/>
                </a:lnTo>
                <a:lnTo>
                  <a:pt x="1325357" y="415363"/>
                </a:lnTo>
                <a:lnTo>
                  <a:pt x="1272099" y="424135"/>
                </a:lnTo>
                <a:lnTo>
                  <a:pt x="1212977" y="427118"/>
                </a:lnTo>
                <a:lnTo>
                  <a:pt x="1182447" y="426193"/>
                </a:lnTo>
                <a:lnTo>
                  <a:pt x="1152667" y="423625"/>
                </a:lnTo>
                <a:lnTo>
                  <a:pt x="1124055" y="419438"/>
                </a:lnTo>
                <a:lnTo>
                  <a:pt x="1097026" y="413656"/>
                </a:lnTo>
                <a:lnTo>
                  <a:pt x="1073229" y="435692"/>
                </a:lnTo>
                <a:lnTo>
                  <a:pt x="1038729" y="454387"/>
                </a:lnTo>
                <a:lnTo>
                  <a:pt x="995465" y="469323"/>
                </a:lnTo>
                <a:lnTo>
                  <a:pt x="945376" y="480082"/>
                </a:lnTo>
                <a:lnTo>
                  <a:pt x="890402" y="486248"/>
                </a:lnTo>
                <a:lnTo>
                  <a:pt x="832483" y="487401"/>
                </a:lnTo>
                <a:lnTo>
                  <a:pt x="773556" y="483125"/>
                </a:lnTo>
                <a:lnTo>
                  <a:pt x="732089" y="476471"/>
                </a:lnTo>
                <a:lnTo>
                  <a:pt x="694324" y="467139"/>
                </a:lnTo>
                <a:lnTo>
                  <a:pt x="661060" y="455353"/>
                </a:lnTo>
                <a:lnTo>
                  <a:pt x="633094" y="441342"/>
                </a:lnTo>
                <a:lnTo>
                  <a:pt x="578777" y="451639"/>
                </a:lnTo>
                <a:lnTo>
                  <a:pt x="522170" y="457209"/>
                </a:lnTo>
                <a:lnTo>
                  <a:pt x="464911" y="458219"/>
                </a:lnTo>
                <a:lnTo>
                  <a:pt x="408638" y="454836"/>
                </a:lnTo>
                <a:lnTo>
                  <a:pt x="354991" y="447225"/>
                </a:lnTo>
                <a:lnTo>
                  <a:pt x="305607" y="435555"/>
                </a:lnTo>
                <a:lnTo>
                  <a:pt x="262126" y="419992"/>
                </a:lnTo>
                <a:lnTo>
                  <a:pt x="226187" y="400702"/>
                </a:lnTo>
                <a:lnTo>
                  <a:pt x="225043" y="399940"/>
                </a:lnTo>
                <a:lnTo>
                  <a:pt x="224027" y="399305"/>
                </a:lnTo>
                <a:lnTo>
                  <a:pt x="223012" y="398543"/>
                </a:lnTo>
                <a:lnTo>
                  <a:pt x="156741" y="396360"/>
                </a:lnTo>
                <a:lnTo>
                  <a:pt x="99663" y="384605"/>
                </a:lnTo>
                <a:lnTo>
                  <a:pt x="57777" y="365181"/>
                </a:lnTo>
                <a:lnTo>
                  <a:pt x="37083" y="339996"/>
                </a:lnTo>
                <a:lnTo>
                  <a:pt x="36826" y="325409"/>
                </a:lnTo>
                <a:lnTo>
                  <a:pt x="44354" y="311310"/>
                </a:lnTo>
                <a:lnTo>
                  <a:pt x="59265" y="298187"/>
                </a:lnTo>
                <a:lnTo>
                  <a:pt x="81152" y="286529"/>
                </a:lnTo>
                <a:lnTo>
                  <a:pt x="31750" y="268753"/>
                </a:lnTo>
                <a:lnTo>
                  <a:pt x="4063" y="245571"/>
                </a:lnTo>
                <a:lnTo>
                  <a:pt x="0" y="219913"/>
                </a:lnTo>
                <a:lnTo>
                  <a:pt x="21462" y="194708"/>
                </a:lnTo>
                <a:lnTo>
                  <a:pt x="45217" y="182121"/>
                </a:lnTo>
                <a:lnTo>
                  <a:pt x="75199" y="172213"/>
                </a:lnTo>
                <a:lnTo>
                  <a:pt x="110063" y="165329"/>
                </a:lnTo>
                <a:lnTo>
                  <a:pt x="148462" y="161815"/>
                </a:lnTo>
                <a:lnTo>
                  <a:pt x="149859" y="160291"/>
                </a:lnTo>
                <a:close/>
              </a:path>
            </a:pathLst>
          </a:custGeom>
          <a:ln w="12700">
            <a:solidFill>
              <a:srgbClr val="F38285"/>
            </a:solidFill>
            <a:prstDash val="sysDot"/>
          </a:ln>
        </p:spPr>
        <p:txBody>
          <a:bodyPr wrap="square" lIns="0" tIns="0" rIns="0" bIns="0" rtlCol="0"/>
          <a:lstStyle/>
          <a:p/>
        </p:txBody>
      </p:sp>
      <p:sp>
        <p:nvSpPr>
          <p:cNvPr id="33" name="object 33"/>
          <p:cNvSpPr/>
          <p:nvPr/>
        </p:nvSpPr>
        <p:spPr>
          <a:xfrm>
            <a:off x="5031740" y="3299333"/>
            <a:ext cx="27305" cy="27305"/>
          </a:xfrm>
          <a:custGeom>
            <a:rect l="l" t="t" r="r" b="b"/>
            <a:pathLst>
              <a:path w="27303" h="27303">
                <a:moveTo>
                  <a:pt x="27050" y="13462"/>
                </a:moveTo>
                <a:lnTo>
                  <a:pt x="27050" y="20954"/>
                </a:lnTo>
                <a:lnTo>
                  <a:pt x="20955" y="27050"/>
                </a:lnTo>
                <a:lnTo>
                  <a:pt x="13588" y="27050"/>
                </a:lnTo>
                <a:lnTo>
                  <a:pt x="6096" y="27050"/>
                </a:lnTo>
                <a:lnTo>
                  <a:pt x="0" y="20954"/>
                </a:lnTo>
                <a:lnTo>
                  <a:pt x="0" y="13462"/>
                </a:lnTo>
                <a:lnTo>
                  <a:pt x="0" y="5968"/>
                </a:lnTo>
                <a:lnTo>
                  <a:pt x="6096" y="0"/>
                </a:lnTo>
                <a:lnTo>
                  <a:pt x="13588" y="0"/>
                </a:lnTo>
                <a:lnTo>
                  <a:pt x="20955" y="0"/>
                </a:lnTo>
                <a:lnTo>
                  <a:pt x="27050" y="5968"/>
                </a:lnTo>
                <a:lnTo>
                  <a:pt x="27050" y="13462"/>
                </a:lnTo>
                <a:close/>
              </a:path>
            </a:pathLst>
          </a:custGeom>
          <a:ln w="12700">
            <a:solidFill>
              <a:srgbClr val="F38285"/>
            </a:solidFill>
            <a:prstDash val="sysDot"/>
          </a:ln>
        </p:spPr>
        <p:txBody>
          <a:bodyPr wrap="square" lIns="0" tIns="0" rIns="0" bIns="0" rtlCol="0"/>
          <a:lstStyle/>
          <a:p/>
        </p:txBody>
      </p:sp>
      <p:sp>
        <p:nvSpPr>
          <p:cNvPr id="34" name="object 34"/>
          <p:cNvSpPr/>
          <p:nvPr/>
        </p:nvSpPr>
        <p:spPr>
          <a:xfrm>
            <a:off x="5049646" y="3271646"/>
            <a:ext cx="54610" cy="54610"/>
          </a:xfrm>
          <a:custGeom>
            <a:rect l="l" t="t" r="r" b="b"/>
            <a:pathLst>
              <a:path w="54610" h="54610">
                <a:moveTo>
                  <a:pt x="54228" y="27050"/>
                </a:moveTo>
                <a:lnTo>
                  <a:pt x="52089" y="37619"/>
                </a:lnTo>
                <a:lnTo>
                  <a:pt x="46259" y="46259"/>
                </a:lnTo>
                <a:lnTo>
                  <a:pt x="37619" y="52089"/>
                </a:lnTo>
                <a:lnTo>
                  <a:pt x="27050" y="54228"/>
                </a:lnTo>
                <a:lnTo>
                  <a:pt x="16555" y="52089"/>
                </a:lnTo>
                <a:lnTo>
                  <a:pt x="7953" y="46259"/>
                </a:lnTo>
                <a:lnTo>
                  <a:pt x="2137" y="37619"/>
                </a:lnTo>
                <a:lnTo>
                  <a:pt x="0" y="27050"/>
                </a:lnTo>
                <a:lnTo>
                  <a:pt x="2137" y="16502"/>
                </a:lnTo>
                <a:lnTo>
                  <a:pt x="7953" y="7905"/>
                </a:lnTo>
                <a:lnTo>
                  <a:pt x="16555" y="2119"/>
                </a:lnTo>
                <a:lnTo>
                  <a:pt x="27050" y="0"/>
                </a:lnTo>
                <a:lnTo>
                  <a:pt x="37619" y="2119"/>
                </a:lnTo>
                <a:lnTo>
                  <a:pt x="46259" y="7905"/>
                </a:lnTo>
                <a:lnTo>
                  <a:pt x="52089" y="16502"/>
                </a:lnTo>
                <a:lnTo>
                  <a:pt x="54228" y="27050"/>
                </a:lnTo>
                <a:close/>
              </a:path>
            </a:pathLst>
          </a:custGeom>
          <a:ln w="12700">
            <a:solidFill>
              <a:srgbClr val="F38285"/>
            </a:solidFill>
            <a:prstDash val="sysDot"/>
          </a:ln>
        </p:spPr>
        <p:txBody>
          <a:bodyPr wrap="square" lIns="0" tIns="0" rIns="0" bIns="0" rtlCol="0"/>
          <a:lstStyle/>
          <a:p/>
        </p:txBody>
      </p:sp>
      <p:sp>
        <p:nvSpPr>
          <p:cNvPr id="35" name="object 35"/>
          <p:cNvSpPr/>
          <p:nvPr/>
        </p:nvSpPr>
        <p:spPr>
          <a:xfrm>
            <a:off x="5092319" y="3232911"/>
            <a:ext cx="81280" cy="81280"/>
          </a:xfrm>
          <a:custGeom>
            <a:rect l="l" t="t" r="r" b="b"/>
            <a:pathLst>
              <a:path w="81279" h="81279">
                <a:moveTo>
                  <a:pt x="81279" y="40639"/>
                </a:moveTo>
                <a:lnTo>
                  <a:pt x="78091" y="56473"/>
                </a:lnTo>
                <a:lnTo>
                  <a:pt x="69389" y="69389"/>
                </a:lnTo>
                <a:lnTo>
                  <a:pt x="56473" y="78091"/>
                </a:lnTo>
                <a:lnTo>
                  <a:pt x="40639" y="81279"/>
                </a:lnTo>
                <a:lnTo>
                  <a:pt x="24806" y="78091"/>
                </a:lnTo>
                <a:lnTo>
                  <a:pt x="11890" y="69389"/>
                </a:lnTo>
                <a:lnTo>
                  <a:pt x="3188" y="56473"/>
                </a:lnTo>
                <a:lnTo>
                  <a:pt x="0" y="40639"/>
                </a:lnTo>
                <a:lnTo>
                  <a:pt x="3188" y="24806"/>
                </a:lnTo>
                <a:lnTo>
                  <a:pt x="11890" y="11890"/>
                </a:lnTo>
                <a:lnTo>
                  <a:pt x="24806" y="3188"/>
                </a:lnTo>
                <a:lnTo>
                  <a:pt x="40639" y="0"/>
                </a:lnTo>
                <a:lnTo>
                  <a:pt x="56473" y="3188"/>
                </a:lnTo>
                <a:lnTo>
                  <a:pt x="69389" y="11890"/>
                </a:lnTo>
                <a:lnTo>
                  <a:pt x="78091" y="24806"/>
                </a:lnTo>
                <a:lnTo>
                  <a:pt x="81279" y="40639"/>
                </a:lnTo>
                <a:close/>
              </a:path>
            </a:pathLst>
          </a:custGeom>
          <a:ln w="12700">
            <a:solidFill>
              <a:srgbClr val="F38285"/>
            </a:solidFill>
            <a:prstDash val="sysDot"/>
          </a:ln>
        </p:spPr>
        <p:txBody>
          <a:bodyPr wrap="square" lIns="0" tIns="0" rIns="0" bIns="0" rtlCol="0"/>
          <a:lstStyle/>
          <a:p/>
        </p:txBody>
      </p:sp>
      <p:sp>
        <p:nvSpPr>
          <p:cNvPr id="36" name="object 36"/>
          <p:cNvSpPr/>
          <p:nvPr/>
        </p:nvSpPr>
        <p:spPr>
          <a:xfrm>
            <a:off x="4872863" y="3098292"/>
            <a:ext cx="97790" cy="9525"/>
          </a:xfrm>
          <a:custGeom>
            <a:rect l="l" t="t" r="r" b="b"/>
            <a:pathLst>
              <a:path w="97789" h="9525">
                <a:moveTo>
                  <a:pt x="97409" y="9017"/>
                </a:moveTo>
                <a:lnTo>
                  <a:pt x="71973" y="9001"/>
                </a:lnTo>
                <a:lnTo>
                  <a:pt x="46989" y="7461"/>
                </a:lnTo>
                <a:lnTo>
                  <a:pt x="22863" y="4444"/>
                </a:lnTo>
                <a:lnTo>
                  <a:pt x="0" y="0"/>
                </a:lnTo>
              </a:path>
            </a:pathLst>
          </a:custGeom>
          <a:ln w="12700">
            <a:solidFill>
              <a:srgbClr val="F38285"/>
            </a:solidFill>
            <a:prstDash val="sysDot"/>
          </a:ln>
        </p:spPr>
        <p:txBody>
          <a:bodyPr wrap="square" lIns="0" tIns="0" rIns="0" bIns="0" rtlCol="0"/>
          <a:lstStyle/>
          <a:p/>
        </p:txBody>
      </p:sp>
      <p:sp>
        <p:nvSpPr>
          <p:cNvPr id="37" name="object 37"/>
          <p:cNvSpPr/>
          <p:nvPr/>
        </p:nvSpPr>
        <p:spPr>
          <a:xfrm>
            <a:off x="5013452" y="3205733"/>
            <a:ext cx="43180" cy="4445"/>
          </a:xfrm>
          <a:custGeom>
            <a:rect l="l" t="t" r="r" b="b"/>
            <a:pathLst>
              <a:path w="43179" h="4444">
                <a:moveTo>
                  <a:pt x="42672" y="0"/>
                </a:moveTo>
                <a:lnTo>
                  <a:pt x="32271" y="1496"/>
                </a:lnTo>
                <a:lnTo>
                  <a:pt x="21669" y="2730"/>
                </a:lnTo>
                <a:lnTo>
                  <a:pt x="10900" y="3679"/>
                </a:lnTo>
                <a:lnTo>
                  <a:pt x="0" y="4317"/>
                </a:lnTo>
              </a:path>
            </a:pathLst>
          </a:custGeom>
          <a:ln w="12700">
            <a:solidFill>
              <a:srgbClr val="F38285"/>
            </a:solidFill>
            <a:prstDash val="sysDot"/>
          </a:ln>
        </p:spPr>
        <p:txBody>
          <a:bodyPr wrap="square" lIns="0" tIns="0" rIns="0" bIns="0" rtlCol="0"/>
          <a:lstStyle/>
          <a:p/>
        </p:txBody>
      </p:sp>
      <p:sp>
        <p:nvSpPr>
          <p:cNvPr id="38" name="object 38"/>
          <p:cNvSpPr/>
          <p:nvPr/>
        </p:nvSpPr>
        <p:spPr>
          <a:xfrm>
            <a:off x="5397372" y="3233420"/>
            <a:ext cx="26034" cy="19685"/>
          </a:xfrm>
          <a:custGeom>
            <a:rect l="l" t="t" r="r" b="b"/>
            <a:pathLst>
              <a:path w="26034" h="19685">
                <a:moveTo>
                  <a:pt x="25653" y="19684"/>
                </a:moveTo>
                <a:lnTo>
                  <a:pt x="18252" y="14948"/>
                </a:lnTo>
                <a:lnTo>
                  <a:pt x="11493" y="10080"/>
                </a:lnTo>
                <a:lnTo>
                  <a:pt x="5401" y="5093"/>
                </a:lnTo>
                <a:lnTo>
                  <a:pt x="0" y="0"/>
                </a:lnTo>
              </a:path>
            </a:pathLst>
          </a:custGeom>
          <a:ln w="12699">
            <a:solidFill>
              <a:srgbClr val="F38285"/>
            </a:solidFill>
            <a:prstDash val="sysDot"/>
          </a:ln>
        </p:spPr>
        <p:txBody>
          <a:bodyPr wrap="square" lIns="0" tIns="0" rIns="0" bIns="0" rtlCol="0"/>
          <a:lstStyle/>
          <a:p/>
        </p:txBody>
      </p:sp>
      <p:sp>
        <p:nvSpPr>
          <p:cNvPr id="39" name="object 39"/>
          <p:cNvSpPr/>
          <p:nvPr/>
        </p:nvSpPr>
        <p:spPr>
          <a:xfrm>
            <a:off x="5887211" y="3204082"/>
            <a:ext cx="10160" cy="21590"/>
          </a:xfrm>
          <a:custGeom>
            <a:rect l="l" t="t" r="r" b="b"/>
            <a:pathLst>
              <a:path w="10160" h="21589">
                <a:moveTo>
                  <a:pt x="10160" y="0"/>
                </a:moveTo>
                <a:lnTo>
                  <a:pt x="8636" y="7365"/>
                </a:lnTo>
                <a:lnTo>
                  <a:pt x="5207" y="14477"/>
                </a:lnTo>
                <a:lnTo>
                  <a:pt x="0" y="21589"/>
                </a:lnTo>
              </a:path>
            </a:pathLst>
          </a:custGeom>
          <a:ln w="12700">
            <a:solidFill>
              <a:srgbClr val="F38285"/>
            </a:solidFill>
            <a:prstDash val="sysDot"/>
          </a:ln>
        </p:spPr>
        <p:txBody>
          <a:bodyPr wrap="square" lIns="0" tIns="0" rIns="0" bIns="0" rtlCol="0"/>
          <a:lstStyle/>
          <a:p/>
        </p:txBody>
      </p:sp>
      <p:sp>
        <p:nvSpPr>
          <p:cNvPr id="40" name="object 40"/>
          <p:cNvSpPr/>
          <p:nvPr/>
        </p:nvSpPr>
        <p:spPr>
          <a:xfrm>
            <a:off x="6101079" y="3070860"/>
            <a:ext cx="125095" cy="80645"/>
          </a:xfrm>
          <a:custGeom>
            <a:rect l="l" t="t" r="r" b="b"/>
            <a:pathLst>
              <a:path w="125095" h="80644">
                <a:moveTo>
                  <a:pt x="0" y="0"/>
                </a:moveTo>
                <a:lnTo>
                  <a:pt x="52083" y="14100"/>
                </a:lnTo>
                <a:lnTo>
                  <a:pt x="91582" y="33083"/>
                </a:lnTo>
                <a:lnTo>
                  <a:pt x="116532" y="55685"/>
                </a:lnTo>
                <a:lnTo>
                  <a:pt x="124968" y="80644"/>
                </a:lnTo>
              </a:path>
            </a:pathLst>
          </a:custGeom>
          <a:ln w="12700">
            <a:solidFill>
              <a:srgbClr val="F38285"/>
            </a:solidFill>
            <a:prstDash val="sysDot"/>
          </a:ln>
        </p:spPr>
        <p:txBody>
          <a:bodyPr wrap="square" lIns="0" tIns="0" rIns="0" bIns="0" rtlCol="0"/>
          <a:lstStyle/>
          <a:p/>
        </p:txBody>
      </p:sp>
      <p:sp>
        <p:nvSpPr>
          <p:cNvPr id="41" name="object 41"/>
          <p:cNvSpPr/>
          <p:nvPr/>
        </p:nvSpPr>
        <p:spPr>
          <a:xfrm>
            <a:off x="6340094" y="2985135"/>
            <a:ext cx="55880" cy="30480"/>
          </a:xfrm>
          <a:custGeom>
            <a:rect l="l" t="t" r="r" b="b"/>
            <a:pathLst>
              <a:path w="55879" h="30480">
                <a:moveTo>
                  <a:pt x="55625" y="0"/>
                </a:moveTo>
                <a:lnTo>
                  <a:pt x="45077" y="8491"/>
                </a:lnTo>
                <a:lnTo>
                  <a:pt x="32194" y="16398"/>
                </a:lnTo>
                <a:lnTo>
                  <a:pt x="17121" y="23663"/>
                </a:lnTo>
                <a:lnTo>
                  <a:pt x="0" y="30225"/>
                </a:lnTo>
              </a:path>
            </a:pathLst>
          </a:custGeom>
          <a:ln w="12700">
            <a:solidFill>
              <a:srgbClr val="F38285"/>
            </a:solidFill>
            <a:prstDash val="sysDot"/>
          </a:ln>
        </p:spPr>
        <p:txBody>
          <a:bodyPr wrap="square" lIns="0" tIns="0" rIns="0" bIns="0" rtlCol="0"/>
          <a:lstStyle/>
          <a:p/>
        </p:txBody>
      </p:sp>
      <p:sp>
        <p:nvSpPr>
          <p:cNvPr id="42" name="object 42"/>
          <p:cNvSpPr/>
          <p:nvPr/>
        </p:nvSpPr>
        <p:spPr>
          <a:xfrm>
            <a:off x="6262242" y="2872994"/>
            <a:ext cx="3175" cy="14604"/>
          </a:xfrm>
          <a:custGeom>
            <a:rect l="l" t="t" r="r" b="b"/>
            <a:pathLst>
              <a:path w="3175" h="14604">
                <a:moveTo>
                  <a:pt x="0" y="0"/>
                </a:moveTo>
                <a:lnTo>
                  <a:pt x="2159" y="4698"/>
                </a:lnTo>
                <a:lnTo>
                  <a:pt x="3048" y="9525"/>
                </a:lnTo>
                <a:lnTo>
                  <a:pt x="2921" y="14350"/>
                </a:lnTo>
              </a:path>
            </a:pathLst>
          </a:custGeom>
          <a:ln w="12700">
            <a:solidFill>
              <a:srgbClr val="F38285"/>
            </a:solidFill>
            <a:prstDash val="sysDot"/>
          </a:ln>
        </p:spPr>
        <p:txBody>
          <a:bodyPr wrap="square" lIns="0" tIns="0" rIns="0" bIns="0" rtlCol="0"/>
          <a:lstStyle/>
          <a:p/>
        </p:txBody>
      </p:sp>
      <p:sp>
        <p:nvSpPr>
          <p:cNvPr id="43" name="object 43"/>
          <p:cNvSpPr/>
          <p:nvPr/>
        </p:nvSpPr>
        <p:spPr>
          <a:xfrm>
            <a:off x="5907023" y="2838195"/>
            <a:ext cx="28575" cy="18415"/>
          </a:xfrm>
          <a:custGeom>
            <a:rect l="l" t="t" r="r" b="b"/>
            <a:pathLst>
              <a:path w="28575" h="18414">
                <a:moveTo>
                  <a:pt x="0" y="18161"/>
                </a:moveTo>
                <a:lnTo>
                  <a:pt x="5873" y="13305"/>
                </a:lnTo>
                <a:lnTo>
                  <a:pt x="12604" y="8651"/>
                </a:lnTo>
                <a:lnTo>
                  <a:pt x="20145" y="4212"/>
                </a:lnTo>
                <a:lnTo>
                  <a:pt x="28448" y="0"/>
                </a:lnTo>
              </a:path>
            </a:pathLst>
          </a:custGeom>
          <a:ln w="12700">
            <a:solidFill>
              <a:srgbClr val="F38285"/>
            </a:solidFill>
            <a:prstDash val="sysDot"/>
          </a:ln>
        </p:spPr>
        <p:txBody>
          <a:bodyPr wrap="square" lIns="0" tIns="0" rIns="0" bIns="0" rtlCol="0"/>
          <a:lstStyle/>
          <a:p/>
        </p:txBody>
      </p:sp>
      <p:sp>
        <p:nvSpPr>
          <p:cNvPr id="44" name="object 44"/>
          <p:cNvSpPr/>
          <p:nvPr/>
        </p:nvSpPr>
        <p:spPr>
          <a:xfrm>
            <a:off x="5640578" y="2849372"/>
            <a:ext cx="13970" cy="15875"/>
          </a:xfrm>
          <a:custGeom>
            <a:rect l="l" t="t" r="r" b="b"/>
            <a:pathLst>
              <a:path w="13970" h="15875">
                <a:moveTo>
                  <a:pt x="0" y="15748"/>
                </a:moveTo>
                <a:lnTo>
                  <a:pt x="2921" y="10287"/>
                </a:lnTo>
                <a:lnTo>
                  <a:pt x="7493" y="4952"/>
                </a:lnTo>
                <a:lnTo>
                  <a:pt x="13716" y="0"/>
                </a:lnTo>
              </a:path>
            </a:pathLst>
          </a:custGeom>
          <a:ln w="12700">
            <a:solidFill>
              <a:srgbClr val="F38285"/>
            </a:solidFill>
            <a:prstDash val="sysDot"/>
          </a:ln>
        </p:spPr>
        <p:txBody>
          <a:bodyPr wrap="square" lIns="0" tIns="0" rIns="0" bIns="0" rtlCol="0"/>
          <a:lstStyle/>
          <a:p/>
        </p:txBody>
      </p:sp>
      <p:sp>
        <p:nvSpPr>
          <p:cNvPr id="45" name="object 45"/>
          <p:cNvSpPr/>
          <p:nvPr/>
        </p:nvSpPr>
        <p:spPr>
          <a:xfrm>
            <a:off x="5327777" y="2870454"/>
            <a:ext cx="50165" cy="15240"/>
          </a:xfrm>
          <a:custGeom>
            <a:rect l="l" t="t" r="r" b="b"/>
            <a:pathLst>
              <a:path w="50164" h="15239">
                <a:moveTo>
                  <a:pt x="0" y="0"/>
                </a:moveTo>
                <a:lnTo>
                  <a:pt x="13352" y="3307"/>
                </a:lnTo>
                <a:lnTo>
                  <a:pt x="26146" y="6937"/>
                </a:lnTo>
                <a:lnTo>
                  <a:pt x="38344" y="10876"/>
                </a:lnTo>
                <a:lnTo>
                  <a:pt x="49911" y="15112"/>
                </a:lnTo>
              </a:path>
            </a:pathLst>
          </a:custGeom>
          <a:ln w="12700">
            <a:solidFill>
              <a:srgbClr val="F38285"/>
            </a:solidFill>
            <a:prstDash val="sysDot"/>
          </a:ln>
        </p:spPr>
        <p:txBody>
          <a:bodyPr wrap="square" lIns="0" tIns="0" rIns="0" bIns="0" rtlCol="0"/>
          <a:lstStyle/>
          <a:p/>
        </p:txBody>
      </p:sp>
      <p:sp>
        <p:nvSpPr>
          <p:cNvPr id="46" name="object 46"/>
          <p:cNvSpPr/>
          <p:nvPr/>
        </p:nvSpPr>
        <p:spPr>
          <a:xfrm>
            <a:off x="4939791" y="2973958"/>
            <a:ext cx="8890" cy="16510"/>
          </a:xfrm>
          <a:custGeom>
            <a:rect l="l" t="t" r="r" b="b"/>
            <a:pathLst>
              <a:path w="8889" h="16510">
                <a:moveTo>
                  <a:pt x="8636" y="16001"/>
                </a:moveTo>
                <a:lnTo>
                  <a:pt x="4699" y="10794"/>
                </a:lnTo>
                <a:lnTo>
                  <a:pt x="1778" y="5461"/>
                </a:lnTo>
                <a:lnTo>
                  <a:pt x="0" y="0"/>
                </a:lnTo>
              </a:path>
            </a:pathLst>
          </a:custGeom>
          <a:ln w="12700">
            <a:solidFill>
              <a:srgbClr val="F38285"/>
            </a:solidFill>
            <a:prstDash val="sysDot"/>
          </a:ln>
        </p:spPr>
        <p:txBody>
          <a:bodyPr wrap="square" lIns="0" tIns="0" rIns="0" bIns="0" rtlCol="0"/>
          <a:lstStyle/>
          <a:p/>
        </p:txBody>
      </p:sp>
      <p:sp>
        <p:nvSpPr>
          <p:cNvPr id="47" name="object 47"/>
          <p:cNvSpPr txBox="1"/>
          <p:nvPr/>
        </p:nvSpPr>
        <p:spPr>
          <a:xfrm>
            <a:off x="5146040" y="2867659"/>
            <a:ext cx="830580" cy="346710"/>
          </a:xfrm>
          <a:prstGeom prst="rect">
            <a:avLst/>
          </a:prstGeom>
        </p:spPr>
        <p:txBody>
          <a:bodyPr vert="horz" wrap="square" lIns="0" tIns="13335" rIns="0" bIns="0" rtlCol="0">
            <a:spAutoFit/>
          </a:bodyPr>
          <a:lstStyle/>
          <a:p>
            <a:pPr marL="12700" marR="5080" indent="66675">
              <a:lnSpc>
                <a:spcPct val="100000"/>
              </a:lnSpc>
              <a:spcBef>
                <a:spcPts val="105"/>
              </a:spcBef>
            </a:pPr>
            <a:r>
              <a:rPr sz="1050" spc="5">
                <a:solidFill>
                  <a:srgbClr val="F38285"/>
                </a:solidFill>
                <a:latin typeface="微软雅黑"/>
                <a:cs typeface="微软雅黑"/>
              </a:rPr>
              <a:t>私处护理是 正常生理需求</a:t>
            </a:r>
            <a:endParaRPr sz="1050">
              <a:latin typeface="微软雅黑"/>
              <a:cs typeface="微软雅黑"/>
            </a:endParaRPr>
          </a:p>
        </p:txBody>
      </p:sp>
      <p:sp>
        <p:nvSpPr>
          <p:cNvPr id="48" name="object 48"/>
          <p:cNvSpPr txBox="1"/>
          <p:nvPr/>
        </p:nvSpPr>
        <p:spPr>
          <a:xfrm>
            <a:off x="2878073" y="2771013"/>
            <a:ext cx="695960" cy="346710"/>
          </a:xfrm>
          <a:prstGeom prst="rect">
            <a:avLst/>
          </a:prstGeom>
        </p:spPr>
        <p:txBody>
          <a:bodyPr vert="horz" wrap="square" lIns="0" tIns="13335" rIns="0" bIns="0" rtlCol="0">
            <a:spAutoFit/>
          </a:bodyPr>
          <a:lstStyle/>
          <a:p>
            <a:pPr marL="79375" marR="5080" indent="-67310">
              <a:lnSpc>
                <a:spcPct val="100000"/>
              </a:lnSpc>
              <a:spcBef>
                <a:spcPts val="105"/>
              </a:spcBef>
            </a:pPr>
            <a:r>
              <a:rPr sz="1050" spc="5">
                <a:solidFill>
                  <a:srgbClr val="7E7E7E"/>
                </a:solidFill>
                <a:latin typeface="微软雅黑"/>
                <a:cs typeface="微软雅黑"/>
              </a:rPr>
              <a:t>私处问题是 难言之隐</a:t>
            </a:r>
            <a:endParaRPr sz="1050">
              <a:latin typeface="微软雅黑"/>
              <a:cs typeface="微软雅黑"/>
            </a:endParaRPr>
          </a:p>
        </p:txBody>
      </p:sp>
      <p:sp>
        <p:nvSpPr>
          <p:cNvPr id="49" name="object 49"/>
          <p:cNvSpPr/>
          <p:nvPr/>
        </p:nvSpPr>
        <p:spPr>
          <a:xfrm>
            <a:off x="2910839" y="4813657"/>
            <a:ext cx="641985" cy="697230"/>
          </a:xfrm>
          <a:custGeom>
            <a:rect l="l" t="t" r="r" b="b"/>
            <a:pathLst>
              <a:path w="641985" h="697229">
                <a:moveTo>
                  <a:pt x="143623" y="0"/>
                </a:moveTo>
                <a:lnTo>
                  <a:pt x="134366" y="3452"/>
                </a:lnTo>
                <a:lnTo>
                  <a:pt x="126716" y="11555"/>
                </a:lnTo>
                <a:lnTo>
                  <a:pt x="122697" y="22074"/>
                </a:lnTo>
                <a:lnTo>
                  <a:pt x="122418" y="33760"/>
                </a:lnTo>
                <a:lnTo>
                  <a:pt x="125984" y="45362"/>
                </a:lnTo>
                <a:lnTo>
                  <a:pt x="136308" y="68103"/>
                </a:lnTo>
                <a:lnTo>
                  <a:pt x="153431" y="130325"/>
                </a:lnTo>
                <a:lnTo>
                  <a:pt x="156577" y="223027"/>
                </a:lnTo>
                <a:lnTo>
                  <a:pt x="124968" y="337208"/>
                </a:lnTo>
                <a:lnTo>
                  <a:pt x="87461" y="473364"/>
                </a:lnTo>
                <a:lnTo>
                  <a:pt x="91995" y="583207"/>
                </a:lnTo>
                <a:lnTo>
                  <a:pt x="113270" y="656570"/>
                </a:lnTo>
                <a:lnTo>
                  <a:pt x="132883" y="691705"/>
                </a:lnTo>
                <a:lnTo>
                  <a:pt x="151397" y="697071"/>
                </a:lnTo>
                <a:lnTo>
                  <a:pt x="160655" y="693062"/>
                </a:lnTo>
                <a:lnTo>
                  <a:pt x="168304" y="684299"/>
                </a:lnTo>
                <a:lnTo>
                  <a:pt x="172323" y="673536"/>
                </a:lnTo>
                <a:lnTo>
                  <a:pt x="172602" y="662058"/>
                </a:lnTo>
                <a:lnTo>
                  <a:pt x="169037" y="651152"/>
                </a:lnTo>
                <a:lnTo>
                  <a:pt x="162948" y="639952"/>
                </a:lnTo>
                <a:lnTo>
                  <a:pt x="150744" y="608245"/>
                </a:lnTo>
                <a:lnTo>
                  <a:pt x="139693" y="558871"/>
                </a:lnTo>
                <a:lnTo>
                  <a:pt x="137061" y="494672"/>
                </a:lnTo>
                <a:lnTo>
                  <a:pt x="150114" y="418488"/>
                </a:lnTo>
                <a:lnTo>
                  <a:pt x="207492" y="418488"/>
                </a:lnTo>
                <a:lnTo>
                  <a:pt x="197918" y="409892"/>
                </a:lnTo>
                <a:lnTo>
                  <a:pt x="161671" y="385214"/>
                </a:lnTo>
                <a:lnTo>
                  <a:pt x="163830" y="379118"/>
                </a:lnTo>
                <a:lnTo>
                  <a:pt x="167005" y="372895"/>
                </a:lnTo>
                <a:lnTo>
                  <a:pt x="169037" y="366799"/>
                </a:lnTo>
                <a:lnTo>
                  <a:pt x="254053" y="366799"/>
                </a:lnTo>
                <a:lnTo>
                  <a:pt x="245745" y="364259"/>
                </a:lnTo>
                <a:lnTo>
                  <a:pt x="229383" y="358100"/>
                </a:lnTo>
                <a:lnTo>
                  <a:pt x="213439" y="350893"/>
                </a:lnTo>
                <a:lnTo>
                  <a:pt x="197899" y="342971"/>
                </a:lnTo>
                <a:lnTo>
                  <a:pt x="182753" y="334668"/>
                </a:lnTo>
                <a:lnTo>
                  <a:pt x="208524" y="208829"/>
                </a:lnTo>
                <a:lnTo>
                  <a:pt x="200707" y="107195"/>
                </a:lnTo>
                <a:lnTo>
                  <a:pt x="180484" y="39256"/>
                </a:lnTo>
                <a:lnTo>
                  <a:pt x="169037" y="14501"/>
                </a:lnTo>
                <a:lnTo>
                  <a:pt x="162137" y="5524"/>
                </a:lnTo>
                <a:lnTo>
                  <a:pt x="153273" y="690"/>
                </a:lnTo>
                <a:lnTo>
                  <a:pt x="143623" y="0"/>
                </a:lnTo>
                <a:close/>
              </a:path>
              <a:path w="641985" h="697229">
                <a:moveTo>
                  <a:pt x="538010" y="418488"/>
                </a:moveTo>
                <a:lnTo>
                  <a:pt x="490347" y="418488"/>
                </a:lnTo>
                <a:lnTo>
                  <a:pt x="504445" y="511956"/>
                </a:lnTo>
                <a:lnTo>
                  <a:pt x="496458" y="585589"/>
                </a:lnTo>
                <a:lnTo>
                  <a:pt x="480970" y="633837"/>
                </a:lnTo>
                <a:lnTo>
                  <a:pt x="472567" y="651152"/>
                </a:lnTo>
                <a:lnTo>
                  <a:pt x="468985" y="662058"/>
                </a:lnTo>
                <a:lnTo>
                  <a:pt x="469153" y="673536"/>
                </a:lnTo>
                <a:lnTo>
                  <a:pt x="472870" y="684299"/>
                </a:lnTo>
                <a:lnTo>
                  <a:pt x="479933" y="693062"/>
                </a:lnTo>
                <a:lnTo>
                  <a:pt x="489190" y="697071"/>
                </a:lnTo>
                <a:lnTo>
                  <a:pt x="498840" y="696460"/>
                </a:lnTo>
                <a:lnTo>
                  <a:pt x="527317" y="656570"/>
                </a:lnTo>
                <a:lnTo>
                  <a:pt x="548592" y="583207"/>
                </a:lnTo>
                <a:lnTo>
                  <a:pt x="553126" y="473364"/>
                </a:lnTo>
                <a:lnTo>
                  <a:pt x="538010" y="418488"/>
                </a:lnTo>
                <a:close/>
              </a:path>
              <a:path w="641985" h="697229">
                <a:moveTo>
                  <a:pt x="207492" y="418488"/>
                </a:moveTo>
                <a:lnTo>
                  <a:pt x="150114" y="418488"/>
                </a:lnTo>
                <a:lnTo>
                  <a:pt x="194066" y="450242"/>
                </a:lnTo>
                <a:lnTo>
                  <a:pt x="233743" y="489592"/>
                </a:lnTo>
                <a:lnTo>
                  <a:pt x="270486" y="533128"/>
                </a:lnTo>
                <a:lnTo>
                  <a:pt x="305562" y="577365"/>
                </a:lnTo>
                <a:lnTo>
                  <a:pt x="305562" y="675790"/>
                </a:lnTo>
                <a:lnTo>
                  <a:pt x="311912" y="683283"/>
                </a:lnTo>
                <a:lnTo>
                  <a:pt x="328676" y="683283"/>
                </a:lnTo>
                <a:lnTo>
                  <a:pt x="336042" y="675790"/>
                </a:lnTo>
                <a:lnTo>
                  <a:pt x="336042" y="578508"/>
                </a:lnTo>
                <a:lnTo>
                  <a:pt x="361818" y="545361"/>
                </a:lnTo>
                <a:lnTo>
                  <a:pt x="320294" y="545361"/>
                </a:lnTo>
                <a:lnTo>
                  <a:pt x="292092" y="509406"/>
                </a:lnTo>
                <a:lnTo>
                  <a:pt x="262629" y="473701"/>
                </a:lnTo>
                <a:lnTo>
                  <a:pt x="231405" y="439958"/>
                </a:lnTo>
                <a:lnTo>
                  <a:pt x="207492" y="418488"/>
                </a:lnTo>
                <a:close/>
              </a:path>
              <a:path w="641985" h="697229">
                <a:moveTo>
                  <a:pt x="523771" y="366799"/>
                </a:moveTo>
                <a:lnTo>
                  <a:pt x="471550" y="366799"/>
                </a:lnTo>
                <a:lnTo>
                  <a:pt x="474599" y="372895"/>
                </a:lnTo>
                <a:lnTo>
                  <a:pt x="476758" y="379118"/>
                </a:lnTo>
                <a:lnTo>
                  <a:pt x="479933" y="385214"/>
                </a:lnTo>
                <a:lnTo>
                  <a:pt x="443238" y="409892"/>
                </a:lnTo>
                <a:lnTo>
                  <a:pt x="409640" y="439958"/>
                </a:lnTo>
                <a:lnTo>
                  <a:pt x="378425" y="473701"/>
                </a:lnTo>
                <a:lnTo>
                  <a:pt x="348881" y="509406"/>
                </a:lnTo>
                <a:lnTo>
                  <a:pt x="320294" y="545361"/>
                </a:lnTo>
                <a:lnTo>
                  <a:pt x="361818" y="545361"/>
                </a:lnTo>
                <a:lnTo>
                  <a:pt x="370957" y="533610"/>
                </a:lnTo>
                <a:lnTo>
                  <a:pt x="407336" y="489735"/>
                </a:lnTo>
                <a:lnTo>
                  <a:pt x="446669" y="450224"/>
                </a:lnTo>
                <a:lnTo>
                  <a:pt x="490347" y="418488"/>
                </a:lnTo>
                <a:lnTo>
                  <a:pt x="538010" y="418488"/>
                </a:lnTo>
                <a:lnTo>
                  <a:pt x="523771" y="366799"/>
                </a:lnTo>
                <a:close/>
              </a:path>
              <a:path w="641985" h="697229">
                <a:moveTo>
                  <a:pt x="254053" y="366799"/>
                </a:moveTo>
                <a:lnTo>
                  <a:pt x="169037" y="366799"/>
                </a:lnTo>
                <a:lnTo>
                  <a:pt x="185356" y="375783"/>
                </a:lnTo>
                <a:lnTo>
                  <a:pt x="219900" y="391892"/>
                </a:lnTo>
                <a:lnTo>
                  <a:pt x="258000" y="405409"/>
                </a:lnTo>
                <a:lnTo>
                  <a:pt x="299656" y="413144"/>
                </a:lnTo>
                <a:lnTo>
                  <a:pt x="320294" y="413535"/>
                </a:lnTo>
                <a:lnTo>
                  <a:pt x="341518" y="413144"/>
                </a:lnTo>
                <a:lnTo>
                  <a:pt x="383587" y="405409"/>
                </a:lnTo>
                <a:lnTo>
                  <a:pt x="421544" y="391892"/>
                </a:lnTo>
                <a:lnTo>
                  <a:pt x="451275" y="377848"/>
                </a:lnTo>
                <a:lnTo>
                  <a:pt x="320294" y="377848"/>
                </a:lnTo>
                <a:lnTo>
                  <a:pt x="302002" y="376939"/>
                </a:lnTo>
                <a:lnTo>
                  <a:pt x="283400" y="374292"/>
                </a:lnTo>
                <a:lnTo>
                  <a:pt x="264608" y="370026"/>
                </a:lnTo>
                <a:lnTo>
                  <a:pt x="254053" y="366799"/>
                </a:lnTo>
                <a:close/>
              </a:path>
              <a:path w="641985" h="697229">
                <a:moveTo>
                  <a:pt x="497322" y="0"/>
                </a:moveTo>
                <a:lnTo>
                  <a:pt x="460261" y="39256"/>
                </a:lnTo>
                <a:lnTo>
                  <a:pt x="440388" y="107195"/>
                </a:lnTo>
                <a:lnTo>
                  <a:pt x="432921" y="208829"/>
                </a:lnTo>
                <a:lnTo>
                  <a:pt x="458850" y="334668"/>
                </a:lnTo>
                <a:lnTo>
                  <a:pt x="443704" y="342971"/>
                </a:lnTo>
                <a:lnTo>
                  <a:pt x="395859" y="364259"/>
                </a:lnTo>
                <a:lnTo>
                  <a:pt x="358203" y="374292"/>
                </a:lnTo>
                <a:lnTo>
                  <a:pt x="321310" y="377848"/>
                </a:lnTo>
                <a:lnTo>
                  <a:pt x="451275" y="377848"/>
                </a:lnTo>
                <a:lnTo>
                  <a:pt x="455390" y="375783"/>
                </a:lnTo>
                <a:lnTo>
                  <a:pt x="471550" y="366799"/>
                </a:lnTo>
                <a:lnTo>
                  <a:pt x="523771" y="366799"/>
                </a:lnTo>
                <a:lnTo>
                  <a:pt x="515620" y="337208"/>
                </a:lnTo>
                <a:lnTo>
                  <a:pt x="489664" y="259146"/>
                </a:lnTo>
                <a:lnTo>
                  <a:pt x="482261" y="189296"/>
                </a:lnTo>
                <a:lnTo>
                  <a:pt x="487283" y="130325"/>
                </a:lnTo>
                <a:lnTo>
                  <a:pt x="498602" y="84902"/>
                </a:lnTo>
                <a:lnTo>
                  <a:pt x="510090" y="55692"/>
                </a:lnTo>
                <a:lnTo>
                  <a:pt x="515620" y="45362"/>
                </a:lnTo>
                <a:lnTo>
                  <a:pt x="519043" y="33760"/>
                </a:lnTo>
                <a:lnTo>
                  <a:pt x="518525" y="22074"/>
                </a:lnTo>
                <a:lnTo>
                  <a:pt x="514459" y="11555"/>
                </a:lnTo>
                <a:lnTo>
                  <a:pt x="507238" y="3452"/>
                </a:lnTo>
                <a:lnTo>
                  <a:pt x="497322" y="0"/>
                </a:lnTo>
                <a:close/>
              </a:path>
              <a:path w="641985" h="697229">
                <a:moveTo>
                  <a:pt x="328676" y="248562"/>
                </a:moveTo>
                <a:lnTo>
                  <a:pt x="312928" y="248562"/>
                </a:lnTo>
                <a:lnTo>
                  <a:pt x="305562" y="255928"/>
                </a:lnTo>
                <a:lnTo>
                  <a:pt x="305562" y="275613"/>
                </a:lnTo>
                <a:lnTo>
                  <a:pt x="312928" y="282979"/>
                </a:lnTo>
                <a:lnTo>
                  <a:pt x="328676" y="282979"/>
                </a:lnTo>
                <a:lnTo>
                  <a:pt x="336042" y="275613"/>
                </a:lnTo>
                <a:lnTo>
                  <a:pt x="336042" y="255928"/>
                </a:lnTo>
                <a:lnTo>
                  <a:pt x="328676" y="248562"/>
                </a:lnTo>
                <a:close/>
              </a:path>
              <a:path w="641985" h="697229">
                <a:moveTo>
                  <a:pt x="70738" y="87844"/>
                </a:moveTo>
                <a:lnTo>
                  <a:pt x="65039" y="89225"/>
                </a:lnTo>
                <a:lnTo>
                  <a:pt x="59817" y="93368"/>
                </a:lnTo>
                <a:lnTo>
                  <a:pt x="56316" y="99450"/>
                </a:lnTo>
                <a:lnTo>
                  <a:pt x="55149" y="106116"/>
                </a:lnTo>
                <a:lnTo>
                  <a:pt x="56316" y="112567"/>
                </a:lnTo>
                <a:lnTo>
                  <a:pt x="59817" y="118006"/>
                </a:lnTo>
                <a:lnTo>
                  <a:pt x="82931" y="146327"/>
                </a:lnTo>
                <a:lnTo>
                  <a:pt x="7366" y="146327"/>
                </a:lnTo>
                <a:lnTo>
                  <a:pt x="0" y="154963"/>
                </a:lnTo>
                <a:lnTo>
                  <a:pt x="0" y="173378"/>
                </a:lnTo>
                <a:lnTo>
                  <a:pt x="7366" y="182014"/>
                </a:lnTo>
                <a:lnTo>
                  <a:pt x="82931" y="182014"/>
                </a:lnTo>
                <a:lnTo>
                  <a:pt x="59817" y="210335"/>
                </a:lnTo>
                <a:lnTo>
                  <a:pt x="56316" y="215774"/>
                </a:lnTo>
                <a:lnTo>
                  <a:pt x="55149" y="222226"/>
                </a:lnTo>
                <a:lnTo>
                  <a:pt x="56316" y="228891"/>
                </a:lnTo>
                <a:lnTo>
                  <a:pt x="59817" y="234973"/>
                </a:lnTo>
                <a:lnTo>
                  <a:pt x="65039" y="239117"/>
                </a:lnTo>
                <a:lnTo>
                  <a:pt x="70738" y="240498"/>
                </a:lnTo>
                <a:lnTo>
                  <a:pt x="76247" y="239117"/>
                </a:lnTo>
                <a:lnTo>
                  <a:pt x="80899" y="234973"/>
                </a:lnTo>
                <a:lnTo>
                  <a:pt x="131318" y="177061"/>
                </a:lnTo>
                <a:lnTo>
                  <a:pt x="134246" y="170961"/>
                </a:lnTo>
                <a:lnTo>
                  <a:pt x="135223" y="164171"/>
                </a:lnTo>
                <a:lnTo>
                  <a:pt x="134246" y="157380"/>
                </a:lnTo>
                <a:lnTo>
                  <a:pt x="131318" y="151280"/>
                </a:lnTo>
                <a:lnTo>
                  <a:pt x="80899" y="93368"/>
                </a:lnTo>
                <a:lnTo>
                  <a:pt x="76247" y="89225"/>
                </a:lnTo>
                <a:lnTo>
                  <a:pt x="70738" y="87844"/>
                </a:lnTo>
                <a:close/>
              </a:path>
              <a:path w="641985" h="697229">
                <a:moveTo>
                  <a:pt x="570738" y="87844"/>
                </a:moveTo>
                <a:lnTo>
                  <a:pt x="510286" y="151280"/>
                </a:lnTo>
                <a:lnTo>
                  <a:pt x="505618" y="164171"/>
                </a:lnTo>
                <a:lnTo>
                  <a:pt x="506785" y="170961"/>
                </a:lnTo>
                <a:lnTo>
                  <a:pt x="510286" y="177061"/>
                </a:lnTo>
                <a:lnTo>
                  <a:pt x="559688" y="234973"/>
                </a:lnTo>
                <a:lnTo>
                  <a:pt x="564927" y="239117"/>
                </a:lnTo>
                <a:lnTo>
                  <a:pt x="570738" y="240498"/>
                </a:lnTo>
                <a:lnTo>
                  <a:pt x="576548" y="239117"/>
                </a:lnTo>
                <a:lnTo>
                  <a:pt x="581787" y="234973"/>
                </a:lnTo>
                <a:lnTo>
                  <a:pt x="585287" y="228891"/>
                </a:lnTo>
                <a:lnTo>
                  <a:pt x="586454" y="222226"/>
                </a:lnTo>
                <a:lnTo>
                  <a:pt x="585287" y="215774"/>
                </a:lnTo>
                <a:lnTo>
                  <a:pt x="581787" y="210335"/>
                </a:lnTo>
                <a:lnTo>
                  <a:pt x="557657" y="182014"/>
                </a:lnTo>
                <a:lnTo>
                  <a:pt x="634238" y="182014"/>
                </a:lnTo>
                <a:lnTo>
                  <a:pt x="641604" y="173378"/>
                </a:lnTo>
                <a:lnTo>
                  <a:pt x="641604" y="154963"/>
                </a:lnTo>
                <a:lnTo>
                  <a:pt x="634238" y="146327"/>
                </a:lnTo>
                <a:lnTo>
                  <a:pt x="557657" y="146327"/>
                </a:lnTo>
                <a:lnTo>
                  <a:pt x="581787" y="118006"/>
                </a:lnTo>
                <a:lnTo>
                  <a:pt x="585287" y="112567"/>
                </a:lnTo>
                <a:lnTo>
                  <a:pt x="586454" y="106116"/>
                </a:lnTo>
                <a:lnTo>
                  <a:pt x="585287" y="99450"/>
                </a:lnTo>
                <a:lnTo>
                  <a:pt x="581787" y="93368"/>
                </a:lnTo>
                <a:lnTo>
                  <a:pt x="576548" y="89225"/>
                </a:lnTo>
                <a:lnTo>
                  <a:pt x="570738" y="87844"/>
                </a:lnTo>
                <a:close/>
              </a:path>
            </a:pathLst>
          </a:custGeom>
          <a:solidFill>
            <a:srgbClr val="F38285">
              <a:alpha val="32940"/>
            </a:srgbClr>
          </a:solidFill>
        </p:spPr>
        <p:txBody>
          <a:bodyPr wrap="square" lIns="0" tIns="0" rIns="0" bIns="0" rtlCol="0"/>
          <a:lstStyle/>
          <a:p/>
        </p:txBody>
      </p:sp>
      <p:sp>
        <p:nvSpPr>
          <p:cNvPr id="50" name="object 50"/>
          <p:cNvSpPr/>
          <p:nvPr/>
        </p:nvSpPr>
        <p:spPr>
          <a:xfrm>
            <a:off x="3422903" y="4844796"/>
            <a:ext cx="240791" cy="251460"/>
          </a:xfrm>
          <a:prstGeom prst="rect">
            <a:avLst/>
          </a:prstGeom>
          <a:blipFill>
            <a:blip r:embed="rId6"/>
            <a:stretch>
              <a:fillRect/>
            </a:stretch>
          </a:blipFill>
        </p:spPr>
        <p:txBody>
          <a:bodyPr wrap="square" lIns="0" tIns="0" rIns="0" bIns="0" rtlCol="0"/>
          <a:lstStyle/>
          <a:p/>
        </p:txBody>
      </p:sp>
      <p:sp>
        <p:nvSpPr>
          <p:cNvPr id="51" name="object 51"/>
          <p:cNvSpPr/>
          <p:nvPr/>
        </p:nvSpPr>
        <p:spPr>
          <a:xfrm>
            <a:off x="2810255" y="4844796"/>
            <a:ext cx="240792" cy="251460"/>
          </a:xfrm>
          <a:prstGeom prst="rect">
            <a:avLst/>
          </a:prstGeom>
          <a:blipFill>
            <a:blip r:embed="rId6"/>
            <a:stretch>
              <a:fillRect/>
            </a:stretch>
          </a:blipFill>
        </p:spPr>
        <p:txBody>
          <a:bodyPr wrap="square" lIns="0" tIns="0" rIns="0" bIns="0" rtlCol="0"/>
          <a:lstStyle/>
          <a:p/>
        </p:txBody>
      </p:sp>
      <p:sp>
        <p:nvSpPr>
          <p:cNvPr id="52" name="object 52"/>
          <p:cNvSpPr txBox="1"/>
          <p:nvPr/>
        </p:nvSpPr>
        <p:spPr>
          <a:xfrm>
            <a:off x="7245222" y="2407666"/>
            <a:ext cx="3655060" cy="239395"/>
          </a:xfrm>
          <a:prstGeom prst="rect">
            <a:avLst/>
          </a:prstGeom>
        </p:spPr>
        <p:txBody>
          <a:bodyPr vert="horz" wrap="square" lIns="0" tIns="13335" rIns="0" bIns="0" rtlCol="0">
            <a:spAutoFit/>
          </a:bodyPr>
          <a:lstStyle/>
          <a:p>
            <a:pPr marL="12700">
              <a:lnSpc>
                <a:spcPct val="100000"/>
              </a:lnSpc>
              <a:spcBef>
                <a:spcPts val="105"/>
              </a:spcBef>
            </a:pPr>
            <a:r>
              <a:rPr sz="1400" b="1" spc="-5">
                <a:solidFill>
                  <a:srgbClr val="404040"/>
                </a:solidFill>
                <a:latin typeface="微软雅黑"/>
                <a:cs typeface="微软雅黑"/>
              </a:rPr>
              <a:t>2021-2022</a:t>
            </a:r>
            <a:r>
              <a:rPr sz="1400" b="1">
                <a:solidFill>
                  <a:srgbClr val="404040"/>
                </a:solidFill>
                <a:latin typeface="微软雅黑"/>
                <a:cs typeface="微软雅黑"/>
              </a:rPr>
              <a:t>年中国女性私处</a:t>
            </a:r>
            <a:r>
              <a:rPr sz="1400" b="1" spc="-15">
                <a:solidFill>
                  <a:srgbClr val="404040"/>
                </a:solidFill>
                <a:latin typeface="微软雅黑"/>
                <a:cs typeface="微软雅黑"/>
              </a:rPr>
              <a:t>健</a:t>
            </a:r>
            <a:r>
              <a:rPr sz="1400" b="1">
                <a:solidFill>
                  <a:srgbClr val="404040"/>
                </a:solidFill>
                <a:latin typeface="微软雅黑"/>
                <a:cs typeface="微软雅黑"/>
              </a:rPr>
              <a:t>康相</a:t>
            </a:r>
            <a:r>
              <a:rPr sz="1400" b="1" spc="-15">
                <a:solidFill>
                  <a:srgbClr val="404040"/>
                </a:solidFill>
                <a:latin typeface="微软雅黑"/>
                <a:cs typeface="微软雅黑"/>
              </a:rPr>
              <a:t>关</a:t>
            </a:r>
            <a:r>
              <a:rPr sz="1400" b="1">
                <a:solidFill>
                  <a:srgbClr val="404040"/>
                </a:solidFill>
                <a:latin typeface="微软雅黑"/>
                <a:cs typeface="微软雅黑"/>
              </a:rPr>
              <a:t>舆情</a:t>
            </a:r>
            <a:r>
              <a:rPr sz="1400" b="1" spc="-15">
                <a:solidFill>
                  <a:srgbClr val="404040"/>
                </a:solidFill>
                <a:latin typeface="微软雅黑"/>
                <a:cs typeface="微软雅黑"/>
              </a:rPr>
              <a:t>表</a:t>
            </a:r>
            <a:r>
              <a:rPr sz="1400" b="1">
                <a:solidFill>
                  <a:srgbClr val="404040"/>
                </a:solidFill>
                <a:latin typeface="微软雅黑"/>
                <a:cs typeface="微软雅黑"/>
              </a:rPr>
              <a:t>现</a:t>
            </a:r>
            <a:endParaRPr sz="1400">
              <a:latin typeface="微软雅黑"/>
              <a:cs typeface="微软雅黑"/>
            </a:endParaRPr>
          </a:p>
        </p:txBody>
      </p:sp>
      <p:sp>
        <p:nvSpPr>
          <p:cNvPr id="53" name="object 53"/>
          <p:cNvSpPr/>
          <p:nvPr/>
        </p:nvSpPr>
        <p:spPr>
          <a:xfrm>
            <a:off x="7045452" y="5641847"/>
            <a:ext cx="704215" cy="247015"/>
          </a:xfrm>
          <a:custGeom>
            <a:rect l="l" t="t" r="r" b="b"/>
            <a:pathLst>
              <a:path w="704215" h="247014">
                <a:moveTo>
                  <a:pt x="704088" y="0"/>
                </a:moveTo>
                <a:lnTo>
                  <a:pt x="0" y="0"/>
                </a:lnTo>
                <a:lnTo>
                  <a:pt x="0" y="246887"/>
                </a:lnTo>
                <a:lnTo>
                  <a:pt x="704088" y="246887"/>
                </a:lnTo>
                <a:lnTo>
                  <a:pt x="704088" y="0"/>
                </a:lnTo>
                <a:close/>
              </a:path>
            </a:pathLst>
          </a:custGeom>
          <a:solidFill>
            <a:srgbClr val="B1D234"/>
          </a:solidFill>
        </p:spPr>
        <p:txBody>
          <a:bodyPr wrap="square" lIns="0" tIns="0" rIns="0" bIns="0" rtlCol="0"/>
          <a:lstStyle/>
          <a:p/>
        </p:txBody>
      </p:sp>
      <p:sp>
        <p:nvSpPr>
          <p:cNvPr id="54" name="object 54"/>
          <p:cNvSpPr/>
          <p:nvPr/>
        </p:nvSpPr>
        <p:spPr>
          <a:xfrm>
            <a:off x="8171688" y="5237988"/>
            <a:ext cx="704215" cy="650875"/>
          </a:xfrm>
          <a:custGeom>
            <a:rect l="l" t="t" r="r" b="b"/>
            <a:pathLst>
              <a:path w="704215" h="650875">
                <a:moveTo>
                  <a:pt x="704087" y="0"/>
                </a:moveTo>
                <a:lnTo>
                  <a:pt x="0" y="0"/>
                </a:lnTo>
                <a:lnTo>
                  <a:pt x="0" y="650748"/>
                </a:lnTo>
                <a:lnTo>
                  <a:pt x="704087" y="650748"/>
                </a:lnTo>
                <a:lnTo>
                  <a:pt x="704087" y="0"/>
                </a:lnTo>
                <a:close/>
              </a:path>
            </a:pathLst>
          </a:custGeom>
          <a:solidFill>
            <a:srgbClr val="B1D234"/>
          </a:solidFill>
        </p:spPr>
        <p:txBody>
          <a:bodyPr wrap="square" lIns="0" tIns="0" rIns="0" bIns="0" rtlCol="0"/>
          <a:lstStyle/>
          <a:p/>
        </p:txBody>
      </p:sp>
      <p:sp>
        <p:nvSpPr>
          <p:cNvPr id="55" name="object 55"/>
          <p:cNvSpPr/>
          <p:nvPr/>
        </p:nvSpPr>
        <p:spPr>
          <a:xfrm>
            <a:off x="6833616" y="5888735"/>
            <a:ext cx="2254250" cy="0"/>
          </a:xfrm>
          <a:custGeom>
            <a:rect l="l" t="t" r="r" b="b"/>
            <a:pathLst>
              <a:path w="2254250">
                <a:moveTo>
                  <a:pt x="0" y="0"/>
                </a:moveTo>
                <a:lnTo>
                  <a:pt x="2253995" y="0"/>
                </a:lnTo>
              </a:path>
            </a:pathLst>
          </a:custGeom>
          <a:ln w="3175">
            <a:solidFill>
              <a:srgbClr val="585858"/>
            </a:solidFill>
          </a:ln>
        </p:spPr>
        <p:txBody>
          <a:bodyPr wrap="square" lIns="0" tIns="0" rIns="0" bIns="0" rtlCol="0"/>
          <a:lstStyle/>
          <a:p/>
        </p:txBody>
      </p:sp>
      <p:sp>
        <p:nvSpPr>
          <p:cNvPr id="56" name="object 56"/>
          <p:cNvSpPr txBox="1"/>
          <p:nvPr/>
        </p:nvSpPr>
        <p:spPr>
          <a:xfrm>
            <a:off x="7131811" y="5149088"/>
            <a:ext cx="53213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923,164</a:t>
            </a:r>
            <a:endParaRPr sz="1050">
              <a:latin typeface="微软雅黑"/>
              <a:cs typeface="微软雅黑"/>
            </a:endParaRPr>
          </a:p>
        </p:txBody>
      </p:sp>
      <p:sp>
        <p:nvSpPr>
          <p:cNvPr id="57" name="object 57"/>
          <p:cNvSpPr txBox="1"/>
          <p:nvPr/>
        </p:nvSpPr>
        <p:spPr>
          <a:xfrm>
            <a:off x="7229093" y="5979363"/>
            <a:ext cx="339090" cy="186690"/>
          </a:xfrm>
          <a:prstGeom prst="rect">
            <a:avLst/>
          </a:prstGeom>
        </p:spPr>
        <p:txBody>
          <a:bodyPr vert="horz" wrap="square" lIns="0" tIns="13335" rIns="0" bIns="0" rtlCol="0">
            <a:spAutoFit/>
          </a:bodyPr>
          <a:lstStyle/>
          <a:p>
            <a:pPr marL="12700">
              <a:lnSpc>
                <a:spcPct val="100000"/>
              </a:lnSpc>
              <a:spcBef>
                <a:spcPts val="105"/>
              </a:spcBef>
            </a:pPr>
            <a:r>
              <a:rPr sz="1050" spc="-10">
                <a:solidFill>
                  <a:srgbClr val="585858"/>
                </a:solidFill>
                <a:latin typeface="微软雅黑"/>
                <a:cs typeface="微软雅黑"/>
              </a:rPr>
              <a:t>2</a:t>
            </a:r>
            <a:r>
              <a:rPr sz="1050">
                <a:solidFill>
                  <a:srgbClr val="585858"/>
                </a:solidFill>
                <a:latin typeface="微软雅黑"/>
                <a:cs typeface="微软雅黑"/>
              </a:rPr>
              <a:t>0</a:t>
            </a:r>
            <a:r>
              <a:rPr sz="1050" spc="-10">
                <a:solidFill>
                  <a:srgbClr val="585858"/>
                </a:solidFill>
                <a:latin typeface="微软雅黑"/>
                <a:cs typeface="微软雅黑"/>
              </a:rPr>
              <a:t>2</a:t>
            </a:r>
            <a:r>
              <a:rPr sz="1050">
                <a:solidFill>
                  <a:srgbClr val="585858"/>
                </a:solidFill>
                <a:latin typeface="微软雅黑"/>
                <a:cs typeface="微软雅黑"/>
              </a:rPr>
              <a:t>1</a:t>
            </a:r>
            <a:endParaRPr sz="1050">
              <a:latin typeface="微软雅黑"/>
              <a:cs typeface="微软雅黑"/>
            </a:endParaRPr>
          </a:p>
        </p:txBody>
      </p:sp>
      <p:sp>
        <p:nvSpPr>
          <p:cNvPr id="58" name="object 58"/>
          <p:cNvSpPr/>
          <p:nvPr/>
        </p:nvSpPr>
        <p:spPr>
          <a:xfrm>
            <a:off x="7485888" y="6274308"/>
            <a:ext cx="79375" cy="79375"/>
          </a:xfrm>
          <a:custGeom>
            <a:rect l="l" t="t" r="r" b="b"/>
            <a:pathLst>
              <a:path w="79375" h="79375">
                <a:moveTo>
                  <a:pt x="0" y="79247"/>
                </a:moveTo>
                <a:lnTo>
                  <a:pt x="79248" y="79247"/>
                </a:lnTo>
                <a:lnTo>
                  <a:pt x="79248" y="0"/>
                </a:lnTo>
                <a:lnTo>
                  <a:pt x="0" y="0"/>
                </a:lnTo>
                <a:lnTo>
                  <a:pt x="0" y="79247"/>
                </a:lnTo>
                <a:close/>
              </a:path>
            </a:pathLst>
          </a:custGeom>
          <a:solidFill>
            <a:srgbClr val="B1D234"/>
          </a:solidFill>
        </p:spPr>
        <p:txBody>
          <a:bodyPr wrap="square" lIns="0" tIns="0" rIns="0" bIns="0" rtlCol="0"/>
          <a:lstStyle/>
          <a:p/>
        </p:txBody>
      </p:sp>
      <p:sp>
        <p:nvSpPr>
          <p:cNvPr id="59" name="object 59"/>
          <p:cNvSpPr txBox="1"/>
          <p:nvPr/>
        </p:nvSpPr>
        <p:spPr>
          <a:xfrm>
            <a:off x="7587488" y="5909417"/>
            <a:ext cx="1107440" cy="487680"/>
          </a:xfrm>
          <a:prstGeom prst="rect">
            <a:avLst/>
          </a:prstGeom>
        </p:spPr>
        <p:txBody>
          <a:bodyPr vert="horz" wrap="square" lIns="0" tIns="83185" rIns="0" bIns="0" rtlCol="0">
            <a:spAutoFit/>
          </a:bodyPr>
          <a:lstStyle/>
          <a:p>
            <a:pPr marL="780415">
              <a:lnSpc>
                <a:spcPct val="100000"/>
              </a:lnSpc>
              <a:spcBef>
                <a:spcPts val="655"/>
              </a:spcBef>
            </a:pPr>
            <a:r>
              <a:rPr sz="1050" spc="-10">
                <a:solidFill>
                  <a:srgbClr val="585858"/>
                </a:solidFill>
                <a:latin typeface="微软雅黑"/>
                <a:cs typeface="微软雅黑"/>
              </a:rPr>
              <a:t>2</a:t>
            </a:r>
            <a:r>
              <a:rPr sz="1050">
                <a:solidFill>
                  <a:srgbClr val="585858"/>
                </a:solidFill>
                <a:latin typeface="微软雅黑"/>
                <a:cs typeface="微软雅黑"/>
              </a:rPr>
              <a:t>0</a:t>
            </a:r>
            <a:r>
              <a:rPr sz="1050" spc="-10">
                <a:solidFill>
                  <a:srgbClr val="585858"/>
                </a:solidFill>
                <a:latin typeface="微软雅黑"/>
                <a:cs typeface="微软雅黑"/>
              </a:rPr>
              <a:t>2</a:t>
            </a:r>
            <a:r>
              <a:rPr sz="1050">
                <a:solidFill>
                  <a:srgbClr val="585858"/>
                </a:solidFill>
                <a:latin typeface="微软雅黑"/>
                <a:cs typeface="微软雅黑"/>
              </a:rPr>
              <a:t>2</a:t>
            </a:r>
            <a:endParaRPr sz="1050">
              <a:latin typeface="微软雅黑"/>
              <a:cs typeface="微软雅黑"/>
            </a:endParaRPr>
          </a:p>
          <a:p>
            <a:pPr marL="12700">
              <a:lnSpc>
                <a:spcPct val="100000"/>
              </a:lnSpc>
              <a:spcBef>
                <a:spcPts val="560"/>
              </a:spcBef>
            </a:pPr>
            <a:r>
              <a:rPr sz="1050">
                <a:solidFill>
                  <a:srgbClr val="585858"/>
                </a:solidFill>
                <a:latin typeface="微软雅黑"/>
                <a:cs typeface="微软雅黑"/>
              </a:rPr>
              <a:t>全网舆情声量</a:t>
            </a:r>
            <a:endParaRPr sz="1050">
              <a:latin typeface="微软雅黑"/>
              <a:cs typeface="微软雅黑"/>
            </a:endParaRPr>
          </a:p>
        </p:txBody>
      </p:sp>
      <p:sp>
        <p:nvSpPr>
          <p:cNvPr id="60" name="object 60"/>
          <p:cNvSpPr txBox="1"/>
          <p:nvPr/>
        </p:nvSpPr>
        <p:spPr>
          <a:xfrm>
            <a:off x="8157209" y="4552175"/>
            <a:ext cx="993140" cy="582295"/>
          </a:xfrm>
          <a:prstGeom prst="rect">
            <a:avLst/>
          </a:prstGeom>
        </p:spPr>
        <p:txBody>
          <a:bodyPr vert="horz" wrap="square" lIns="0" tIns="116839" rIns="0" bIns="0" rtlCol="0">
            <a:spAutoFit/>
          </a:bodyPr>
          <a:lstStyle/>
          <a:p>
            <a:pPr marL="297815">
              <a:lnSpc>
                <a:spcPct val="100000"/>
              </a:lnSpc>
              <a:spcBef>
                <a:spcPts val="919"/>
              </a:spcBef>
            </a:pPr>
            <a:r>
              <a:rPr sz="1400" b="1" spc="-5">
                <a:solidFill>
                  <a:srgbClr val="B1D234"/>
                </a:solidFill>
                <a:latin typeface="微软雅黑"/>
                <a:cs typeface="微软雅黑"/>
              </a:rPr>
              <a:t>+11.2%</a:t>
            </a:r>
            <a:endParaRPr sz="1400">
              <a:latin typeface="微软雅黑"/>
              <a:cs typeface="微软雅黑"/>
            </a:endParaRPr>
          </a:p>
          <a:p>
            <a:pPr marL="12700">
              <a:lnSpc>
                <a:spcPct val="100000"/>
              </a:lnSpc>
              <a:spcBef>
                <a:spcPts val="620"/>
              </a:spcBef>
            </a:pPr>
            <a:r>
              <a:rPr sz="1050">
                <a:solidFill>
                  <a:srgbClr val="404040"/>
                </a:solidFill>
                <a:latin typeface="微软雅黑"/>
                <a:cs typeface="微软雅黑"/>
              </a:rPr>
              <a:t>1,026,678</a:t>
            </a:r>
            <a:endParaRPr sz="1050">
              <a:latin typeface="微软雅黑"/>
              <a:cs typeface="微软雅黑"/>
            </a:endParaRPr>
          </a:p>
        </p:txBody>
      </p:sp>
      <p:sp>
        <p:nvSpPr>
          <p:cNvPr id="61" name="object 61"/>
          <p:cNvSpPr/>
          <p:nvPr/>
        </p:nvSpPr>
        <p:spPr>
          <a:xfrm>
            <a:off x="9468611" y="4352544"/>
            <a:ext cx="702945" cy="1542415"/>
          </a:xfrm>
          <a:custGeom>
            <a:rect l="l" t="t" r="r" b="b"/>
            <a:pathLst>
              <a:path w="702945" h="1542414">
                <a:moveTo>
                  <a:pt x="702564" y="0"/>
                </a:moveTo>
                <a:lnTo>
                  <a:pt x="0" y="0"/>
                </a:lnTo>
                <a:lnTo>
                  <a:pt x="0" y="1542287"/>
                </a:lnTo>
                <a:lnTo>
                  <a:pt x="702564" y="1542287"/>
                </a:lnTo>
                <a:lnTo>
                  <a:pt x="702564" y="0"/>
                </a:lnTo>
                <a:close/>
              </a:path>
            </a:pathLst>
          </a:custGeom>
          <a:solidFill>
            <a:srgbClr val="1EC7F3"/>
          </a:solidFill>
        </p:spPr>
        <p:txBody>
          <a:bodyPr wrap="square" lIns="0" tIns="0" rIns="0" bIns="0" rtlCol="0"/>
          <a:lstStyle/>
          <a:p/>
        </p:txBody>
      </p:sp>
      <p:sp>
        <p:nvSpPr>
          <p:cNvPr id="62" name="object 62"/>
          <p:cNvSpPr/>
          <p:nvPr/>
        </p:nvSpPr>
        <p:spPr>
          <a:xfrm>
            <a:off x="10591800" y="3579876"/>
            <a:ext cx="701040" cy="2315210"/>
          </a:xfrm>
          <a:custGeom>
            <a:rect l="l" t="t" r="r" b="b"/>
            <a:pathLst>
              <a:path w="701040" h="2315210">
                <a:moveTo>
                  <a:pt x="701040" y="0"/>
                </a:moveTo>
                <a:lnTo>
                  <a:pt x="0" y="0"/>
                </a:lnTo>
                <a:lnTo>
                  <a:pt x="0" y="2314956"/>
                </a:lnTo>
                <a:lnTo>
                  <a:pt x="701040" y="2314956"/>
                </a:lnTo>
                <a:lnTo>
                  <a:pt x="701040" y="0"/>
                </a:lnTo>
                <a:close/>
              </a:path>
            </a:pathLst>
          </a:custGeom>
          <a:solidFill>
            <a:srgbClr val="1EC7F3"/>
          </a:solidFill>
        </p:spPr>
        <p:txBody>
          <a:bodyPr wrap="square" lIns="0" tIns="0" rIns="0" bIns="0" rtlCol="0"/>
          <a:lstStyle/>
          <a:p/>
        </p:txBody>
      </p:sp>
      <p:sp>
        <p:nvSpPr>
          <p:cNvPr id="63" name="object 63"/>
          <p:cNvSpPr/>
          <p:nvPr/>
        </p:nvSpPr>
        <p:spPr>
          <a:xfrm>
            <a:off x="9258300" y="5894832"/>
            <a:ext cx="2245360" cy="0"/>
          </a:xfrm>
          <a:custGeom>
            <a:rect l="l" t="t" r="r" b="b"/>
            <a:pathLst>
              <a:path w="2245359">
                <a:moveTo>
                  <a:pt x="0" y="0"/>
                </a:moveTo>
                <a:lnTo>
                  <a:pt x="2244852" y="0"/>
                </a:lnTo>
              </a:path>
            </a:pathLst>
          </a:custGeom>
          <a:ln w="3175">
            <a:solidFill>
              <a:srgbClr val="585858"/>
            </a:solidFill>
          </a:ln>
        </p:spPr>
        <p:txBody>
          <a:bodyPr wrap="square" lIns="0" tIns="0" rIns="0" bIns="0" rtlCol="0"/>
          <a:lstStyle/>
          <a:p/>
        </p:txBody>
      </p:sp>
      <p:sp>
        <p:nvSpPr>
          <p:cNvPr id="64" name="object 64"/>
          <p:cNvSpPr txBox="1"/>
          <p:nvPr/>
        </p:nvSpPr>
        <p:spPr>
          <a:xfrm>
            <a:off x="9520808" y="3823208"/>
            <a:ext cx="641985"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3,808,775</a:t>
            </a:r>
            <a:endParaRPr sz="1050">
              <a:latin typeface="微软雅黑"/>
              <a:cs typeface="微软雅黑"/>
            </a:endParaRPr>
          </a:p>
        </p:txBody>
      </p:sp>
      <p:sp>
        <p:nvSpPr>
          <p:cNvPr id="65" name="object 65"/>
          <p:cNvSpPr txBox="1"/>
          <p:nvPr/>
        </p:nvSpPr>
        <p:spPr>
          <a:xfrm>
            <a:off x="10659871" y="3203270"/>
            <a:ext cx="642620" cy="187325"/>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5,716,630</a:t>
            </a:r>
            <a:endParaRPr sz="1050">
              <a:latin typeface="微软雅黑"/>
              <a:cs typeface="微软雅黑"/>
            </a:endParaRPr>
          </a:p>
        </p:txBody>
      </p:sp>
      <p:sp>
        <p:nvSpPr>
          <p:cNvPr id="66" name="object 66"/>
          <p:cNvSpPr txBox="1"/>
          <p:nvPr/>
        </p:nvSpPr>
        <p:spPr>
          <a:xfrm>
            <a:off x="9652254" y="5984544"/>
            <a:ext cx="339090" cy="186690"/>
          </a:xfrm>
          <a:prstGeom prst="rect">
            <a:avLst/>
          </a:prstGeom>
        </p:spPr>
        <p:txBody>
          <a:bodyPr vert="horz" wrap="square" lIns="0" tIns="13335" rIns="0" bIns="0" rtlCol="0">
            <a:spAutoFit/>
          </a:bodyPr>
          <a:lstStyle/>
          <a:p>
            <a:pPr marL="12700">
              <a:lnSpc>
                <a:spcPct val="100000"/>
              </a:lnSpc>
              <a:spcBef>
                <a:spcPts val="105"/>
              </a:spcBef>
            </a:pPr>
            <a:r>
              <a:rPr sz="1050" spc="-10">
                <a:solidFill>
                  <a:srgbClr val="585858"/>
                </a:solidFill>
                <a:latin typeface="微软雅黑"/>
                <a:cs typeface="微软雅黑"/>
              </a:rPr>
              <a:t>2</a:t>
            </a:r>
            <a:r>
              <a:rPr sz="1050">
                <a:solidFill>
                  <a:srgbClr val="585858"/>
                </a:solidFill>
                <a:latin typeface="微软雅黑"/>
                <a:cs typeface="微软雅黑"/>
              </a:rPr>
              <a:t>0</a:t>
            </a:r>
            <a:r>
              <a:rPr sz="1050" spc="-10">
                <a:solidFill>
                  <a:srgbClr val="585858"/>
                </a:solidFill>
                <a:latin typeface="微软雅黑"/>
                <a:cs typeface="微软雅黑"/>
              </a:rPr>
              <a:t>2</a:t>
            </a:r>
            <a:r>
              <a:rPr sz="1050">
                <a:solidFill>
                  <a:srgbClr val="585858"/>
                </a:solidFill>
                <a:latin typeface="微软雅黑"/>
                <a:cs typeface="微软雅黑"/>
              </a:rPr>
              <a:t>1</a:t>
            </a:r>
            <a:endParaRPr sz="1050">
              <a:latin typeface="微软雅黑"/>
              <a:cs typeface="微软雅黑"/>
            </a:endParaRPr>
          </a:p>
        </p:txBody>
      </p:sp>
      <p:sp>
        <p:nvSpPr>
          <p:cNvPr id="67" name="object 67"/>
          <p:cNvSpPr/>
          <p:nvPr/>
        </p:nvSpPr>
        <p:spPr>
          <a:xfrm>
            <a:off x="9902952" y="6336791"/>
            <a:ext cx="79375" cy="79375"/>
          </a:xfrm>
          <a:custGeom>
            <a:rect l="l" t="t" r="r" b="b"/>
            <a:pathLst>
              <a:path w="79375" h="79375">
                <a:moveTo>
                  <a:pt x="0" y="79248"/>
                </a:moveTo>
                <a:lnTo>
                  <a:pt x="79248" y="79248"/>
                </a:lnTo>
                <a:lnTo>
                  <a:pt x="79248" y="0"/>
                </a:lnTo>
                <a:lnTo>
                  <a:pt x="0" y="0"/>
                </a:lnTo>
                <a:lnTo>
                  <a:pt x="0" y="79248"/>
                </a:lnTo>
                <a:close/>
              </a:path>
            </a:pathLst>
          </a:custGeom>
          <a:solidFill>
            <a:srgbClr val="1EC7F3"/>
          </a:solidFill>
        </p:spPr>
        <p:txBody>
          <a:bodyPr wrap="square" lIns="0" tIns="0" rIns="0" bIns="0" rtlCol="0"/>
          <a:lstStyle/>
          <a:p/>
        </p:txBody>
      </p:sp>
      <p:sp>
        <p:nvSpPr>
          <p:cNvPr id="68" name="object 68"/>
          <p:cNvSpPr txBox="1"/>
          <p:nvPr/>
        </p:nvSpPr>
        <p:spPr>
          <a:xfrm>
            <a:off x="10004806" y="5984544"/>
            <a:ext cx="1109345" cy="476250"/>
          </a:xfrm>
          <a:prstGeom prst="rect">
            <a:avLst/>
          </a:prstGeom>
        </p:spPr>
        <p:txBody>
          <a:bodyPr vert="horz" wrap="square" lIns="0" tIns="13335" rIns="0" bIns="0" rtlCol="0">
            <a:spAutoFit/>
          </a:bodyPr>
          <a:lstStyle/>
          <a:p>
            <a:pPr marR="5080" algn="r">
              <a:lnSpc>
                <a:spcPct val="100000"/>
              </a:lnSpc>
              <a:spcBef>
                <a:spcPts val="105"/>
              </a:spcBef>
            </a:pPr>
            <a:r>
              <a:rPr sz="1050" spc="-10">
                <a:solidFill>
                  <a:srgbClr val="585858"/>
                </a:solidFill>
                <a:latin typeface="微软雅黑"/>
                <a:cs typeface="微软雅黑"/>
              </a:rPr>
              <a:t>2</a:t>
            </a:r>
            <a:r>
              <a:rPr sz="1050">
                <a:solidFill>
                  <a:srgbClr val="585858"/>
                </a:solidFill>
                <a:latin typeface="微软雅黑"/>
                <a:cs typeface="微软雅黑"/>
              </a:rPr>
              <a:t>0</a:t>
            </a:r>
            <a:r>
              <a:rPr sz="1050" spc="-10">
                <a:solidFill>
                  <a:srgbClr val="585858"/>
                </a:solidFill>
                <a:latin typeface="微软雅黑"/>
                <a:cs typeface="微软雅黑"/>
              </a:rPr>
              <a:t>2</a:t>
            </a:r>
            <a:r>
              <a:rPr sz="1050">
                <a:solidFill>
                  <a:srgbClr val="585858"/>
                </a:solidFill>
                <a:latin typeface="微软雅黑"/>
                <a:cs typeface="微软雅黑"/>
              </a:rPr>
              <a:t>2</a:t>
            </a:r>
            <a:endParaRPr sz="1050">
              <a:latin typeface="微软雅黑"/>
              <a:cs typeface="微软雅黑"/>
            </a:endParaRPr>
          </a:p>
          <a:p>
            <a:pPr marL="12700">
              <a:lnSpc>
                <a:spcPct val="100000"/>
              </a:lnSpc>
              <a:spcBef>
                <a:spcPts val="1019"/>
              </a:spcBef>
            </a:pPr>
            <a:r>
              <a:rPr sz="1050" spc="5">
                <a:solidFill>
                  <a:srgbClr val="585858"/>
                </a:solidFill>
                <a:latin typeface="微软雅黑"/>
                <a:cs typeface="微软雅黑"/>
              </a:rPr>
              <a:t>百度搜索指数</a:t>
            </a:r>
            <a:endParaRPr sz="1050">
              <a:latin typeface="微软雅黑"/>
              <a:cs typeface="微软雅黑"/>
            </a:endParaRPr>
          </a:p>
        </p:txBody>
      </p:sp>
      <p:sp>
        <p:nvSpPr>
          <p:cNvPr id="69" name="object 69"/>
          <p:cNvSpPr/>
          <p:nvPr/>
        </p:nvSpPr>
        <p:spPr>
          <a:xfrm>
            <a:off x="8077961" y="4539234"/>
            <a:ext cx="411480" cy="273050"/>
          </a:xfrm>
          <a:custGeom>
            <a:rect l="l" t="t" r="r" b="b"/>
            <a:pathLst>
              <a:path w="411479" h="273050">
                <a:moveTo>
                  <a:pt x="308610" y="264287"/>
                </a:moveTo>
                <a:lnTo>
                  <a:pt x="102870" y="264287"/>
                </a:lnTo>
                <a:lnTo>
                  <a:pt x="102870" y="272796"/>
                </a:lnTo>
                <a:lnTo>
                  <a:pt x="308610" y="272796"/>
                </a:lnTo>
                <a:lnTo>
                  <a:pt x="308610" y="264287"/>
                </a:lnTo>
                <a:close/>
              </a:path>
              <a:path w="411479" h="273050">
                <a:moveTo>
                  <a:pt x="308610" y="238633"/>
                </a:moveTo>
                <a:lnTo>
                  <a:pt x="102870" y="238633"/>
                </a:lnTo>
                <a:lnTo>
                  <a:pt x="102870" y="255778"/>
                </a:lnTo>
                <a:lnTo>
                  <a:pt x="308610" y="255778"/>
                </a:lnTo>
                <a:lnTo>
                  <a:pt x="308610" y="238633"/>
                </a:lnTo>
                <a:close/>
              </a:path>
              <a:path w="411479" h="273050">
                <a:moveTo>
                  <a:pt x="308610" y="136398"/>
                </a:moveTo>
                <a:lnTo>
                  <a:pt x="102870" y="136398"/>
                </a:lnTo>
                <a:lnTo>
                  <a:pt x="102870" y="230124"/>
                </a:lnTo>
                <a:lnTo>
                  <a:pt x="308610" y="230124"/>
                </a:lnTo>
                <a:lnTo>
                  <a:pt x="308610" y="136398"/>
                </a:lnTo>
                <a:close/>
              </a:path>
              <a:path w="411479" h="273050">
                <a:moveTo>
                  <a:pt x="205740" y="0"/>
                </a:moveTo>
                <a:lnTo>
                  <a:pt x="0" y="136398"/>
                </a:lnTo>
                <a:lnTo>
                  <a:pt x="411480" y="136398"/>
                </a:lnTo>
                <a:lnTo>
                  <a:pt x="205740" y="0"/>
                </a:lnTo>
                <a:close/>
              </a:path>
            </a:pathLst>
          </a:custGeom>
          <a:solidFill>
            <a:srgbClr val="B1D234">
              <a:alpha val="30195"/>
            </a:srgbClr>
          </a:solidFill>
        </p:spPr>
        <p:txBody>
          <a:bodyPr wrap="square" lIns="0" tIns="0" rIns="0" bIns="0" rtlCol="0"/>
          <a:lstStyle/>
          <a:p/>
        </p:txBody>
      </p:sp>
      <p:sp>
        <p:nvSpPr>
          <p:cNvPr id="70" name="object 70"/>
          <p:cNvSpPr/>
          <p:nvPr/>
        </p:nvSpPr>
        <p:spPr>
          <a:xfrm>
            <a:off x="8168131" y="4790821"/>
            <a:ext cx="231140" cy="34290"/>
          </a:xfrm>
          <a:custGeom>
            <a:rect l="l" t="t" r="r" b="b"/>
            <a:pathLst>
              <a:path w="231140" h="34289">
                <a:moveTo>
                  <a:pt x="0" y="33908"/>
                </a:moveTo>
                <a:lnTo>
                  <a:pt x="231140" y="33908"/>
                </a:lnTo>
                <a:lnTo>
                  <a:pt x="231140" y="0"/>
                </a:lnTo>
                <a:lnTo>
                  <a:pt x="0" y="0"/>
                </a:lnTo>
                <a:lnTo>
                  <a:pt x="0" y="33908"/>
                </a:lnTo>
                <a:close/>
              </a:path>
            </a:pathLst>
          </a:custGeom>
          <a:solidFill>
            <a:srgbClr val="B1D234"/>
          </a:solidFill>
        </p:spPr>
        <p:txBody>
          <a:bodyPr wrap="square" lIns="0" tIns="0" rIns="0" bIns="0" rtlCol="0"/>
          <a:lstStyle/>
          <a:p/>
        </p:txBody>
      </p:sp>
      <p:sp>
        <p:nvSpPr>
          <p:cNvPr id="71" name="object 71"/>
          <p:cNvSpPr/>
          <p:nvPr/>
        </p:nvSpPr>
        <p:spPr>
          <a:xfrm>
            <a:off x="8168131" y="4765166"/>
            <a:ext cx="231140" cy="42545"/>
          </a:xfrm>
          <a:custGeom>
            <a:rect l="l" t="t" r="r" b="b"/>
            <a:pathLst>
              <a:path w="231140" h="42545">
                <a:moveTo>
                  <a:pt x="0" y="42545"/>
                </a:moveTo>
                <a:lnTo>
                  <a:pt x="231140" y="42545"/>
                </a:lnTo>
                <a:lnTo>
                  <a:pt x="231140" y="0"/>
                </a:lnTo>
                <a:lnTo>
                  <a:pt x="0" y="0"/>
                </a:lnTo>
                <a:lnTo>
                  <a:pt x="0" y="42545"/>
                </a:lnTo>
                <a:close/>
              </a:path>
            </a:pathLst>
          </a:custGeom>
          <a:solidFill>
            <a:srgbClr val="B1D234"/>
          </a:solidFill>
        </p:spPr>
        <p:txBody>
          <a:bodyPr wrap="square" lIns="0" tIns="0" rIns="0" bIns="0" rtlCol="0"/>
          <a:lstStyle/>
          <a:p/>
        </p:txBody>
      </p:sp>
      <p:sp>
        <p:nvSpPr>
          <p:cNvPr id="72" name="object 72"/>
          <p:cNvSpPr/>
          <p:nvPr/>
        </p:nvSpPr>
        <p:spPr>
          <a:xfrm>
            <a:off x="8077961" y="4539234"/>
            <a:ext cx="411480" cy="230504"/>
          </a:xfrm>
          <a:custGeom>
            <a:rect l="l" t="t" r="r" b="b"/>
            <a:pathLst>
              <a:path w="411479" h="230502">
                <a:moveTo>
                  <a:pt x="308610" y="230124"/>
                </a:moveTo>
                <a:lnTo>
                  <a:pt x="308610" y="136398"/>
                </a:lnTo>
                <a:lnTo>
                  <a:pt x="411480" y="136398"/>
                </a:lnTo>
                <a:lnTo>
                  <a:pt x="205740" y="0"/>
                </a:lnTo>
                <a:lnTo>
                  <a:pt x="0" y="136398"/>
                </a:lnTo>
                <a:lnTo>
                  <a:pt x="102870" y="136398"/>
                </a:lnTo>
                <a:lnTo>
                  <a:pt x="102870" y="230124"/>
                </a:lnTo>
                <a:lnTo>
                  <a:pt x="308610" y="230124"/>
                </a:lnTo>
                <a:close/>
              </a:path>
            </a:pathLst>
          </a:custGeom>
          <a:ln w="25400">
            <a:solidFill>
              <a:srgbClr val="B1D234"/>
            </a:solidFill>
          </a:ln>
        </p:spPr>
        <p:txBody>
          <a:bodyPr wrap="square" lIns="0" tIns="0" rIns="0" bIns="0" rtlCol="0"/>
          <a:lstStyle/>
          <a:p/>
        </p:txBody>
      </p:sp>
      <p:sp>
        <p:nvSpPr>
          <p:cNvPr id="73" name="object 73"/>
          <p:cNvSpPr/>
          <p:nvPr/>
        </p:nvSpPr>
        <p:spPr>
          <a:xfrm>
            <a:off x="10760964" y="4396740"/>
            <a:ext cx="411480" cy="273050"/>
          </a:xfrm>
          <a:custGeom>
            <a:rect l="l" t="t" r="r" b="b"/>
            <a:pathLst>
              <a:path w="411479" h="273050">
                <a:moveTo>
                  <a:pt x="308609" y="264287"/>
                </a:moveTo>
                <a:lnTo>
                  <a:pt x="102869" y="264287"/>
                </a:lnTo>
                <a:lnTo>
                  <a:pt x="102869" y="272796"/>
                </a:lnTo>
                <a:lnTo>
                  <a:pt x="308609" y="272796"/>
                </a:lnTo>
                <a:lnTo>
                  <a:pt x="308609" y="264287"/>
                </a:lnTo>
                <a:close/>
              </a:path>
              <a:path w="411479" h="273050">
                <a:moveTo>
                  <a:pt x="308609" y="238633"/>
                </a:moveTo>
                <a:lnTo>
                  <a:pt x="102869" y="238633"/>
                </a:lnTo>
                <a:lnTo>
                  <a:pt x="102869" y="255778"/>
                </a:lnTo>
                <a:lnTo>
                  <a:pt x="308609" y="255778"/>
                </a:lnTo>
                <a:lnTo>
                  <a:pt x="308609" y="238633"/>
                </a:lnTo>
                <a:close/>
              </a:path>
              <a:path w="411479" h="273050">
                <a:moveTo>
                  <a:pt x="308609" y="136398"/>
                </a:moveTo>
                <a:lnTo>
                  <a:pt x="102869" y="136398"/>
                </a:lnTo>
                <a:lnTo>
                  <a:pt x="102869" y="230124"/>
                </a:lnTo>
                <a:lnTo>
                  <a:pt x="308609" y="230124"/>
                </a:lnTo>
                <a:lnTo>
                  <a:pt x="308609" y="136398"/>
                </a:lnTo>
                <a:close/>
              </a:path>
              <a:path w="411479" h="273050">
                <a:moveTo>
                  <a:pt x="205739" y="0"/>
                </a:moveTo>
                <a:lnTo>
                  <a:pt x="0" y="136398"/>
                </a:lnTo>
                <a:lnTo>
                  <a:pt x="411479" y="136398"/>
                </a:lnTo>
                <a:lnTo>
                  <a:pt x="205739" y="0"/>
                </a:lnTo>
                <a:close/>
              </a:path>
            </a:pathLst>
          </a:custGeom>
          <a:solidFill>
            <a:srgbClr val="FFFFFF"/>
          </a:solidFill>
        </p:spPr>
        <p:txBody>
          <a:bodyPr wrap="square" lIns="0" tIns="0" rIns="0" bIns="0" rtlCol="0"/>
          <a:lstStyle/>
          <a:p/>
        </p:txBody>
      </p:sp>
      <p:sp>
        <p:nvSpPr>
          <p:cNvPr id="74" name="object 74"/>
          <p:cNvSpPr txBox="1"/>
          <p:nvPr/>
        </p:nvSpPr>
        <p:spPr>
          <a:xfrm>
            <a:off x="10591800" y="4026534"/>
            <a:ext cx="701040" cy="239395"/>
          </a:xfrm>
          <a:prstGeom prst="rect">
            <a:avLst/>
          </a:prstGeom>
        </p:spPr>
        <p:txBody>
          <a:bodyPr vert="horz" wrap="square" lIns="0" tIns="12700" rIns="0" bIns="0" rtlCol="0">
            <a:spAutoFit/>
          </a:bodyPr>
          <a:lstStyle/>
          <a:p>
            <a:pPr marL="15875">
              <a:lnSpc>
                <a:spcPct val="100000"/>
              </a:lnSpc>
              <a:spcBef>
                <a:spcPts val="100"/>
              </a:spcBef>
            </a:pPr>
            <a:r>
              <a:rPr sz="1400" b="1" spc="-5">
                <a:solidFill>
                  <a:srgbClr val="FFFFFF"/>
                </a:solidFill>
                <a:latin typeface="微软雅黑"/>
                <a:cs typeface="微软雅黑"/>
              </a:rPr>
              <a:t>+5</a:t>
            </a:r>
            <a:r>
              <a:rPr sz="1400" b="1" spc="-10">
                <a:solidFill>
                  <a:srgbClr val="FFFFFF"/>
                </a:solidFill>
                <a:latin typeface="微软雅黑"/>
                <a:cs typeface="微软雅黑"/>
              </a:rPr>
              <a:t>0.</a:t>
            </a:r>
            <a:r>
              <a:rPr sz="1400" b="1">
                <a:solidFill>
                  <a:srgbClr val="FFFFFF"/>
                </a:solidFill>
                <a:latin typeface="微软雅黑"/>
                <a:cs typeface="微软雅黑"/>
              </a:rPr>
              <a:t>1%</a:t>
            </a:r>
            <a:endParaRPr sz="1400">
              <a:latin typeface="微软雅黑"/>
              <a:cs typeface="微软雅黑"/>
            </a:endParaRPr>
          </a:p>
        </p:txBody>
      </p:sp>
      <p:sp>
        <p:nvSpPr>
          <p:cNvPr id="76" name="object 76"/>
          <p:cNvSpPr txBox="1"/>
          <p:nvPr/>
        </p:nvSpPr>
        <p:spPr>
          <a:xfrm>
            <a:off x="523748" y="6390583"/>
            <a:ext cx="1448435" cy="321945"/>
          </a:xfrm>
          <a:prstGeom prst="rect">
            <a:avLst/>
          </a:prstGeom>
        </p:spPr>
        <p:txBody>
          <a:bodyPr vert="horz" wrap="square" lIns="0" tIns="17145" rIns="0" bIns="0" rtlCol="0">
            <a:spAutoFit/>
          </a:bodyPr>
          <a:lstStyle/>
          <a:p>
            <a:pPr marL="20955">
              <a:lnSpc>
                <a:spcPct val="100000"/>
              </a:lnSpc>
              <a:spcBef>
                <a:spcPts val="135"/>
              </a:spcBef>
            </a:pPr>
            <a:r>
              <a:rPr sz="700" spc="-5">
                <a:solidFill>
                  <a:srgbClr val="7E7E7E"/>
                </a:solidFill>
                <a:latin typeface="微软雅黑"/>
                <a:cs typeface="微软雅黑"/>
              </a:rPr>
              <a:t>来源：艾瑞根据公开资料整理绘制。</a:t>
            </a:r>
            <a:endParaRPr sz="700">
              <a:latin typeface="微软雅黑"/>
              <a:cs typeface="微软雅黑"/>
            </a:endParaRPr>
          </a:p>
          <a:p>
            <a:pPr marL="12700">
              <a:lnSpc>
                <a:spcPct val="100000"/>
              </a:lnSpc>
              <a:spcBef>
                <a:spcPts val="605"/>
              </a:spcBef>
            </a:pPr>
            <a:r>
              <a:rPr sz="700" spc="-10">
                <a:solidFill>
                  <a:srgbClr val="7E7E7E"/>
                </a:solidFill>
                <a:latin typeface="Arial"/>
                <a:cs typeface="Arial"/>
              </a:rPr>
              <a:t>©2023.12 </a:t>
            </a:r>
            <a:r>
              <a:rPr sz="700" spc="-5">
                <a:solidFill>
                  <a:srgbClr val="7E7E7E"/>
                </a:solidFill>
                <a:latin typeface="Arial"/>
                <a:cs typeface="Arial"/>
              </a:rPr>
              <a:t>iResearch</a:t>
            </a:r>
            <a:r>
              <a:rPr sz="700" spc="4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77" name="object 77"/>
          <p:cNvSpPr txBox="1"/>
          <p:nvPr/>
        </p:nvSpPr>
        <p:spPr>
          <a:xfrm>
            <a:off x="10725150" y="6563522"/>
            <a:ext cx="1270000" cy="160655"/>
          </a:xfrm>
          <a:prstGeom prst="rect">
            <a:avLst/>
          </a:prstGeom>
        </p:spPr>
        <p:txBody>
          <a:bodyPr vert="horz" wrap="square" lIns="0" tIns="19050" rIns="0" bIns="0" rtlCol="0">
            <a:spAutoFit/>
          </a:bodyPr>
          <a:lstStyle/>
          <a:p>
            <a:pPr marL="12700">
              <a:lnSpc>
                <a:spcPct val="100000"/>
              </a:lnSpc>
              <a:spcBef>
                <a:spcPts val="150"/>
              </a:spcBef>
              <a:tabLst>
                <a:tab pos="1171575"/>
              </a:tabLst>
            </a:pPr>
            <a:r>
              <a:rPr sz="1050" spc="-7" baseline="3968">
                <a:solidFill>
                  <a:srgbClr val="7E7E7E"/>
                </a:solidFill>
                <a:latin typeface="Arial"/>
                <a:cs typeface="Arial"/>
                <a:hlinkClick r:id="rId7"/>
              </a:rPr>
              <a:t>www.iresearch.com.cn</a:t>
            </a:r>
            <a:r>
              <a:rPr sz="1050" spc="-7" baseline="3968">
                <a:solidFill>
                  <a:srgbClr val="7E7E7E"/>
                </a:solidFill>
                <a:latin typeface="Arial"/>
                <a:cs typeface="Arial"/>
              </a:rPr>
              <a:t>	</a:t>
            </a:r>
            <a:fld id="{81D60167-4931-47E6-BA6A-407CBD079E47}" type="slidenum">
              <a:rPr sz="800">
                <a:solidFill>
                  <a:srgbClr val="7E7E7E"/>
                </a:solidFill>
                <a:latin typeface="微软雅黑"/>
                <a:cs typeface="微软雅黑"/>
              </a:rPr>
              <a:t>8</a:t>
            </a:fld>
            <a:endParaRPr sz="800">
              <a:latin typeface="微软雅黑"/>
              <a:cs typeface="微软雅黑"/>
            </a:endParaRPr>
          </a:p>
        </p:txBody>
      </p:sp>
      <p:sp>
        <p:nvSpPr>
          <p:cNvPr id="75" name="object 75"/>
          <p:cNvSpPr txBox="1"/>
          <p:nvPr/>
        </p:nvSpPr>
        <p:spPr>
          <a:xfrm rot="18900000">
            <a:off x="4062142" y="3339572"/>
            <a:ext cx="4015843" cy="127000"/>
          </a:xfrm>
          <a:prstGeom prst="rect">
            <a:avLst/>
          </a:prstGeom>
        </p:spPr>
        <p:txBody>
          <a:bodyPr vert="horz" wrap="square" lIns="0" tIns="0" rIns="0" bIns="0" rtlCol="0">
            <a:spAutoFit/>
          </a:bodyPr>
          <a:lstStyle/>
          <a:p>
            <a:pPr>
              <a:lnSpc>
                <a:spcPts val="990"/>
              </a:lnSpc>
            </a:pPr>
            <a:r>
              <a:rPr sz="1000" spc="-25">
                <a:latin typeface="宋体"/>
                <a:cs typeface="宋体"/>
              </a:rPr>
              <a:t>用户702693615于2023-12-30日下载，仅供本人内部使用，不可传播与转载</a:t>
            </a:r>
            <a:endParaRPr sz="1000">
              <a:latin typeface="宋体"/>
              <a:cs typeface="宋体"/>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0655934"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3" name="object 3"/>
          <p:cNvSpPr/>
          <p:nvPr/>
        </p:nvSpPr>
        <p:spPr>
          <a:xfrm>
            <a:off x="8409089" y="314232"/>
            <a:ext cx="638817" cy="540433"/>
          </a:xfrm>
          <a:prstGeom prst="rect">
            <a:avLst/>
          </a:prstGeom>
          <a:blipFill>
            <a:blip r:embed="rId2"/>
            <a:stretch>
              <a:fillRect/>
            </a:stretch>
          </a:blipFill>
        </p:spPr>
        <p:txBody>
          <a:bodyPr wrap="square" lIns="0" tIns="0" rIns="0" bIns="0" rtlCol="0"/>
          <a:lstStyle/>
          <a:p/>
        </p:txBody>
      </p:sp>
      <p:sp>
        <p:nvSpPr>
          <p:cNvPr id="4" name="object 4"/>
          <p:cNvSpPr/>
          <p:nvPr/>
        </p:nvSpPr>
        <p:spPr>
          <a:xfrm>
            <a:off x="9323831" y="417576"/>
            <a:ext cx="1260348" cy="277367"/>
          </a:xfrm>
          <a:prstGeom prst="rect">
            <a:avLst/>
          </a:prstGeom>
          <a:blipFill>
            <a:blip r:embed="rId3"/>
            <a:stretch>
              <a:fillRect/>
            </a:stretch>
          </a:blipFill>
        </p:spPr>
        <p:txBody>
          <a:bodyPr wrap="square" lIns="0" tIns="0" rIns="0" bIns="0" rtlCol="0"/>
          <a:lstStyle/>
          <a:p/>
        </p:txBody>
      </p:sp>
      <p:sp>
        <p:nvSpPr>
          <p:cNvPr id="5" name="object 5"/>
          <p:cNvSpPr txBox="1"/>
          <p:nvPr/>
        </p:nvSpPr>
        <p:spPr>
          <a:xfrm>
            <a:off x="9101708"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6" name="object 6"/>
          <p:cNvSpPr txBox="1"/>
          <p:nvPr/>
        </p:nvSpPr>
        <p:spPr>
          <a:xfrm>
            <a:off x="6316471" y="6580428"/>
            <a:ext cx="1001394" cy="132080"/>
          </a:xfrm>
          <a:prstGeom prst="rect">
            <a:avLst/>
          </a:prstGeom>
        </p:spPr>
        <p:txBody>
          <a:bodyPr vert="horz" wrap="square" lIns="0" tIns="12065" rIns="0" bIns="0" rtlCol="0">
            <a:spAutoFit/>
          </a:bodyPr>
          <a:lstStyle/>
          <a:p>
            <a:pPr marL="12700">
              <a:lnSpc>
                <a:spcPct val="100000"/>
              </a:lnSpc>
              <a:spcBef>
                <a:spcPts val="95"/>
              </a:spcBef>
            </a:pPr>
            <a:r>
              <a:rPr sz="700" spc="-10">
                <a:solidFill>
                  <a:srgbClr val="7E7E7E"/>
                </a:solidFill>
                <a:latin typeface="Arial"/>
                <a:cs typeface="Arial"/>
              </a:rPr>
              <a:t>©2023.12 </a:t>
            </a:r>
            <a:r>
              <a:rPr sz="700" spc="-5">
                <a:solidFill>
                  <a:srgbClr val="7E7E7E"/>
                </a:solidFill>
                <a:latin typeface="Arial"/>
                <a:cs typeface="Arial"/>
              </a:rPr>
              <a:t>iResearch</a:t>
            </a:r>
            <a:r>
              <a:rPr sz="700" spc="1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7" name="object 7"/>
          <p:cNvSpPr txBox="1"/>
          <p:nvPr/>
        </p:nvSpPr>
        <p:spPr>
          <a:xfrm>
            <a:off x="10802239" y="6569456"/>
            <a:ext cx="1167765" cy="147955"/>
          </a:xfrm>
          <a:prstGeom prst="rect">
            <a:avLst/>
          </a:prstGeom>
        </p:spPr>
        <p:txBody>
          <a:bodyPr vert="horz" wrap="square" lIns="0" tIns="12700" rIns="0" bIns="0" rtlCol="0">
            <a:spAutoFit/>
          </a:bodyPr>
          <a:lstStyle/>
          <a:p>
            <a:pPr marL="12700">
              <a:lnSpc>
                <a:spcPct val="100000"/>
              </a:lnSpc>
              <a:spcBef>
                <a:spcPts val="100"/>
              </a:spcBef>
              <a:tabLst>
                <a:tab pos="1094105"/>
              </a:tabLst>
            </a:pPr>
            <a:r>
              <a:rPr sz="700" spc="-20">
                <a:solidFill>
                  <a:srgbClr val="7E7E7E"/>
                </a:solidFill>
                <a:latin typeface="Arial"/>
                <a:cs typeface="Arial"/>
                <a:hlinkClick r:id="rId4"/>
              </a:rPr>
              <a:t>www</a:t>
            </a:r>
            <a:r>
              <a:rPr sz="700" spc="-5">
                <a:solidFill>
                  <a:srgbClr val="7E7E7E"/>
                </a:solidFill>
                <a:latin typeface="Arial"/>
                <a:cs typeface="Arial"/>
                <a:hlinkClick r:id="rId4"/>
              </a:rPr>
              <a:t>.i</a:t>
            </a:r>
            <a:r>
              <a:rPr sz="700" spc="-10">
                <a:solidFill>
                  <a:srgbClr val="7E7E7E"/>
                </a:solidFill>
                <a:latin typeface="Arial"/>
                <a:cs typeface="Arial"/>
                <a:hlinkClick r:id="rId4"/>
              </a:rPr>
              <a:t>re</a:t>
            </a:r>
            <a:r>
              <a:rPr sz="700" spc="-5">
                <a:solidFill>
                  <a:srgbClr val="7E7E7E"/>
                </a:solidFill>
                <a:latin typeface="Arial"/>
                <a:cs typeface="Arial"/>
                <a:hlinkClick r:id="rId4"/>
              </a:rPr>
              <a:t>s</a:t>
            </a:r>
            <a:r>
              <a:rPr sz="700" spc="-10">
                <a:solidFill>
                  <a:srgbClr val="7E7E7E"/>
                </a:solidFill>
                <a:latin typeface="Arial"/>
                <a:cs typeface="Arial"/>
                <a:hlinkClick r:id="rId4"/>
              </a:rPr>
              <a:t>ear</a:t>
            </a:r>
            <a:r>
              <a:rPr sz="700" spc="-5">
                <a:solidFill>
                  <a:srgbClr val="7E7E7E"/>
                </a:solidFill>
                <a:latin typeface="Arial"/>
                <a:cs typeface="Arial"/>
                <a:hlinkClick r:id="rId4"/>
              </a:rPr>
              <a:t>c</a:t>
            </a:r>
            <a:r>
              <a:rPr sz="700">
                <a:solidFill>
                  <a:srgbClr val="7E7E7E"/>
                </a:solidFill>
                <a:latin typeface="Arial"/>
                <a:cs typeface="Arial"/>
                <a:hlinkClick r:id="rId4"/>
              </a:rPr>
              <a:t>h</a:t>
            </a:r>
            <a:r>
              <a:rPr sz="700" spc="-5">
                <a:solidFill>
                  <a:srgbClr val="7E7E7E"/>
                </a:solidFill>
                <a:latin typeface="Arial"/>
                <a:cs typeface="Arial"/>
                <a:hlinkClick r:id="rId4"/>
              </a:rPr>
              <a:t>.c</a:t>
            </a:r>
            <a:r>
              <a:rPr sz="700" spc="-10">
                <a:solidFill>
                  <a:srgbClr val="7E7E7E"/>
                </a:solidFill>
                <a:latin typeface="Arial"/>
                <a:cs typeface="Arial"/>
                <a:hlinkClick r:id="rId4"/>
              </a:rPr>
              <a:t>o</a:t>
            </a:r>
            <a:r>
              <a:rPr sz="700" spc="10">
                <a:solidFill>
                  <a:srgbClr val="7E7E7E"/>
                </a:solidFill>
                <a:latin typeface="Arial"/>
                <a:cs typeface="Arial"/>
                <a:hlinkClick r:id="rId4"/>
              </a:rPr>
              <a:t>m</a:t>
            </a:r>
            <a:r>
              <a:rPr sz="700" spc="-5">
                <a:solidFill>
                  <a:srgbClr val="7E7E7E"/>
                </a:solidFill>
                <a:latin typeface="Arial"/>
                <a:cs typeface="Arial"/>
                <a:hlinkClick r:id="rId4"/>
              </a:rPr>
              <a:t>.cn</a:t>
            </a:r>
            <a:r>
              <a:rPr sz="700">
                <a:solidFill>
                  <a:srgbClr val="7E7E7E"/>
                </a:solidFill>
                <a:latin typeface="Arial"/>
                <a:cs typeface="Arial"/>
              </a:rPr>
              <a:t>	</a:t>
            </a:r>
            <a:r>
              <a:rPr sz="800">
                <a:solidFill>
                  <a:srgbClr val="7E7E7E"/>
                </a:solidFill>
                <a:latin typeface="微软雅黑"/>
                <a:cs typeface="微软雅黑"/>
              </a:rPr>
              <a:t>9</a:t>
            </a:r>
            <a:endParaRPr sz="800">
              <a:latin typeface="微软雅黑"/>
              <a:cs typeface="微软雅黑"/>
            </a:endParaRPr>
          </a:p>
        </p:txBody>
      </p:sp>
      <p:sp>
        <p:nvSpPr>
          <p:cNvPr id="8" name="object 8"/>
          <p:cNvSpPr txBox="1"/>
          <p:nvPr/>
        </p:nvSpPr>
        <p:spPr>
          <a:xfrm>
            <a:off x="523748" y="6579514"/>
            <a:ext cx="1001394" cy="132080"/>
          </a:xfrm>
          <a:prstGeom prst="rect">
            <a:avLst/>
          </a:prstGeom>
        </p:spPr>
        <p:txBody>
          <a:bodyPr vert="horz" wrap="square" lIns="0" tIns="12065" rIns="0" bIns="0" rtlCol="0">
            <a:spAutoFit/>
          </a:bodyPr>
          <a:lstStyle/>
          <a:p>
            <a:pPr marL="12700">
              <a:lnSpc>
                <a:spcPct val="100000"/>
              </a:lnSpc>
              <a:spcBef>
                <a:spcPts val="95"/>
              </a:spcBef>
            </a:pPr>
            <a:r>
              <a:rPr sz="700" spc="-10">
                <a:solidFill>
                  <a:srgbClr val="7E7E7E"/>
                </a:solidFill>
                <a:latin typeface="Arial"/>
                <a:cs typeface="Arial"/>
              </a:rPr>
              <a:t>©2023.12 </a:t>
            </a:r>
            <a:r>
              <a:rPr sz="700" spc="-5">
                <a:solidFill>
                  <a:srgbClr val="7E7E7E"/>
                </a:solidFill>
                <a:latin typeface="Arial"/>
                <a:cs typeface="Arial"/>
              </a:rPr>
              <a:t>iResearch</a:t>
            </a:r>
            <a:r>
              <a:rPr sz="700" spc="1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9" name="object 9"/>
          <p:cNvSpPr txBox="1"/>
          <p:nvPr/>
        </p:nvSpPr>
        <p:spPr>
          <a:xfrm>
            <a:off x="5009134" y="6579514"/>
            <a:ext cx="911860" cy="132080"/>
          </a:xfrm>
          <a:prstGeom prst="rect">
            <a:avLst/>
          </a:prstGeom>
        </p:spPr>
        <p:txBody>
          <a:bodyPr vert="horz" wrap="square" lIns="0" tIns="12065" rIns="0" bIns="0" rtlCol="0">
            <a:spAutoFit/>
          </a:bodyPr>
          <a:lstStyle/>
          <a:p>
            <a:pPr marL="12700">
              <a:lnSpc>
                <a:spcPct val="100000"/>
              </a:lnSpc>
              <a:spcBef>
                <a:spcPts val="95"/>
              </a:spcBef>
            </a:pPr>
            <a:r>
              <a:rPr sz="700" spc="-20">
                <a:solidFill>
                  <a:srgbClr val="7E7E7E"/>
                </a:solidFill>
                <a:latin typeface="Arial"/>
                <a:cs typeface="Arial"/>
                <a:hlinkClick r:id="rId4"/>
              </a:rPr>
              <a:t>www</a:t>
            </a:r>
            <a:r>
              <a:rPr sz="700" spc="-5">
                <a:solidFill>
                  <a:srgbClr val="7E7E7E"/>
                </a:solidFill>
                <a:latin typeface="Arial"/>
                <a:cs typeface="Arial"/>
                <a:hlinkClick r:id="rId4"/>
              </a:rPr>
              <a:t>.i</a:t>
            </a:r>
            <a:r>
              <a:rPr sz="700" spc="-10">
                <a:solidFill>
                  <a:srgbClr val="7E7E7E"/>
                </a:solidFill>
                <a:latin typeface="Arial"/>
                <a:cs typeface="Arial"/>
                <a:hlinkClick r:id="rId4"/>
              </a:rPr>
              <a:t>re</a:t>
            </a:r>
            <a:r>
              <a:rPr sz="700" spc="-5">
                <a:solidFill>
                  <a:srgbClr val="7E7E7E"/>
                </a:solidFill>
                <a:latin typeface="Arial"/>
                <a:cs typeface="Arial"/>
                <a:hlinkClick r:id="rId4"/>
              </a:rPr>
              <a:t>s</a:t>
            </a:r>
            <a:r>
              <a:rPr sz="700" spc="-10">
                <a:solidFill>
                  <a:srgbClr val="7E7E7E"/>
                </a:solidFill>
                <a:latin typeface="Arial"/>
                <a:cs typeface="Arial"/>
                <a:hlinkClick r:id="rId4"/>
              </a:rPr>
              <a:t>ear</a:t>
            </a:r>
            <a:r>
              <a:rPr sz="700" spc="-5">
                <a:solidFill>
                  <a:srgbClr val="7E7E7E"/>
                </a:solidFill>
                <a:latin typeface="Arial"/>
                <a:cs typeface="Arial"/>
                <a:hlinkClick r:id="rId4"/>
              </a:rPr>
              <a:t>c</a:t>
            </a:r>
            <a:r>
              <a:rPr sz="700">
                <a:solidFill>
                  <a:srgbClr val="7E7E7E"/>
                </a:solidFill>
                <a:latin typeface="Arial"/>
                <a:cs typeface="Arial"/>
                <a:hlinkClick r:id="rId4"/>
              </a:rPr>
              <a:t>h</a:t>
            </a:r>
            <a:r>
              <a:rPr sz="700" spc="-5">
                <a:solidFill>
                  <a:srgbClr val="7E7E7E"/>
                </a:solidFill>
                <a:latin typeface="Arial"/>
                <a:cs typeface="Arial"/>
                <a:hlinkClick r:id="rId4"/>
              </a:rPr>
              <a:t>.c</a:t>
            </a:r>
            <a:r>
              <a:rPr sz="700" spc="-10">
                <a:solidFill>
                  <a:srgbClr val="7E7E7E"/>
                </a:solidFill>
                <a:latin typeface="Arial"/>
                <a:cs typeface="Arial"/>
                <a:hlinkClick r:id="rId4"/>
              </a:rPr>
              <a:t>o</a:t>
            </a:r>
            <a:r>
              <a:rPr sz="700" spc="10">
                <a:solidFill>
                  <a:srgbClr val="7E7E7E"/>
                </a:solidFill>
                <a:latin typeface="Arial"/>
                <a:cs typeface="Arial"/>
                <a:hlinkClick r:id="rId4"/>
              </a:rPr>
              <a:t>m</a:t>
            </a:r>
            <a:r>
              <a:rPr sz="700" spc="-5">
                <a:solidFill>
                  <a:srgbClr val="7E7E7E"/>
                </a:solidFill>
                <a:latin typeface="Arial"/>
                <a:cs typeface="Arial"/>
                <a:hlinkClick r:id="rId4"/>
              </a:rPr>
              <a:t>.cn</a:t>
            </a:r>
            <a:endParaRPr sz="700">
              <a:latin typeface="Arial"/>
              <a:cs typeface="Arial"/>
            </a:endParaRPr>
          </a:p>
        </p:txBody>
      </p:sp>
      <p:sp>
        <p:nvSpPr>
          <p:cNvPr id="10" name="object 10"/>
          <p:cNvSpPr/>
          <p:nvPr/>
        </p:nvSpPr>
        <p:spPr>
          <a:xfrm>
            <a:off x="539495" y="6573011"/>
            <a:ext cx="5324475" cy="0"/>
          </a:xfrm>
          <a:custGeom>
            <a:rect l="l" t="t" r="r" b="b"/>
            <a:pathLst>
              <a:path w="5324475">
                <a:moveTo>
                  <a:pt x="0" y="0"/>
                </a:moveTo>
                <a:lnTo>
                  <a:pt x="5324220" y="0"/>
                </a:lnTo>
              </a:path>
            </a:pathLst>
          </a:custGeom>
          <a:ln w="6350">
            <a:solidFill>
              <a:srgbClr val="BEBEBE"/>
            </a:solidFill>
          </a:ln>
        </p:spPr>
        <p:txBody>
          <a:bodyPr wrap="square" lIns="0" tIns="0" rIns="0" bIns="0" rtlCol="0"/>
          <a:lstStyle/>
          <a:p/>
        </p:txBody>
      </p:sp>
      <p:sp>
        <p:nvSpPr>
          <p:cNvPr id="11" name="object 11"/>
          <p:cNvSpPr/>
          <p:nvPr/>
        </p:nvSpPr>
        <p:spPr>
          <a:xfrm>
            <a:off x="6332220" y="6574535"/>
            <a:ext cx="5324475" cy="0"/>
          </a:xfrm>
          <a:custGeom>
            <a:rect l="l" t="t" r="r" b="b"/>
            <a:pathLst>
              <a:path w="5324475">
                <a:moveTo>
                  <a:pt x="0" y="0"/>
                </a:moveTo>
                <a:lnTo>
                  <a:pt x="5324221" y="0"/>
                </a:lnTo>
              </a:path>
            </a:pathLst>
          </a:custGeom>
          <a:ln w="6350">
            <a:solidFill>
              <a:srgbClr val="BEBEBE"/>
            </a:solidFill>
          </a:ln>
        </p:spPr>
        <p:txBody>
          <a:bodyPr wrap="square" lIns="0" tIns="0" rIns="0" bIns="0" rtlCol="0"/>
          <a:lstStyle/>
          <a:p/>
        </p:txBody>
      </p:sp>
      <p:sp>
        <p:nvSpPr>
          <p:cNvPr id="12" name="object 12"/>
          <p:cNvSpPr/>
          <p:nvPr/>
        </p:nvSpPr>
        <p:spPr>
          <a:xfrm>
            <a:off x="1332738" y="3722370"/>
            <a:ext cx="3337560" cy="449580"/>
          </a:xfrm>
          <a:custGeom>
            <a:rect l="l" t="t" r="r" b="b"/>
            <a:pathLst>
              <a:path w="3337560" h="449579">
                <a:moveTo>
                  <a:pt x="0" y="449579"/>
                </a:moveTo>
                <a:lnTo>
                  <a:pt x="833628" y="408431"/>
                </a:lnTo>
                <a:lnTo>
                  <a:pt x="1668780" y="224027"/>
                </a:lnTo>
                <a:lnTo>
                  <a:pt x="2502408" y="57911"/>
                </a:lnTo>
                <a:lnTo>
                  <a:pt x="3337560" y="0"/>
                </a:lnTo>
              </a:path>
            </a:pathLst>
          </a:custGeom>
          <a:ln w="19049">
            <a:solidFill>
              <a:srgbClr val="1EC7F3"/>
            </a:solidFill>
          </a:ln>
        </p:spPr>
        <p:txBody>
          <a:bodyPr wrap="square" lIns="0" tIns="0" rIns="0" bIns="0" rtlCol="0"/>
          <a:lstStyle/>
          <a:p/>
        </p:txBody>
      </p:sp>
      <p:sp>
        <p:nvSpPr>
          <p:cNvPr id="13" name="object 13"/>
          <p:cNvSpPr/>
          <p:nvPr/>
        </p:nvSpPr>
        <p:spPr>
          <a:xfrm>
            <a:off x="1290827" y="4129151"/>
            <a:ext cx="82550" cy="82550"/>
          </a:xfrm>
          <a:prstGeom prst="rect">
            <a:avLst/>
          </a:prstGeom>
          <a:blipFill>
            <a:blip r:embed="rId5"/>
            <a:stretch>
              <a:fillRect/>
            </a:stretch>
          </a:blipFill>
        </p:spPr>
        <p:txBody>
          <a:bodyPr wrap="square" lIns="0" tIns="0" rIns="0" bIns="0" rtlCol="0"/>
          <a:lstStyle/>
          <a:p/>
        </p:txBody>
      </p:sp>
      <p:sp>
        <p:nvSpPr>
          <p:cNvPr id="14" name="object 14"/>
          <p:cNvSpPr/>
          <p:nvPr/>
        </p:nvSpPr>
        <p:spPr>
          <a:xfrm>
            <a:off x="2129154" y="4091178"/>
            <a:ext cx="76200" cy="76200"/>
          </a:xfrm>
          <a:prstGeom prst="rect">
            <a:avLst/>
          </a:prstGeom>
          <a:blipFill>
            <a:blip r:embed="rId6"/>
            <a:stretch>
              <a:fillRect/>
            </a:stretch>
          </a:blipFill>
        </p:spPr>
        <p:txBody>
          <a:bodyPr wrap="square" lIns="0" tIns="0" rIns="0" bIns="0" rtlCol="0"/>
          <a:lstStyle/>
          <a:p/>
        </p:txBody>
      </p:sp>
      <p:sp>
        <p:nvSpPr>
          <p:cNvPr id="15" name="object 15"/>
          <p:cNvSpPr/>
          <p:nvPr/>
        </p:nvSpPr>
        <p:spPr>
          <a:xfrm>
            <a:off x="2962782" y="3908297"/>
            <a:ext cx="76200" cy="76200"/>
          </a:xfrm>
          <a:prstGeom prst="rect">
            <a:avLst/>
          </a:prstGeom>
          <a:blipFill>
            <a:blip r:embed="rId6"/>
            <a:stretch>
              <a:fillRect/>
            </a:stretch>
          </a:blipFill>
        </p:spPr>
        <p:txBody>
          <a:bodyPr wrap="square" lIns="0" tIns="0" rIns="0" bIns="0" rtlCol="0"/>
          <a:lstStyle/>
          <a:p/>
        </p:txBody>
      </p:sp>
      <p:sp>
        <p:nvSpPr>
          <p:cNvPr id="16" name="object 16"/>
          <p:cNvSpPr/>
          <p:nvPr/>
        </p:nvSpPr>
        <p:spPr>
          <a:xfrm>
            <a:off x="3797934" y="3740658"/>
            <a:ext cx="76200" cy="76200"/>
          </a:xfrm>
          <a:prstGeom prst="rect">
            <a:avLst/>
          </a:prstGeom>
          <a:blipFill>
            <a:blip r:embed="rId6"/>
            <a:stretch>
              <a:fillRect/>
            </a:stretch>
          </a:blipFill>
        </p:spPr>
        <p:txBody>
          <a:bodyPr wrap="square" lIns="0" tIns="0" rIns="0" bIns="0" rtlCol="0"/>
          <a:lstStyle/>
          <a:p/>
        </p:txBody>
      </p:sp>
      <p:sp>
        <p:nvSpPr>
          <p:cNvPr id="17" name="object 17"/>
          <p:cNvSpPr/>
          <p:nvPr/>
        </p:nvSpPr>
        <p:spPr>
          <a:xfrm>
            <a:off x="4629911" y="3679571"/>
            <a:ext cx="82550" cy="82550"/>
          </a:xfrm>
          <a:prstGeom prst="rect">
            <a:avLst/>
          </a:prstGeom>
          <a:blipFill>
            <a:blip r:embed="rId5"/>
            <a:stretch>
              <a:fillRect/>
            </a:stretch>
          </a:blipFill>
        </p:spPr>
        <p:txBody>
          <a:bodyPr wrap="square" lIns="0" tIns="0" rIns="0" bIns="0" rtlCol="0"/>
          <a:lstStyle/>
          <a:p/>
        </p:txBody>
      </p:sp>
      <p:sp>
        <p:nvSpPr>
          <p:cNvPr id="18" name="object 18"/>
          <p:cNvSpPr txBox="1"/>
          <p:nvPr/>
        </p:nvSpPr>
        <p:spPr>
          <a:xfrm>
            <a:off x="1125423" y="3869563"/>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13.7%</a:t>
            </a:r>
            <a:endParaRPr sz="1050">
              <a:latin typeface="微软雅黑"/>
              <a:cs typeface="微软雅黑"/>
            </a:endParaRPr>
          </a:p>
        </p:txBody>
      </p:sp>
      <p:sp>
        <p:nvSpPr>
          <p:cNvPr id="19" name="object 19"/>
          <p:cNvSpPr txBox="1"/>
          <p:nvPr/>
        </p:nvSpPr>
        <p:spPr>
          <a:xfrm>
            <a:off x="1959991" y="3827779"/>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14.2%</a:t>
            </a:r>
            <a:endParaRPr sz="1050">
              <a:latin typeface="微软雅黑"/>
              <a:cs typeface="微软雅黑"/>
            </a:endParaRPr>
          </a:p>
        </p:txBody>
      </p:sp>
      <p:sp>
        <p:nvSpPr>
          <p:cNvPr id="20" name="object 20"/>
          <p:cNvSpPr txBox="1"/>
          <p:nvPr/>
        </p:nvSpPr>
        <p:spPr>
          <a:xfrm>
            <a:off x="2794507" y="3644264"/>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16.4%</a:t>
            </a:r>
            <a:endParaRPr sz="1050">
              <a:latin typeface="微软雅黑"/>
              <a:cs typeface="微软雅黑"/>
            </a:endParaRPr>
          </a:p>
        </p:txBody>
      </p:sp>
      <p:sp>
        <p:nvSpPr>
          <p:cNvPr id="21" name="object 21"/>
          <p:cNvSpPr txBox="1"/>
          <p:nvPr/>
        </p:nvSpPr>
        <p:spPr>
          <a:xfrm>
            <a:off x="3629405" y="3477514"/>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18.4%</a:t>
            </a:r>
            <a:endParaRPr sz="1050">
              <a:latin typeface="微软雅黑"/>
              <a:cs typeface="微软雅黑"/>
            </a:endParaRPr>
          </a:p>
        </p:txBody>
      </p:sp>
      <p:sp>
        <p:nvSpPr>
          <p:cNvPr id="22" name="object 22"/>
          <p:cNvSpPr txBox="1"/>
          <p:nvPr/>
        </p:nvSpPr>
        <p:spPr>
          <a:xfrm>
            <a:off x="4463922" y="3419347"/>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19.1%</a:t>
            </a:r>
            <a:endParaRPr sz="1050">
              <a:latin typeface="微软雅黑"/>
              <a:cs typeface="微软雅黑"/>
            </a:endParaRPr>
          </a:p>
        </p:txBody>
      </p:sp>
      <p:sp>
        <p:nvSpPr>
          <p:cNvPr id="23" name="object 23"/>
          <p:cNvSpPr/>
          <p:nvPr/>
        </p:nvSpPr>
        <p:spPr>
          <a:xfrm>
            <a:off x="981455" y="4770120"/>
            <a:ext cx="596265" cy="1036319"/>
          </a:xfrm>
          <a:custGeom>
            <a:rect l="l" t="t" r="r" b="b"/>
            <a:pathLst>
              <a:path w="596265" h="1036319">
                <a:moveTo>
                  <a:pt x="595884" y="0"/>
                </a:moveTo>
                <a:lnTo>
                  <a:pt x="0" y="0"/>
                </a:lnTo>
                <a:lnTo>
                  <a:pt x="0" y="1036319"/>
                </a:lnTo>
                <a:lnTo>
                  <a:pt x="595884" y="1036319"/>
                </a:lnTo>
                <a:lnTo>
                  <a:pt x="595884" y="0"/>
                </a:lnTo>
                <a:close/>
              </a:path>
            </a:pathLst>
          </a:custGeom>
          <a:solidFill>
            <a:srgbClr val="B1D234"/>
          </a:solidFill>
        </p:spPr>
        <p:txBody>
          <a:bodyPr wrap="square" lIns="0" tIns="0" rIns="0" bIns="0" rtlCol="0"/>
          <a:lstStyle/>
          <a:p/>
        </p:txBody>
      </p:sp>
      <p:sp>
        <p:nvSpPr>
          <p:cNvPr id="24" name="object 24"/>
          <p:cNvSpPr/>
          <p:nvPr/>
        </p:nvSpPr>
        <p:spPr>
          <a:xfrm>
            <a:off x="1816607" y="4668011"/>
            <a:ext cx="596265" cy="1138555"/>
          </a:xfrm>
          <a:custGeom>
            <a:rect l="l" t="t" r="r" b="b"/>
            <a:pathLst>
              <a:path w="596264" h="1138554">
                <a:moveTo>
                  <a:pt x="595884" y="0"/>
                </a:moveTo>
                <a:lnTo>
                  <a:pt x="0" y="0"/>
                </a:lnTo>
                <a:lnTo>
                  <a:pt x="0" y="1138428"/>
                </a:lnTo>
                <a:lnTo>
                  <a:pt x="595884" y="1138428"/>
                </a:lnTo>
                <a:lnTo>
                  <a:pt x="595884" y="0"/>
                </a:lnTo>
                <a:close/>
              </a:path>
            </a:pathLst>
          </a:custGeom>
          <a:solidFill>
            <a:srgbClr val="B1D234"/>
          </a:solidFill>
        </p:spPr>
        <p:txBody>
          <a:bodyPr wrap="square" lIns="0" tIns="0" rIns="0" bIns="0" rtlCol="0"/>
          <a:lstStyle/>
          <a:p/>
        </p:txBody>
      </p:sp>
      <p:sp>
        <p:nvSpPr>
          <p:cNvPr id="25" name="object 25"/>
          <p:cNvSpPr/>
          <p:nvPr/>
        </p:nvSpPr>
        <p:spPr>
          <a:xfrm>
            <a:off x="2650235" y="4521708"/>
            <a:ext cx="596265" cy="1285240"/>
          </a:xfrm>
          <a:custGeom>
            <a:rect l="l" t="t" r="r" b="b"/>
            <a:pathLst>
              <a:path w="596264" h="1285239">
                <a:moveTo>
                  <a:pt x="595883" y="0"/>
                </a:moveTo>
                <a:lnTo>
                  <a:pt x="0" y="0"/>
                </a:lnTo>
                <a:lnTo>
                  <a:pt x="0" y="1284732"/>
                </a:lnTo>
                <a:lnTo>
                  <a:pt x="595883" y="1284732"/>
                </a:lnTo>
                <a:lnTo>
                  <a:pt x="595883" y="0"/>
                </a:lnTo>
                <a:close/>
              </a:path>
            </a:pathLst>
          </a:custGeom>
          <a:solidFill>
            <a:srgbClr val="B1D234"/>
          </a:solidFill>
        </p:spPr>
        <p:txBody>
          <a:bodyPr wrap="square" lIns="0" tIns="0" rIns="0" bIns="0" rtlCol="0"/>
          <a:lstStyle/>
          <a:p/>
        </p:txBody>
      </p:sp>
      <p:sp>
        <p:nvSpPr>
          <p:cNvPr id="26" name="object 26"/>
          <p:cNvSpPr/>
          <p:nvPr/>
        </p:nvSpPr>
        <p:spPr>
          <a:xfrm>
            <a:off x="3485388" y="4526279"/>
            <a:ext cx="596265" cy="1280160"/>
          </a:xfrm>
          <a:custGeom>
            <a:rect l="l" t="t" r="r" b="b"/>
            <a:pathLst>
              <a:path w="596264" h="1280160">
                <a:moveTo>
                  <a:pt x="595884" y="0"/>
                </a:moveTo>
                <a:lnTo>
                  <a:pt x="0" y="0"/>
                </a:lnTo>
                <a:lnTo>
                  <a:pt x="0" y="1280160"/>
                </a:lnTo>
                <a:lnTo>
                  <a:pt x="595884" y="1280160"/>
                </a:lnTo>
                <a:lnTo>
                  <a:pt x="595884" y="0"/>
                </a:lnTo>
                <a:close/>
              </a:path>
            </a:pathLst>
          </a:custGeom>
          <a:solidFill>
            <a:srgbClr val="B1D234"/>
          </a:solidFill>
        </p:spPr>
        <p:txBody>
          <a:bodyPr wrap="square" lIns="0" tIns="0" rIns="0" bIns="0" rtlCol="0"/>
          <a:lstStyle/>
          <a:p/>
        </p:txBody>
      </p:sp>
      <p:sp>
        <p:nvSpPr>
          <p:cNvPr id="27" name="object 27"/>
          <p:cNvSpPr/>
          <p:nvPr/>
        </p:nvSpPr>
        <p:spPr>
          <a:xfrm>
            <a:off x="4319015" y="4462271"/>
            <a:ext cx="596265" cy="1344295"/>
          </a:xfrm>
          <a:custGeom>
            <a:rect l="l" t="t" r="r" b="b"/>
            <a:pathLst>
              <a:path w="596264" h="1344295">
                <a:moveTo>
                  <a:pt x="595884" y="0"/>
                </a:moveTo>
                <a:lnTo>
                  <a:pt x="0" y="0"/>
                </a:lnTo>
                <a:lnTo>
                  <a:pt x="0" y="1344167"/>
                </a:lnTo>
                <a:lnTo>
                  <a:pt x="595884" y="1344167"/>
                </a:lnTo>
                <a:lnTo>
                  <a:pt x="595884" y="0"/>
                </a:lnTo>
                <a:close/>
              </a:path>
            </a:pathLst>
          </a:custGeom>
          <a:solidFill>
            <a:srgbClr val="B1D234"/>
          </a:solidFill>
        </p:spPr>
        <p:txBody>
          <a:bodyPr wrap="square" lIns="0" tIns="0" rIns="0" bIns="0" rtlCol="0"/>
          <a:lstStyle/>
          <a:p/>
        </p:txBody>
      </p:sp>
      <p:sp>
        <p:nvSpPr>
          <p:cNvPr id="28" name="object 28"/>
          <p:cNvSpPr/>
          <p:nvPr/>
        </p:nvSpPr>
        <p:spPr>
          <a:xfrm>
            <a:off x="862583" y="5806440"/>
            <a:ext cx="4173220" cy="0"/>
          </a:xfrm>
          <a:custGeom>
            <a:rect l="l" t="t" r="r" b="b"/>
            <a:pathLst>
              <a:path w="4173220">
                <a:moveTo>
                  <a:pt x="0" y="0"/>
                </a:moveTo>
                <a:lnTo>
                  <a:pt x="4172712" y="0"/>
                </a:lnTo>
              </a:path>
            </a:pathLst>
          </a:custGeom>
          <a:ln w="9525">
            <a:solidFill>
              <a:srgbClr val="D9D9D9"/>
            </a:solidFill>
          </a:ln>
        </p:spPr>
        <p:txBody>
          <a:bodyPr wrap="square" lIns="0" tIns="0" rIns="0" bIns="0" rtlCol="0"/>
          <a:lstStyle/>
          <a:p/>
        </p:txBody>
      </p:sp>
      <p:sp>
        <p:nvSpPr>
          <p:cNvPr id="29" name="object 29"/>
          <p:cNvSpPr txBox="1"/>
          <p:nvPr/>
        </p:nvSpPr>
        <p:spPr>
          <a:xfrm>
            <a:off x="1107744" y="4506214"/>
            <a:ext cx="34290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585858"/>
                </a:solidFill>
                <a:latin typeface="微软雅黑"/>
                <a:cs typeface="微软雅黑"/>
              </a:rPr>
              <a:t>6589</a:t>
            </a:r>
            <a:endParaRPr sz="1050">
              <a:latin typeface="微软雅黑"/>
              <a:cs typeface="微软雅黑"/>
            </a:endParaRPr>
          </a:p>
        </p:txBody>
      </p:sp>
      <p:sp>
        <p:nvSpPr>
          <p:cNvPr id="30" name="object 30"/>
          <p:cNvSpPr txBox="1"/>
          <p:nvPr/>
        </p:nvSpPr>
        <p:spPr>
          <a:xfrm>
            <a:off x="1942338" y="4403216"/>
            <a:ext cx="34290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585858"/>
                </a:solidFill>
                <a:latin typeface="微软雅黑"/>
                <a:cs typeface="微软雅黑"/>
              </a:rPr>
              <a:t>7245</a:t>
            </a:r>
            <a:endParaRPr sz="1050">
              <a:latin typeface="微软雅黑"/>
              <a:cs typeface="微软雅黑"/>
            </a:endParaRPr>
          </a:p>
        </p:txBody>
      </p:sp>
      <p:sp>
        <p:nvSpPr>
          <p:cNvPr id="31" name="object 31"/>
          <p:cNvSpPr txBox="1"/>
          <p:nvPr/>
        </p:nvSpPr>
        <p:spPr>
          <a:xfrm>
            <a:off x="2776854" y="4257294"/>
            <a:ext cx="34290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585858"/>
                </a:solidFill>
                <a:latin typeface="微软雅黑"/>
                <a:cs typeface="微软雅黑"/>
              </a:rPr>
              <a:t>8173</a:t>
            </a:r>
            <a:endParaRPr sz="1050">
              <a:latin typeface="微软雅黑"/>
              <a:cs typeface="微软雅黑"/>
            </a:endParaRPr>
          </a:p>
        </p:txBody>
      </p:sp>
      <p:sp>
        <p:nvSpPr>
          <p:cNvPr id="32" name="object 32"/>
          <p:cNvSpPr txBox="1"/>
          <p:nvPr/>
        </p:nvSpPr>
        <p:spPr>
          <a:xfrm>
            <a:off x="3611371" y="4262754"/>
            <a:ext cx="34290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585858"/>
                </a:solidFill>
                <a:latin typeface="微软雅黑"/>
                <a:cs typeface="微软雅黑"/>
              </a:rPr>
              <a:t>8138</a:t>
            </a:r>
            <a:endParaRPr sz="1050">
              <a:latin typeface="微软雅黑"/>
              <a:cs typeface="微软雅黑"/>
            </a:endParaRPr>
          </a:p>
        </p:txBody>
      </p:sp>
      <p:sp>
        <p:nvSpPr>
          <p:cNvPr id="33" name="object 33"/>
          <p:cNvSpPr txBox="1"/>
          <p:nvPr/>
        </p:nvSpPr>
        <p:spPr>
          <a:xfrm>
            <a:off x="4446270" y="4198746"/>
            <a:ext cx="34290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585858"/>
                </a:solidFill>
                <a:latin typeface="微软雅黑"/>
                <a:cs typeface="微软雅黑"/>
              </a:rPr>
              <a:t>8545</a:t>
            </a:r>
            <a:endParaRPr sz="1050">
              <a:latin typeface="微软雅黑"/>
              <a:cs typeface="微软雅黑"/>
            </a:endParaRPr>
          </a:p>
        </p:txBody>
      </p:sp>
      <p:sp>
        <p:nvSpPr>
          <p:cNvPr id="34" name="object 34"/>
          <p:cNvSpPr txBox="1"/>
          <p:nvPr/>
        </p:nvSpPr>
        <p:spPr>
          <a:xfrm>
            <a:off x="1110488" y="5896457"/>
            <a:ext cx="339090" cy="186690"/>
          </a:xfrm>
          <a:prstGeom prst="rect">
            <a:avLst/>
          </a:prstGeom>
        </p:spPr>
        <p:txBody>
          <a:bodyPr vert="horz" wrap="square" lIns="0" tIns="13335" rIns="0" bIns="0" rtlCol="0">
            <a:spAutoFit/>
          </a:bodyPr>
          <a:lstStyle/>
          <a:p>
            <a:pPr marL="12700">
              <a:lnSpc>
                <a:spcPct val="100000"/>
              </a:lnSpc>
              <a:spcBef>
                <a:spcPts val="105"/>
              </a:spcBef>
            </a:pPr>
            <a:r>
              <a:rPr sz="1050" spc="-10">
                <a:solidFill>
                  <a:srgbClr val="585858"/>
                </a:solidFill>
                <a:latin typeface="微软雅黑"/>
                <a:cs typeface="微软雅黑"/>
              </a:rPr>
              <a:t>2</a:t>
            </a:r>
            <a:r>
              <a:rPr sz="1050">
                <a:solidFill>
                  <a:srgbClr val="585858"/>
                </a:solidFill>
                <a:latin typeface="微软雅黑"/>
                <a:cs typeface="微软雅黑"/>
              </a:rPr>
              <a:t>0</a:t>
            </a:r>
            <a:r>
              <a:rPr sz="1050" spc="-10">
                <a:solidFill>
                  <a:srgbClr val="585858"/>
                </a:solidFill>
                <a:latin typeface="微软雅黑"/>
                <a:cs typeface="微软雅黑"/>
              </a:rPr>
              <a:t>1</a:t>
            </a:r>
            <a:r>
              <a:rPr sz="1050">
                <a:solidFill>
                  <a:srgbClr val="585858"/>
                </a:solidFill>
                <a:latin typeface="微软雅黑"/>
                <a:cs typeface="微软雅黑"/>
              </a:rPr>
              <a:t>8</a:t>
            </a:r>
            <a:endParaRPr sz="1050">
              <a:latin typeface="微软雅黑"/>
              <a:cs typeface="微软雅黑"/>
            </a:endParaRPr>
          </a:p>
        </p:txBody>
      </p:sp>
      <p:sp>
        <p:nvSpPr>
          <p:cNvPr id="35" name="object 35"/>
          <p:cNvSpPr txBox="1"/>
          <p:nvPr/>
        </p:nvSpPr>
        <p:spPr>
          <a:xfrm>
            <a:off x="1945004" y="5896457"/>
            <a:ext cx="339090" cy="186690"/>
          </a:xfrm>
          <a:prstGeom prst="rect">
            <a:avLst/>
          </a:prstGeom>
        </p:spPr>
        <p:txBody>
          <a:bodyPr vert="horz" wrap="square" lIns="0" tIns="13335" rIns="0" bIns="0" rtlCol="0">
            <a:spAutoFit/>
          </a:bodyPr>
          <a:lstStyle/>
          <a:p>
            <a:pPr marL="12700">
              <a:lnSpc>
                <a:spcPct val="100000"/>
              </a:lnSpc>
              <a:spcBef>
                <a:spcPts val="105"/>
              </a:spcBef>
            </a:pPr>
            <a:r>
              <a:rPr sz="1050" spc="-10">
                <a:solidFill>
                  <a:srgbClr val="585858"/>
                </a:solidFill>
                <a:latin typeface="微软雅黑"/>
                <a:cs typeface="微软雅黑"/>
              </a:rPr>
              <a:t>2</a:t>
            </a:r>
            <a:r>
              <a:rPr sz="1050">
                <a:solidFill>
                  <a:srgbClr val="585858"/>
                </a:solidFill>
                <a:latin typeface="微软雅黑"/>
                <a:cs typeface="微软雅黑"/>
              </a:rPr>
              <a:t>0</a:t>
            </a:r>
            <a:r>
              <a:rPr sz="1050" spc="-10">
                <a:solidFill>
                  <a:srgbClr val="585858"/>
                </a:solidFill>
                <a:latin typeface="微软雅黑"/>
                <a:cs typeface="微软雅黑"/>
              </a:rPr>
              <a:t>1</a:t>
            </a:r>
            <a:r>
              <a:rPr sz="1050">
                <a:solidFill>
                  <a:srgbClr val="585858"/>
                </a:solidFill>
                <a:latin typeface="微软雅黑"/>
                <a:cs typeface="微软雅黑"/>
              </a:rPr>
              <a:t>9</a:t>
            </a:r>
            <a:endParaRPr sz="1050">
              <a:latin typeface="微软雅黑"/>
              <a:cs typeface="微软雅黑"/>
            </a:endParaRPr>
          </a:p>
        </p:txBody>
      </p:sp>
      <p:sp>
        <p:nvSpPr>
          <p:cNvPr id="36" name="object 36"/>
          <p:cNvSpPr txBox="1"/>
          <p:nvPr/>
        </p:nvSpPr>
        <p:spPr>
          <a:xfrm>
            <a:off x="2779902" y="5896457"/>
            <a:ext cx="339090" cy="186690"/>
          </a:xfrm>
          <a:prstGeom prst="rect">
            <a:avLst/>
          </a:prstGeom>
        </p:spPr>
        <p:txBody>
          <a:bodyPr vert="horz" wrap="square" lIns="0" tIns="13335" rIns="0" bIns="0" rtlCol="0">
            <a:spAutoFit/>
          </a:bodyPr>
          <a:lstStyle/>
          <a:p>
            <a:pPr marL="12700">
              <a:lnSpc>
                <a:spcPct val="100000"/>
              </a:lnSpc>
              <a:spcBef>
                <a:spcPts val="105"/>
              </a:spcBef>
            </a:pPr>
            <a:r>
              <a:rPr sz="1050" spc="-10">
                <a:solidFill>
                  <a:srgbClr val="585858"/>
                </a:solidFill>
                <a:latin typeface="微软雅黑"/>
                <a:cs typeface="微软雅黑"/>
              </a:rPr>
              <a:t>2</a:t>
            </a:r>
            <a:r>
              <a:rPr sz="1050">
                <a:solidFill>
                  <a:srgbClr val="585858"/>
                </a:solidFill>
                <a:latin typeface="微软雅黑"/>
                <a:cs typeface="微软雅黑"/>
              </a:rPr>
              <a:t>0</a:t>
            </a:r>
            <a:r>
              <a:rPr sz="1050" spc="-10">
                <a:solidFill>
                  <a:srgbClr val="585858"/>
                </a:solidFill>
                <a:latin typeface="微软雅黑"/>
                <a:cs typeface="微软雅黑"/>
              </a:rPr>
              <a:t>2</a:t>
            </a:r>
            <a:r>
              <a:rPr sz="1050">
                <a:solidFill>
                  <a:srgbClr val="585858"/>
                </a:solidFill>
                <a:latin typeface="微软雅黑"/>
                <a:cs typeface="微软雅黑"/>
              </a:rPr>
              <a:t>0</a:t>
            </a:r>
            <a:endParaRPr sz="1050">
              <a:latin typeface="微软雅黑"/>
              <a:cs typeface="微软雅黑"/>
            </a:endParaRPr>
          </a:p>
        </p:txBody>
      </p:sp>
      <p:sp>
        <p:nvSpPr>
          <p:cNvPr id="37" name="object 37"/>
          <p:cNvSpPr txBox="1"/>
          <p:nvPr/>
        </p:nvSpPr>
        <p:spPr>
          <a:xfrm>
            <a:off x="3614420" y="5896457"/>
            <a:ext cx="339090" cy="186690"/>
          </a:xfrm>
          <a:prstGeom prst="rect">
            <a:avLst/>
          </a:prstGeom>
        </p:spPr>
        <p:txBody>
          <a:bodyPr vert="horz" wrap="square" lIns="0" tIns="13335" rIns="0" bIns="0" rtlCol="0">
            <a:spAutoFit/>
          </a:bodyPr>
          <a:lstStyle/>
          <a:p>
            <a:pPr marL="12700">
              <a:lnSpc>
                <a:spcPct val="100000"/>
              </a:lnSpc>
              <a:spcBef>
                <a:spcPts val="105"/>
              </a:spcBef>
            </a:pPr>
            <a:r>
              <a:rPr sz="1050" spc="-10">
                <a:solidFill>
                  <a:srgbClr val="585858"/>
                </a:solidFill>
                <a:latin typeface="微软雅黑"/>
                <a:cs typeface="微软雅黑"/>
              </a:rPr>
              <a:t>2</a:t>
            </a:r>
            <a:r>
              <a:rPr sz="1050">
                <a:solidFill>
                  <a:srgbClr val="585858"/>
                </a:solidFill>
                <a:latin typeface="微软雅黑"/>
                <a:cs typeface="微软雅黑"/>
              </a:rPr>
              <a:t>0</a:t>
            </a:r>
            <a:r>
              <a:rPr sz="1050" spc="-10">
                <a:solidFill>
                  <a:srgbClr val="585858"/>
                </a:solidFill>
                <a:latin typeface="微软雅黑"/>
                <a:cs typeface="微软雅黑"/>
              </a:rPr>
              <a:t>2</a:t>
            </a:r>
            <a:r>
              <a:rPr sz="1050">
                <a:solidFill>
                  <a:srgbClr val="585858"/>
                </a:solidFill>
                <a:latin typeface="微软雅黑"/>
                <a:cs typeface="微软雅黑"/>
              </a:rPr>
              <a:t>1</a:t>
            </a:r>
            <a:endParaRPr sz="1050">
              <a:latin typeface="微软雅黑"/>
              <a:cs typeface="微软雅黑"/>
            </a:endParaRPr>
          </a:p>
        </p:txBody>
      </p:sp>
      <p:sp>
        <p:nvSpPr>
          <p:cNvPr id="38" name="object 38"/>
          <p:cNvSpPr txBox="1"/>
          <p:nvPr/>
        </p:nvSpPr>
        <p:spPr>
          <a:xfrm>
            <a:off x="4448936" y="5896457"/>
            <a:ext cx="339090" cy="186690"/>
          </a:xfrm>
          <a:prstGeom prst="rect">
            <a:avLst/>
          </a:prstGeom>
        </p:spPr>
        <p:txBody>
          <a:bodyPr vert="horz" wrap="square" lIns="0" tIns="13335" rIns="0" bIns="0" rtlCol="0">
            <a:spAutoFit/>
          </a:bodyPr>
          <a:lstStyle/>
          <a:p>
            <a:pPr marL="12700">
              <a:lnSpc>
                <a:spcPct val="100000"/>
              </a:lnSpc>
              <a:spcBef>
                <a:spcPts val="105"/>
              </a:spcBef>
            </a:pPr>
            <a:r>
              <a:rPr sz="1050" spc="-10">
                <a:solidFill>
                  <a:srgbClr val="585858"/>
                </a:solidFill>
                <a:latin typeface="微软雅黑"/>
                <a:cs typeface="微软雅黑"/>
              </a:rPr>
              <a:t>2</a:t>
            </a:r>
            <a:r>
              <a:rPr sz="1050">
                <a:solidFill>
                  <a:srgbClr val="585858"/>
                </a:solidFill>
                <a:latin typeface="微软雅黑"/>
                <a:cs typeface="微软雅黑"/>
              </a:rPr>
              <a:t>0</a:t>
            </a:r>
            <a:r>
              <a:rPr sz="1050" spc="-10">
                <a:solidFill>
                  <a:srgbClr val="585858"/>
                </a:solidFill>
                <a:latin typeface="微软雅黑"/>
                <a:cs typeface="微软雅黑"/>
              </a:rPr>
              <a:t>2</a:t>
            </a:r>
            <a:r>
              <a:rPr sz="1050">
                <a:solidFill>
                  <a:srgbClr val="585858"/>
                </a:solidFill>
                <a:latin typeface="微软雅黑"/>
                <a:cs typeface="微软雅黑"/>
              </a:rPr>
              <a:t>2</a:t>
            </a:r>
            <a:endParaRPr sz="1050">
              <a:latin typeface="微软雅黑"/>
              <a:cs typeface="微软雅黑"/>
            </a:endParaRPr>
          </a:p>
        </p:txBody>
      </p:sp>
      <p:sp>
        <p:nvSpPr>
          <p:cNvPr id="39" name="object 39"/>
          <p:cNvSpPr/>
          <p:nvPr/>
        </p:nvSpPr>
        <p:spPr>
          <a:xfrm>
            <a:off x="1095755" y="2988564"/>
            <a:ext cx="243840" cy="0"/>
          </a:xfrm>
          <a:custGeom>
            <a:rect l="l" t="t" r="r" b="b"/>
            <a:pathLst>
              <a:path w="243840">
                <a:moveTo>
                  <a:pt x="0" y="0"/>
                </a:moveTo>
                <a:lnTo>
                  <a:pt x="243840" y="0"/>
                </a:lnTo>
              </a:path>
            </a:pathLst>
          </a:custGeom>
          <a:ln w="79248">
            <a:solidFill>
              <a:srgbClr val="B1D234"/>
            </a:solidFill>
          </a:ln>
        </p:spPr>
        <p:txBody>
          <a:bodyPr wrap="square" lIns="0" tIns="0" rIns="0" bIns="0" rtlCol="0"/>
          <a:lstStyle/>
          <a:p/>
        </p:txBody>
      </p:sp>
      <p:sp>
        <p:nvSpPr>
          <p:cNvPr id="40" name="object 40"/>
          <p:cNvSpPr/>
          <p:nvPr/>
        </p:nvSpPr>
        <p:spPr>
          <a:xfrm>
            <a:off x="3056382" y="2947289"/>
            <a:ext cx="243840" cy="82550"/>
          </a:xfrm>
          <a:prstGeom prst="rect">
            <a:avLst/>
          </a:prstGeom>
          <a:blipFill>
            <a:blip r:embed="rId7"/>
            <a:stretch>
              <a:fillRect/>
            </a:stretch>
          </a:blipFill>
        </p:spPr>
        <p:txBody>
          <a:bodyPr wrap="square" lIns="0" tIns="0" rIns="0" bIns="0" rtlCol="0"/>
          <a:lstStyle/>
          <a:p/>
        </p:txBody>
      </p:sp>
      <p:sp>
        <p:nvSpPr>
          <p:cNvPr id="41" name="object 41"/>
          <p:cNvSpPr txBox="1"/>
          <p:nvPr/>
        </p:nvSpPr>
        <p:spPr>
          <a:xfrm>
            <a:off x="6325361" y="6396634"/>
            <a:ext cx="1919605" cy="132080"/>
          </a:xfrm>
          <a:prstGeom prst="rect">
            <a:avLst/>
          </a:prstGeom>
        </p:spPr>
        <p:txBody>
          <a:bodyPr vert="horz" wrap="square" lIns="0" tIns="12065" rIns="0" bIns="0" rtlCol="0">
            <a:spAutoFit/>
          </a:bodyPr>
          <a:lstStyle/>
          <a:p>
            <a:pPr marL="12700">
              <a:lnSpc>
                <a:spcPct val="100000"/>
              </a:lnSpc>
              <a:spcBef>
                <a:spcPts val="95"/>
              </a:spcBef>
            </a:pPr>
            <a:r>
              <a:rPr sz="700" spc="-5">
                <a:solidFill>
                  <a:srgbClr val="7E7E7E"/>
                </a:solidFill>
                <a:latin typeface="微软雅黑"/>
                <a:cs typeface="微软雅黑"/>
              </a:rPr>
              <a:t>来源：艾瑞智研平台</a:t>
            </a:r>
            <a:r>
              <a:rPr sz="700" spc="-10">
                <a:solidFill>
                  <a:srgbClr val="7E7E7E"/>
                </a:solidFill>
                <a:latin typeface="微软雅黑"/>
                <a:cs typeface="微软雅黑"/>
              </a:rPr>
              <a:t>-</a:t>
            </a:r>
            <a:r>
              <a:rPr sz="700" spc="-5">
                <a:solidFill>
                  <a:srgbClr val="7E7E7E"/>
                </a:solidFill>
                <a:latin typeface="微软雅黑"/>
                <a:cs typeface="微软雅黑"/>
              </a:rPr>
              <a:t>消费洞察数据</a:t>
            </a:r>
            <a:r>
              <a:rPr sz="700" spc="5">
                <a:solidFill>
                  <a:srgbClr val="7E7E7E"/>
                </a:solidFill>
                <a:latin typeface="微软雅黑"/>
                <a:cs typeface="微软雅黑"/>
              </a:rPr>
              <a:t>库</a:t>
            </a:r>
            <a:r>
              <a:rPr sz="700" spc="-5">
                <a:solidFill>
                  <a:srgbClr val="7E7E7E"/>
                </a:solidFill>
                <a:latin typeface="微软雅黑"/>
                <a:cs typeface="微软雅黑"/>
              </a:rPr>
              <a:t>，n=1060.</a:t>
            </a:r>
            <a:endParaRPr sz="700">
              <a:latin typeface="微软雅黑"/>
              <a:cs typeface="微软雅黑"/>
            </a:endParaRPr>
          </a:p>
        </p:txBody>
      </p:sp>
      <p:sp>
        <p:nvSpPr>
          <p:cNvPr id="42" name="object 42"/>
          <p:cNvSpPr txBox="1"/>
          <p:nvPr/>
        </p:nvSpPr>
        <p:spPr>
          <a:xfrm>
            <a:off x="532282" y="6395720"/>
            <a:ext cx="2329815" cy="132080"/>
          </a:xfrm>
          <a:prstGeom prst="rect">
            <a:avLst/>
          </a:prstGeom>
        </p:spPr>
        <p:txBody>
          <a:bodyPr vert="horz" wrap="square" lIns="0" tIns="12065" rIns="0" bIns="0" rtlCol="0">
            <a:spAutoFit/>
          </a:bodyPr>
          <a:lstStyle/>
          <a:p>
            <a:pPr marL="12700">
              <a:lnSpc>
                <a:spcPct val="100000"/>
              </a:lnSpc>
              <a:spcBef>
                <a:spcPts val="95"/>
              </a:spcBef>
            </a:pPr>
            <a:r>
              <a:rPr sz="700" spc="-5">
                <a:solidFill>
                  <a:srgbClr val="7E7E7E"/>
                </a:solidFill>
                <a:latin typeface="微软雅黑"/>
                <a:cs typeface="微软雅黑"/>
              </a:rPr>
              <a:t>来源：智联招聘，中国统计年鉴，</a:t>
            </a:r>
            <a:r>
              <a:rPr sz="700" spc="5">
                <a:solidFill>
                  <a:srgbClr val="7E7E7E"/>
                </a:solidFill>
                <a:latin typeface="微软雅黑"/>
                <a:cs typeface="微软雅黑"/>
              </a:rPr>
              <a:t>艾</a:t>
            </a:r>
            <a:r>
              <a:rPr sz="700" spc="-5">
                <a:solidFill>
                  <a:srgbClr val="7E7E7E"/>
                </a:solidFill>
                <a:latin typeface="微软雅黑"/>
                <a:cs typeface="微软雅黑"/>
              </a:rPr>
              <a:t>瑞咨</a:t>
            </a:r>
            <a:r>
              <a:rPr sz="700" spc="5">
                <a:solidFill>
                  <a:srgbClr val="7E7E7E"/>
                </a:solidFill>
                <a:latin typeface="微软雅黑"/>
                <a:cs typeface="微软雅黑"/>
              </a:rPr>
              <a:t>询</a:t>
            </a:r>
            <a:r>
              <a:rPr sz="700" spc="-5">
                <a:solidFill>
                  <a:srgbClr val="7E7E7E"/>
                </a:solidFill>
                <a:latin typeface="微软雅黑"/>
                <a:cs typeface="微软雅黑"/>
              </a:rPr>
              <a:t>自助</a:t>
            </a:r>
            <a:r>
              <a:rPr sz="700" spc="5">
                <a:solidFill>
                  <a:srgbClr val="7E7E7E"/>
                </a:solidFill>
                <a:latin typeface="微软雅黑"/>
                <a:cs typeface="微软雅黑"/>
              </a:rPr>
              <a:t>研</a:t>
            </a:r>
            <a:r>
              <a:rPr sz="700" spc="-5">
                <a:solidFill>
                  <a:srgbClr val="7E7E7E"/>
                </a:solidFill>
                <a:latin typeface="微软雅黑"/>
                <a:cs typeface="微软雅黑"/>
              </a:rPr>
              <a:t>究绘</a:t>
            </a:r>
            <a:r>
              <a:rPr sz="700" spc="5">
                <a:solidFill>
                  <a:srgbClr val="7E7E7E"/>
                </a:solidFill>
                <a:latin typeface="微软雅黑"/>
                <a:cs typeface="微软雅黑"/>
              </a:rPr>
              <a:t>制</a:t>
            </a:r>
            <a:r>
              <a:rPr sz="700" spc="-5">
                <a:solidFill>
                  <a:srgbClr val="7E7E7E"/>
                </a:solidFill>
                <a:latin typeface="微软雅黑"/>
                <a:cs typeface="微软雅黑"/>
              </a:rPr>
              <a:t>。</a:t>
            </a:r>
            <a:endParaRPr sz="700">
              <a:latin typeface="微软雅黑"/>
              <a:cs typeface="微软雅黑"/>
            </a:endParaRPr>
          </a:p>
        </p:txBody>
      </p:sp>
      <p:sp>
        <p:nvSpPr>
          <p:cNvPr id="43" name="object 43"/>
          <p:cNvSpPr txBox="1"/>
          <p:nvPr/>
        </p:nvSpPr>
        <p:spPr>
          <a:xfrm>
            <a:off x="5197221" y="3967733"/>
            <a:ext cx="667385" cy="353695"/>
          </a:xfrm>
          <a:prstGeom prst="rect">
            <a:avLst/>
          </a:prstGeom>
        </p:spPr>
        <p:txBody>
          <a:bodyPr vert="horz" wrap="square" lIns="0" tIns="13335" rIns="0" bIns="0" rtlCol="0">
            <a:spAutoFit/>
          </a:bodyPr>
          <a:lstStyle/>
          <a:p>
            <a:pPr marL="12700">
              <a:lnSpc>
                <a:spcPts val="1260"/>
              </a:lnSpc>
              <a:spcBef>
                <a:spcPts val="105"/>
              </a:spcBef>
            </a:pPr>
            <a:r>
              <a:rPr sz="1050" spc="5">
                <a:solidFill>
                  <a:srgbClr val="585858"/>
                </a:solidFill>
                <a:latin typeface="微软雅黑"/>
                <a:cs typeface="微软雅黑"/>
              </a:rPr>
              <a:t>Vs</a:t>
            </a:r>
            <a:r>
              <a:rPr sz="1050" spc="-80">
                <a:solidFill>
                  <a:srgbClr val="585858"/>
                </a:solidFill>
                <a:latin typeface="微软雅黑"/>
                <a:cs typeface="微软雅黑"/>
              </a:rPr>
              <a:t> </a:t>
            </a:r>
            <a:r>
              <a:rPr sz="1050">
                <a:solidFill>
                  <a:srgbClr val="585858"/>
                </a:solidFill>
                <a:latin typeface="微软雅黑"/>
                <a:cs typeface="微软雅黑"/>
              </a:rPr>
              <a:t>2018</a:t>
            </a:r>
            <a:r>
              <a:rPr sz="1050" spc="5">
                <a:solidFill>
                  <a:srgbClr val="585858"/>
                </a:solidFill>
                <a:latin typeface="微软雅黑"/>
                <a:cs typeface="微软雅黑"/>
              </a:rPr>
              <a:t>年</a:t>
            </a:r>
            <a:endParaRPr sz="1050">
              <a:latin typeface="微软雅黑"/>
              <a:cs typeface="微软雅黑"/>
            </a:endParaRPr>
          </a:p>
          <a:p>
            <a:pPr marL="64135">
              <a:lnSpc>
                <a:spcPct val="100000"/>
              </a:lnSpc>
            </a:pPr>
            <a:r>
              <a:rPr sz="1100" b="1">
                <a:solidFill>
                  <a:srgbClr val="B1D234"/>
                </a:solidFill>
                <a:latin typeface="微软雅黑"/>
                <a:cs typeface="微软雅黑"/>
              </a:rPr>
              <a:t>+29.7%</a:t>
            </a:r>
            <a:endParaRPr sz="1100">
              <a:latin typeface="微软雅黑"/>
              <a:cs typeface="微软雅黑"/>
            </a:endParaRPr>
          </a:p>
        </p:txBody>
      </p:sp>
      <p:sp>
        <p:nvSpPr>
          <p:cNvPr id="44" name="object 44"/>
          <p:cNvSpPr txBox="1"/>
          <p:nvPr/>
        </p:nvSpPr>
        <p:spPr>
          <a:xfrm>
            <a:off x="7057770" y="2407666"/>
            <a:ext cx="4024629" cy="239395"/>
          </a:xfrm>
          <a:prstGeom prst="rect">
            <a:avLst/>
          </a:prstGeom>
        </p:spPr>
        <p:txBody>
          <a:bodyPr vert="horz" wrap="square" lIns="0" tIns="13335" rIns="0" bIns="0" rtlCol="0">
            <a:spAutoFit/>
          </a:bodyPr>
          <a:lstStyle/>
          <a:p>
            <a:pPr marL="12700">
              <a:lnSpc>
                <a:spcPct val="100000"/>
              </a:lnSpc>
              <a:spcBef>
                <a:spcPts val="105"/>
              </a:spcBef>
            </a:pPr>
            <a:r>
              <a:rPr sz="1400" b="1" spc="-5">
                <a:solidFill>
                  <a:srgbClr val="404040"/>
                </a:solidFill>
                <a:latin typeface="微软雅黑"/>
                <a:cs typeface="微软雅黑"/>
              </a:rPr>
              <a:t>2023</a:t>
            </a:r>
            <a:r>
              <a:rPr sz="1400" b="1">
                <a:solidFill>
                  <a:srgbClr val="404040"/>
                </a:solidFill>
                <a:latin typeface="微软雅黑"/>
                <a:cs typeface="微软雅黑"/>
              </a:rPr>
              <a:t>年中国女性私处护理</a:t>
            </a:r>
            <a:r>
              <a:rPr sz="1400" b="1" spc="-15">
                <a:solidFill>
                  <a:srgbClr val="404040"/>
                </a:solidFill>
                <a:latin typeface="微软雅黑"/>
                <a:cs typeface="微软雅黑"/>
              </a:rPr>
              <a:t>产</a:t>
            </a:r>
            <a:r>
              <a:rPr sz="1400" b="1">
                <a:solidFill>
                  <a:srgbClr val="404040"/>
                </a:solidFill>
                <a:latin typeface="微软雅黑"/>
                <a:cs typeface="微软雅黑"/>
              </a:rPr>
              <a:t>品购</a:t>
            </a:r>
            <a:r>
              <a:rPr sz="1400" b="1" spc="-15">
                <a:solidFill>
                  <a:srgbClr val="404040"/>
                </a:solidFill>
                <a:latin typeface="微软雅黑"/>
                <a:cs typeface="微软雅黑"/>
              </a:rPr>
              <a:t>买</a:t>
            </a:r>
            <a:r>
              <a:rPr sz="1400" b="1">
                <a:solidFill>
                  <a:srgbClr val="404040"/>
                </a:solidFill>
                <a:latin typeface="微软雅黑"/>
                <a:cs typeface="微软雅黑"/>
              </a:rPr>
              <a:t>频率</a:t>
            </a:r>
            <a:r>
              <a:rPr sz="1400" b="1" spc="-15">
                <a:solidFill>
                  <a:srgbClr val="404040"/>
                </a:solidFill>
                <a:latin typeface="微软雅黑"/>
                <a:cs typeface="微软雅黑"/>
              </a:rPr>
              <a:t>及</a:t>
            </a:r>
            <a:r>
              <a:rPr sz="1400" b="1">
                <a:solidFill>
                  <a:srgbClr val="404040"/>
                </a:solidFill>
                <a:latin typeface="微软雅黑"/>
                <a:cs typeface="微软雅黑"/>
              </a:rPr>
              <a:t>金额</a:t>
            </a:r>
            <a:r>
              <a:rPr sz="1400" b="1" spc="-15">
                <a:solidFill>
                  <a:srgbClr val="404040"/>
                </a:solidFill>
                <a:latin typeface="微软雅黑"/>
                <a:cs typeface="微软雅黑"/>
              </a:rPr>
              <a:t>变</a:t>
            </a:r>
            <a:r>
              <a:rPr sz="1400" b="1">
                <a:solidFill>
                  <a:srgbClr val="404040"/>
                </a:solidFill>
                <a:latin typeface="微软雅黑"/>
                <a:cs typeface="微软雅黑"/>
              </a:rPr>
              <a:t>化</a:t>
            </a:r>
            <a:endParaRPr sz="1400">
              <a:latin typeface="微软雅黑"/>
              <a:cs typeface="微软雅黑"/>
            </a:endParaRPr>
          </a:p>
        </p:txBody>
      </p:sp>
      <p:sp>
        <p:nvSpPr>
          <p:cNvPr id="45" name="object 45"/>
          <p:cNvSpPr txBox="1"/>
          <p:nvPr/>
        </p:nvSpPr>
        <p:spPr>
          <a:xfrm>
            <a:off x="980338" y="2427224"/>
            <a:ext cx="4363085" cy="644525"/>
          </a:xfrm>
          <a:prstGeom prst="rect">
            <a:avLst/>
          </a:prstGeom>
        </p:spPr>
        <p:txBody>
          <a:bodyPr vert="horz" wrap="square" lIns="0" tIns="13335" rIns="0" bIns="0" rtlCol="0">
            <a:spAutoFit/>
          </a:bodyPr>
          <a:lstStyle/>
          <a:p>
            <a:pPr marL="12700">
              <a:lnSpc>
                <a:spcPct val="100000"/>
              </a:lnSpc>
              <a:spcBef>
                <a:spcPts val="105"/>
              </a:spcBef>
            </a:pPr>
            <a:r>
              <a:rPr sz="1400" b="1" spc="-5">
                <a:solidFill>
                  <a:srgbClr val="404040"/>
                </a:solidFill>
                <a:latin typeface="微软雅黑"/>
                <a:cs typeface="微软雅黑"/>
              </a:rPr>
              <a:t>2018</a:t>
            </a:r>
            <a:r>
              <a:rPr sz="1400" b="1">
                <a:solidFill>
                  <a:srgbClr val="404040"/>
                </a:solidFill>
                <a:latin typeface="微软雅黑"/>
                <a:cs typeface="微软雅黑"/>
              </a:rPr>
              <a:t>年</a:t>
            </a:r>
            <a:r>
              <a:rPr sz="1400" b="1" spc="-5">
                <a:solidFill>
                  <a:srgbClr val="404040"/>
                </a:solidFill>
                <a:latin typeface="微软雅黑"/>
                <a:cs typeface="微软雅黑"/>
              </a:rPr>
              <a:t>-2022</a:t>
            </a:r>
            <a:r>
              <a:rPr sz="1400" b="1">
                <a:solidFill>
                  <a:srgbClr val="404040"/>
                </a:solidFill>
                <a:latin typeface="微软雅黑"/>
                <a:cs typeface="微软雅黑"/>
              </a:rPr>
              <a:t>年女性薪酬及</a:t>
            </a:r>
            <a:r>
              <a:rPr sz="1400" b="1" spc="-15">
                <a:solidFill>
                  <a:srgbClr val="404040"/>
                </a:solidFill>
                <a:latin typeface="微软雅黑"/>
                <a:cs typeface="微软雅黑"/>
              </a:rPr>
              <a:t>大</a:t>
            </a:r>
            <a:r>
              <a:rPr sz="1400" b="1">
                <a:solidFill>
                  <a:srgbClr val="404040"/>
                </a:solidFill>
                <a:latin typeface="微软雅黑"/>
                <a:cs typeface="微软雅黑"/>
              </a:rPr>
              <a:t>学及</a:t>
            </a:r>
            <a:r>
              <a:rPr sz="1400" b="1" spc="-15">
                <a:solidFill>
                  <a:srgbClr val="404040"/>
                </a:solidFill>
                <a:latin typeface="微软雅黑"/>
                <a:cs typeface="微软雅黑"/>
              </a:rPr>
              <a:t>以</a:t>
            </a:r>
            <a:r>
              <a:rPr sz="1400" b="1">
                <a:solidFill>
                  <a:srgbClr val="404040"/>
                </a:solidFill>
                <a:latin typeface="微软雅黑"/>
                <a:cs typeface="微软雅黑"/>
              </a:rPr>
              <a:t>上受</a:t>
            </a:r>
            <a:r>
              <a:rPr sz="1400" b="1" spc="-15">
                <a:solidFill>
                  <a:srgbClr val="404040"/>
                </a:solidFill>
                <a:latin typeface="微软雅黑"/>
                <a:cs typeface="微软雅黑"/>
              </a:rPr>
              <a:t>教</a:t>
            </a:r>
            <a:r>
              <a:rPr sz="1400" b="1">
                <a:solidFill>
                  <a:srgbClr val="404040"/>
                </a:solidFill>
                <a:latin typeface="微软雅黑"/>
                <a:cs typeface="微软雅黑"/>
              </a:rPr>
              <a:t>育程</a:t>
            </a:r>
            <a:r>
              <a:rPr sz="1400" b="1" spc="-15">
                <a:solidFill>
                  <a:srgbClr val="404040"/>
                </a:solidFill>
                <a:latin typeface="微软雅黑"/>
                <a:cs typeface="微软雅黑"/>
              </a:rPr>
              <a:t>度</a:t>
            </a:r>
            <a:r>
              <a:rPr sz="1400" b="1">
                <a:solidFill>
                  <a:srgbClr val="404040"/>
                </a:solidFill>
                <a:latin typeface="微软雅黑"/>
                <a:cs typeface="微软雅黑"/>
              </a:rPr>
              <a:t>变化</a:t>
            </a:r>
            <a:endParaRPr sz="1400">
              <a:latin typeface="微软雅黑"/>
              <a:cs typeface="微软雅黑"/>
            </a:endParaRPr>
          </a:p>
          <a:p>
            <a:pPr>
              <a:lnSpc>
                <a:spcPct val="100000"/>
              </a:lnSpc>
              <a:spcBef>
                <a:spcPts val="80"/>
              </a:spcBef>
            </a:pPr>
            <a:endParaRPr sz="1000">
              <a:latin typeface="微软雅黑"/>
              <a:cs typeface="微软雅黑"/>
            </a:endParaRPr>
          </a:p>
          <a:p>
            <a:pPr marL="384810">
              <a:lnSpc>
                <a:spcPct val="100000"/>
              </a:lnSpc>
              <a:tabLst>
                <a:tab pos="2345055"/>
              </a:tabLst>
            </a:pPr>
            <a:r>
              <a:rPr sz="1050" spc="5">
                <a:solidFill>
                  <a:srgbClr val="585858"/>
                </a:solidFill>
                <a:latin typeface="微软雅黑"/>
                <a:cs typeface="微软雅黑"/>
              </a:rPr>
              <a:t>女性职场月平</a:t>
            </a:r>
            <a:r>
              <a:rPr sz="1050" spc="-10">
                <a:solidFill>
                  <a:srgbClr val="585858"/>
                </a:solidFill>
                <a:latin typeface="微软雅黑"/>
                <a:cs typeface="微软雅黑"/>
              </a:rPr>
              <a:t>均</a:t>
            </a:r>
            <a:r>
              <a:rPr sz="1050" spc="5">
                <a:solidFill>
                  <a:srgbClr val="585858"/>
                </a:solidFill>
                <a:latin typeface="微软雅黑"/>
                <a:cs typeface="微软雅黑"/>
              </a:rPr>
              <a:t>薪</a:t>
            </a:r>
            <a:r>
              <a:rPr sz="1050" spc="-10">
                <a:solidFill>
                  <a:srgbClr val="585858"/>
                </a:solidFill>
                <a:latin typeface="微软雅黑"/>
                <a:cs typeface="微软雅黑"/>
              </a:rPr>
              <a:t>酬</a:t>
            </a:r>
            <a:r>
              <a:rPr sz="1050" spc="5">
                <a:solidFill>
                  <a:srgbClr val="585858"/>
                </a:solidFill>
                <a:latin typeface="微软雅黑"/>
                <a:cs typeface="微软雅黑"/>
              </a:rPr>
              <a:t>（</a:t>
            </a:r>
            <a:r>
              <a:rPr sz="1050" spc="-10">
                <a:solidFill>
                  <a:srgbClr val="585858"/>
                </a:solidFill>
                <a:latin typeface="微软雅黑"/>
                <a:cs typeface="微软雅黑"/>
              </a:rPr>
              <a:t>元</a:t>
            </a:r>
            <a:r>
              <a:rPr sz="1050" spc="5">
                <a:solidFill>
                  <a:srgbClr val="585858"/>
                </a:solidFill>
                <a:latin typeface="微软雅黑"/>
                <a:cs typeface="微软雅黑"/>
              </a:rPr>
              <a:t>）	大学专科及以</a:t>
            </a:r>
            <a:r>
              <a:rPr sz="1050" spc="-10">
                <a:solidFill>
                  <a:srgbClr val="585858"/>
                </a:solidFill>
                <a:latin typeface="微软雅黑"/>
                <a:cs typeface="微软雅黑"/>
              </a:rPr>
              <a:t>上</a:t>
            </a:r>
            <a:r>
              <a:rPr sz="1050" spc="5">
                <a:solidFill>
                  <a:srgbClr val="585858"/>
                </a:solidFill>
                <a:latin typeface="微软雅黑"/>
                <a:cs typeface="微软雅黑"/>
              </a:rPr>
              <a:t>学</a:t>
            </a:r>
            <a:r>
              <a:rPr sz="1050" spc="-10">
                <a:solidFill>
                  <a:srgbClr val="585858"/>
                </a:solidFill>
                <a:latin typeface="微软雅黑"/>
                <a:cs typeface="微软雅黑"/>
              </a:rPr>
              <a:t>历</a:t>
            </a:r>
            <a:r>
              <a:rPr sz="1050" spc="5">
                <a:solidFill>
                  <a:srgbClr val="585858"/>
                </a:solidFill>
                <a:latin typeface="微软雅黑"/>
                <a:cs typeface="微软雅黑"/>
              </a:rPr>
              <a:t>占比</a:t>
            </a:r>
            <a:endParaRPr sz="1050">
              <a:latin typeface="微软雅黑"/>
              <a:cs typeface="微软雅黑"/>
            </a:endParaRPr>
          </a:p>
        </p:txBody>
      </p:sp>
      <p:sp>
        <p:nvSpPr>
          <p:cNvPr id="46" name="object 46"/>
          <p:cNvSpPr/>
          <p:nvPr/>
        </p:nvSpPr>
        <p:spPr>
          <a:xfrm>
            <a:off x="4848605" y="4106417"/>
            <a:ext cx="338455" cy="149860"/>
          </a:xfrm>
          <a:custGeom>
            <a:rect l="l" t="t" r="r" b="b"/>
            <a:pathLst>
              <a:path w="338454" h="149860">
                <a:moveTo>
                  <a:pt x="253746" y="144652"/>
                </a:moveTo>
                <a:lnTo>
                  <a:pt x="84582" y="144652"/>
                </a:lnTo>
                <a:lnTo>
                  <a:pt x="84582" y="149351"/>
                </a:lnTo>
                <a:lnTo>
                  <a:pt x="253746" y="149351"/>
                </a:lnTo>
                <a:lnTo>
                  <a:pt x="253746" y="144652"/>
                </a:lnTo>
                <a:close/>
              </a:path>
              <a:path w="338454" h="149860">
                <a:moveTo>
                  <a:pt x="253746" y="130682"/>
                </a:moveTo>
                <a:lnTo>
                  <a:pt x="84582" y="130682"/>
                </a:lnTo>
                <a:lnTo>
                  <a:pt x="84582" y="139953"/>
                </a:lnTo>
                <a:lnTo>
                  <a:pt x="253746" y="139953"/>
                </a:lnTo>
                <a:lnTo>
                  <a:pt x="253746" y="130682"/>
                </a:lnTo>
                <a:close/>
              </a:path>
              <a:path w="338454" h="149860">
                <a:moveTo>
                  <a:pt x="253746" y="74675"/>
                </a:moveTo>
                <a:lnTo>
                  <a:pt x="84582" y="74675"/>
                </a:lnTo>
                <a:lnTo>
                  <a:pt x="84582" y="125983"/>
                </a:lnTo>
                <a:lnTo>
                  <a:pt x="253746" y="125983"/>
                </a:lnTo>
                <a:lnTo>
                  <a:pt x="253746" y="74675"/>
                </a:lnTo>
                <a:close/>
              </a:path>
              <a:path w="338454" h="149860">
                <a:moveTo>
                  <a:pt x="169164" y="0"/>
                </a:moveTo>
                <a:lnTo>
                  <a:pt x="0" y="74675"/>
                </a:lnTo>
                <a:lnTo>
                  <a:pt x="338328" y="74675"/>
                </a:lnTo>
                <a:lnTo>
                  <a:pt x="169164" y="0"/>
                </a:lnTo>
                <a:close/>
              </a:path>
            </a:pathLst>
          </a:custGeom>
          <a:solidFill>
            <a:srgbClr val="B1D234">
              <a:alpha val="30195"/>
            </a:srgbClr>
          </a:solidFill>
        </p:spPr>
        <p:txBody>
          <a:bodyPr wrap="square" lIns="0" tIns="0" rIns="0" bIns="0" rtlCol="0"/>
          <a:lstStyle/>
          <a:p/>
        </p:txBody>
      </p:sp>
      <p:sp>
        <p:nvSpPr>
          <p:cNvPr id="47" name="object 47"/>
          <p:cNvSpPr/>
          <p:nvPr/>
        </p:nvSpPr>
        <p:spPr>
          <a:xfrm>
            <a:off x="4920488" y="4238371"/>
            <a:ext cx="194945" cy="30480"/>
          </a:xfrm>
          <a:custGeom>
            <a:rect l="l" t="t" r="r" b="b"/>
            <a:pathLst>
              <a:path w="194945" h="30478">
                <a:moveTo>
                  <a:pt x="0" y="30098"/>
                </a:moveTo>
                <a:lnTo>
                  <a:pt x="194563" y="30098"/>
                </a:lnTo>
                <a:lnTo>
                  <a:pt x="194563" y="0"/>
                </a:lnTo>
                <a:lnTo>
                  <a:pt x="0" y="0"/>
                </a:lnTo>
                <a:lnTo>
                  <a:pt x="0" y="30098"/>
                </a:lnTo>
                <a:close/>
              </a:path>
            </a:pathLst>
          </a:custGeom>
          <a:solidFill>
            <a:srgbClr val="B1D234"/>
          </a:solidFill>
        </p:spPr>
        <p:txBody>
          <a:bodyPr wrap="square" lIns="0" tIns="0" rIns="0" bIns="0" rtlCol="0"/>
          <a:lstStyle/>
          <a:p/>
        </p:txBody>
      </p:sp>
      <p:sp>
        <p:nvSpPr>
          <p:cNvPr id="48" name="object 48"/>
          <p:cNvSpPr/>
          <p:nvPr/>
        </p:nvSpPr>
        <p:spPr>
          <a:xfrm>
            <a:off x="4920488" y="4224401"/>
            <a:ext cx="194945" cy="34925"/>
          </a:xfrm>
          <a:custGeom>
            <a:rect l="l" t="t" r="r" b="b"/>
            <a:pathLst>
              <a:path w="194945" h="34925">
                <a:moveTo>
                  <a:pt x="0" y="34671"/>
                </a:moveTo>
                <a:lnTo>
                  <a:pt x="194563" y="34671"/>
                </a:lnTo>
                <a:lnTo>
                  <a:pt x="194563" y="0"/>
                </a:lnTo>
                <a:lnTo>
                  <a:pt x="0" y="0"/>
                </a:lnTo>
                <a:lnTo>
                  <a:pt x="0" y="34671"/>
                </a:lnTo>
                <a:close/>
              </a:path>
            </a:pathLst>
          </a:custGeom>
          <a:solidFill>
            <a:srgbClr val="B1D234"/>
          </a:solidFill>
        </p:spPr>
        <p:txBody>
          <a:bodyPr wrap="square" lIns="0" tIns="0" rIns="0" bIns="0" rtlCol="0"/>
          <a:lstStyle/>
          <a:p/>
        </p:txBody>
      </p:sp>
      <p:sp>
        <p:nvSpPr>
          <p:cNvPr id="49" name="object 49"/>
          <p:cNvSpPr/>
          <p:nvPr/>
        </p:nvSpPr>
        <p:spPr>
          <a:xfrm>
            <a:off x="4848605" y="4106417"/>
            <a:ext cx="338455" cy="126364"/>
          </a:xfrm>
          <a:custGeom>
            <a:rect l="l" t="t" r="r" b="b"/>
            <a:pathLst>
              <a:path w="338454" h="126363">
                <a:moveTo>
                  <a:pt x="253746" y="125983"/>
                </a:moveTo>
                <a:lnTo>
                  <a:pt x="253746" y="74675"/>
                </a:lnTo>
                <a:lnTo>
                  <a:pt x="338328" y="74675"/>
                </a:lnTo>
                <a:lnTo>
                  <a:pt x="169164" y="0"/>
                </a:lnTo>
                <a:lnTo>
                  <a:pt x="0" y="74675"/>
                </a:lnTo>
                <a:lnTo>
                  <a:pt x="84582" y="74675"/>
                </a:lnTo>
                <a:lnTo>
                  <a:pt x="84582" y="125983"/>
                </a:lnTo>
                <a:lnTo>
                  <a:pt x="253746" y="125983"/>
                </a:lnTo>
                <a:close/>
              </a:path>
            </a:pathLst>
          </a:custGeom>
          <a:ln w="25400">
            <a:solidFill>
              <a:srgbClr val="B1D234"/>
            </a:solidFill>
          </a:ln>
        </p:spPr>
        <p:txBody>
          <a:bodyPr wrap="square" lIns="0" tIns="0" rIns="0" bIns="0" rtlCol="0"/>
          <a:lstStyle/>
          <a:p/>
        </p:txBody>
      </p:sp>
      <p:sp>
        <p:nvSpPr>
          <p:cNvPr id="50" name="object 50"/>
          <p:cNvSpPr/>
          <p:nvPr/>
        </p:nvSpPr>
        <p:spPr>
          <a:xfrm>
            <a:off x="8972677" y="3058032"/>
            <a:ext cx="751205" cy="1421765"/>
          </a:xfrm>
          <a:custGeom>
            <a:rect l="l" t="t" r="r" b="b"/>
            <a:pathLst>
              <a:path w="751204" h="1421764">
                <a:moveTo>
                  <a:pt x="40131" y="0"/>
                </a:moveTo>
                <a:lnTo>
                  <a:pt x="40131" y="355345"/>
                </a:lnTo>
                <a:lnTo>
                  <a:pt x="46863" y="355345"/>
                </a:lnTo>
                <a:lnTo>
                  <a:pt x="53594" y="355472"/>
                </a:lnTo>
                <a:lnTo>
                  <a:pt x="108161" y="361809"/>
                </a:lnTo>
                <a:lnTo>
                  <a:pt x="153805" y="373852"/>
                </a:lnTo>
                <a:lnTo>
                  <a:pt x="196730" y="391537"/>
                </a:lnTo>
                <a:lnTo>
                  <a:pt x="236539" y="414415"/>
                </a:lnTo>
                <a:lnTo>
                  <a:pt x="272833" y="442039"/>
                </a:lnTo>
                <a:lnTo>
                  <a:pt x="305212" y="473964"/>
                </a:lnTo>
                <a:lnTo>
                  <a:pt x="333279" y="509740"/>
                </a:lnTo>
                <a:lnTo>
                  <a:pt x="356634" y="548922"/>
                </a:lnTo>
                <a:lnTo>
                  <a:pt x="374880" y="591061"/>
                </a:lnTo>
                <a:lnTo>
                  <a:pt x="387616" y="635712"/>
                </a:lnTo>
                <a:lnTo>
                  <a:pt x="394446" y="682427"/>
                </a:lnTo>
                <a:lnTo>
                  <a:pt x="394970" y="730757"/>
                </a:lnTo>
                <a:lnTo>
                  <a:pt x="388987" y="778692"/>
                </a:lnTo>
                <a:lnTo>
                  <a:pt x="376927" y="824311"/>
                </a:lnTo>
                <a:lnTo>
                  <a:pt x="359233" y="867217"/>
                </a:lnTo>
                <a:lnTo>
                  <a:pt x="336352" y="907010"/>
                </a:lnTo>
                <a:lnTo>
                  <a:pt x="308730" y="943291"/>
                </a:lnTo>
                <a:lnTo>
                  <a:pt x="276812" y="975661"/>
                </a:lnTo>
                <a:lnTo>
                  <a:pt x="241044" y="1003721"/>
                </a:lnTo>
                <a:lnTo>
                  <a:pt x="201873" y="1027072"/>
                </a:lnTo>
                <a:lnTo>
                  <a:pt x="159744" y="1045315"/>
                </a:lnTo>
                <a:lnTo>
                  <a:pt x="115102" y="1058050"/>
                </a:lnTo>
                <a:lnTo>
                  <a:pt x="68394" y="1064879"/>
                </a:lnTo>
                <a:lnTo>
                  <a:pt x="20066" y="1065402"/>
                </a:lnTo>
                <a:lnTo>
                  <a:pt x="0" y="1420114"/>
                </a:lnTo>
                <a:lnTo>
                  <a:pt x="10021" y="1420614"/>
                </a:lnTo>
                <a:lnTo>
                  <a:pt x="20065" y="1420971"/>
                </a:lnTo>
                <a:lnTo>
                  <a:pt x="30110" y="1421185"/>
                </a:lnTo>
                <a:lnTo>
                  <a:pt x="40131" y="1421256"/>
                </a:lnTo>
                <a:lnTo>
                  <a:pt x="88796" y="1419617"/>
                </a:lnTo>
                <a:lnTo>
                  <a:pt x="136579" y="1414770"/>
                </a:lnTo>
                <a:lnTo>
                  <a:pt x="183376" y="1406820"/>
                </a:lnTo>
                <a:lnTo>
                  <a:pt x="229080" y="1395874"/>
                </a:lnTo>
                <a:lnTo>
                  <a:pt x="273586" y="1382036"/>
                </a:lnTo>
                <a:lnTo>
                  <a:pt x="316787" y="1365414"/>
                </a:lnTo>
                <a:lnTo>
                  <a:pt x="358579" y="1346113"/>
                </a:lnTo>
                <a:lnTo>
                  <a:pt x="398855" y="1324238"/>
                </a:lnTo>
                <a:lnTo>
                  <a:pt x="437509" y="1299895"/>
                </a:lnTo>
                <a:lnTo>
                  <a:pt x="474437" y="1273191"/>
                </a:lnTo>
                <a:lnTo>
                  <a:pt x="509531" y="1244230"/>
                </a:lnTo>
                <a:lnTo>
                  <a:pt x="542686" y="1213119"/>
                </a:lnTo>
                <a:lnTo>
                  <a:pt x="573797" y="1179964"/>
                </a:lnTo>
                <a:lnTo>
                  <a:pt x="602758" y="1144870"/>
                </a:lnTo>
                <a:lnTo>
                  <a:pt x="629462" y="1107942"/>
                </a:lnTo>
                <a:lnTo>
                  <a:pt x="653805" y="1069288"/>
                </a:lnTo>
                <a:lnTo>
                  <a:pt x="675680" y="1029012"/>
                </a:lnTo>
                <a:lnTo>
                  <a:pt x="694981" y="987220"/>
                </a:lnTo>
                <a:lnTo>
                  <a:pt x="711603" y="944019"/>
                </a:lnTo>
                <a:lnTo>
                  <a:pt x="725441" y="899513"/>
                </a:lnTo>
                <a:lnTo>
                  <a:pt x="736387" y="853809"/>
                </a:lnTo>
                <a:lnTo>
                  <a:pt x="744337" y="807012"/>
                </a:lnTo>
                <a:lnTo>
                  <a:pt x="749184" y="759229"/>
                </a:lnTo>
                <a:lnTo>
                  <a:pt x="750824" y="710564"/>
                </a:lnTo>
                <a:lnTo>
                  <a:pt x="749184" y="661915"/>
                </a:lnTo>
                <a:lnTo>
                  <a:pt x="744337" y="614146"/>
                </a:lnTo>
                <a:lnTo>
                  <a:pt x="736387" y="567362"/>
                </a:lnTo>
                <a:lnTo>
                  <a:pt x="725441" y="521670"/>
                </a:lnTo>
                <a:lnTo>
                  <a:pt x="711603" y="477174"/>
                </a:lnTo>
                <a:lnTo>
                  <a:pt x="694981" y="433982"/>
                </a:lnTo>
                <a:lnTo>
                  <a:pt x="675680" y="392199"/>
                </a:lnTo>
                <a:lnTo>
                  <a:pt x="653805" y="351931"/>
                </a:lnTo>
                <a:lnTo>
                  <a:pt x="629462" y="313283"/>
                </a:lnTo>
                <a:lnTo>
                  <a:pt x="602758" y="276361"/>
                </a:lnTo>
                <a:lnTo>
                  <a:pt x="573797" y="241272"/>
                </a:lnTo>
                <a:lnTo>
                  <a:pt x="542686" y="208121"/>
                </a:lnTo>
                <a:lnTo>
                  <a:pt x="509531" y="177013"/>
                </a:lnTo>
                <a:lnTo>
                  <a:pt x="474437" y="148056"/>
                </a:lnTo>
                <a:lnTo>
                  <a:pt x="437509" y="121354"/>
                </a:lnTo>
                <a:lnTo>
                  <a:pt x="398855" y="97013"/>
                </a:lnTo>
                <a:lnTo>
                  <a:pt x="358579" y="75140"/>
                </a:lnTo>
                <a:lnTo>
                  <a:pt x="316787" y="55840"/>
                </a:lnTo>
                <a:lnTo>
                  <a:pt x="273586" y="39218"/>
                </a:lnTo>
                <a:lnTo>
                  <a:pt x="229080" y="25382"/>
                </a:lnTo>
                <a:lnTo>
                  <a:pt x="183376" y="14436"/>
                </a:lnTo>
                <a:lnTo>
                  <a:pt x="136579" y="6486"/>
                </a:lnTo>
                <a:lnTo>
                  <a:pt x="88796" y="1639"/>
                </a:lnTo>
                <a:lnTo>
                  <a:pt x="40131" y="0"/>
                </a:lnTo>
                <a:close/>
              </a:path>
            </a:pathLst>
          </a:custGeom>
          <a:solidFill>
            <a:srgbClr val="B1D234"/>
          </a:solidFill>
        </p:spPr>
        <p:txBody>
          <a:bodyPr wrap="square" lIns="0" tIns="0" rIns="0" bIns="0" rtlCol="0"/>
          <a:lstStyle/>
          <a:p/>
        </p:txBody>
      </p:sp>
      <p:sp>
        <p:nvSpPr>
          <p:cNvPr id="51" name="object 51"/>
          <p:cNvSpPr/>
          <p:nvPr/>
        </p:nvSpPr>
        <p:spPr>
          <a:xfrm>
            <a:off x="8302269" y="3104642"/>
            <a:ext cx="690880" cy="1373505"/>
          </a:xfrm>
          <a:custGeom>
            <a:rect l="l" t="t" r="r" b="b"/>
            <a:pathLst>
              <a:path w="690879" h="1373504">
                <a:moveTo>
                  <a:pt x="457301" y="0"/>
                </a:moveTo>
                <a:lnTo>
                  <a:pt x="411989" y="19093"/>
                </a:lnTo>
                <a:lnTo>
                  <a:pt x="368499" y="41054"/>
                </a:lnTo>
                <a:lnTo>
                  <a:pt x="326928" y="65749"/>
                </a:lnTo>
                <a:lnTo>
                  <a:pt x="287375" y="93044"/>
                </a:lnTo>
                <a:lnTo>
                  <a:pt x="249936" y="122806"/>
                </a:lnTo>
                <a:lnTo>
                  <a:pt x="214709" y="154901"/>
                </a:lnTo>
                <a:lnTo>
                  <a:pt x="181791" y="189197"/>
                </a:lnTo>
                <a:lnTo>
                  <a:pt x="151282" y="225560"/>
                </a:lnTo>
                <a:lnTo>
                  <a:pt x="123277" y="263856"/>
                </a:lnTo>
                <a:lnTo>
                  <a:pt x="97874" y="303952"/>
                </a:lnTo>
                <a:lnTo>
                  <a:pt x="75171" y="345715"/>
                </a:lnTo>
                <a:lnTo>
                  <a:pt x="55266" y="389011"/>
                </a:lnTo>
                <a:lnTo>
                  <a:pt x="38256" y="433707"/>
                </a:lnTo>
                <a:lnTo>
                  <a:pt x="24238" y="479670"/>
                </a:lnTo>
                <a:lnTo>
                  <a:pt x="13311" y="526766"/>
                </a:lnTo>
                <a:lnTo>
                  <a:pt x="5572" y="574862"/>
                </a:lnTo>
                <a:lnTo>
                  <a:pt x="1117" y="623824"/>
                </a:lnTo>
                <a:lnTo>
                  <a:pt x="0" y="672501"/>
                </a:lnTo>
                <a:lnTo>
                  <a:pt x="2135" y="720481"/>
                </a:lnTo>
                <a:lnTo>
                  <a:pt x="7425" y="767649"/>
                </a:lnTo>
                <a:lnTo>
                  <a:pt x="15769" y="813896"/>
                </a:lnTo>
                <a:lnTo>
                  <a:pt x="27068" y="859109"/>
                </a:lnTo>
                <a:lnTo>
                  <a:pt x="41222" y="903178"/>
                </a:lnTo>
                <a:lnTo>
                  <a:pt x="58130" y="945990"/>
                </a:lnTo>
                <a:lnTo>
                  <a:pt x="77694" y="987434"/>
                </a:lnTo>
                <a:lnTo>
                  <a:pt x="99813" y="1027398"/>
                </a:lnTo>
                <a:lnTo>
                  <a:pt x="124388" y="1065772"/>
                </a:lnTo>
                <a:lnTo>
                  <a:pt x="151318" y="1102443"/>
                </a:lnTo>
                <a:lnTo>
                  <a:pt x="180505" y="1137300"/>
                </a:lnTo>
                <a:lnTo>
                  <a:pt x="211848" y="1170232"/>
                </a:lnTo>
                <a:lnTo>
                  <a:pt x="245248" y="1201127"/>
                </a:lnTo>
                <a:lnTo>
                  <a:pt x="280604" y="1229873"/>
                </a:lnTo>
                <a:lnTo>
                  <a:pt x="317818" y="1256359"/>
                </a:lnTo>
                <a:lnTo>
                  <a:pt x="356789" y="1280473"/>
                </a:lnTo>
                <a:lnTo>
                  <a:pt x="397417" y="1302105"/>
                </a:lnTo>
                <a:lnTo>
                  <a:pt x="439603" y="1321142"/>
                </a:lnTo>
                <a:lnTo>
                  <a:pt x="483247" y="1337472"/>
                </a:lnTo>
                <a:lnTo>
                  <a:pt x="528249" y="1350986"/>
                </a:lnTo>
                <a:lnTo>
                  <a:pt x="574510" y="1361570"/>
                </a:lnTo>
                <a:lnTo>
                  <a:pt x="621929" y="1369113"/>
                </a:lnTo>
                <a:lnTo>
                  <a:pt x="670407" y="1373505"/>
                </a:lnTo>
                <a:lnTo>
                  <a:pt x="690473" y="1018794"/>
                </a:lnTo>
                <a:lnTo>
                  <a:pt x="638972" y="1012061"/>
                </a:lnTo>
                <a:lnTo>
                  <a:pt x="589766" y="998174"/>
                </a:lnTo>
                <a:lnTo>
                  <a:pt x="543495" y="977599"/>
                </a:lnTo>
                <a:lnTo>
                  <a:pt x="500799" y="950801"/>
                </a:lnTo>
                <a:lnTo>
                  <a:pt x="462317" y="918246"/>
                </a:lnTo>
                <a:lnTo>
                  <a:pt x="428691" y="880401"/>
                </a:lnTo>
                <a:lnTo>
                  <a:pt x="400559" y="837731"/>
                </a:lnTo>
                <a:lnTo>
                  <a:pt x="378561" y="790702"/>
                </a:lnTo>
                <a:lnTo>
                  <a:pt x="364400" y="744488"/>
                </a:lnTo>
                <a:lnTo>
                  <a:pt x="356740" y="697905"/>
                </a:lnTo>
                <a:lnTo>
                  <a:pt x="355338" y="651500"/>
                </a:lnTo>
                <a:lnTo>
                  <a:pt x="359949" y="605818"/>
                </a:lnTo>
                <a:lnTo>
                  <a:pt x="370327" y="561406"/>
                </a:lnTo>
                <a:lnTo>
                  <a:pt x="386229" y="518810"/>
                </a:lnTo>
                <a:lnTo>
                  <a:pt x="407409" y="478578"/>
                </a:lnTo>
                <a:lnTo>
                  <a:pt x="433623" y="441254"/>
                </a:lnTo>
                <a:lnTo>
                  <a:pt x="464626" y="407386"/>
                </a:lnTo>
                <a:lnTo>
                  <a:pt x="500173" y="377519"/>
                </a:lnTo>
                <a:lnTo>
                  <a:pt x="540019" y="352201"/>
                </a:lnTo>
                <a:lnTo>
                  <a:pt x="583920" y="331978"/>
                </a:lnTo>
                <a:lnTo>
                  <a:pt x="457301" y="0"/>
                </a:lnTo>
                <a:close/>
              </a:path>
            </a:pathLst>
          </a:custGeom>
          <a:solidFill>
            <a:srgbClr val="8AC53E"/>
          </a:solidFill>
        </p:spPr>
        <p:txBody>
          <a:bodyPr wrap="square" lIns="0" tIns="0" rIns="0" bIns="0" rtlCol="0"/>
          <a:lstStyle/>
          <a:p/>
        </p:txBody>
      </p:sp>
      <p:sp>
        <p:nvSpPr>
          <p:cNvPr id="52" name="object 52"/>
          <p:cNvSpPr/>
          <p:nvPr/>
        </p:nvSpPr>
        <p:spPr>
          <a:xfrm>
            <a:off x="8759570" y="3058032"/>
            <a:ext cx="253365" cy="379095"/>
          </a:xfrm>
          <a:custGeom>
            <a:rect l="l" t="t" r="r" b="b"/>
            <a:pathLst>
              <a:path w="253365" h="379095">
                <a:moveTo>
                  <a:pt x="253237" y="0"/>
                </a:moveTo>
                <a:lnTo>
                  <a:pt x="201456" y="1884"/>
                </a:lnTo>
                <a:lnTo>
                  <a:pt x="150034" y="7518"/>
                </a:lnTo>
                <a:lnTo>
                  <a:pt x="99179" y="16870"/>
                </a:lnTo>
                <a:lnTo>
                  <a:pt x="49099" y="29911"/>
                </a:lnTo>
                <a:lnTo>
                  <a:pt x="0" y="46608"/>
                </a:lnTo>
                <a:lnTo>
                  <a:pt x="126619" y="378587"/>
                </a:lnTo>
                <a:lnTo>
                  <a:pt x="157404" y="368472"/>
                </a:lnTo>
                <a:lnTo>
                  <a:pt x="188880" y="361203"/>
                </a:lnTo>
                <a:lnTo>
                  <a:pt x="220880" y="356816"/>
                </a:lnTo>
                <a:lnTo>
                  <a:pt x="253237" y="355345"/>
                </a:lnTo>
                <a:lnTo>
                  <a:pt x="253237" y="0"/>
                </a:lnTo>
                <a:close/>
              </a:path>
            </a:pathLst>
          </a:custGeom>
          <a:solidFill>
            <a:srgbClr val="D9D9D9"/>
          </a:solidFill>
        </p:spPr>
        <p:txBody>
          <a:bodyPr wrap="square" lIns="0" tIns="0" rIns="0" bIns="0" rtlCol="0"/>
          <a:lstStyle/>
          <a:p/>
        </p:txBody>
      </p:sp>
      <p:sp>
        <p:nvSpPr>
          <p:cNvPr id="53" name="object 53"/>
          <p:cNvSpPr/>
          <p:nvPr/>
        </p:nvSpPr>
        <p:spPr>
          <a:xfrm>
            <a:off x="9546335" y="3784091"/>
            <a:ext cx="243840" cy="3175"/>
          </a:xfrm>
          <a:custGeom>
            <a:rect l="l" t="t" r="r" b="b"/>
            <a:pathLst>
              <a:path w="243840" h="3175">
                <a:moveTo>
                  <a:pt x="0" y="0"/>
                </a:moveTo>
                <a:lnTo>
                  <a:pt x="187452" y="3047"/>
                </a:lnTo>
                <a:lnTo>
                  <a:pt x="243840" y="3047"/>
                </a:lnTo>
              </a:path>
            </a:pathLst>
          </a:custGeom>
          <a:ln w="9525">
            <a:solidFill>
              <a:srgbClr val="A6A6A6"/>
            </a:solidFill>
          </a:ln>
        </p:spPr>
        <p:txBody>
          <a:bodyPr wrap="square" lIns="0" tIns="0" rIns="0" bIns="0" rtlCol="0"/>
          <a:lstStyle/>
          <a:p/>
        </p:txBody>
      </p:sp>
      <p:sp>
        <p:nvSpPr>
          <p:cNvPr id="54" name="object 54"/>
          <p:cNvSpPr txBox="1"/>
          <p:nvPr/>
        </p:nvSpPr>
        <p:spPr>
          <a:xfrm>
            <a:off x="9855454" y="3695191"/>
            <a:ext cx="925194"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404040"/>
                </a:solidFill>
                <a:latin typeface="微软雅黑"/>
                <a:cs typeface="微软雅黑"/>
              </a:rPr>
              <a:t>增加了</a:t>
            </a:r>
            <a:r>
              <a:rPr sz="1050" spc="-55">
                <a:solidFill>
                  <a:srgbClr val="404040"/>
                </a:solidFill>
                <a:latin typeface="微软雅黑"/>
                <a:cs typeface="微软雅黑"/>
              </a:rPr>
              <a:t> </a:t>
            </a:r>
            <a:r>
              <a:rPr sz="1050">
                <a:solidFill>
                  <a:srgbClr val="404040"/>
                </a:solidFill>
                <a:latin typeface="微软雅黑"/>
                <a:cs typeface="微软雅黑"/>
              </a:rPr>
              <a:t>,</a:t>
            </a:r>
            <a:r>
              <a:rPr sz="1050" spc="-40">
                <a:solidFill>
                  <a:srgbClr val="404040"/>
                </a:solidFill>
                <a:latin typeface="微软雅黑"/>
                <a:cs typeface="微软雅黑"/>
              </a:rPr>
              <a:t> </a:t>
            </a:r>
            <a:r>
              <a:rPr sz="1050">
                <a:solidFill>
                  <a:srgbClr val="404040"/>
                </a:solidFill>
                <a:latin typeface="微软雅黑"/>
                <a:cs typeface="微软雅黑"/>
              </a:rPr>
              <a:t>50.9%</a:t>
            </a:r>
            <a:endParaRPr sz="1050">
              <a:latin typeface="微软雅黑"/>
              <a:cs typeface="微软雅黑"/>
            </a:endParaRPr>
          </a:p>
        </p:txBody>
      </p:sp>
      <p:sp>
        <p:nvSpPr>
          <p:cNvPr id="55" name="object 55"/>
          <p:cNvSpPr txBox="1"/>
          <p:nvPr/>
        </p:nvSpPr>
        <p:spPr>
          <a:xfrm>
            <a:off x="7564373" y="3823461"/>
            <a:ext cx="792480"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404040"/>
                </a:solidFill>
                <a:latin typeface="微软雅黑"/>
                <a:cs typeface="微软雅黑"/>
              </a:rPr>
              <a:t>不变</a:t>
            </a:r>
            <a:r>
              <a:rPr sz="1050" spc="-45">
                <a:solidFill>
                  <a:srgbClr val="404040"/>
                </a:solidFill>
                <a:latin typeface="微软雅黑"/>
                <a:cs typeface="微软雅黑"/>
              </a:rPr>
              <a:t> </a:t>
            </a:r>
            <a:r>
              <a:rPr sz="1050">
                <a:solidFill>
                  <a:srgbClr val="404040"/>
                </a:solidFill>
                <a:latin typeface="微软雅黑"/>
                <a:cs typeface="微软雅黑"/>
              </a:rPr>
              <a:t>,</a:t>
            </a:r>
            <a:r>
              <a:rPr sz="1050" spc="-40">
                <a:solidFill>
                  <a:srgbClr val="404040"/>
                </a:solidFill>
                <a:latin typeface="微软雅黑"/>
                <a:cs typeface="微软雅黑"/>
              </a:rPr>
              <a:t> </a:t>
            </a:r>
            <a:r>
              <a:rPr sz="1050">
                <a:solidFill>
                  <a:srgbClr val="404040"/>
                </a:solidFill>
                <a:latin typeface="微软雅黑"/>
                <a:cs typeface="微软雅黑"/>
              </a:rPr>
              <a:t>43.3%</a:t>
            </a:r>
            <a:endParaRPr sz="1050">
              <a:latin typeface="微软雅黑"/>
              <a:cs typeface="微软雅黑"/>
            </a:endParaRPr>
          </a:p>
        </p:txBody>
      </p:sp>
      <p:sp>
        <p:nvSpPr>
          <p:cNvPr id="56" name="object 56"/>
          <p:cNvSpPr txBox="1"/>
          <p:nvPr/>
        </p:nvSpPr>
        <p:spPr>
          <a:xfrm>
            <a:off x="8010906" y="2904490"/>
            <a:ext cx="845819"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404040"/>
                </a:solidFill>
                <a:latin typeface="微软雅黑"/>
                <a:cs typeface="微软雅黑"/>
              </a:rPr>
              <a:t>减少了</a:t>
            </a:r>
            <a:r>
              <a:rPr sz="1050" spc="-60">
                <a:solidFill>
                  <a:srgbClr val="404040"/>
                </a:solidFill>
                <a:latin typeface="微软雅黑"/>
                <a:cs typeface="微软雅黑"/>
              </a:rPr>
              <a:t> </a:t>
            </a:r>
            <a:r>
              <a:rPr sz="1050">
                <a:solidFill>
                  <a:srgbClr val="404040"/>
                </a:solidFill>
                <a:latin typeface="微软雅黑"/>
                <a:cs typeface="微软雅黑"/>
              </a:rPr>
              <a:t>,</a:t>
            </a:r>
            <a:r>
              <a:rPr sz="1050" spc="-40">
                <a:solidFill>
                  <a:srgbClr val="404040"/>
                </a:solidFill>
                <a:latin typeface="微软雅黑"/>
                <a:cs typeface="微软雅黑"/>
              </a:rPr>
              <a:t> </a:t>
            </a:r>
            <a:r>
              <a:rPr sz="1050">
                <a:solidFill>
                  <a:srgbClr val="404040"/>
                </a:solidFill>
                <a:latin typeface="微软雅黑"/>
                <a:cs typeface="微软雅黑"/>
              </a:rPr>
              <a:t>5.8%</a:t>
            </a:r>
            <a:endParaRPr sz="1050">
              <a:latin typeface="微软雅黑"/>
              <a:cs typeface="微软雅黑"/>
            </a:endParaRPr>
          </a:p>
        </p:txBody>
      </p:sp>
      <p:sp>
        <p:nvSpPr>
          <p:cNvPr id="57" name="object 57"/>
          <p:cNvSpPr/>
          <p:nvPr/>
        </p:nvSpPr>
        <p:spPr>
          <a:xfrm>
            <a:off x="8964676" y="4712715"/>
            <a:ext cx="795020" cy="1401445"/>
          </a:xfrm>
          <a:custGeom>
            <a:rect l="l" t="t" r="r" b="b"/>
            <a:pathLst>
              <a:path w="795020" h="1401445">
                <a:moveTo>
                  <a:pt x="47117" y="1047661"/>
                </a:moveTo>
                <a:lnTo>
                  <a:pt x="0" y="1394739"/>
                </a:lnTo>
                <a:lnTo>
                  <a:pt x="23475" y="1397525"/>
                </a:lnTo>
                <a:lnTo>
                  <a:pt x="47021" y="1399517"/>
                </a:lnTo>
                <a:lnTo>
                  <a:pt x="70615" y="1400715"/>
                </a:lnTo>
                <a:lnTo>
                  <a:pt x="94233" y="1401114"/>
                </a:lnTo>
                <a:lnTo>
                  <a:pt x="142205" y="1399498"/>
                </a:lnTo>
                <a:lnTo>
                  <a:pt x="189307" y="1394719"/>
                </a:lnTo>
                <a:lnTo>
                  <a:pt x="235437" y="1386882"/>
                </a:lnTo>
                <a:lnTo>
                  <a:pt x="280489" y="1376090"/>
                </a:lnTo>
                <a:lnTo>
                  <a:pt x="324359" y="1362449"/>
                </a:lnTo>
                <a:lnTo>
                  <a:pt x="366944" y="1346062"/>
                </a:lnTo>
                <a:lnTo>
                  <a:pt x="408139" y="1327034"/>
                </a:lnTo>
                <a:lnTo>
                  <a:pt x="447839" y="1305469"/>
                </a:lnTo>
                <a:lnTo>
                  <a:pt x="485941" y="1281472"/>
                </a:lnTo>
                <a:lnTo>
                  <a:pt x="522340" y="1255146"/>
                </a:lnTo>
                <a:lnTo>
                  <a:pt x="556932" y="1226596"/>
                </a:lnTo>
                <a:lnTo>
                  <a:pt x="589613" y="1195927"/>
                </a:lnTo>
                <a:lnTo>
                  <a:pt x="620278" y="1163242"/>
                </a:lnTo>
                <a:lnTo>
                  <a:pt x="648824" y="1128646"/>
                </a:lnTo>
                <a:lnTo>
                  <a:pt x="675146" y="1092244"/>
                </a:lnTo>
                <a:lnTo>
                  <a:pt x="699139" y="1054139"/>
                </a:lnTo>
                <a:lnTo>
                  <a:pt x="700904" y="1050889"/>
                </a:lnTo>
                <a:lnTo>
                  <a:pt x="94661" y="1050889"/>
                </a:lnTo>
                <a:lnTo>
                  <a:pt x="47117" y="1047661"/>
                </a:lnTo>
                <a:close/>
              </a:path>
              <a:path w="795020" h="1401445">
                <a:moveTo>
                  <a:pt x="94233" y="0"/>
                </a:moveTo>
                <a:lnTo>
                  <a:pt x="94233" y="350265"/>
                </a:lnTo>
                <a:lnTo>
                  <a:pt x="106114" y="350478"/>
                </a:lnTo>
                <a:lnTo>
                  <a:pt x="117935" y="351107"/>
                </a:lnTo>
                <a:lnTo>
                  <a:pt x="188035" y="363104"/>
                </a:lnTo>
                <a:lnTo>
                  <a:pt x="231966" y="378446"/>
                </a:lnTo>
                <a:lnTo>
                  <a:pt x="272786" y="399123"/>
                </a:lnTo>
                <a:lnTo>
                  <a:pt x="310138" y="424664"/>
                </a:lnTo>
                <a:lnTo>
                  <a:pt x="343667" y="454599"/>
                </a:lnTo>
                <a:lnTo>
                  <a:pt x="373014" y="488457"/>
                </a:lnTo>
                <a:lnTo>
                  <a:pt x="397824" y="525769"/>
                </a:lnTo>
                <a:lnTo>
                  <a:pt x="417740" y="566062"/>
                </a:lnTo>
                <a:lnTo>
                  <a:pt x="432405" y="608867"/>
                </a:lnTo>
                <a:lnTo>
                  <a:pt x="441461" y="653714"/>
                </a:lnTo>
                <a:lnTo>
                  <a:pt x="444554" y="700131"/>
                </a:lnTo>
                <a:lnTo>
                  <a:pt x="441325" y="747648"/>
                </a:lnTo>
                <a:lnTo>
                  <a:pt x="431761" y="794328"/>
                </a:lnTo>
                <a:lnTo>
                  <a:pt x="416401" y="838258"/>
                </a:lnTo>
                <a:lnTo>
                  <a:pt x="395714" y="879079"/>
                </a:lnTo>
                <a:lnTo>
                  <a:pt x="370167" y="916435"/>
                </a:lnTo>
                <a:lnTo>
                  <a:pt x="340230" y="949968"/>
                </a:lnTo>
                <a:lnTo>
                  <a:pt x="306371" y="979322"/>
                </a:lnTo>
                <a:lnTo>
                  <a:pt x="269060" y="1004138"/>
                </a:lnTo>
                <a:lnTo>
                  <a:pt x="228764" y="1024061"/>
                </a:lnTo>
                <a:lnTo>
                  <a:pt x="185953" y="1038731"/>
                </a:lnTo>
                <a:lnTo>
                  <a:pt x="141096" y="1047793"/>
                </a:lnTo>
                <a:lnTo>
                  <a:pt x="94661" y="1050889"/>
                </a:lnTo>
                <a:lnTo>
                  <a:pt x="700904" y="1050889"/>
                </a:lnTo>
                <a:lnTo>
                  <a:pt x="720700" y="1014436"/>
                </a:lnTo>
                <a:lnTo>
                  <a:pt x="739725" y="973239"/>
                </a:lnTo>
                <a:lnTo>
                  <a:pt x="756109" y="930653"/>
                </a:lnTo>
                <a:lnTo>
                  <a:pt x="769747" y="886782"/>
                </a:lnTo>
                <a:lnTo>
                  <a:pt x="780536" y="841730"/>
                </a:lnTo>
                <a:lnTo>
                  <a:pt x="788372" y="795601"/>
                </a:lnTo>
                <a:lnTo>
                  <a:pt x="793150" y="748500"/>
                </a:lnTo>
                <a:lnTo>
                  <a:pt x="794766" y="700531"/>
                </a:lnTo>
                <a:lnTo>
                  <a:pt x="793150" y="652575"/>
                </a:lnTo>
                <a:lnTo>
                  <a:pt x="788372" y="605484"/>
                </a:lnTo>
                <a:lnTo>
                  <a:pt x="780536" y="559365"/>
                </a:lnTo>
                <a:lnTo>
                  <a:pt x="769747" y="514320"/>
                </a:lnTo>
                <a:lnTo>
                  <a:pt x="756109" y="470455"/>
                </a:lnTo>
                <a:lnTo>
                  <a:pt x="739725" y="427874"/>
                </a:lnTo>
                <a:lnTo>
                  <a:pt x="720700" y="386682"/>
                </a:lnTo>
                <a:lnTo>
                  <a:pt x="699139" y="346982"/>
                </a:lnTo>
                <a:lnTo>
                  <a:pt x="675146" y="308880"/>
                </a:lnTo>
                <a:lnTo>
                  <a:pt x="648824" y="272479"/>
                </a:lnTo>
                <a:lnTo>
                  <a:pt x="620278" y="237884"/>
                </a:lnTo>
                <a:lnTo>
                  <a:pt x="589613" y="205200"/>
                </a:lnTo>
                <a:lnTo>
                  <a:pt x="556932" y="174530"/>
                </a:lnTo>
                <a:lnTo>
                  <a:pt x="522340" y="145980"/>
                </a:lnTo>
                <a:lnTo>
                  <a:pt x="485941" y="119653"/>
                </a:lnTo>
                <a:lnTo>
                  <a:pt x="447839" y="95654"/>
                </a:lnTo>
                <a:lnTo>
                  <a:pt x="408139" y="74088"/>
                </a:lnTo>
                <a:lnTo>
                  <a:pt x="366944" y="55058"/>
                </a:lnTo>
                <a:lnTo>
                  <a:pt x="324359" y="38670"/>
                </a:lnTo>
                <a:lnTo>
                  <a:pt x="280489" y="25027"/>
                </a:lnTo>
                <a:lnTo>
                  <a:pt x="235437" y="14234"/>
                </a:lnTo>
                <a:lnTo>
                  <a:pt x="189307" y="6396"/>
                </a:lnTo>
                <a:lnTo>
                  <a:pt x="142205" y="1616"/>
                </a:lnTo>
                <a:lnTo>
                  <a:pt x="94233" y="0"/>
                </a:lnTo>
                <a:close/>
              </a:path>
            </a:pathLst>
          </a:custGeom>
          <a:solidFill>
            <a:srgbClr val="1EC7F3"/>
          </a:solidFill>
        </p:spPr>
        <p:txBody>
          <a:bodyPr wrap="square" lIns="0" tIns="0" rIns="0" bIns="0" rtlCol="0"/>
          <a:lstStyle/>
          <a:p/>
        </p:txBody>
      </p:sp>
      <p:sp>
        <p:nvSpPr>
          <p:cNvPr id="58" name="object 58"/>
          <p:cNvSpPr/>
          <p:nvPr/>
        </p:nvSpPr>
        <p:spPr>
          <a:xfrm>
            <a:off x="8358399" y="4758690"/>
            <a:ext cx="653415" cy="1349375"/>
          </a:xfrm>
          <a:custGeom>
            <a:rect l="l" t="t" r="r" b="b"/>
            <a:pathLst>
              <a:path w="653415" h="1349375">
                <a:moveTo>
                  <a:pt x="451082" y="0"/>
                </a:moveTo>
                <a:lnTo>
                  <a:pt x="404094" y="19885"/>
                </a:lnTo>
                <a:lnTo>
                  <a:pt x="359067" y="42915"/>
                </a:lnTo>
                <a:lnTo>
                  <a:pt x="316120" y="68941"/>
                </a:lnTo>
                <a:lnTo>
                  <a:pt x="275374" y="97813"/>
                </a:lnTo>
                <a:lnTo>
                  <a:pt x="236946" y="129380"/>
                </a:lnTo>
                <a:lnTo>
                  <a:pt x="200958" y="163492"/>
                </a:lnTo>
                <a:lnTo>
                  <a:pt x="167526" y="200001"/>
                </a:lnTo>
                <a:lnTo>
                  <a:pt x="136772" y="238755"/>
                </a:lnTo>
                <a:lnTo>
                  <a:pt x="108813" y="279605"/>
                </a:lnTo>
                <a:lnTo>
                  <a:pt x="83770" y="322401"/>
                </a:lnTo>
                <a:lnTo>
                  <a:pt x="61762" y="366993"/>
                </a:lnTo>
                <a:lnTo>
                  <a:pt x="42907" y="413231"/>
                </a:lnTo>
                <a:lnTo>
                  <a:pt x="27324" y="460966"/>
                </a:lnTo>
                <a:lnTo>
                  <a:pt x="15134" y="510046"/>
                </a:lnTo>
                <a:lnTo>
                  <a:pt x="6455" y="560324"/>
                </a:lnTo>
                <a:lnTo>
                  <a:pt x="1602" y="608072"/>
                </a:lnTo>
                <a:lnTo>
                  <a:pt x="0" y="655386"/>
                </a:lnTo>
                <a:lnTo>
                  <a:pt x="1559" y="702149"/>
                </a:lnTo>
                <a:lnTo>
                  <a:pt x="6190" y="748242"/>
                </a:lnTo>
                <a:lnTo>
                  <a:pt x="13804" y="793548"/>
                </a:lnTo>
                <a:lnTo>
                  <a:pt x="24311" y="837951"/>
                </a:lnTo>
                <a:lnTo>
                  <a:pt x="37622" y="881332"/>
                </a:lnTo>
                <a:lnTo>
                  <a:pt x="53648" y="923575"/>
                </a:lnTo>
                <a:lnTo>
                  <a:pt x="72299" y="964561"/>
                </a:lnTo>
                <a:lnTo>
                  <a:pt x="93485" y="1004173"/>
                </a:lnTo>
                <a:lnTo>
                  <a:pt x="117118" y="1042294"/>
                </a:lnTo>
                <a:lnTo>
                  <a:pt x="143107" y="1078807"/>
                </a:lnTo>
                <a:lnTo>
                  <a:pt x="171365" y="1113594"/>
                </a:lnTo>
                <a:lnTo>
                  <a:pt x="201800" y="1146538"/>
                </a:lnTo>
                <a:lnTo>
                  <a:pt x="234324" y="1177521"/>
                </a:lnTo>
                <a:lnTo>
                  <a:pt x="268847" y="1206426"/>
                </a:lnTo>
                <a:lnTo>
                  <a:pt x="305280" y="1233136"/>
                </a:lnTo>
                <a:lnTo>
                  <a:pt x="343533" y="1257532"/>
                </a:lnTo>
                <a:lnTo>
                  <a:pt x="383518" y="1279498"/>
                </a:lnTo>
                <a:lnTo>
                  <a:pt x="425144" y="1298917"/>
                </a:lnTo>
                <a:lnTo>
                  <a:pt x="468322" y="1315670"/>
                </a:lnTo>
                <a:lnTo>
                  <a:pt x="512963" y="1329641"/>
                </a:lnTo>
                <a:lnTo>
                  <a:pt x="558978" y="1340712"/>
                </a:lnTo>
                <a:lnTo>
                  <a:pt x="606276" y="1348765"/>
                </a:lnTo>
                <a:lnTo>
                  <a:pt x="653393" y="1001687"/>
                </a:lnTo>
                <a:lnTo>
                  <a:pt x="606768" y="992095"/>
                </a:lnTo>
                <a:lnTo>
                  <a:pt x="562469" y="976516"/>
                </a:lnTo>
                <a:lnTo>
                  <a:pt x="520993" y="955342"/>
                </a:lnTo>
                <a:lnTo>
                  <a:pt x="482832" y="928965"/>
                </a:lnTo>
                <a:lnTo>
                  <a:pt x="448482" y="897777"/>
                </a:lnTo>
                <a:lnTo>
                  <a:pt x="418436" y="862171"/>
                </a:lnTo>
                <a:lnTo>
                  <a:pt x="393187" y="822538"/>
                </a:lnTo>
                <a:lnTo>
                  <a:pt x="373231" y="779272"/>
                </a:lnTo>
                <a:lnTo>
                  <a:pt x="359306" y="733731"/>
                </a:lnTo>
                <a:lnTo>
                  <a:pt x="351786" y="687829"/>
                </a:lnTo>
                <a:lnTo>
                  <a:pt x="350429" y="642104"/>
                </a:lnTo>
                <a:lnTo>
                  <a:pt x="354995" y="597092"/>
                </a:lnTo>
                <a:lnTo>
                  <a:pt x="365243" y="553334"/>
                </a:lnTo>
                <a:lnTo>
                  <a:pt x="380931" y="511365"/>
                </a:lnTo>
                <a:lnTo>
                  <a:pt x="401818" y="471725"/>
                </a:lnTo>
                <a:lnTo>
                  <a:pt x="427663" y="434951"/>
                </a:lnTo>
                <a:lnTo>
                  <a:pt x="458224" y="401581"/>
                </a:lnTo>
                <a:lnTo>
                  <a:pt x="493261" y="372154"/>
                </a:lnTo>
                <a:lnTo>
                  <a:pt x="532532" y="347207"/>
                </a:lnTo>
                <a:lnTo>
                  <a:pt x="575796" y="327279"/>
                </a:lnTo>
                <a:lnTo>
                  <a:pt x="451082" y="0"/>
                </a:lnTo>
                <a:close/>
              </a:path>
            </a:pathLst>
          </a:custGeom>
          <a:solidFill>
            <a:srgbClr val="78DEF8"/>
          </a:solidFill>
        </p:spPr>
        <p:txBody>
          <a:bodyPr wrap="square" lIns="0" tIns="0" rIns="0" bIns="0" rtlCol="0"/>
          <a:lstStyle/>
          <a:p/>
        </p:txBody>
      </p:sp>
      <p:sp>
        <p:nvSpPr>
          <p:cNvPr id="59" name="object 59"/>
          <p:cNvSpPr/>
          <p:nvPr/>
        </p:nvSpPr>
        <p:spPr>
          <a:xfrm>
            <a:off x="8809481" y="4712715"/>
            <a:ext cx="249554" cy="373380"/>
          </a:xfrm>
          <a:custGeom>
            <a:rect l="l" t="t" r="r" b="b"/>
            <a:pathLst>
              <a:path w="249552" h="373379">
                <a:moveTo>
                  <a:pt x="249427" y="0"/>
                </a:moveTo>
                <a:lnTo>
                  <a:pt x="198420" y="1867"/>
                </a:lnTo>
                <a:lnTo>
                  <a:pt x="147785" y="7441"/>
                </a:lnTo>
                <a:lnTo>
                  <a:pt x="97710" y="16678"/>
                </a:lnTo>
                <a:lnTo>
                  <a:pt x="48385" y="29537"/>
                </a:lnTo>
                <a:lnTo>
                  <a:pt x="0" y="45973"/>
                </a:lnTo>
                <a:lnTo>
                  <a:pt x="124714" y="373252"/>
                </a:lnTo>
                <a:lnTo>
                  <a:pt x="155041" y="363285"/>
                </a:lnTo>
                <a:lnTo>
                  <a:pt x="186070" y="356092"/>
                </a:lnTo>
                <a:lnTo>
                  <a:pt x="217600" y="351732"/>
                </a:lnTo>
                <a:lnTo>
                  <a:pt x="249427" y="350265"/>
                </a:lnTo>
                <a:lnTo>
                  <a:pt x="249427" y="0"/>
                </a:lnTo>
                <a:close/>
              </a:path>
            </a:pathLst>
          </a:custGeom>
          <a:solidFill>
            <a:srgbClr val="D9D9D9"/>
          </a:solidFill>
        </p:spPr>
        <p:txBody>
          <a:bodyPr wrap="square" lIns="0" tIns="0" rIns="0" bIns="0" rtlCol="0"/>
          <a:lstStyle/>
          <a:p/>
        </p:txBody>
      </p:sp>
      <p:sp>
        <p:nvSpPr>
          <p:cNvPr id="60" name="object 60"/>
          <p:cNvSpPr/>
          <p:nvPr/>
        </p:nvSpPr>
        <p:spPr>
          <a:xfrm>
            <a:off x="9582911" y="5448300"/>
            <a:ext cx="250190" cy="5080"/>
          </a:xfrm>
          <a:custGeom>
            <a:rect l="l" t="t" r="r" b="b"/>
            <a:pathLst>
              <a:path w="250190" h="5079">
                <a:moveTo>
                  <a:pt x="0" y="0"/>
                </a:moveTo>
                <a:lnTo>
                  <a:pt x="193548" y="4571"/>
                </a:lnTo>
                <a:lnTo>
                  <a:pt x="249936" y="4571"/>
                </a:lnTo>
              </a:path>
            </a:pathLst>
          </a:custGeom>
          <a:ln w="9525">
            <a:solidFill>
              <a:srgbClr val="A6A6A6"/>
            </a:solidFill>
          </a:ln>
        </p:spPr>
        <p:txBody>
          <a:bodyPr wrap="square" lIns="0" tIns="0" rIns="0" bIns="0" rtlCol="0"/>
          <a:lstStyle/>
          <a:p/>
        </p:txBody>
      </p:sp>
      <p:sp>
        <p:nvSpPr>
          <p:cNvPr id="61" name="object 61"/>
          <p:cNvSpPr/>
          <p:nvPr/>
        </p:nvSpPr>
        <p:spPr>
          <a:xfrm>
            <a:off x="8878823" y="4765547"/>
            <a:ext cx="85725" cy="131445"/>
          </a:xfrm>
          <a:custGeom>
            <a:rect l="l" t="t" r="r" b="b"/>
            <a:pathLst>
              <a:path w="85725" h="131445">
                <a:moveTo>
                  <a:pt x="85344" y="131063"/>
                </a:moveTo>
                <a:lnTo>
                  <a:pt x="57911" y="0"/>
                </a:lnTo>
                <a:lnTo>
                  <a:pt x="0" y="0"/>
                </a:lnTo>
              </a:path>
            </a:pathLst>
          </a:custGeom>
          <a:ln w="9525">
            <a:solidFill>
              <a:srgbClr val="A6A6A6"/>
            </a:solidFill>
          </a:ln>
        </p:spPr>
        <p:txBody>
          <a:bodyPr wrap="square" lIns="0" tIns="0" rIns="0" bIns="0" rtlCol="0"/>
          <a:lstStyle/>
          <a:p/>
        </p:txBody>
      </p:sp>
      <p:sp>
        <p:nvSpPr>
          <p:cNvPr id="62" name="object 62"/>
          <p:cNvSpPr txBox="1"/>
          <p:nvPr/>
        </p:nvSpPr>
        <p:spPr>
          <a:xfrm>
            <a:off x="9880854" y="5360289"/>
            <a:ext cx="885190"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404040"/>
                </a:solidFill>
                <a:latin typeface="微软雅黑"/>
                <a:cs typeface="微软雅黑"/>
              </a:rPr>
              <a:t>增加了</a:t>
            </a:r>
            <a:r>
              <a:rPr sz="1050">
                <a:solidFill>
                  <a:srgbClr val="404040"/>
                </a:solidFill>
                <a:latin typeface="微软雅黑"/>
                <a:cs typeface="微软雅黑"/>
              </a:rPr>
              <a:t>,</a:t>
            </a:r>
            <a:r>
              <a:rPr sz="1050" spc="-85">
                <a:solidFill>
                  <a:srgbClr val="404040"/>
                </a:solidFill>
                <a:latin typeface="微软雅黑"/>
                <a:cs typeface="微软雅黑"/>
              </a:rPr>
              <a:t> </a:t>
            </a:r>
            <a:r>
              <a:rPr sz="1050">
                <a:solidFill>
                  <a:srgbClr val="404040"/>
                </a:solidFill>
                <a:latin typeface="微软雅黑"/>
                <a:cs typeface="微软雅黑"/>
              </a:rPr>
              <a:t>52.2%</a:t>
            </a:r>
            <a:endParaRPr sz="1050">
              <a:latin typeface="微软雅黑"/>
              <a:cs typeface="微软雅黑"/>
            </a:endParaRPr>
          </a:p>
        </p:txBody>
      </p:sp>
      <p:sp>
        <p:nvSpPr>
          <p:cNvPr id="63" name="object 63"/>
          <p:cNvSpPr txBox="1"/>
          <p:nvPr/>
        </p:nvSpPr>
        <p:spPr>
          <a:xfrm>
            <a:off x="7625333" y="5457545"/>
            <a:ext cx="792480"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404040"/>
                </a:solidFill>
                <a:latin typeface="微软雅黑"/>
                <a:cs typeface="微软雅黑"/>
              </a:rPr>
              <a:t>不变</a:t>
            </a:r>
            <a:r>
              <a:rPr sz="1050" spc="-50">
                <a:solidFill>
                  <a:srgbClr val="404040"/>
                </a:solidFill>
                <a:latin typeface="微软雅黑"/>
                <a:cs typeface="微软雅黑"/>
              </a:rPr>
              <a:t> </a:t>
            </a:r>
            <a:r>
              <a:rPr sz="1050">
                <a:solidFill>
                  <a:srgbClr val="404040"/>
                </a:solidFill>
                <a:latin typeface="微软雅黑"/>
                <a:cs typeface="微软雅黑"/>
              </a:rPr>
              <a:t>,</a:t>
            </a:r>
            <a:r>
              <a:rPr sz="1050" spc="-40">
                <a:solidFill>
                  <a:srgbClr val="404040"/>
                </a:solidFill>
                <a:latin typeface="微软雅黑"/>
                <a:cs typeface="微软雅黑"/>
              </a:rPr>
              <a:t> </a:t>
            </a:r>
            <a:r>
              <a:rPr sz="1050">
                <a:solidFill>
                  <a:srgbClr val="404040"/>
                </a:solidFill>
                <a:latin typeface="微软雅黑"/>
                <a:cs typeface="微软雅黑"/>
              </a:rPr>
              <a:t>42.1%</a:t>
            </a:r>
            <a:endParaRPr sz="1050">
              <a:latin typeface="微软雅黑"/>
              <a:cs typeface="微软雅黑"/>
            </a:endParaRPr>
          </a:p>
        </p:txBody>
      </p:sp>
      <p:sp>
        <p:nvSpPr>
          <p:cNvPr id="64" name="object 64"/>
          <p:cNvSpPr txBox="1"/>
          <p:nvPr/>
        </p:nvSpPr>
        <p:spPr>
          <a:xfrm>
            <a:off x="7954771" y="4673345"/>
            <a:ext cx="845819"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404040"/>
                </a:solidFill>
                <a:latin typeface="微软雅黑"/>
                <a:cs typeface="微软雅黑"/>
              </a:rPr>
              <a:t>减少了</a:t>
            </a:r>
            <a:r>
              <a:rPr sz="1050" spc="-60">
                <a:solidFill>
                  <a:srgbClr val="404040"/>
                </a:solidFill>
                <a:latin typeface="微软雅黑"/>
                <a:cs typeface="微软雅黑"/>
              </a:rPr>
              <a:t> </a:t>
            </a:r>
            <a:r>
              <a:rPr sz="1050">
                <a:solidFill>
                  <a:srgbClr val="404040"/>
                </a:solidFill>
                <a:latin typeface="微软雅黑"/>
                <a:cs typeface="微软雅黑"/>
              </a:rPr>
              <a:t>,</a:t>
            </a:r>
            <a:r>
              <a:rPr sz="1050" spc="-40">
                <a:solidFill>
                  <a:srgbClr val="404040"/>
                </a:solidFill>
                <a:latin typeface="微软雅黑"/>
                <a:cs typeface="微软雅黑"/>
              </a:rPr>
              <a:t> </a:t>
            </a:r>
            <a:r>
              <a:rPr sz="1050">
                <a:solidFill>
                  <a:srgbClr val="404040"/>
                </a:solidFill>
                <a:latin typeface="微软雅黑"/>
                <a:cs typeface="微软雅黑"/>
              </a:rPr>
              <a:t>5.8%</a:t>
            </a:r>
            <a:endParaRPr sz="1050">
              <a:latin typeface="微软雅黑"/>
              <a:cs typeface="微软雅黑"/>
            </a:endParaRPr>
          </a:p>
        </p:txBody>
      </p:sp>
      <p:sp>
        <p:nvSpPr>
          <p:cNvPr id="65" name="object 65"/>
          <p:cNvSpPr txBox="1"/>
          <p:nvPr/>
        </p:nvSpPr>
        <p:spPr>
          <a:xfrm>
            <a:off x="5128005" y="3292221"/>
            <a:ext cx="667385" cy="353695"/>
          </a:xfrm>
          <a:prstGeom prst="rect">
            <a:avLst/>
          </a:prstGeom>
        </p:spPr>
        <p:txBody>
          <a:bodyPr vert="horz" wrap="square" lIns="0" tIns="13335" rIns="0" bIns="0" rtlCol="0">
            <a:spAutoFit/>
          </a:bodyPr>
          <a:lstStyle/>
          <a:p>
            <a:pPr algn="ctr">
              <a:lnSpc>
                <a:spcPts val="1260"/>
              </a:lnSpc>
              <a:spcBef>
                <a:spcPts val="105"/>
              </a:spcBef>
            </a:pPr>
            <a:r>
              <a:rPr sz="1050" spc="5">
                <a:solidFill>
                  <a:srgbClr val="585858"/>
                </a:solidFill>
                <a:latin typeface="微软雅黑"/>
                <a:cs typeface="微软雅黑"/>
              </a:rPr>
              <a:t>Vs</a:t>
            </a:r>
            <a:r>
              <a:rPr sz="1050" spc="-80">
                <a:solidFill>
                  <a:srgbClr val="585858"/>
                </a:solidFill>
                <a:latin typeface="微软雅黑"/>
                <a:cs typeface="微软雅黑"/>
              </a:rPr>
              <a:t> </a:t>
            </a:r>
            <a:r>
              <a:rPr sz="1050">
                <a:solidFill>
                  <a:srgbClr val="585858"/>
                </a:solidFill>
                <a:latin typeface="微软雅黑"/>
                <a:cs typeface="微软雅黑"/>
              </a:rPr>
              <a:t>2018</a:t>
            </a:r>
            <a:r>
              <a:rPr sz="1050" spc="5">
                <a:solidFill>
                  <a:srgbClr val="585858"/>
                </a:solidFill>
                <a:latin typeface="微软雅黑"/>
                <a:cs typeface="微软雅黑"/>
              </a:rPr>
              <a:t>年</a:t>
            </a:r>
            <a:endParaRPr sz="1050">
              <a:latin typeface="微软雅黑"/>
              <a:cs typeface="微软雅黑"/>
            </a:endParaRPr>
          </a:p>
          <a:p>
            <a:pPr algn="ctr">
              <a:lnSpc>
                <a:spcPts val="1320"/>
              </a:lnSpc>
            </a:pPr>
            <a:r>
              <a:rPr sz="1100" b="1" spc="-5">
                <a:solidFill>
                  <a:srgbClr val="1EC7F3"/>
                </a:solidFill>
                <a:latin typeface="微软雅黑"/>
                <a:cs typeface="微软雅黑"/>
              </a:rPr>
              <a:t>+5.4%</a:t>
            </a:r>
            <a:endParaRPr sz="1100">
              <a:latin typeface="微软雅黑"/>
              <a:cs typeface="微软雅黑"/>
            </a:endParaRPr>
          </a:p>
        </p:txBody>
      </p:sp>
      <p:sp>
        <p:nvSpPr>
          <p:cNvPr id="66" name="object 66"/>
          <p:cNvSpPr/>
          <p:nvPr/>
        </p:nvSpPr>
        <p:spPr>
          <a:xfrm>
            <a:off x="4848605" y="3445002"/>
            <a:ext cx="338455" cy="147955"/>
          </a:xfrm>
          <a:custGeom>
            <a:rect l="l" t="t" r="r" b="b"/>
            <a:pathLst>
              <a:path w="338454" h="147954">
                <a:moveTo>
                  <a:pt x="253746" y="143256"/>
                </a:moveTo>
                <a:lnTo>
                  <a:pt x="84582" y="143256"/>
                </a:lnTo>
                <a:lnTo>
                  <a:pt x="84582" y="147827"/>
                </a:lnTo>
                <a:lnTo>
                  <a:pt x="253746" y="147827"/>
                </a:lnTo>
                <a:lnTo>
                  <a:pt x="253746" y="143256"/>
                </a:lnTo>
                <a:close/>
              </a:path>
              <a:path w="338454" h="147954">
                <a:moveTo>
                  <a:pt x="253746" y="129286"/>
                </a:moveTo>
                <a:lnTo>
                  <a:pt x="84582" y="129286"/>
                </a:lnTo>
                <a:lnTo>
                  <a:pt x="84582" y="138557"/>
                </a:lnTo>
                <a:lnTo>
                  <a:pt x="253746" y="138557"/>
                </a:lnTo>
                <a:lnTo>
                  <a:pt x="253746" y="129286"/>
                </a:lnTo>
                <a:close/>
              </a:path>
              <a:path w="338454" h="147954">
                <a:moveTo>
                  <a:pt x="253746" y="73913"/>
                </a:moveTo>
                <a:lnTo>
                  <a:pt x="84582" y="73913"/>
                </a:lnTo>
                <a:lnTo>
                  <a:pt x="84582" y="124713"/>
                </a:lnTo>
                <a:lnTo>
                  <a:pt x="253746" y="124713"/>
                </a:lnTo>
                <a:lnTo>
                  <a:pt x="253746" y="73913"/>
                </a:lnTo>
                <a:close/>
              </a:path>
              <a:path w="338454" h="147954">
                <a:moveTo>
                  <a:pt x="169164" y="0"/>
                </a:moveTo>
                <a:lnTo>
                  <a:pt x="0" y="73913"/>
                </a:lnTo>
                <a:lnTo>
                  <a:pt x="338328" y="73913"/>
                </a:lnTo>
                <a:lnTo>
                  <a:pt x="169164" y="0"/>
                </a:lnTo>
                <a:close/>
              </a:path>
            </a:pathLst>
          </a:custGeom>
          <a:solidFill>
            <a:srgbClr val="1EC7F3">
              <a:alpha val="30195"/>
            </a:srgbClr>
          </a:solidFill>
        </p:spPr>
        <p:txBody>
          <a:bodyPr wrap="square" lIns="0" tIns="0" rIns="0" bIns="0" rtlCol="0"/>
          <a:lstStyle/>
          <a:p/>
        </p:txBody>
      </p:sp>
      <p:sp>
        <p:nvSpPr>
          <p:cNvPr id="67" name="object 67"/>
          <p:cNvSpPr/>
          <p:nvPr/>
        </p:nvSpPr>
        <p:spPr>
          <a:xfrm>
            <a:off x="4920488" y="3575558"/>
            <a:ext cx="194945" cy="30480"/>
          </a:xfrm>
          <a:custGeom>
            <a:rect l="l" t="t" r="r" b="b"/>
            <a:pathLst>
              <a:path w="194945" h="30478">
                <a:moveTo>
                  <a:pt x="0" y="29971"/>
                </a:moveTo>
                <a:lnTo>
                  <a:pt x="194563" y="29971"/>
                </a:lnTo>
                <a:lnTo>
                  <a:pt x="194563" y="0"/>
                </a:lnTo>
                <a:lnTo>
                  <a:pt x="0" y="0"/>
                </a:lnTo>
                <a:lnTo>
                  <a:pt x="0" y="29971"/>
                </a:lnTo>
                <a:close/>
              </a:path>
            </a:pathLst>
          </a:custGeom>
          <a:solidFill>
            <a:srgbClr val="1EC7F3"/>
          </a:solidFill>
        </p:spPr>
        <p:txBody>
          <a:bodyPr wrap="square" lIns="0" tIns="0" rIns="0" bIns="0" rtlCol="0"/>
          <a:lstStyle/>
          <a:p/>
        </p:txBody>
      </p:sp>
      <p:sp>
        <p:nvSpPr>
          <p:cNvPr id="68" name="object 68"/>
          <p:cNvSpPr/>
          <p:nvPr/>
        </p:nvSpPr>
        <p:spPr>
          <a:xfrm>
            <a:off x="4920488" y="3561588"/>
            <a:ext cx="194945" cy="34925"/>
          </a:xfrm>
          <a:custGeom>
            <a:rect l="l" t="t" r="r" b="b"/>
            <a:pathLst>
              <a:path w="194945" h="34925">
                <a:moveTo>
                  <a:pt x="0" y="34671"/>
                </a:moveTo>
                <a:lnTo>
                  <a:pt x="194563" y="34671"/>
                </a:lnTo>
                <a:lnTo>
                  <a:pt x="194563" y="0"/>
                </a:lnTo>
                <a:lnTo>
                  <a:pt x="0" y="0"/>
                </a:lnTo>
                <a:lnTo>
                  <a:pt x="0" y="34671"/>
                </a:lnTo>
                <a:close/>
              </a:path>
            </a:pathLst>
          </a:custGeom>
          <a:solidFill>
            <a:srgbClr val="1EC7F3"/>
          </a:solidFill>
        </p:spPr>
        <p:txBody>
          <a:bodyPr wrap="square" lIns="0" tIns="0" rIns="0" bIns="0" rtlCol="0"/>
          <a:lstStyle/>
          <a:p/>
        </p:txBody>
      </p:sp>
      <p:sp>
        <p:nvSpPr>
          <p:cNvPr id="69" name="object 69"/>
          <p:cNvSpPr/>
          <p:nvPr/>
        </p:nvSpPr>
        <p:spPr>
          <a:xfrm>
            <a:off x="4848605" y="3445002"/>
            <a:ext cx="338455" cy="125095"/>
          </a:xfrm>
          <a:custGeom>
            <a:rect l="l" t="t" r="r" b="b"/>
            <a:pathLst>
              <a:path w="338454" h="125095">
                <a:moveTo>
                  <a:pt x="253746" y="124713"/>
                </a:moveTo>
                <a:lnTo>
                  <a:pt x="253746" y="73913"/>
                </a:lnTo>
                <a:lnTo>
                  <a:pt x="338328" y="73913"/>
                </a:lnTo>
                <a:lnTo>
                  <a:pt x="169164" y="0"/>
                </a:lnTo>
                <a:lnTo>
                  <a:pt x="0" y="73913"/>
                </a:lnTo>
                <a:lnTo>
                  <a:pt x="84582" y="73913"/>
                </a:lnTo>
                <a:lnTo>
                  <a:pt x="84582" y="124713"/>
                </a:lnTo>
                <a:lnTo>
                  <a:pt x="253746" y="124713"/>
                </a:lnTo>
                <a:close/>
              </a:path>
            </a:pathLst>
          </a:custGeom>
          <a:ln w="25400">
            <a:solidFill>
              <a:srgbClr val="1EC7F3"/>
            </a:solidFill>
          </a:ln>
        </p:spPr>
        <p:txBody>
          <a:bodyPr wrap="square" lIns="0" tIns="0" rIns="0" bIns="0" rtlCol="0"/>
          <a:lstStyle/>
          <a:p/>
        </p:txBody>
      </p:sp>
      <p:sp>
        <p:nvSpPr>
          <p:cNvPr id="70" name="object 70"/>
          <p:cNvSpPr txBox="1"/>
          <p:nvPr/>
        </p:nvSpPr>
        <p:spPr>
          <a:xfrm>
            <a:off x="8716136" y="3688842"/>
            <a:ext cx="635000" cy="208279"/>
          </a:xfrm>
          <a:prstGeom prst="rect">
            <a:avLst/>
          </a:prstGeom>
        </p:spPr>
        <p:txBody>
          <a:bodyPr vert="horz" wrap="square" lIns="0" tIns="12700" rIns="0" bIns="0" rtlCol="0">
            <a:spAutoFit/>
          </a:bodyPr>
          <a:lstStyle/>
          <a:p>
            <a:pPr marL="12700">
              <a:lnSpc>
                <a:spcPct val="100000"/>
              </a:lnSpc>
              <a:spcBef>
                <a:spcPts val="100"/>
              </a:spcBef>
            </a:pPr>
            <a:r>
              <a:rPr sz="1200" b="1" u="sng">
                <a:solidFill>
                  <a:srgbClr val="B1D234"/>
                </a:solidFill>
                <a:uFill>
                  <a:solidFill>
                    <a:srgbClr val="B1D234"/>
                  </a:solidFill>
                </a:uFill>
                <a:latin typeface="微软雅黑"/>
                <a:cs typeface="微软雅黑"/>
              </a:rPr>
              <a:t>消费频率</a:t>
            </a:r>
            <a:endParaRPr sz="1200">
              <a:latin typeface="微软雅黑"/>
              <a:cs typeface="微软雅黑"/>
            </a:endParaRPr>
          </a:p>
        </p:txBody>
      </p:sp>
      <p:sp>
        <p:nvSpPr>
          <p:cNvPr id="71" name="object 71"/>
          <p:cNvSpPr txBox="1"/>
          <p:nvPr/>
        </p:nvSpPr>
        <p:spPr>
          <a:xfrm>
            <a:off x="8754236" y="5309057"/>
            <a:ext cx="635000" cy="208915"/>
          </a:xfrm>
          <a:prstGeom prst="rect">
            <a:avLst/>
          </a:prstGeom>
        </p:spPr>
        <p:txBody>
          <a:bodyPr vert="horz" wrap="square" lIns="0" tIns="12700" rIns="0" bIns="0" rtlCol="0">
            <a:spAutoFit/>
          </a:bodyPr>
          <a:lstStyle/>
          <a:p>
            <a:pPr marL="12700">
              <a:lnSpc>
                <a:spcPct val="100000"/>
              </a:lnSpc>
              <a:spcBef>
                <a:spcPts val="100"/>
              </a:spcBef>
            </a:pPr>
            <a:r>
              <a:rPr sz="1200" b="1" u="sng" spc="-5">
                <a:solidFill>
                  <a:srgbClr val="1EC7F3"/>
                </a:solidFill>
                <a:uFill>
                  <a:solidFill>
                    <a:srgbClr val="1EC7F3"/>
                  </a:solidFill>
                </a:uFill>
                <a:latin typeface="微软雅黑"/>
                <a:cs typeface="微软雅黑"/>
              </a:rPr>
              <a:t>消费金额</a:t>
            </a:r>
            <a:endParaRPr sz="1200">
              <a:latin typeface="微软雅黑"/>
              <a:cs typeface="微软雅黑"/>
            </a:endParaRPr>
          </a:p>
        </p:txBody>
      </p:sp>
      <p:sp>
        <p:nvSpPr>
          <p:cNvPr id="72" name="object 72"/>
          <p:cNvSpPr txBox="1">
            <a:spLocks noGrp="1"/>
          </p:cNvSpPr>
          <p:nvPr>
            <p:ph type="title"/>
          </p:nvPr>
        </p:nvSpPr>
        <p:spPr>
          <a:xfrm>
            <a:off x="526795" y="413130"/>
            <a:ext cx="6418580" cy="452120"/>
          </a:xfrm>
          <a:prstGeom prst="rect">
            <a:avLst/>
          </a:prstGeom>
        </p:spPr>
        <p:txBody>
          <a:bodyPr vert="horz" wrap="square" lIns="0" tIns="12065" rIns="0" bIns="0" rtlCol="0">
            <a:spAutoFit/>
          </a:bodyPr>
          <a:lstStyle/>
          <a:p>
            <a:pPr marL="12700">
              <a:lnSpc>
                <a:spcPct val="100000"/>
              </a:lnSpc>
              <a:spcBef>
                <a:spcPts val="95"/>
              </a:spcBef>
            </a:pPr>
            <a:r>
              <a:rPr spc="-5"/>
              <a:t>女性经济实力提升促使私处护理消</a:t>
            </a:r>
            <a:r>
              <a:rPr/>
              <a:t>费</a:t>
            </a:r>
            <a:r>
              <a:rPr spc="-5"/>
              <a:t>增加</a:t>
            </a:r>
          </a:p>
        </p:txBody>
      </p:sp>
      <p:sp>
        <p:nvSpPr>
          <p:cNvPr id="73" name="object 73"/>
          <p:cNvSpPr txBox="1"/>
          <p:nvPr/>
        </p:nvSpPr>
        <p:spPr>
          <a:xfrm>
            <a:off x="526795" y="1036396"/>
            <a:ext cx="4368800" cy="300355"/>
          </a:xfrm>
          <a:prstGeom prst="rect">
            <a:avLst/>
          </a:prstGeom>
        </p:spPr>
        <p:txBody>
          <a:bodyPr vert="horz" wrap="square" lIns="0" tIns="12700" rIns="0" bIns="0" rtlCol="0">
            <a:spAutoFit/>
          </a:bodyPr>
          <a:lstStyle/>
          <a:p>
            <a:pPr marL="12700">
              <a:lnSpc>
                <a:spcPct val="100000"/>
              </a:lnSpc>
              <a:spcBef>
                <a:spcPts val="100"/>
              </a:spcBef>
            </a:pPr>
            <a:r>
              <a:rPr sz="1800" spc="-5">
                <a:solidFill>
                  <a:srgbClr val="7E7E7E"/>
                </a:solidFill>
                <a:latin typeface="微软雅黑"/>
                <a:cs typeface="微软雅黑"/>
              </a:rPr>
              <a:t>消费能力提升推进女性私处护理市场的发展</a:t>
            </a:r>
            <a:endParaRPr sz="1800">
              <a:latin typeface="微软雅黑"/>
              <a:cs typeface="微软雅黑"/>
            </a:endParaRPr>
          </a:p>
        </p:txBody>
      </p:sp>
      <p:sp>
        <p:nvSpPr>
          <p:cNvPr id="74" name="object 74"/>
          <p:cNvSpPr txBox="1"/>
          <p:nvPr/>
        </p:nvSpPr>
        <p:spPr>
          <a:xfrm>
            <a:off x="526795" y="1579245"/>
            <a:ext cx="10998200" cy="464820"/>
          </a:xfrm>
          <a:prstGeom prst="rect">
            <a:avLst/>
          </a:prstGeom>
        </p:spPr>
        <p:txBody>
          <a:bodyPr vert="horz" wrap="square" lIns="0" tIns="12700" rIns="0" bIns="0" rtlCol="0">
            <a:spAutoFit/>
          </a:bodyPr>
          <a:lstStyle/>
          <a:p>
            <a:pPr marL="12700" marR="5080">
              <a:lnSpc>
                <a:spcPct val="120000"/>
              </a:lnSpc>
              <a:spcBef>
                <a:spcPts val="100"/>
              </a:spcBef>
            </a:pPr>
            <a:r>
              <a:rPr sz="1200">
                <a:solidFill>
                  <a:srgbClr val="404040"/>
                </a:solidFill>
                <a:latin typeface="微软雅黑"/>
                <a:cs typeface="微软雅黑"/>
              </a:rPr>
              <a:t>随着教育公平的普及，女性受教育程度不断增加，高等教育女性比例逐年上升；文化水平的提升使得女性在消费观念上得到新的突破，也促进了女性经济能力的大幅 提升，根据智联招聘统计，截止2022年为止，女性职场月平均薪酬达</a:t>
            </a:r>
            <a:r>
              <a:rPr sz="1200" spc="-5">
                <a:solidFill>
                  <a:srgbClr val="404040"/>
                </a:solidFill>
                <a:latin typeface="微软雅黑"/>
                <a:cs typeface="微软雅黑"/>
              </a:rPr>
              <a:t>8545</a:t>
            </a:r>
            <a:r>
              <a:rPr sz="1200">
                <a:solidFill>
                  <a:srgbClr val="404040"/>
                </a:solidFill>
                <a:latin typeface="微软雅黑"/>
                <a:cs typeface="微软雅黑"/>
              </a:rPr>
              <a:t>元，较</a:t>
            </a:r>
            <a:r>
              <a:rPr sz="1200" spc="-10">
                <a:solidFill>
                  <a:srgbClr val="404040"/>
                </a:solidFill>
                <a:latin typeface="微软雅黑"/>
                <a:cs typeface="微软雅黑"/>
              </a:rPr>
              <a:t>2018</a:t>
            </a:r>
            <a:r>
              <a:rPr sz="1200">
                <a:solidFill>
                  <a:srgbClr val="404040"/>
                </a:solidFill>
                <a:latin typeface="微软雅黑"/>
                <a:cs typeface="微软雅黑"/>
              </a:rPr>
              <a:t>年提高了</a:t>
            </a:r>
            <a:r>
              <a:rPr sz="1200" spc="-5">
                <a:solidFill>
                  <a:srgbClr val="404040"/>
                </a:solidFill>
                <a:latin typeface="微软雅黑"/>
                <a:cs typeface="微软雅黑"/>
              </a:rPr>
              <a:t>29.7%</a:t>
            </a:r>
            <a:r>
              <a:rPr sz="1200">
                <a:solidFill>
                  <a:srgbClr val="404040"/>
                </a:solidFill>
                <a:latin typeface="微软雅黑"/>
                <a:cs typeface="微软雅黑"/>
              </a:rPr>
              <a:t>。精神和经济的提升共同推动女性消费市场的发展。</a:t>
            </a:r>
            <a:endParaRPr sz="1200">
              <a:latin typeface="微软雅黑"/>
              <a:cs typeface="微软雅黑"/>
            </a:endParaRPr>
          </a:p>
        </p:txBody>
      </p:sp>
      <p:sp>
        <p:nvSpPr>
          <p:cNvPr id="75" name="object 75"/>
          <p:cNvSpPr txBox="1"/>
          <p:nvPr/>
        </p:nvSpPr>
        <p:spPr>
          <a:xfrm rot="18900000">
            <a:off x="4062142" y="3339572"/>
            <a:ext cx="4015843" cy="127000"/>
          </a:xfrm>
          <a:prstGeom prst="rect">
            <a:avLst/>
          </a:prstGeom>
        </p:spPr>
        <p:txBody>
          <a:bodyPr vert="horz" wrap="square" lIns="0" tIns="0" rIns="0" bIns="0" rtlCol="0">
            <a:spAutoFit/>
          </a:bodyPr>
          <a:lstStyle/>
          <a:p>
            <a:pPr>
              <a:lnSpc>
                <a:spcPts val="990"/>
              </a:lnSpc>
            </a:pPr>
            <a:r>
              <a:rPr sz="1000" spc="-25">
                <a:latin typeface="宋体"/>
                <a:cs typeface="宋体"/>
              </a:rPr>
              <a:t>用户702693615于2023-12-30日下载，仅供本人内部使用，不可传播与转载</a:t>
            </a:r>
            <a:endParaRPr sz="1000">
              <a:latin typeface="宋体"/>
              <a:cs typeface="宋体"/>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0655934"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3" name="object 3"/>
          <p:cNvSpPr/>
          <p:nvPr/>
        </p:nvSpPr>
        <p:spPr>
          <a:xfrm>
            <a:off x="8409089" y="314232"/>
            <a:ext cx="638817" cy="540433"/>
          </a:xfrm>
          <a:prstGeom prst="rect">
            <a:avLst/>
          </a:prstGeom>
          <a:blipFill>
            <a:blip r:embed="rId2"/>
            <a:stretch>
              <a:fillRect/>
            </a:stretch>
          </a:blipFill>
        </p:spPr>
        <p:txBody>
          <a:bodyPr wrap="square" lIns="0" tIns="0" rIns="0" bIns="0" rtlCol="0"/>
          <a:lstStyle/>
          <a:p/>
        </p:txBody>
      </p:sp>
      <p:sp>
        <p:nvSpPr>
          <p:cNvPr id="4" name="object 4"/>
          <p:cNvSpPr/>
          <p:nvPr/>
        </p:nvSpPr>
        <p:spPr>
          <a:xfrm>
            <a:off x="9323831" y="417576"/>
            <a:ext cx="1260348" cy="277367"/>
          </a:xfrm>
          <a:prstGeom prst="rect">
            <a:avLst/>
          </a:prstGeom>
          <a:blipFill>
            <a:blip r:embed="rId3"/>
            <a:stretch>
              <a:fillRect/>
            </a:stretch>
          </a:blipFill>
        </p:spPr>
        <p:txBody>
          <a:bodyPr wrap="square" lIns="0" tIns="0" rIns="0" bIns="0" rtlCol="0"/>
          <a:lstStyle/>
          <a:p/>
        </p:txBody>
      </p:sp>
      <p:sp>
        <p:nvSpPr>
          <p:cNvPr id="5" name="object 5"/>
          <p:cNvSpPr txBox="1"/>
          <p:nvPr/>
        </p:nvSpPr>
        <p:spPr>
          <a:xfrm>
            <a:off x="9101708"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6" name="object 6"/>
          <p:cNvSpPr/>
          <p:nvPr/>
        </p:nvSpPr>
        <p:spPr>
          <a:xfrm>
            <a:off x="539495" y="6573011"/>
            <a:ext cx="11108690" cy="0"/>
          </a:xfrm>
          <a:custGeom>
            <a:rect l="l" t="t" r="r" b="b"/>
            <a:pathLst>
              <a:path w="11108690">
                <a:moveTo>
                  <a:pt x="0" y="0"/>
                </a:moveTo>
                <a:lnTo>
                  <a:pt x="11108563" y="0"/>
                </a:lnTo>
              </a:path>
            </a:pathLst>
          </a:custGeom>
          <a:ln w="6350">
            <a:solidFill>
              <a:srgbClr val="BEBEBE"/>
            </a:solidFill>
          </a:ln>
        </p:spPr>
        <p:txBody>
          <a:bodyPr wrap="square" lIns="0" tIns="0" rIns="0" bIns="0" rtlCol="0"/>
          <a:lstStyle/>
          <a:p/>
        </p:txBody>
      </p:sp>
      <p:sp>
        <p:nvSpPr>
          <p:cNvPr id="7" name="object 7"/>
          <p:cNvSpPr txBox="1">
            <a:spLocks noGrp="1"/>
          </p:cNvSpPr>
          <p:nvPr>
            <p:ph type="title"/>
          </p:nvPr>
        </p:nvSpPr>
        <p:spPr>
          <a:xfrm>
            <a:off x="526795" y="413130"/>
            <a:ext cx="6063615" cy="452120"/>
          </a:xfrm>
          <a:prstGeom prst="rect">
            <a:avLst/>
          </a:prstGeom>
        </p:spPr>
        <p:txBody>
          <a:bodyPr vert="horz" wrap="square" lIns="0" tIns="12065" rIns="0" bIns="0" rtlCol="0">
            <a:spAutoFit/>
          </a:bodyPr>
          <a:lstStyle/>
          <a:p>
            <a:pPr marL="12700">
              <a:lnSpc>
                <a:spcPct val="100000"/>
              </a:lnSpc>
              <a:spcBef>
                <a:spcPts val="95"/>
              </a:spcBef>
            </a:pPr>
            <a:r>
              <a:rPr spc="-5"/>
              <a:t>技术创新为私处护理行业注入发展</a:t>
            </a:r>
            <a:r>
              <a:rPr/>
              <a:t>活</a:t>
            </a:r>
            <a:r>
              <a:rPr spc="-5"/>
              <a:t>力</a:t>
            </a:r>
          </a:p>
        </p:txBody>
      </p:sp>
      <p:sp>
        <p:nvSpPr>
          <p:cNvPr id="8" name="object 8"/>
          <p:cNvSpPr txBox="1"/>
          <p:nvPr/>
        </p:nvSpPr>
        <p:spPr>
          <a:xfrm>
            <a:off x="526795" y="1036396"/>
            <a:ext cx="6197600" cy="300355"/>
          </a:xfrm>
          <a:prstGeom prst="rect">
            <a:avLst/>
          </a:prstGeom>
        </p:spPr>
        <p:txBody>
          <a:bodyPr vert="horz" wrap="square" lIns="0" tIns="12700" rIns="0" bIns="0" rtlCol="0">
            <a:spAutoFit/>
          </a:bodyPr>
          <a:lstStyle/>
          <a:p>
            <a:pPr marL="12700">
              <a:lnSpc>
                <a:spcPct val="100000"/>
              </a:lnSpc>
              <a:spcBef>
                <a:spcPts val="100"/>
              </a:spcBef>
            </a:pPr>
            <a:r>
              <a:rPr sz="1800" spc="-5">
                <a:solidFill>
                  <a:srgbClr val="7E7E7E"/>
                </a:solidFill>
                <a:latin typeface="微软雅黑"/>
                <a:cs typeface="微软雅黑"/>
              </a:rPr>
              <a:t>产品成分、生产、营销、体验技术进步加速私处护理行业发展</a:t>
            </a:r>
            <a:endParaRPr sz="1800">
              <a:latin typeface="微软雅黑"/>
              <a:cs typeface="微软雅黑"/>
            </a:endParaRPr>
          </a:p>
        </p:txBody>
      </p:sp>
      <p:sp>
        <p:nvSpPr>
          <p:cNvPr id="9" name="object 9"/>
          <p:cNvSpPr txBox="1"/>
          <p:nvPr/>
        </p:nvSpPr>
        <p:spPr>
          <a:xfrm>
            <a:off x="532282" y="6395720"/>
            <a:ext cx="1130300" cy="132080"/>
          </a:xfrm>
          <a:prstGeom prst="rect">
            <a:avLst/>
          </a:prstGeom>
        </p:spPr>
        <p:txBody>
          <a:bodyPr vert="horz" wrap="square" lIns="0" tIns="12065" rIns="0" bIns="0" rtlCol="0">
            <a:spAutoFit/>
          </a:bodyPr>
          <a:lstStyle/>
          <a:p>
            <a:pPr marL="12700">
              <a:lnSpc>
                <a:spcPct val="100000"/>
              </a:lnSpc>
              <a:spcBef>
                <a:spcPts val="95"/>
              </a:spcBef>
            </a:pPr>
            <a:r>
              <a:rPr sz="700" spc="-5">
                <a:solidFill>
                  <a:srgbClr val="7E7E7E"/>
                </a:solidFill>
                <a:latin typeface="微软雅黑"/>
                <a:cs typeface="微软雅黑"/>
              </a:rPr>
              <a:t>来源：蜜丝</a:t>
            </a:r>
            <a:r>
              <a:rPr sz="700" spc="-10">
                <a:solidFill>
                  <a:srgbClr val="7E7E7E"/>
                </a:solidFill>
                <a:latin typeface="微软雅黑"/>
                <a:cs typeface="微软雅黑"/>
              </a:rPr>
              <a:t>x</a:t>
            </a:r>
            <a:r>
              <a:rPr sz="700" spc="-5">
                <a:solidFill>
                  <a:srgbClr val="7E7E7E"/>
                </a:solidFill>
                <a:latin typeface="微软雅黑"/>
                <a:cs typeface="微软雅黑"/>
              </a:rPr>
              <a:t>艾瑞咨询共创。</a:t>
            </a:r>
            <a:endParaRPr sz="700">
              <a:latin typeface="微软雅黑"/>
              <a:cs typeface="微软雅黑"/>
            </a:endParaRPr>
          </a:p>
        </p:txBody>
      </p:sp>
      <p:sp>
        <p:nvSpPr>
          <p:cNvPr id="10" name="object 10"/>
          <p:cNvSpPr/>
          <p:nvPr/>
        </p:nvSpPr>
        <p:spPr>
          <a:xfrm>
            <a:off x="722376" y="4340352"/>
            <a:ext cx="10526395" cy="1910080"/>
          </a:xfrm>
          <a:custGeom>
            <a:rect l="l" t="t" r="r" b="b"/>
            <a:pathLst>
              <a:path w="10526395" h="1910079">
                <a:moveTo>
                  <a:pt x="0" y="1909572"/>
                </a:moveTo>
                <a:lnTo>
                  <a:pt x="10526268" y="1909572"/>
                </a:lnTo>
                <a:lnTo>
                  <a:pt x="10526268" y="0"/>
                </a:lnTo>
                <a:lnTo>
                  <a:pt x="0" y="0"/>
                </a:lnTo>
                <a:lnTo>
                  <a:pt x="0" y="1909572"/>
                </a:lnTo>
                <a:close/>
              </a:path>
            </a:pathLst>
          </a:custGeom>
          <a:solidFill>
            <a:srgbClr val="8AC53E"/>
          </a:solidFill>
        </p:spPr>
        <p:txBody>
          <a:bodyPr wrap="square" lIns="0" tIns="0" rIns="0" bIns="0" rtlCol="0"/>
          <a:lstStyle/>
          <a:p/>
        </p:txBody>
      </p:sp>
      <p:sp>
        <p:nvSpPr>
          <p:cNvPr id="11" name="object 11"/>
          <p:cNvSpPr txBox="1"/>
          <p:nvPr/>
        </p:nvSpPr>
        <p:spPr>
          <a:xfrm>
            <a:off x="1118108" y="4792726"/>
            <a:ext cx="2203450" cy="1264285"/>
          </a:xfrm>
          <a:prstGeom prst="rect">
            <a:avLst/>
          </a:prstGeom>
        </p:spPr>
        <p:txBody>
          <a:bodyPr vert="horz" wrap="square" lIns="0" tIns="12700" rIns="0" bIns="0" rtlCol="0">
            <a:spAutoFit/>
          </a:bodyPr>
          <a:lstStyle/>
          <a:p>
            <a:pPr marL="706755">
              <a:lnSpc>
                <a:spcPct val="100000"/>
              </a:lnSpc>
              <a:spcBef>
                <a:spcPts val="100"/>
              </a:spcBef>
            </a:pPr>
            <a:r>
              <a:rPr sz="1200" b="1">
                <a:solidFill>
                  <a:srgbClr val="FFFFFF"/>
                </a:solidFill>
                <a:latin typeface="微软雅黑"/>
                <a:cs typeface="微软雅黑"/>
              </a:rPr>
              <a:t>产品成分</a:t>
            </a:r>
            <a:r>
              <a:rPr sz="1200" b="1" spc="-5">
                <a:solidFill>
                  <a:srgbClr val="FFFFFF"/>
                </a:solidFill>
                <a:latin typeface="微软雅黑"/>
                <a:cs typeface="微软雅黑"/>
              </a:rPr>
              <a:t>/</a:t>
            </a:r>
            <a:r>
              <a:rPr sz="1200" b="1">
                <a:solidFill>
                  <a:srgbClr val="FFFFFF"/>
                </a:solidFill>
                <a:latin typeface="微软雅黑"/>
                <a:cs typeface="微软雅黑"/>
              </a:rPr>
              <a:t>原材料</a:t>
            </a:r>
            <a:endParaRPr sz="1200">
              <a:latin typeface="微软雅黑"/>
              <a:cs typeface="微软雅黑"/>
            </a:endParaRPr>
          </a:p>
          <a:p>
            <a:pPr marL="184785" marR="5080" indent="-172720" algn="just">
              <a:lnSpc>
                <a:spcPct val="120000"/>
              </a:lnSpc>
              <a:spcBef>
                <a:spcPts val="750"/>
              </a:spcBef>
              <a:buFont typeface="Arial"/>
              <a:buChar char="•"/>
              <a:tabLst>
                <a:tab pos="185420"/>
              </a:tabLst>
            </a:pPr>
            <a:r>
              <a:rPr sz="1050" spc="5">
                <a:solidFill>
                  <a:srgbClr val="FFFFFF"/>
                </a:solidFill>
                <a:latin typeface="微软雅黑"/>
                <a:cs typeface="微软雅黑"/>
              </a:rPr>
              <a:t>医用生物、化</a:t>
            </a:r>
            <a:r>
              <a:rPr sz="1050" spc="-10">
                <a:solidFill>
                  <a:srgbClr val="FFFFFF"/>
                </a:solidFill>
                <a:latin typeface="微软雅黑"/>
                <a:cs typeface="微软雅黑"/>
              </a:rPr>
              <a:t>学</a:t>
            </a:r>
            <a:r>
              <a:rPr sz="1050" spc="5">
                <a:solidFill>
                  <a:srgbClr val="FFFFFF"/>
                </a:solidFill>
                <a:latin typeface="微软雅黑"/>
                <a:cs typeface="微软雅黑"/>
              </a:rPr>
              <a:t>技</a:t>
            </a:r>
            <a:r>
              <a:rPr sz="1050" spc="-10">
                <a:solidFill>
                  <a:srgbClr val="FFFFFF"/>
                </a:solidFill>
                <a:latin typeface="微软雅黑"/>
                <a:cs typeface="微软雅黑"/>
              </a:rPr>
              <a:t>术</a:t>
            </a:r>
            <a:r>
              <a:rPr sz="1050" spc="5">
                <a:solidFill>
                  <a:srgbClr val="FFFFFF"/>
                </a:solidFill>
                <a:latin typeface="微软雅黑"/>
                <a:cs typeface="微软雅黑"/>
              </a:rPr>
              <a:t>以</a:t>
            </a:r>
            <a:r>
              <a:rPr sz="1050" spc="-10">
                <a:solidFill>
                  <a:srgbClr val="FFFFFF"/>
                </a:solidFill>
                <a:latin typeface="微软雅黑"/>
                <a:cs typeface="微软雅黑"/>
              </a:rPr>
              <a:t>及</a:t>
            </a:r>
            <a:r>
              <a:rPr sz="1050" spc="5">
                <a:solidFill>
                  <a:srgbClr val="FFFFFF"/>
                </a:solidFill>
                <a:latin typeface="微软雅黑"/>
                <a:cs typeface="微软雅黑"/>
              </a:rPr>
              <a:t>应用</a:t>
            </a:r>
            <a:r>
              <a:rPr sz="1050" spc="-10">
                <a:solidFill>
                  <a:srgbClr val="FFFFFF"/>
                </a:solidFill>
                <a:latin typeface="微软雅黑"/>
                <a:cs typeface="微软雅黑"/>
              </a:rPr>
              <a:t>材</a:t>
            </a:r>
            <a:r>
              <a:rPr sz="1050" spc="5">
                <a:solidFill>
                  <a:srgbClr val="FFFFFF"/>
                </a:solidFill>
                <a:latin typeface="微软雅黑"/>
                <a:cs typeface="微软雅黑"/>
              </a:rPr>
              <a:t>料 技术的进步，</a:t>
            </a:r>
            <a:r>
              <a:rPr sz="1050" spc="-10">
                <a:solidFill>
                  <a:srgbClr val="FFFFFF"/>
                </a:solidFill>
                <a:latin typeface="微软雅黑"/>
                <a:cs typeface="微软雅黑"/>
              </a:rPr>
              <a:t>有</a:t>
            </a:r>
            <a:r>
              <a:rPr sz="1050" spc="5">
                <a:solidFill>
                  <a:srgbClr val="FFFFFF"/>
                </a:solidFill>
                <a:latin typeface="微软雅黑"/>
                <a:cs typeface="微软雅黑"/>
              </a:rPr>
              <a:t>利</a:t>
            </a:r>
            <a:r>
              <a:rPr sz="1050" spc="-10">
                <a:solidFill>
                  <a:srgbClr val="FFFFFF"/>
                </a:solidFill>
                <a:latin typeface="微软雅黑"/>
                <a:cs typeface="微软雅黑"/>
              </a:rPr>
              <a:t>于</a:t>
            </a:r>
            <a:r>
              <a:rPr sz="1050" spc="5">
                <a:solidFill>
                  <a:srgbClr val="FFFFFF"/>
                </a:solidFill>
                <a:latin typeface="微软雅黑"/>
                <a:cs typeface="微软雅黑"/>
              </a:rPr>
              <a:t>更</a:t>
            </a:r>
            <a:r>
              <a:rPr sz="1050" spc="-10">
                <a:solidFill>
                  <a:srgbClr val="FFFFFF"/>
                </a:solidFill>
                <a:latin typeface="微软雅黑"/>
                <a:cs typeface="微软雅黑"/>
              </a:rPr>
              <a:t>多</a:t>
            </a:r>
            <a:r>
              <a:rPr sz="1050" spc="5">
                <a:solidFill>
                  <a:srgbClr val="FFFFFF"/>
                </a:solidFill>
                <a:latin typeface="微软雅黑"/>
                <a:cs typeface="微软雅黑"/>
              </a:rPr>
              <a:t>效果</a:t>
            </a:r>
            <a:r>
              <a:rPr sz="1050" spc="-10">
                <a:solidFill>
                  <a:srgbClr val="FFFFFF"/>
                </a:solidFill>
                <a:latin typeface="微软雅黑"/>
                <a:cs typeface="微软雅黑"/>
              </a:rPr>
              <a:t>好</a:t>
            </a:r>
            <a:r>
              <a:rPr sz="1050" spc="5">
                <a:solidFill>
                  <a:srgbClr val="FFFFFF"/>
                </a:solidFill>
                <a:latin typeface="微软雅黑"/>
                <a:cs typeface="微软雅黑"/>
              </a:rPr>
              <a:t>、 安全性高的私</a:t>
            </a:r>
            <a:r>
              <a:rPr sz="1050" spc="-10">
                <a:solidFill>
                  <a:srgbClr val="FFFFFF"/>
                </a:solidFill>
                <a:latin typeface="微软雅黑"/>
                <a:cs typeface="微软雅黑"/>
              </a:rPr>
              <a:t>处</a:t>
            </a:r>
            <a:r>
              <a:rPr sz="1050" spc="5">
                <a:solidFill>
                  <a:srgbClr val="FFFFFF"/>
                </a:solidFill>
                <a:latin typeface="微软雅黑"/>
                <a:cs typeface="微软雅黑"/>
              </a:rPr>
              <a:t>护</a:t>
            </a:r>
            <a:r>
              <a:rPr sz="1050" spc="-10">
                <a:solidFill>
                  <a:srgbClr val="FFFFFF"/>
                </a:solidFill>
                <a:latin typeface="微软雅黑"/>
                <a:cs typeface="微软雅黑"/>
              </a:rPr>
              <a:t>理</a:t>
            </a:r>
            <a:r>
              <a:rPr sz="1050" spc="5">
                <a:solidFill>
                  <a:srgbClr val="FFFFFF"/>
                </a:solidFill>
                <a:latin typeface="微软雅黑"/>
                <a:cs typeface="微软雅黑"/>
              </a:rPr>
              <a:t>材</a:t>
            </a:r>
            <a:r>
              <a:rPr sz="1050" spc="-10">
                <a:solidFill>
                  <a:srgbClr val="FFFFFF"/>
                </a:solidFill>
                <a:latin typeface="微软雅黑"/>
                <a:cs typeface="微软雅黑"/>
              </a:rPr>
              <a:t>料</a:t>
            </a:r>
            <a:r>
              <a:rPr sz="1050" spc="5">
                <a:solidFill>
                  <a:srgbClr val="FFFFFF"/>
                </a:solidFill>
                <a:latin typeface="微软雅黑"/>
                <a:cs typeface="微软雅黑"/>
              </a:rPr>
              <a:t>的发</a:t>
            </a:r>
            <a:r>
              <a:rPr sz="1050" spc="-10">
                <a:solidFill>
                  <a:srgbClr val="FFFFFF"/>
                </a:solidFill>
                <a:latin typeface="微软雅黑"/>
                <a:cs typeface="微软雅黑"/>
              </a:rPr>
              <a:t>展</a:t>
            </a:r>
            <a:r>
              <a:rPr sz="1050" spc="5">
                <a:solidFill>
                  <a:srgbClr val="FFFFFF"/>
                </a:solidFill>
                <a:latin typeface="微软雅黑"/>
                <a:cs typeface="微软雅黑"/>
              </a:rPr>
              <a:t>， 全方位改善了</a:t>
            </a:r>
            <a:r>
              <a:rPr sz="1050" spc="-10">
                <a:solidFill>
                  <a:srgbClr val="FFFFFF"/>
                </a:solidFill>
                <a:latin typeface="微软雅黑"/>
                <a:cs typeface="微软雅黑"/>
              </a:rPr>
              <a:t>私</a:t>
            </a:r>
            <a:r>
              <a:rPr sz="1050" spc="5">
                <a:solidFill>
                  <a:srgbClr val="FFFFFF"/>
                </a:solidFill>
                <a:latin typeface="微软雅黑"/>
                <a:cs typeface="微软雅黑"/>
              </a:rPr>
              <a:t>处</a:t>
            </a:r>
            <a:r>
              <a:rPr sz="1050" spc="-10">
                <a:solidFill>
                  <a:srgbClr val="FFFFFF"/>
                </a:solidFill>
                <a:latin typeface="微软雅黑"/>
                <a:cs typeface="微软雅黑"/>
              </a:rPr>
              <a:t>护</a:t>
            </a:r>
            <a:r>
              <a:rPr sz="1050" spc="5">
                <a:solidFill>
                  <a:srgbClr val="FFFFFF"/>
                </a:solidFill>
                <a:latin typeface="微软雅黑"/>
                <a:cs typeface="微软雅黑"/>
              </a:rPr>
              <a:t>理</a:t>
            </a:r>
            <a:r>
              <a:rPr sz="1050" spc="-10">
                <a:solidFill>
                  <a:srgbClr val="FFFFFF"/>
                </a:solidFill>
                <a:latin typeface="微软雅黑"/>
                <a:cs typeface="微软雅黑"/>
              </a:rPr>
              <a:t>效</a:t>
            </a:r>
            <a:r>
              <a:rPr sz="1050" spc="5">
                <a:solidFill>
                  <a:srgbClr val="FFFFFF"/>
                </a:solidFill>
                <a:latin typeface="微软雅黑"/>
                <a:cs typeface="微软雅黑"/>
              </a:rPr>
              <a:t>果，</a:t>
            </a:r>
            <a:r>
              <a:rPr sz="1050" spc="-10">
                <a:solidFill>
                  <a:srgbClr val="FFFFFF"/>
                </a:solidFill>
                <a:latin typeface="微软雅黑"/>
                <a:cs typeface="微软雅黑"/>
              </a:rPr>
              <a:t>同</a:t>
            </a:r>
            <a:r>
              <a:rPr sz="1050">
                <a:solidFill>
                  <a:srgbClr val="FFFFFF"/>
                </a:solidFill>
                <a:latin typeface="微软雅黑"/>
                <a:cs typeface="微软雅黑"/>
              </a:rPr>
              <a:t>时 </a:t>
            </a:r>
            <a:r>
              <a:rPr sz="1050" spc="5">
                <a:solidFill>
                  <a:srgbClr val="FFFFFF"/>
                </a:solidFill>
                <a:latin typeface="微软雅黑"/>
                <a:cs typeface="微软雅黑"/>
              </a:rPr>
              <a:t>为</a:t>
            </a:r>
            <a:r>
              <a:rPr sz="1050" spc="-5">
                <a:solidFill>
                  <a:srgbClr val="FFFFFF"/>
                </a:solidFill>
                <a:latin typeface="微软雅黑"/>
                <a:cs typeface="微软雅黑"/>
              </a:rPr>
              <a:t>消</a:t>
            </a:r>
            <a:r>
              <a:rPr sz="1050" spc="5">
                <a:solidFill>
                  <a:srgbClr val="FFFFFF"/>
                </a:solidFill>
                <a:latin typeface="微软雅黑"/>
                <a:cs typeface="微软雅黑"/>
              </a:rPr>
              <a:t>费</a:t>
            </a:r>
            <a:r>
              <a:rPr sz="1050" spc="-5">
                <a:solidFill>
                  <a:srgbClr val="FFFFFF"/>
                </a:solidFill>
                <a:latin typeface="微软雅黑"/>
                <a:cs typeface="微软雅黑"/>
              </a:rPr>
              <a:t>者</a:t>
            </a:r>
            <a:r>
              <a:rPr sz="1050" spc="5">
                <a:solidFill>
                  <a:srgbClr val="FFFFFF"/>
                </a:solidFill>
                <a:latin typeface="微软雅黑"/>
                <a:cs typeface="微软雅黑"/>
              </a:rPr>
              <a:t>提</a:t>
            </a:r>
            <a:r>
              <a:rPr sz="1050" spc="-5">
                <a:solidFill>
                  <a:srgbClr val="FFFFFF"/>
                </a:solidFill>
                <a:latin typeface="微软雅黑"/>
                <a:cs typeface="微软雅黑"/>
              </a:rPr>
              <a:t>供</a:t>
            </a:r>
            <a:r>
              <a:rPr sz="1050" spc="-10">
                <a:solidFill>
                  <a:srgbClr val="FFFFFF"/>
                </a:solidFill>
                <a:latin typeface="微软雅黑"/>
                <a:cs typeface="微软雅黑"/>
              </a:rPr>
              <a:t>更</a:t>
            </a:r>
            <a:r>
              <a:rPr sz="1050" spc="5">
                <a:solidFill>
                  <a:srgbClr val="FFFFFF"/>
                </a:solidFill>
                <a:latin typeface="微软雅黑"/>
                <a:cs typeface="微软雅黑"/>
              </a:rPr>
              <a:t>丰</a:t>
            </a:r>
            <a:r>
              <a:rPr sz="1050" spc="-15">
                <a:solidFill>
                  <a:srgbClr val="FFFFFF"/>
                </a:solidFill>
                <a:latin typeface="微软雅黑"/>
                <a:cs typeface="微软雅黑"/>
              </a:rPr>
              <a:t>富</a:t>
            </a:r>
            <a:r>
              <a:rPr sz="1050" spc="5">
                <a:solidFill>
                  <a:srgbClr val="FFFFFF"/>
                </a:solidFill>
                <a:latin typeface="微软雅黑"/>
                <a:cs typeface="微软雅黑"/>
              </a:rPr>
              <a:t>的</a:t>
            </a:r>
            <a:r>
              <a:rPr sz="1050" spc="-15">
                <a:solidFill>
                  <a:srgbClr val="FFFFFF"/>
                </a:solidFill>
                <a:latin typeface="微软雅黑"/>
                <a:cs typeface="微软雅黑"/>
              </a:rPr>
              <a:t>产</a:t>
            </a:r>
            <a:r>
              <a:rPr sz="1050" spc="5">
                <a:solidFill>
                  <a:srgbClr val="FFFFFF"/>
                </a:solidFill>
                <a:latin typeface="微软雅黑"/>
                <a:cs typeface="微软雅黑"/>
              </a:rPr>
              <a:t>品</a:t>
            </a:r>
            <a:endParaRPr sz="1050">
              <a:latin typeface="微软雅黑"/>
              <a:cs typeface="微软雅黑"/>
            </a:endParaRPr>
          </a:p>
        </p:txBody>
      </p:sp>
      <p:sp>
        <p:nvSpPr>
          <p:cNvPr id="12" name="object 12"/>
          <p:cNvSpPr txBox="1"/>
          <p:nvPr/>
        </p:nvSpPr>
        <p:spPr>
          <a:xfrm>
            <a:off x="3550158" y="4792726"/>
            <a:ext cx="2513330" cy="1264285"/>
          </a:xfrm>
          <a:prstGeom prst="rect">
            <a:avLst/>
          </a:prstGeom>
        </p:spPr>
        <p:txBody>
          <a:bodyPr vert="horz" wrap="square" lIns="0" tIns="12700" rIns="0" bIns="0" rtlCol="0">
            <a:spAutoFit/>
          </a:bodyPr>
          <a:lstStyle/>
          <a:p>
            <a:pPr marL="827405">
              <a:lnSpc>
                <a:spcPct val="100000"/>
              </a:lnSpc>
              <a:spcBef>
                <a:spcPts val="100"/>
              </a:spcBef>
            </a:pPr>
            <a:r>
              <a:rPr sz="1200" b="1">
                <a:solidFill>
                  <a:srgbClr val="FFFFFF"/>
                </a:solidFill>
                <a:latin typeface="微软雅黑"/>
                <a:cs typeface="微软雅黑"/>
              </a:rPr>
              <a:t>产品生产过程</a:t>
            </a:r>
            <a:endParaRPr sz="1200">
              <a:latin typeface="微软雅黑"/>
              <a:cs typeface="微软雅黑"/>
            </a:endParaRPr>
          </a:p>
          <a:p>
            <a:pPr marL="184785" marR="5080" indent="-172720">
              <a:lnSpc>
                <a:spcPct val="120000"/>
              </a:lnSpc>
              <a:spcBef>
                <a:spcPts val="750"/>
              </a:spcBef>
              <a:buFont typeface="Arial"/>
              <a:buChar char="•"/>
              <a:tabLst>
                <a:tab pos="185420"/>
              </a:tabLst>
            </a:pPr>
            <a:r>
              <a:rPr sz="1050">
                <a:solidFill>
                  <a:srgbClr val="FFFFFF"/>
                </a:solidFill>
                <a:latin typeface="微软雅黑"/>
                <a:cs typeface="微软雅黑"/>
              </a:rPr>
              <a:t>3</a:t>
            </a:r>
            <a:r>
              <a:rPr sz="1050" spc="-15">
                <a:solidFill>
                  <a:srgbClr val="FFFFFF"/>
                </a:solidFill>
                <a:latin typeface="微软雅黑"/>
                <a:cs typeface="微软雅黑"/>
              </a:rPr>
              <a:t>D</a:t>
            </a:r>
            <a:r>
              <a:rPr sz="1050" spc="5">
                <a:solidFill>
                  <a:srgbClr val="FFFFFF"/>
                </a:solidFill>
                <a:latin typeface="微软雅黑"/>
                <a:cs typeface="微软雅黑"/>
              </a:rPr>
              <a:t>打</a:t>
            </a:r>
            <a:r>
              <a:rPr sz="1050" spc="-10">
                <a:solidFill>
                  <a:srgbClr val="FFFFFF"/>
                </a:solidFill>
                <a:latin typeface="微软雅黑"/>
                <a:cs typeface="微软雅黑"/>
              </a:rPr>
              <a:t>印</a:t>
            </a:r>
            <a:r>
              <a:rPr sz="1050" spc="5">
                <a:solidFill>
                  <a:srgbClr val="FFFFFF"/>
                </a:solidFill>
                <a:latin typeface="微软雅黑"/>
                <a:cs typeface="微软雅黑"/>
              </a:rPr>
              <a:t>技</a:t>
            </a:r>
            <a:r>
              <a:rPr sz="1050" spc="-10">
                <a:solidFill>
                  <a:srgbClr val="FFFFFF"/>
                </a:solidFill>
                <a:latin typeface="微软雅黑"/>
                <a:cs typeface="微软雅黑"/>
              </a:rPr>
              <a:t>术</a:t>
            </a:r>
            <a:r>
              <a:rPr sz="1050" spc="5">
                <a:solidFill>
                  <a:srgbClr val="FFFFFF"/>
                </a:solidFill>
                <a:latin typeface="微软雅黑"/>
                <a:cs typeface="微软雅黑"/>
              </a:rPr>
              <a:t>：</a:t>
            </a:r>
            <a:r>
              <a:rPr sz="1050" spc="-10">
                <a:solidFill>
                  <a:srgbClr val="FFFFFF"/>
                </a:solidFill>
                <a:latin typeface="微软雅黑"/>
                <a:cs typeface="微软雅黑"/>
              </a:rPr>
              <a:t>女</a:t>
            </a:r>
            <a:r>
              <a:rPr sz="1050" spc="5">
                <a:solidFill>
                  <a:srgbClr val="FFFFFF"/>
                </a:solidFill>
                <a:latin typeface="微软雅黑"/>
                <a:cs typeface="微软雅黑"/>
              </a:rPr>
              <a:t>性</a:t>
            </a:r>
            <a:r>
              <a:rPr sz="1050" spc="-10">
                <a:solidFill>
                  <a:srgbClr val="FFFFFF"/>
                </a:solidFill>
                <a:latin typeface="微软雅黑"/>
                <a:cs typeface="微软雅黑"/>
              </a:rPr>
              <a:t>私</a:t>
            </a:r>
            <a:r>
              <a:rPr sz="1050" spc="5">
                <a:solidFill>
                  <a:srgbClr val="FFFFFF"/>
                </a:solidFill>
                <a:latin typeface="微软雅黑"/>
                <a:cs typeface="微软雅黑"/>
              </a:rPr>
              <a:t>密</a:t>
            </a:r>
            <a:r>
              <a:rPr sz="1050" spc="-10">
                <a:solidFill>
                  <a:srgbClr val="FFFFFF"/>
                </a:solidFill>
                <a:latin typeface="微软雅黑"/>
                <a:cs typeface="微软雅黑"/>
              </a:rPr>
              <a:t>器</a:t>
            </a:r>
            <a:r>
              <a:rPr sz="1050" spc="5">
                <a:solidFill>
                  <a:srgbClr val="FFFFFF"/>
                </a:solidFill>
                <a:latin typeface="微软雅黑"/>
                <a:cs typeface="微软雅黑"/>
              </a:rPr>
              <a:t>官</a:t>
            </a:r>
            <a:r>
              <a:rPr sz="1050" spc="-10">
                <a:solidFill>
                  <a:srgbClr val="FFFFFF"/>
                </a:solidFill>
                <a:latin typeface="微软雅黑"/>
                <a:cs typeface="微软雅黑"/>
              </a:rPr>
              <a:t>模</a:t>
            </a:r>
            <a:r>
              <a:rPr sz="1050" spc="5">
                <a:solidFill>
                  <a:srgbClr val="FFFFFF"/>
                </a:solidFill>
                <a:latin typeface="微软雅黑"/>
                <a:cs typeface="微软雅黑"/>
              </a:rPr>
              <a:t>型</a:t>
            </a:r>
            <a:r>
              <a:rPr sz="1050" spc="-10">
                <a:solidFill>
                  <a:srgbClr val="FFFFFF"/>
                </a:solidFill>
                <a:latin typeface="微软雅黑"/>
                <a:cs typeface="微软雅黑"/>
              </a:rPr>
              <a:t>构</a:t>
            </a:r>
            <a:r>
              <a:rPr sz="1050">
                <a:solidFill>
                  <a:srgbClr val="FFFFFF"/>
                </a:solidFill>
                <a:latin typeface="微软雅黑"/>
                <a:cs typeface="微软雅黑"/>
              </a:rPr>
              <a:t>建， </a:t>
            </a:r>
            <a:r>
              <a:rPr sz="1050" spc="5">
                <a:solidFill>
                  <a:srgbClr val="FFFFFF"/>
                </a:solidFill>
                <a:latin typeface="微软雅黑"/>
                <a:cs typeface="微软雅黑"/>
              </a:rPr>
              <a:t>生</a:t>
            </a:r>
            <a:r>
              <a:rPr sz="1050" spc="-10">
                <a:solidFill>
                  <a:srgbClr val="FFFFFF"/>
                </a:solidFill>
                <a:latin typeface="微软雅黑"/>
                <a:cs typeface="微软雅黑"/>
              </a:rPr>
              <a:t>产</a:t>
            </a:r>
            <a:r>
              <a:rPr sz="1050" spc="5">
                <a:solidFill>
                  <a:srgbClr val="FFFFFF"/>
                </a:solidFill>
                <a:latin typeface="微软雅黑"/>
                <a:cs typeface="微软雅黑"/>
              </a:rPr>
              <a:t>准</a:t>
            </a:r>
            <a:r>
              <a:rPr sz="1050" spc="-10">
                <a:solidFill>
                  <a:srgbClr val="FFFFFF"/>
                </a:solidFill>
                <a:latin typeface="微软雅黑"/>
                <a:cs typeface="微软雅黑"/>
              </a:rPr>
              <a:t>确</a:t>
            </a:r>
            <a:r>
              <a:rPr sz="1050" spc="5">
                <a:solidFill>
                  <a:srgbClr val="FFFFFF"/>
                </a:solidFill>
                <a:latin typeface="微软雅黑"/>
                <a:cs typeface="微软雅黑"/>
              </a:rPr>
              <a:t>适</a:t>
            </a:r>
            <a:r>
              <a:rPr sz="1050" spc="-10">
                <a:solidFill>
                  <a:srgbClr val="FFFFFF"/>
                </a:solidFill>
                <a:latin typeface="微软雅黑"/>
                <a:cs typeface="微软雅黑"/>
              </a:rPr>
              <a:t>合</a:t>
            </a:r>
            <a:r>
              <a:rPr sz="1050" spc="5">
                <a:solidFill>
                  <a:srgbClr val="FFFFFF"/>
                </a:solidFill>
                <a:latin typeface="微软雅黑"/>
                <a:cs typeface="微软雅黑"/>
              </a:rPr>
              <a:t>特</a:t>
            </a:r>
            <a:r>
              <a:rPr sz="1050" spc="-10">
                <a:solidFill>
                  <a:srgbClr val="FFFFFF"/>
                </a:solidFill>
                <a:latin typeface="微软雅黑"/>
                <a:cs typeface="微软雅黑"/>
              </a:rPr>
              <a:t>殊</a:t>
            </a:r>
            <a:r>
              <a:rPr sz="1050" spc="5">
                <a:solidFill>
                  <a:srgbClr val="FFFFFF"/>
                </a:solidFill>
                <a:latin typeface="微软雅黑"/>
                <a:cs typeface="微软雅黑"/>
              </a:rPr>
              <a:t>部</a:t>
            </a:r>
            <a:r>
              <a:rPr sz="1050" spc="-10">
                <a:solidFill>
                  <a:srgbClr val="FFFFFF"/>
                </a:solidFill>
                <a:latin typeface="微软雅黑"/>
                <a:cs typeface="微软雅黑"/>
              </a:rPr>
              <a:t>位的</a:t>
            </a:r>
            <a:r>
              <a:rPr sz="1050" spc="5">
                <a:solidFill>
                  <a:srgbClr val="FFFFFF"/>
                </a:solidFill>
                <a:latin typeface="微软雅黑"/>
                <a:cs typeface="微软雅黑"/>
              </a:rPr>
              <a:t>个</a:t>
            </a:r>
            <a:r>
              <a:rPr sz="1050" spc="-10">
                <a:solidFill>
                  <a:srgbClr val="FFFFFF"/>
                </a:solidFill>
                <a:latin typeface="微软雅黑"/>
                <a:cs typeface="微软雅黑"/>
              </a:rPr>
              <a:t>性</a:t>
            </a:r>
            <a:r>
              <a:rPr sz="1050" spc="5">
                <a:solidFill>
                  <a:srgbClr val="FFFFFF"/>
                </a:solidFill>
                <a:latin typeface="微软雅黑"/>
                <a:cs typeface="微软雅黑"/>
              </a:rPr>
              <a:t>化</a:t>
            </a:r>
            <a:r>
              <a:rPr sz="1050" spc="-10">
                <a:solidFill>
                  <a:srgbClr val="FFFFFF"/>
                </a:solidFill>
                <a:latin typeface="微软雅黑"/>
                <a:cs typeface="微软雅黑"/>
              </a:rPr>
              <a:t>产</a:t>
            </a:r>
            <a:r>
              <a:rPr sz="1050" spc="5">
                <a:solidFill>
                  <a:srgbClr val="FFFFFF"/>
                </a:solidFill>
                <a:latin typeface="微软雅黑"/>
                <a:cs typeface="微软雅黑"/>
              </a:rPr>
              <a:t>品。</a:t>
            </a:r>
            <a:endParaRPr sz="1050">
              <a:latin typeface="微软雅黑"/>
              <a:cs typeface="微软雅黑"/>
            </a:endParaRPr>
          </a:p>
          <a:p>
            <a:pPr marL="184785" marR="180340" indent="-172720" algn="just">
              <a:lnSpc>
                <a:spcPct val="120000"/>
              </a:lnSpc>
              <a:buFont typeface="Arial"/>
              <a:buChar char="•"/>
              <a:tabLst>
                <a:tab pos="185420"/>
              </a:tabLst>
            </a:pPr>
            <a:r>
              <a:rPr sz="1050" spc="5">
                <a:solidFill>
                  <a:srgbClr val="FFFFFF"/>
                </a:solidFill>
                <a:latin typeface="微软雅黑"/>
                <a:cs typeface="微软雅黑"/>
              </a:rPr>
              <a:t>运用物联网、</a:t>
            </a:r>
            <a:r>
              <a:rPr sz="1050" spc="-10">
                <a:solidFill>
                  <a:srgbClr val="FFFFFF"/>
                </a:solidFill>
                <a:latin typeface="微软雅黑"/>
                <a:cs typeface="微软雅黑"/>
              </a:rPr>
              <a:t>云</a:t>
            </a:r>
            <a:r>
              <a:rPr sz="1050" spc="5">
                <a:solidFill>
                  <a:srgbClr val="FFFFFF"/>
                </a:solidFill>
                <a:latin typeface="微软雅黑"/>
                <a:cs typeface="微软雅黑"/>
              </a:rPr>
              <a:t>计</a:t>
            </a:r>
            <a:r>
              <a:rPr sz="1050" spc="-10">
                <a:solidFill>
                  <a:srgbClr val="FFFFFF"/>
                </a:solidFill>
                <a:latin typeface="微软雅黑"/>
                <a:cs typeface="微软雅黑"/>
              </a:rPr>
              <a:t>算</a:t>
            </a:r>
            <a:r>
              <a:rPr sz="1050" spc="5">
                <a:solidFill>
                  <a:srgbClr val="FFFFFF"/>
                </a:solidFill>
                <a:latin typeface="微软雅黑"/>
                <a:cs typeface="微软雅黑"/>
              </a:rPr>
              <a:t>等</a:t>
            </a:r>
            <a:r>
              <a:rPr sz="1050" spc="-10">
                <a:solidFill>
                  <a:srgbClr val="FFFFFF"/>
                </a:solidFill>
                <a:latin typeface="微软雅黑"/>
                <a:cs typeface="微软雅黑"/>
              </a:rPr>
              <a:t>技</a:t>
            </a:r>
            <a:r>
              <a:rPr sz="1050" spc="5">
                <a:solidFill>
                  <a:srgbClr val="FFFFFF"/>
                </a:solidFill>
                <a:latin typeface="微软雅黑"/>
                <a:cs typeface="微软雅黑"/>
              </a:rPr>
              <a:t>术，</a:t>
            </a:r>
            <a:r>
              <a:rPr sz="1050" spc="-10">
                <a:solidFill>
                  <a:srgbClr val="FFFFFF"/>
                </a:solidFill>
                <a:latin typeface="微软雅黑"/>
                <a:cs typeface="微软雅黑"/>
              </a:rPr>
              <a:t>实</a:t>
            </a:r>
            <a:r>
              <a:rPr sz="1050" spc="5">
                <a:solidFill>
                  <a:srgbClr val="FFFFFF"/>
                </a:solidFill>
                <a:latin typeface="微软雅黑"/>
                <a:cs typeface="微软雅黑"/>
              </a:rPr>
              <a:t>现智 能化生产和自</a:t>
            </a:r>
            <a:r>
              <a:rPr sz="1050" spc="-10">
                <a:solidFill>
                  <a:srgbClr val="FFFFFF"/>
                </a:solidFill>
                <a:latin typeface="微软雅黑"/>
                <a:cs typeface="微软雅黑"/>
              </a:rPr>
              <a:t>动</a:t>
            </a:r>
            <a:r>
              <a:rPr sz="1050" spc="5">
                <a:solidFill>
                  <a:srgbClr val="FFFFFF"/>
                </a:solidFill>
                <a:latin typeface="微软雅黑"/>
                <a:cs typeface="微软雅黑"/>
              </a:rPr>
              <a:t>化</a:t>
            </a:r>
            <a:r>
              <a:rPr sz="1050" spc="-10">
                <a:solidFill>
                  <a:srgbClr val="FFFFFF"/>
                </a:solidFill>
                <a:latin typeface="微软雅黑"/>
                <a:cs typeface="微软雅黑"/>
              </a:rPr>
              <a:t>管</a:t>
            </a:r>
            <a:r>
              <a:rPr sz="1050" spc="5">
                <a:solidFill>
                  <a:srgbClr val="FFFFFF"/>
                </a:solidFill>
                <a:latin typeface="微软雅黑"/>
                <a:cs typeface="微软雅黑"/>
              </a:rPr>
              <a:t>理</a:t>
            </a:r>
            <a:r>
              <a:rPr sz="1050" spc="-10">
                <a:solidFill>
                  <a:srgbClr val="FFFFFF"/>
                </a:solidFill>
                <a:latin typeface="微软雅黑"/>
                <a:cs typeface="微软雅黑"/>
              </a:rPr>
              <a:t>，</a:t>
            </a:r>
            <a:r>
              <a:rPr sz="1050" spc="5">
                <a:solidFill>
                  <a:srgbClr val="FFFFFF"/>
                </a:solidFill>
                <a:latin typeface="微软雅黑"/>
                <a:cs typeface="微软雅黑"/>
              </a:rPr>
              <a:t>以有</a:t>
            </a:r>
            <a:r>
              <a:rPr sz="1050" spc="-10">
                <a:solidFill>
                  <a:srgbClr val="FFFFFF"/>
                </a:solidFill>
                <a:latin typeface="微软雅黑"/>
                <a:cs typeface="微软雅黑"/>
              </a:rPr>
              <a:t>效</a:t>
            </a:r>
            <a:r>
              <a:rPr sz="1050">
                <a:solidFill>
                  <a:srgbClr val="FFFFFF"/>
                </a:solidFill>
                <a:latin typeface="微软雅黑"/>
                <a:cs typeface="微软雅黑"/>
              </a:rPr>
              <a:t>地提 </a:t>
            </a:r>
            <a:r>
              <a:rPr sz="1050" spc="5">
                <a:solidFill>
                  <a:srgbClr val="FFFFFF"/>
                </a:solidFill>
                <a:latin typeface="微软雅黑"/>
                <a:cs typeface="微软雅黑"/>
              </a:rPr>
              <a:t>高</a:t>
            </a:r>
            <a:r>
              <a:rPr sz="1050" spc="-5">
                <a:solidFill>
                  <a:srgbClr val="FFFFFF"/>
                </a:solidFill>
                <a:latin typeface="微软雅黑"/>
                <a:cs typeface="微软雅黑"/>
              </a:rPr>
              <a:t>生</a:t>
            </a:r>
            <a:r>
              <a:rPr sz="1050" spc="5">
                <a:solidFill>
                  <a:srgbClr val="FFFFFF"/>
                </a:solidFill>
                <a:latin typeface="微软雅黑"/>
                <a:cs typeface="微软雅黑"/>
              </a:rPr>
              <a:t>产</a:t>
            </a:r>
            <a:r>
              <a:rPr sz="1050" spc="-5">
                <a:solidFill>
                  <a:srgbClr val="FFFFFF"/>
                </a:solidFill>
                <a:latin typeface="微软雅黑"/>
                <a:cs typeface="微软雅黑"/>
              </a:rPr>
              <a:t>效</a:t>
            </a:r>
            <a:r>
              <a:rPr sz="1050" spc="5">
                <a:solidFill>
                  <a:srgbClr val="FFFFFF"/>
                </a:solidFill>
                <a:latin typeface="微软雅黑"/>
                <a:cs typeface="微软雅黑"/>
              </a:rPr>
              <a:t>率</a:t>
            </a:r>
            <a:r>
              <a:rPr sz="1050" spc="-5">
                <a:solidFill>
                  <a:srgbClr val="FFFFFF"/>
                </a:solidFill>
                <a:latin typeface="微软雅黑"/>
                <a:cs typeface="微软雅黑"/>
              </a:rPr>
              <a:t>和</a:t>
            </a:r>
            <a:r>
              <a:rPr sz="1050" spc="-10">
                <a:solidFill>
                  <a:srgbClr val="FFFFFF"/>
                </a:solidFill>
                <a:latin typeface="微软雅黑"/>
                <a:cs typeface="微软雅黑"/>
              </a:rPr>
              <a:t>产</a:t>
            </a:r>
            <a:r>
              <a:rPr sz="1050" spc="5">
                <a:solidFill>
                  <a:srgbClr val="FFFFFF"/>
                </a:solidFill>
                <a:latin typeface="微软雅黑"/>
                <a:cs typeface="微软雅黑"/>
              </a:rPr>
              <a:t>品</a:t>
            </a:r>
            <a:r>
              <a:rPr sz="1050" spc="-15">
                <a:solidFill>
                  <a:srgbClr val="FFFFFF"/>
                </a:solidFill>
                <a:latin typeface="微软雅黑"/>
                <a:cs typeface="微软雅黑"/>
              </a:rPr>
              <a:t>品</a:t>
            </a:r>
            <a:r>
              <a:rPr sz="1050" spc="5">
                <a:solidFill>
                  <a:srgbClr val="FFFFFF"/>
                </a:solidFill>
                <a:latin typeface="微软雅黑"/>
                <a:cs typeface="微软雅黑"/>
              </a:rPr>
              <a:t>质。</a:t>
            </a:r>
            <a:endParaRPr sz="1050">
              <a:latin typeface="微软雅黑"/>
              <a:cs typeface="微软雅黑"/>
            </a:endParaRPr>
          </a:p>
        </p:txBody>
      </p:sp>
      <p:sp>
        <p:nvSpPr>
          <p:cNvPr id="13" name="object 13"/>
          <p:cNvSpPr txBox="1"/>
          <p:nvPr/>
        </p:nvSpPr>
        <p:spPr>
          <a:xfrm>
            <a:off x="8910319" y="4792726"/>
            <a:ext cx="1936750" cy="959485"/>
          </a:xfrm>
          <a:prstGeom prst="rect">
            <a:avLst/>
          </a:prstGeom>
        </p:spPr>
        <p:txBody>
          <a:bodyPr vert="horz" wrap="square" lIns="0" tIns="12700" rIns="0" bIns="0" rtlCol="0">
            <a:spAutoFit/>
          </a:bodyPr>
          <a:lstStyle/>
          <a:p>
            <a:pPr marL="655320">
              <a:lnSpc>
                <a:spcPct val="100000"/>
              </a:lnSpc>
              <a:spcBef>
                <a:spcPts val="100"/>
              </a:spcBef>
            </a:pPr>
            <a:r>
              <a:rPr sz="1200" b="1">
                <a:solidFill>
                  <a:srgbClr val="FFFFFF"/>
                </a:solidFill>
                <a:latin typeface="微软雅黑"/>
                <a:cs typeface="微软雅黑"/>
              </a:rPr>
              <a:t>产品使用体验</a:t>
            </a:r>
            <a:endParaRPr sz="1200">
              <a:latin typeface="微软雅黑"/>
              <a:cs typeface="微软雅黑"/>
            </a:endParaRPr>
          </a:p>
          <a:p>
            <a:pPr marL="184785" marR="5080" indent="-172720" algn="just">
              <a:lnSpc>
                <a:spcPct val="100000"/>
              </a:lnSpc>
              <a:spcBef>
                <a:spcPts val="870"/>
              </a:spcBef>
              <a:buFont typeface="Arial"/>
              <a:buChar char="•"/>
              <a:tabLst>
                <a:tab pos="185420"/>
              </a:tabLst>
            </a:pPr>
            <a:r>
              <a:rPr sz="1050" spc="5">
                <a:solidFill>
                  <a:srgbClr val="FFFFFF"/>
                </a:solidFill>
                <a:latin typeface="微软雅黑"/>
                <a:cs typeface="微软雅黑"/>
              </a:rPr>
              <a:t>计算机科学技</a:t>
            </a:r>
            <a:r>
              <a:rPr sz="1050" spc="-10">
                <a:solidFill>
                  <a:srgbClr val="FFFFFF"/>
                </a:solidFill>
                <a:latin typeface="微软雅黑"/>
                <a:cs typeface="微软雅黑"/>
              </a:rPr>
              <a:t>术</a:t>
            </a:r>
            <a:r>
              <a:rPr sz="1050" spc="5">
                <a:solidFill>
                  <a:srgbClr val="FFFFFF"/>
                </a:solidFill>
                <a:latin typeface="微软雅黑"/>
                <a:cs typeface="微软雅黑"/>
              </a:rPr>
              <a:t>发</a:t>
            </a:r>
            <a:r>
              <a:rPr sz="1050" spc="-10">
                <a:solidFill>
                  <a:srgbClr val="FFFFFF"/>
                </a:solidFill>
                <a:latin typeface="微软雅黑"/>
                <a:cs typeface="微软雅黑"/>
              </a:rPr>
              <a:t>展</a:t>
            </a:r>
            <a:r>
              <a:rPr sz="1050" spc="5">
                <a:solidFill>
                  <a:srgbClr val="FFFFFF"/>
                </a:solidFill>
                <a:latin typeface="微软雅黑"/>
                <a:cs typeface="微软雅黑"/>
              </a:rPr>
              <a:t>，</a:t>
            </a:r>
            <a:r>
              <a:rPr sz="1050" spc="-10">
                <a:solidFill>
                  <a:srgbClr val="FFFFFF"/>
                </a:solidFill>
                <a:latin typeface="微软雅黑"/>
                <a:cs typeface="微软雅黑"/>
              </a:rPr>
              <a:t>大</a:t>
            </a:r>
            <a:r>
              <a:rPr sz="1050" spc="5">
                <a:solidFill>
                  <a:srgbClr val="FFFFFF"/>
                </a:solidFill>
                <a:latin typeface="微软雅黑"/>
                <a:cs typeface="微软雅黑"/>
              </a:rPr>
              <a:t>数据 分析进行产品</a:t>
            </a:r>
            <a:r>
              <a:rPr sz="1050" spc="-10">
                <a:solidFill>
                  <a:srgbClr val="FFFFFF"/>
                </a:solidFill>
                <a:latin typeface="微软雅黑"/>
                <a:cs typeface="微软雅黑"/>
              </a:rPr>
              <a:t>使</a:t>
            </a:r>
            <a:r>
              <a:rPr sz="1050" spc="5">
                <a:solidFill>
                  <a:srgbClr val="FFFFFF"/>
                </a:solidFill>
                <a:latin typeface="微软雅黑"/>
                <a:cs typeface="微软雅黑"/>
              </a:rPr>
              <a:t>用</a:t>
            </a:r>
            <a:r>
              <a:rPr sz="1050" spc="-10">
                <a:solidFill>
                  <a:srgbClr val="FFFFFF"/>
                </a:solidFill>
                <a:latin typeface="微软雅黑"/>
                <a:cs typeface="微软雅黑"/>
              </a:rPr>
              <a:t>感</a:t>
            </a:r>
            <a:r>
              <a:rPr sz="1050" spc="5">
                <a:solidFill>
                  <a:srgbClr val="FFFFFF"/>
                </a:solidFill>
                <a:latin typeface="微软雅黑"/>
                <a:cs typeface="微软雅黑"/>
              </a:rPr>
              <a:t>受</a:t>
            </a:r>
            <a:r>
              <a:rPr sz="1050" spc="-10">
                <a:solidFill>
                  <a:srgbClr val="FFFFFF"/>
                </a:solidFill>
                <a:latin typeface="微软雅黑"/>
                <a:cs typeface="微软雅黑"/>
              </a:rPr>
              <a:t>评</a:t>
            </a:r>
            <a:r>
              <a:rPr sz="1050" spc="5">
                <a:solidFill>
                  <a:srgbClr val="FFFFFF"/>
                </a:solidFill>
                <a:latin typeface="微软雅黑"/>
                <a:cs typeface="微软雅黑"/>
              </a:rPr>
              <a:t>估， 努力在保障质</a:t>
            </a:r>
            <a:r>
              <a:rPr sz="1050" spc="-10">
                <a:solidFill>
                  <a:srgbClr val="FFFFFF"/>
                </a:solidFill>
                <a:latin typeface="微软雅黑"/>
                <a:cs typeface="微软雅黑"/>
              </a:rPr>
              <a:t>量</a:t>
            </a:r>
            <a:r>
              <a:rPr sz="1050" spc="5">
                <a:solidFill>
                  <a:srgbClr val="FFFFFF"/>
                </a:solidFill>
                <a:latin typeface="微软雅黑"/>
                <a:cs typeface="微软雅黑"/>
              </a:rPr>
              <a:t>的</a:t>
            </a:r>
            <a:r>
              <a:rPr sz="1050" spc="-10">
                <a:solidFill>
                  <a:srgbClr val="FFFFFF"/>
                </a:solidFill>
                <a:latin typeface="微软雅黑"/>
                <a:cs typeface="微软雅黑"/>
              </a:rPr>
              <a:t>同</a:t>
            </a:r>
            <a:r>
              <a:rPr sz="1050" spc="5">
                <a:solidFill>
                  <a:srgbClr val="FFFFFF"/>
                </a:solidFill>
                <a:latin typeface="微软雅黑"/>
                <a:cs typeface="微软雅黑"/>
              </a:rPr>
              <a:t>时</a:t>
            </a:r>
            <a:r>
              <a:rPr sz="1050" spc="-10">
                <a:solidFill>
                  <a:srgbClr val="FFFFFF"/>
                </a:solidFill>
                <a:latin typeface="微软雅黑"/>
                <a:cs typeface="微软雅黑"/>
              </a:rPr>
              <a:t>优</a:t>
            </a:r>
            <a:r>
              <a:rPr sz="1050">
                <a:solidFill>
                  <a:srgbClr val="FFFFFF"/>
                </a:solidFill>
                <a:latin typeface="微软雅黑"/>
                <a:cs typeface="微软雅黑"/>
              </a:rPr>
              <a:t>化客 </a:t>
            </a:r>
            <a:r>
              <a:rPr sz="1050" spc="5">
                <a:solidFill>
                  <a:srgbClr val="FFFFFF"/>
                </a:solidFill>
                <a:latin typeface="微软雅黑"/>
                <a:cs typeface="微软雅黑"/>
              </a:rPr>
              <a:t>户体验。</a:t>
            </a:r>
            <a:endParaRPr sz="1050">
              <a:latin typeface="微软雅黑"/>
              <a:cs typeface="微软雅黑"/>
            </a:endParaRPr>
          </a:p>
        </p:txBody>
      </p:sp>
      <p:sp>
        <p:nvSpPr>
          <p:cNvPr id="14" name="object 14"/>
          <p:cNvSpPr txBox="1"/>
          <p:nvPr/>
        </p:nvSpPr>
        <p:spPr>
          <a:xfrm>
            <a:off x="6184519" y="4792726"/>
            <a:ext cx="2338070" cy="1264285"/>
          </a:xfrm>
          <a:prstGeom prst="rect">
            <a:avLst/>
          </a:prstGeom>
        </p:spPr>
        <p:txBody>
          <a:bodyPr vert="horz" wrap="square" lIns="0" tIns="12700" rIns="0" bIns="0" rtlCol="0">
            <a:spAutoFit/>
          </a:bodyPr>
          <a:lstStyle/>
          <a:p>
            <a:pPr marL="1000125">
              <a:lnSpc>
                <a:spcPct val="100000"/>
              </a:lnSpc>
              <a:spcBef>
                <a:spcPts val="100"/>
              </a:spcBef>
            </a:pPr>
            <a:r>
              <a:rPr sz="1200" b="1">
                <a:solidFill>
                  <a:srgbClr val="FFFFFF"/>
                </a:solidFill>
                <a:latin typeface="微软雅黑"/>
                <a:cs typeface="微软雅黑"/>
              </a:rPr>
              <a:t>产品营销</a:t>
            </a:r>
            <a:endParaRPr sz="1200">
              <a:latin typeface="微软雅黑"/>
              <a:cs typeface="微软雅黑"/>
            </a:endParaRPr>
          </a:p>
          <a:p>
            <a:pPr marL="184785" marR="5080" indent="-172720" algn="just">
              <a:lnSpc>
                <a:spcPct val="120000"/>
              </a:lnSpc>
              <a:spcBef>
                <a:spcPts val="750"/>
              </a:spcBef>
              <a:buFont typeface="Arial"/>
              <a:buChar char="•"/>
              <a:tabLst>
                <a:tab pos="185420"/>
              </a:tabLst>
            </a:pPr>
            <a:r>
              <a:rPr sz="1050" spc="5">
                <a:solidFill>
                  <a:srgbClr val="FFFFFF"/>
                </a:solidFill>
                <a:latin typeface="微软雅黑"/>
                <a:cs typeface="微软雅黑"/>
              </a:rPr>
              <a:t>互联网技术的</a:t>
            </a:r>
            <a:r>
              <a:rPr sz="1050" spc="-10">
                <a:solidFill>
                  <a:srgbClr val="FFFFFF"/>
                </a:solidFill>
                <a:latin typeface="微软雅黑"/>
                <a:cs typeface="微软雅黑"/>
              </a:rPr>
              <a:t>发</a:t>
            </a:r>
            <a:r>
              <a:rPr sz="1050" spc="5">
                <a:solidFill>
                  <a:srgbClr val="FFFFFF"/>
                </a:solidFill>
                <a:latin typeface="微软雅黑"/>
                <a:cs typeface="微软雅黑"/>
              </a:rPr>
              <a:t>展</a:t>
            </a:r>
            <a:r>
              <a:rPr sz="1050" spc="-10">
                <a:solidFill>
                  <a:srgbClr val="FFFFFF"/>
                </a:solidFill>
                <a:latin typeface="微软雅黑"/>
                <a:cs typeface="微软雅黑"/>
              </a:rPr>
              <a:t>创</a:t>
            </a:r>
            <a:r>
              <a:rPr sz="1050" spc="5">
                <a:solidFill>
                  <a:srgbClr val="FFFFFF"/>
                </a:solidFill>
                <a:latin typeface="微软雅黑"/>
                <a:cs typeface="微软雅黑"/>
              </a:rPr>
              <a:t>新</a:t>
            </a:r>
            <a:r>
              <a:rPr sz="1050" spc="-10">
                <a:solidFill>
                  <a:srgbClr val="FFFFFF"/>
                </a:solidFill>
                <a:latin typeface="微软雅黑"/>
                <a:cs typeface="微软雅黑"/>
              </a:rPr>
              <a:t>获</a:t>
            </a:r>
            <a:r>
              <a:rPr sz="1050" spc="5">
                <a:solidFill>
                  <a:srgbClr val="FFFFFF"/>
                </a:solidFill>
                <a:latin typeface="微软雅黑"/>
                <a:cs typeface="微软雅黑"/>
              </a:rPr>
              <a:t>客方</a:t>
            </a:r>
            <a:r>
              <a:rPr sz="1050" spc="-10">
                <a:solidFill>
                  <a:srgbClr val="FFFFFF"/>
                </a:solidFill>
                <a:latin typeface="微软雅黑"/>
                <a:cs typeface="微软雅黑"/>
              </a:rPr>
              <a:t>式</a:t>
            </a:r>
            <a:r>
              <a:rPr sz="1050">
                <a:solidFill>
                  <a:srgbClr val="FFFFFF"/>
                </a:solidFill>
                <a:latin typeface="微软雅黑"/>
                <a:cs typeface="微软雅黑"/>
              </a:rPr>
              <a:t>，利 </a:t>
            </a:r>
            <a:r>
              <a:rPr sz="1050" spc="5">
                <a:solidFill>
                  <a:srgbClr val="FFFFFF"/>
                </a:solidFill>
                <a:latin typeface="微软雅黑"/>
                <a:cs typeface="微软雅黑"/>
              </a:rPr>
              <a:t>用大数据及垂</a:t>
            </a:r>
            <a:r>
              <a:rPr sz="1050" spc="-10">
                <a:solidFill>
                  <a:srgbClr val="FFFFFF"/>
                </a:solidFill>
                <a:latin typeface="微软雅黑"/>
                <a:cs typeface="微软雅黑"/>
              </a:rPr>
              <a:t>直</a:t>
            </a:r>
            <a:r>
              <a:rPr sz="1050" spc="5">
                <a:solidFill>
                  <a:srgbClr val="FFFFFF"/>
                </a:solidFill>
                <a:latin typeface="微软雅黑"/>
                <a:cs typeface="微软雅黑"/>
              </a:rPr>
              <a:t>类</a:t>
            </a:r>
            <a:r>
              <a:rPr sz="1050" spc="-5">
                <a:solidFill>
                  <a:srgbClr val="FFFFFF"/>
                </a:solidFill>
                <a:latin typeface="微软雅黑"/>
                <a:cs typeface="微软雅黑"/>
              </a:rPr>
              <a:t>APP</a:t>
            </a:r>
            <a:r>
              <a:rPr sz="1050" spc="-10">
                <a:solidFill>
                  <a:srgbClr val="FFFFFF"/>
                </a:solidFill>
                <a:latin typeface="微软雅黑"/>
                <a:cs typeface="微软雅黑"/>
              </a:rPr>
              <a:t>有</a:t>
            </a:r>
            <a:r>
              <a:rPr sz="1050" spc="5">
                <a:solidFill>
                  <a:srgbClr val="FFFFFF"/>
                </a:solidFill>
                <a:latin typeface="微软雅黑"/>
                <a:cs typeface="微软雅黑"/>
              </a:rPr>
              <a:t>效</a:t>
            </a:r>
            <a:r>
              <a:rPr sz="1050" spc="-10">
                <a:solidFill>
                  <a:srgbClr val="FFFFFF"/>
                </a:solidFill>
                <a:latin typeface="微软雅黑"/>
                <a:cs typeface="微软雅黑"/>
              </a:rPr>
              <a:t>降</a:t>
            </a:r>
            <a:r>
              <a:rPr sz="1050" spc="5">
                <a:solidFill>
                  <a:srgbClr val="FFFFFF"/>
                </a:solidFill>
                <a:latin typeface="微软雅黑"/>
                <a:cs typeface="微软雅黑"/>
              </a:rPr>
              <a:t>低</a:t>
            </a:r>
            <a:r>
              <a:rPr sz="1050" spc="-10">
                <a:solidFill>
                  <a:srgbClr val="FFFFFF"/>
                </a:solidFill>
                <a:latin typeface="微软雅黑"/>
                <a:cs typeface="微软雅黑"/>
              </a:rPr>
              <a:t>成</a:t>
            </a:r>
            <a:r>
              <a:rPr sz="1050" spc="5">
                <a:solidFill>
                  <a:srgbClr val="FFFFFF"/>
                </a:solidFill>
                <a:latin typeface="微软雅黑"/>
                <a:cs typeface="微软雅黑"/>
              </a:rPr>
              <a:t>本 提升效率，提</a:t>
            </a:r>
            <a:r>
              <a:rPr sz="1050" spc="-10">
                <a:solidFill>
                  <a:srgbClr val="FFFFFF"/>
                </a:solidFill>
                <a:latin typeface="微软雅黑"/>
                <a:cs typeface="微软雅黑"/>
              </a:rPr>
              <a:t>高</a:t>
            </a:r>
            <a:r>
              <a:rPr sz="1050" spc="5">
                <a:solidFill>
                  <a:srgbClr val="FFFFFF"/>
                </a:solidFill>
                <a:latin typeface="微软雅黑"/>
                <a:cs typeface="微软雅黑"/>
              </a:rPr>
              <a:t>了</a:t>
            </a:r>
            <a:r>
              <a:rPr sz="1050" spc="-10">
                <a:solidFill>
                  <a:srgbClr val="FFFFFF"/>
                </a:solidFill>
                <a:latin typeface="微软雅黑"/>
                <a:cs typeface="微软雅黑"/>
              </a:rPr>
              <a:t>行</a:t>
            </a:r>
            <a:r>
              <a:rPr sz="1050" spc="5">
                <a:solidFill>
                  <a:srgbClr val="FFFFFF"/>
                </a:solidFill>
                <a:latin typeface="微软雅黑"/>
                <a:cs typeface="微软雅黑"/>
              </a:rPr>
              <a:t>业</a:t>
            </a:r>
            <a:r>
              <a:rPr sz="1050" spc="-10">
                <a:solidFill>
                  <a:srgbClr val="FFFFFF"/>
                </a:solidFill>
                <a:latin typeface="微软雅黑"/>
                <a:cs typeface="微软雅黑"/>
              </a:rPr>
              <a:t>信</a:t>
            </a:r>
            <a:r>
              <a:rPr sz="1050" spc="5">
                <a:solidFill>
                  <a:srgbClr val="FFFFFF"/>
                </a:solidFill>
                <a:latin typeface="微软雅黑"/>
                <a:cs typeface="微软雅黑"/>
              </a:rPr>
              <a:t>息透</a:t>
            </a:r>
            <a:r>
              <a:rPr sz="1050" spc="-10">
                <a:solidFill>
                  <a:srgbClr val="FFFFFF"/>
                </a:solidFill>
                <a:latin typeface="微软雅黑"/>
                <a:cs typeface="微软雅黑"/>
              </a:rPr>
              <a:t>明</a:t>
            </a:r>
            <a:r>
              <a:rPr sz="1050" spc="5">
                <a:solidFill>
                  <a:srgbClr val="FFFFFF"/>
                </a:solidFill>
                <a:latin typeface="微软雅黑"/>
                <a:cs typeface="微软雅黑"/>
              </a:rPr>
              <a:t>度， 助力私处护理</a:t>
            </a:r>
            <a:r>
              <a:rPr sz="1050" spc="-10">
                <a:solidFill>
                  <a:srgbClr val="FFFFFF"/>
                </a:solidFill>
                <a:latin typeface="微软雅黑"/>
                <a:cs typeface="微软雅黑"/>
              </a:rPr>
              <a:t>行</a:t>
            </a:r>
            <a:r>
              <a:rPr sz="1050" spc="5">
                <a:solidFill>
                  <a:srgbClr val="FFFFFF"/>
                </a:solidFill>
                <a:latin typeface="微软雅黑"/>
                <a:cs typeface="微软雅黑"/>
              </a:rPr>
              <a:t>业</a:t>
            </a:r>
            <a:r>
              <a:rPr sz="1050" spc="-10">
                <a:solidFill>
                  <a:srgbClr val="FFFFFF"/>
                </a:solidFill>
                <a:latin typeface="微软雅黑"/>
                <a:cs typeface="微软雅黑"/>
              </a:rPr>
              <a:t>的</a:t>
            </a:r>
            <a:r>
              <a:rPr sz="1050" spc="5">
                <a:solidFill>
                  <a:srgbClr val="FFFFFF"/>
                </a:solidFill>
                <a:latin typeface="微软雅黑"/>
                <a:cs typeface="微软雅黑"/>
              </a:rPr>
              <a:t>品</a:t>
            </a:r>
            <a:r>
              <a:rPr sz="1050" spc="-10">
                <a:solidFill>
                  <a:srgbClr val="FFFFFF"/>
                </a:solidFill>
                <a:latin typeface="微软雅黑"/>
                <a:cs typeface="微软雅黑"/>
              </a:rPr>
              <a:t>牌</a:t>
            </a:r>
            <a:r>
              <a:rPr sz="1050" spc="5">
                <a:solidFill>
                  <a:srgbClr val="FFFFFF"/>
                </a:solidFill>
                <a:latin typeface="微软雅黑"/>
                <a:cs typeface="微软雅黑"/>
              </a:rPr>
              <a:t>塑造</a:t>
            </a:r>
            <a:r>
              <a:rPr sz="1050" spc="-10">
                <a:solidFill>
                  <a:srgbClr val="FFFFFF"/>
                </a:solidFill>
                <a:latin typeface="微软雅黑"/>
                <a:cs typeface="微软雅黑"/>
              </a:rPr>
              <a:t>和</a:t>
            </a:r>
            <a:r>
              <a:rPr sz="1050">
                <a:solidFill>
                  <a:srgbClr val="FFFFFF"/>
                </a:solidFill>
                <a:latin typeface="微软雅黑"/>
                <a:cs typeface="微软雅黑"/>
              </a:rPr>
              <a:t>快速 发展</a:t>
            </a:r>
            <a:endParaRPr sz="1050">
              <a:latin typeface="微软雅黑"/>
              <a:cs typeface="微软雅黑"/>
            </a:endParaRPr>
          </a:p>
        </p:txBody>
      </p:sp>
      <p:sp>
        <p:nvSpPr>
          <p:cNvPr id="15" name="object 15"/>
          <p:cNvSpPr/>
          <p:nvPr/>
        </p:nvSpPr>
        <p:spPr>
          <a:xfrm>
            <a:off x="5748273" y="2720085"/>
            <a:ext cx="956055" cy="956056"/>
          </a:xfrm>
          <a:prstGeom prst="rect">
            <a:avLst/>
          </a:prstGeom>
          <a:blipFill>
            <a:blip r:embed="rId4"/>
            <a:stretch>
              <a:fillRect/>
            </a:stretch>
          </a:blipFill>
        </p:spPr>
        <p:txBody>
          <a:bodyPr wrap="square" lIns="0" tIns="0" rIns="0" bIns="0" rtlCol="0"/>
          <a:lstStyle/>
          <a:p/>
        </p:txBody>
      </p:sp>
      <p:sp>
        <p:nvSpPr>
          <p:cNvPr id="16" name="object 16"/>
          <p:cNvSpPr/>
          <p:nvPr/>
        </p:nvSpPr>
        <p:spPr>
          <a:xfrm>
            <a:off x="2101595" y="3927347"/>
            <a:ext cx="721360" cy="721360"/>
          </a:xfrm>
          <a:custGeom>
            <a:rect l="l" t="t" r="r" b="b"/>
            <a:pathLst>
              <a:path w="721360" h="721360">
                <a:moveTo>
                  <a:pt x="360426" y="0"/>
                </a:moveTo>
                <a:lnTo>
                  <a:pt x="311528" y="3291"/>
                </a:lnTo>
                <a:lnTo>
                  <a:pt x="264627" y="12878"/>
                </a:lnTo>
                <a:lnTo>
                  <a:pt x="220152" y="28330"/>
                </a:lnTo>
                <a:lnTo>
                  <a:pt x="178533" y="49219"/>
                </a:lnTo>
                <a:lnTo>
                  <a:pt x="140201" y="75114"/>
                </a:lnTo>
                <a:lnTo>
                  <a:pt x="105584" y="105584"/>
                </a:lnTo>
                <a:lnTo>
                  <a:pt x="75114" y="140201"/>
                </a:lnTo>
                <a:lnTo>
                  <a:pt x="49219" y="178533"/>
                </a:lnTo>
                <a:lnTo>
                  <a:pt x="28330" y="220152"/>
                </a:lnTo>
                <a:lnTo>
                  <a:pt x="12878" y="264627"/>
                </a:lnTo>
                <a:lnTo>
                  <a:pt x="3291" y="311528"/>
                </a:lnTo>
                <a:lnTo>
                  <a:pt x="0" y="360425"/>
                </a:lnTo>
                <a:lnTo>
                  <a:pt x="3291" y="409323"/>
                </a:lnTo>
                <a:lnTo>
                  <a:pt x="12878" y="456224"/>
                </a:lnTo>
                <a:lnTo>
                  <a:pt x="28330" y="500699"/>
                </a:lnTo>
                <a:lnTo>
                  <a:pt x="49219" y="542318"/>
                </a:lnTo>
                <a:lnTo>
                  <a:pt x="75114" y="580650"/>
                </a:lnTo>
                <a:lnTo>
                  <a:pt x="105584" y="615267"/>
                </a:lnTo>
                <a:lnTo>
                  <a:pt x="140201" y="645737"/>
                </a:lnTo>
                <a:lnTo>
                  <a:pt x="178533" y="671632"/>
                </a:lnTo>
                <a:lnTo>
                  <a:pt x="220152" y="692521"/>
                </a:lnTo>
                <a:lnTo>
                  <a:pt x="264627" y="707973"/>
                </a:lnTo>
                <a:lnTo>
                  <a:pt x="311528" y="717560"/>
                </a:lnTo>
                <a:lnTo>
                  <a:pt x="360426" y="720851"/>
                </a:lnTo>
                <a:lnTo>
                  <a:pt x="409323" y="717560"/>
                </a:lnTo>
                <a:lnTo>
                  <a:pt x="456224" y="707973"/>
                </a:lnTo>
                <a:lnTo>
                  <a:pt x="500699" y="692521"/>
                </a:lnTo>
                <a:lnTo>
                  <a:pt x="542318" y="671632"/>
                </a:lnTo>
                <a:lnTo>
                  <a:pt x="580650" y="645737"/>
                </a:lnTo>
                <a:lnTo>
                  <a:pt x="615267" y="615267"/>
                </a:lnTo>
                <a:lnTo>
                  <a:pt x="645737" y="580650"/>
                </a:lnTo>
                <a:lnTo>
                  <a:pt x="671632" y="542318"/>
                </a:lnTo>
                <a:lnTo>
                  <a:pt x="692521" y="500699"/>
                </a:lnTo>
                <a:lnTo>
                  <a:pt x="707973" y="456224"/>
                </a:lnTo>
                <a:lnTo>
                  <a:pt x="717560" y="409323"/>
                </a:lnTo>
                <a:lnTo>
                  <a:pt x="720852" y="360425"/>
                </a:lnTo>
                <a:lnTo>
                  <a:pt x="717560" y="311528"/>
                </a:lnTo>
                <a:lnTo>
                  <a:pt x="707973" y="264627"/>
                </a:lnTo>
                <a:lnTo>
                  <a:pt x="692521" y="220152"/>
                </a:lnTo>
                <a:lnTo>
                  <a:pt x="671632" y="178533"/>
                </a:lnTo>
                <a:lnTo>
                  <a:pt x="645737" y="140201"/>
                </a:lnTo>
                <a:lnTo>
                  <a:pt x="615267" y="105584"/>
                </a:lnTo>
                <a:lnTo>
                  <a:pt x="580650" y="75114"/>
                </a:lnTo>
                <a:lnTo>
                  <a:pt x="542318" y="49219"/>
                </a:lnTo>
                <a:lnTo>
                  <a:pt x="500699" y="28330"/>
                </a:lnTo>
                <a:lnTo>
                  <a:pt x="456224" y="12878"/>
                </a:lnTo>
                <a:lnTo>
                  <a:pt x="409323" y="3291"/>
                </a:lnTo>
                <a:lnTo>
                  <a:pt x="360426" y="0"/>
                </a:lnTo>
                <a:close/>
              </a:path>
            </a:pathLst>
          </a:custGeom>
          <a:solidFill>
            <a:srgbClr val="8AC53E"/>
          </a:solidFill>
        </p:spPr>
        <p:txBody>
          <a:bodyPr wrap="square" lIns="0" tIns="0" rIns="0" bIns="0" rtlCol="0"/>
          <a:lstStyle/>
          <a:p/>
        </p:txBody>
      </p:sp>
      <p:sp>
        <p:nvSpPr>
          <p:cNvPr id="17" name="object 17"/>
          <p:cNvSpPr/>
          <p:nvPr/>
        </p:nvSpPr>
        <p:spPr>
          <a:xfrm>
            <a:off x="2101595" y="3927347"/>
            <a:ext cx="721360" cy="721360"/>
          </a:xfrm>
          <a:custGeom>
            <a:rect l="l" t="t" r="r" b="b"/>
            <a:pathLst>
              <a:path w="721360" h="721360">
                <a:moveTo>
                  <a:pt x="0" y="360425"/>
                </a:moveTo>
                <a:lnTo>
                  <a:pt x="3291" y="311528"/>
                </a:lnTo>
                <a:lnTo>
                  <a:pt x="12878" y="264627"/>
                </a:lnTo>
                <a:lnTo>
                  <a:pt x="28330" y="220152"/>
                </a:lnTo>
                <a:lnTo>
                  <a:pt x="49219" y="178533"/>
                </a:lnTo>
                <a:lnTo>
                  <a:pt x="75114" y="140201"/>
                </a:lnTo>
                <a:lnTo>
                  <a:pt x="105584" y="105584"/>
                </a:lnTo>
                <a:lnTo>
                  <a:pt x="140201" y="75114"/>
                </a:lnTo>
                <a:lnTo>
                  <a:pt x="178533" y="49219"/>
                </a:lnTo>
                <a:lnTo>
                  <a:pt x="220152" y="28330"/>
                </a:lnTo>
                <a:lnTo>
                  <a:pt x="264627" y="12878"/>
                </a:lnTo>
                <a:lnTo>
                  <a:pt x="311528" y="3291"/>
                </a:lnTo>
                <a:lnTo>
                  <a:pt x="360426" y="0"/>
                </a:lnTo>
                <a:lnTo>
                  <a:pt x="409323" y="3291"/>
                </a:lnTo>
                <a:lnTo>
                  <a:pt x="456224" y="12878"/>
                </a:lnTo>
                <a:lnTo>
                  <a:pt x="500699" y="28330"/>
                </a:lnTo>
                <a:lnTo>
                  <a:pt x="542318" y="49219"/>
                </a:lnTo>
                <a:lnTo>
                  <a:pt x="580650" y="75114"/>
                </a:lnTo>
                <a:lnTo>
                  <a:pt x="615267" y="105584"/>
                </a:lnTo>
                <a:lnTo>
                  <a:pt x="645737" y="140201"/>
                </a:lnTo>
                <a:lnTo>
                  <a:pt x="671632" y="178533"/>
                </a:lnTo>
                <a:lnTo>
                  <a:pt x="692521" y="220152"/>
                </a:lnTo>
                <a:lnTo>
                  <a:pt x="707973" y="264627"/>
                </a:lnTo>
                <a:lnTo>
                  <a:pt x="717560" y="311528"/>
                </a:lnTo>
                <a:lnTo>
                  <a:pt x="720852" y="360425"/>
                </a:lnTo>
                <a:lnTo>
                  <a:pt x="717560" y="409323"/>
                </a:lnTo>
                <a:lnTo>
                  <a:pt x="707973" y="456224"/>
                </a:lnTo>
                <a:lnTo>
                  <a:pt x="692521" y="500699"/>
                </a:lnTo>
                <a:lnTo>
                  <a:pt x="671632" y="542318"/>
                </a:lnTo>
                <a:lnTo>
                  <a:pt x="645737" y="580650"/>
                </a:lnTo>
                <a:lnTo>
                  <a:pt x="615267" y="615267"/>
                </a:lnTo>
                <a:lnTo>
                  <a:pt x="580650" y="645737"/>
                </a:lnTo>
                <a:lnTo>
                  <a:pt x="542318" y="671632"/>
                </a:lnTo>
                <a:lnTo>
                  <a:pt x="500699" y="692521"/>
                </a:lnTo>
                <a:lnTo>
                  <a:pt x="456224" y="707973"/>
                </a:lnTo>
                <a:lnTo>
                  <a:pt x="409323" y="717560"/>
                </a:lnTo>
                <a:lnTo>
                  <a:pt x="360426" y="720851"/>
                </a:lnTo>
                <a:lnTo>
                  <a:pt x="311528" y="717560"/>
                </a:lnTo>
                <a:lnTo>
                  <a:pt x="264627" y="707973"/>
                </a:lnTo>
                <a:lnTo>
                  <a:pt x="220152" y="692521"/>
                </a:lnTo>
                <a:lnTo>
                  <a:pt x="178533" y="671632"/>
                </a:lnTo>
                <a:lnTo>
                  <a:pt x="140201" y="645737"/>
                </a:lnTo>
                <a:lnTo>
                  <a:pt x="105584" y="615267"/>
                </a:lnTo>
                <a:lnTo>
                  <a:pt x="75114" y="580650"/>
                </a:lnTo>
                <a:lnTo>
                  <a:pt x="49219" y="542318"/>
                </a:lnTo>
                <a:lnTo>
                  <a:pt x="28330" y="500699"/>
                </a:lnTo>
                <a:lnTo>
                  <a:pt x="12878" y="456224"/>
                </a:lnTo>
                <a:lnTo>
                  <a:pt x="3291" y="409323"/>
                </a:lnTo>
                <a:lnTo>
                  <a:pt x="0" y="360425"/>
                </a:lnTo>
                <a:close/>
              </a:path>
            </a:pathLst>
          </a:custGeom>
          <a:ln w="76200">
            <a:solidFill>
              <a:srgbClr val="FFFFFF"/>
            </a:solidFill>
          </a:ln>
        </p:spPr>
        <p:txBody>
          <a:bodyPr wrap="square" lIns="0" tIns="0" rIns="0" bIns="0" rtlCol="0"/>
          <a:lstStyle/>
          <a:p/>
        </p:txBody>
      </p:sp>
      <p:sp>
        <p:nvSpPr>
          <p:cNvPr id="18" name="object 18"/>
          <p:cNvSpPr/>
          <p:nvPr/>
        </p:nvSpPr>
        <p:spPr>
          <a:xfrm>
            <a:off x="4562855" y="3927347"/>
            <a:ext cx="721360" cy="721360"/>
          </a:xfrm>
          <a:custGeom>
            <a:rect l="l" t="t" r="r" b="b"/>
            <a:pathLst>
              <a:path w="721360" h="721360">
                <a:moveTo>
                  <a:pt x="360426" y="0"/>
                </a:moveTo>
                <a:lnTo>
                  <a:pt x="311528" y="3291"/>
                </a:lnTo>
                <a:lnTo>
                  <a:pt x="264627" y="12878"/>
                </a:lnTo>
                <a:lnTo>
                  <a:pt x="220152" y="28330"/>
                </a:lnTo>
                <a:lnTo>
                  <a:pt x="178533" y="49219"/>
                </a:lnTo>
                <a:lnTo>
                  <a:pt x="140201" y="75114"/>
                </a:lnTo>
                <a:lnTo>
                  <a:pt x="105584" y="105584"/>
                </a:lnTo>
                <a:lnTo>
                  <a:pt x="75114" y="140201"/>
                </a:lnTo>
                <a:lnTo>
                  <a:pt x="49219" y="178533"/>
                </a:lnTo>
                <a:lnTo>
                  <a:pt x="28330" y="220152"/>
                </a:lnTo>
                <a:lnTo>
                  <a:pt x="12878" y="264627"/>
                </a:lnTo>
                <a:lnTo>
                  <a:pt x="3291" y="311528"/>
                </a:lnTo>
                <a:lnTo>
                  <a:pt x="0" y="360425"/>
                </a:lnTo>
                <a:lnTo>
                  <a:pt x="3291" y="409323"/>
                </a:lnTo>
                <a:lnTo>
                  <a:pt x="12878" y="456224"/>
                </a:lnTo>
                <a:lnTo>
                  <a:pt x="28330" y="500699"/>
                </a:lnTo>
                <a:lnTo>
                  <a:pt x="49219" y="542318"/>
                </a:lnTo>
                <a:lnTo>
                  <a:pt x="75114" y="580650"/>
                </a:lnTo>
                <a:lnTo>
                  <a:pt x="105584" y="615267"/>
                </a:lnTo>
                <a:lnTo>
                  <a:pt x="140201" y="645737"/>
                </a:lnTo>
                <a:lnTo>
                  <a:pt x="178533" y="671632"/>
                </a:lnTo>
                <a:lnTo>
                  <a:pt x="220152" y="692521"/>
                </a:lnTo>
                <a:lnTo>
                  <a:pt x="264627" y="707973"/>
                </a:lnTo>
                <a:lnTo>
                  <a:pt x="311528" y="717560"/>
                </a:lnTo>
                <a:lnTo>
                  <a:pt x="360426" y="720851"/>
                </a:lnTo>
                <a:lnTo>
                  <a:pt x="409323" y="717560"/>
                </a:lnTo>
                <a:lnTo>
                  <a:pt x="456224" y="707973"/>
                </a:lnTo>
                <a:lnTo>
                  <a:pt x="500699" y="692521"/>
                </a:lnTo>
                <a:lnTo>
                  <a:pt x="542318" y="671632"/>
                </a:lnTo>
                <a:lnTo>
                  <a:pt x="580650" y="645737"/>
                </a:lnTo>
                <a:lnTo>
                  <a:pt x="615267" y="615267"/>
                </a:lnTo>
                <a:lnTo>
                  <a:pt x="645737" y="580650"/>
                </a:lnTo>
                <a:lnTo>
                  <a:pt x="671632" y="542318"/>
                </a:lnTo>
                <a:lnTo>
                  <a:pt x="692521" y="500699"/>
                </a:lnTo>
                <a:lnTo>
                  <a:pt x="707973" y="456224"/>
                </a:lnTo>
                <a:lnTo>
                  <a:pt x="717560" y="409323"/>
                </a:lnTo>
                <a:lnTo>
                  <a:pt x="720852" y="360425"/>
                </a:lnTo>
                <a:lnTo>
                  <a:pt x="717560" y="311528"/>
                </a:lnTo>
                <a:lnTo>
                  <a:pt x="707973" y="264627"/>
                </a:lnTo>
                <a:lnTo>
                  <a:pt x="692521" y="220152"/>
                </a:lnTo>
                <a:lnTo>
                  <a:pt x="671632" y="178533"/>
                </a:lnTo>
                <a:lnTo>
                  <a:pt x="645737" y="140201"/>
                </a:lnTo>
                <a:lnTo>
                  <a:pt x="615267" y="105584"/>
                </a:lnTo>
                <a:lnTo>
                  <a:pt x="580650" y="75114"/>
                </a:lnTo>
                <a:lnTo>
                  <a:pt x="542318" y="49219"/>
                </a:lnTo>
                <a:lnTo>
                  <a:pt x="500699" y="28330"/>
                </a:lnTo>
                <a:lnTo>
                  <a:pt x="456224" y="12878"/>
                </a:lnTo>
                <a:lnTo>
                  <a:pt x="409323" y="3291"/>
                </a:lnTo>
                <a:lnTo>
                  <a:pt x="360426" y="0"/>
                </a:lnTo>
                <a:close/>
              </a:path>
            </a:pathLst>
          </a:custGeom>
          <a:solidFill>
            <a:srgbClr val="8AC53E"/>
          </a:solidFill>
        </p:spPr>
        <p:txBody>
          <a:bodyPr wrap="square" lIns="0" tIns="0" rIns="0" bIns="0" rtlCol="0"/>
          <a:lstStyle/>
          <a:p/>
        </p:txBody>
      </p:sp>
      <p:sp>
        <p:nvSpPr>
          <p:cNvPr id="19" name="object 19"/>
          <p:cNvSpPr/>
          <p:nvPr/>
        </p:nvSpPr>
        <p:spPr>
          <a:xfrm>
            <a:off x="4562855" y="3927347"/>
            <a:ext cx="721360" cy="721360"/>
          </a:xfrm>
          <a:custGeom>
            <a:rect l="l" t="t" r="r" b="b"/>
            <a:pathLst>
              <a:path w="721360" h="721360">
                <a:moveTo>
                  <a:pt x="0" y="360425"/>
                </a:moveTo>
                <a:lnTo>
                  <a:pt x="3291" y="311528"/>
                </a:lnTo>
                <a:lnTo>
                  <a:pt x="12878" y="264627"/>
                </a:lnTo>
                <a:lnTo>
                  <a:pt x="28330" y="220152"/>
                </a:lnTo>
                <a:lnTo>
                  <a:pt x="49219" y="178533"/>
                </a:lnTo>
                <a:lnTo>
                  <a:pt x="75114" y="140201"/>
                </a:lnTo>
                <a:lnTo>
                  <a:pt x="105584" y="105584"/>
                </a:lnTo>
                <a:lnTo>
                  <a:pt x="140201" y="75114"/>
                </a:lnTo>
                <a:lnTo>
                  <a:pt x="178533" y="49219"/>
                </a:lnTo>
                <a:lnTo>
                  <a:pt x="220152" y="28330"/>
                </a:lnTo>
                <a:lnTo>
                  <a:pt x="264627" y="12878"/>
                </a:lnTo>
                <a:lnTo>
                  <a:pt x="311528" y="3291"/>
                </a:lnTo>
                <a:lnTo>
                  <a:pt x="360426" y="0"/>
                </a:lnTo>
                <a:lnTo>
                  <a:pt x="409323" y="3291"/>
                </a:lnTo>
                <a:lnTo>
                  <a:pt x="456224" y="12878"/>
                </a:lnTo>
                <a:lnTo>
                  <a:pt x="500699" y="28330"/>
                </a:lnTo>
                <a:lnTo>
                  <a:pt x="542318" y="49219"/>
                </a:lnTo>
                <a:lnTo>
                  <a:pt x="580650" y="75114"/>
                </a:lnTo>
                <a:lnTo>
                  <a:pt x="615267" y="105584"/>
                </a:lnTo>
                <a:lnTo>
                  <a:pt x="645737" y="140201"/>
                </a:lnTo>
                <a:lnTo>
                  <a:pt x="671632" y="178533"/>
                </a:lnTo>
                <a:lnTo>
                  <a:pt x="692521" y="220152"/>
                </a:lnTo>
                <a:lnTo>
                  <a:pt x="707973" y="264627"/>
                </a:lnTo>
                <a:lnTo>
                  <a:pt x="717560" y="311528"/>
                </a:lnTo>
                <a:lnTo>
                  <a:pt x="720852" y="360425"/>
                </a:lnTo>
                <a:lnTo>
                  <a:pt x="717560" y="409323"/>
                </a:lnTo>
                <a:lnTo>
                  <a:pt x="707973" y="456224"/>
                </a:lnTo>
                <a:lnTo>
                  <a:pt x="692521" y="500699"/>
                </a:lnTo>
                <a:lnTo>
                  <a:pt x="671632" y="542318"/>
                </a:lnTo>
                <a:lnTo>
                  <a:pt x="645737" y="580650"/>
                </a:lnTo>
                <a:lnTo>
                  <a:pt x="615267" y="615267"/>
                </a:lnTo>
                <a:lnTo>
                  <a:pt x="580650" y="645737"/>
                </a:lnTo>
                <a:lnTo>
                  <a:pt x="542318" y="671632"/>
                </a:lnTo>
                <a:lnTo>
                  <a:pt x="500699" y="692521"/>
                </a:lnTo>
                <a:lnTo>
                  <a:pt x="456224" y="707973"/>
                </a:lnTo>
                <a:lnTo>
                  <a:pt x="409323" y="717560"/>
                </a:lnTo>
                <a:lnTo>
                  <a:pt x="360426" y="720851"/>
                </a:lnTo>
                <a:lnTo>
                  <a:pt x="311528" y="717560"/>
                </a:lnTo>
                <a:lnTo>
                  <a:pt x="264627" y="707973"/>
                </a:lnTo>
                <a:lnTo>
                  <a:pt x="220152" y="692521"/>
                </a:lnTo>
                <a:lnTo>
                  <a:pt x="178533" y="671632"/>
                </a:lnTo>
                <a:lnTo>
                  <a:pt x="140201" y="645737"/>
                </a:lnTo>
                <a:lnTo>
                  <a:pt x="105584" y="615267"/>
                </a:lnTo>
                <a:lnTo>
                  <a:pt x="75114" y="580650"/>
                </a:lnTo>
                <a:lnTo>
                  <a:pt x="49219" y="542318"/>
                </a:lnTo>
                <a:lnTo>
                  <a:pt x="28330" y="500699"/>
                </a:lnTo>
                <a:lnTo>
                  <a:pt x="12878" y="456224"/>
                </a:lnTo>
                <a:lnTo>
                  <a:pt x="3291" y="409323"/>
                </a:lnTo>
                <a:lnTo>
                  <a:pt x="0" y="360425"/>
                </a:lnTo>
                <a:close/>
              </a:path>
            </a:pathLst>
          </a:custGeom>
          <a:ln w="76200">
            <a:solidFill>
              <a:srgbClr val="FFFFFF"/>
            </a:solidFill>
          </a:ln>
        </p:spPr>
        <p:txBody>
          <a:bodyPr wrap="square" lIns="0" tIns="0" rIns="0" bIns="0" rtlCol="0"/>
          <a:lstStyle/>
          <a:p/>
        </p:txBody>
      </p:sp>
      <p:sp>
        <p:nvSpPr>
          <p:cNvPr id="20" name="object 20"/>
          <p:cNvSpPr/>
          <p:nvPr/>
        </p:nvSpPr>
        <p:spPr>
          <a:xfrm>
            <a:off x="7185659" y="3909059"/>
            <a:ext cx="721360" cy="719455"/>
          </a:xfrm>
          <a:custGeom>
            <a:rect l="l" t="t" r="r" b="b"/>
            <a:pathLst>
              <a:path w="721359" h="719454">
                <a:moveTo>
                  <a:pt x="360425" y="0"/>
                </a:moveTo>
                <a:lnTo>
                  <a:pt x="311528" y="3283"/>
                </a:lnTo>
                <a:lnTo>
                  <a:pt x="264627" y="12848"/>
                </a:lnTo>
                <a:lnTo>
                  <a:pt x="220152" y="28265"/>
                </a:lnTo>
                <a:lnTo>
                  <a:pt x="178533" y="49106"/>
                </a:lnTo>
                <a:lnTo>
                  <a:pt x="140201" y="74943"/>
                </a:lnTo>
                <a:lnTo>
                  <a:pt x="105584" y="105346"/>
                </a:lnTo>
                <a:lnTo>
                  <a:pt x="75114" y="139887"/>
                </a:lnTo>
                <a:lnTo>
                  <a:pt x="49219" y="178138"/>
                </a:lnTo>
                <a:lnTo>
                  <a:pt x="28330" y="219670"/>
                </a:lnTo>
                <a:lnTo>
                  <a:pt x="12878" y="264054"/>
                </a:lnTo>
                <a:lnTo>
                  <a:pt x="3291" y="310861"/>
                </a:lnTo>
                <a:lnTo>
                  <a:pt x="0" y="359663"/>
                </a:lnTo>
                <a:lnTo>
                  <a:pt x="3291" y="408466"/>
                </a:lnTo>
                <a:lnTo>
                  <a:pt x="12878" y="455273"/>
                </a:lnTo>
                <a:lnTo>
                  <a:pt x="28330" y="499657"/>
                </a:lnTo>
                <a:lnTo>
                  <a:pt x="49219" y="541189"/>
                </a:lnTo>
                <a:lnTo>
                  <a:pt x="75114" y="579440"/>
                </a:lnTo>
                <a:lnTo>
                  <a:pt x="105584" y="613981"/>
                </a:lnTo>
                <a:lnTo>
                  <a:pt x="140201" y="644384"/>
                </a:lnTo>
                <a:lnTo>
                  <a:pt x="178533" y="670221"/>
                </a:lnTo>
                <a:lnTo>
                  <a:pt x="220152" y="691062"/>
                </a:lnTo>
                <a:lnTo>
                  <a:pt x="264627" y="706479"/>
                </a:lnTo>
                <a:lnTo>
                  <a:pt x="311528" y="716044"/>
                </a:lnTo>
                <a:lnTo>
                  <a:pt x="360425" y="719327"/>
                </a:lnTo>
                <a:lnTo>
                  <a:pt x="409323" y="716044"/>
                </a:lnTo>
                <a:lnTo>
                  <a:pt x="456224" y="706479"/>
                </a:lnTo>
                <a:lnTo>
                  <a:pt x="500699" y="691062"/>
                </a:lnTo>
                <a:lnTo>
                  <a:pt x="542318" y="670221"/>
                </a:lnTo>
                <a:lnTo>
                  <a:pt x="580650" y="644384"/>
                </a:lnTo>
                <a:lnTo>
                  <a:pt x="615267" y="613981"/>
                </a:lnTo>
                <a:lnTo>
                  <a:pt x="645737" y="579440"/>
                </a:lnTo>
                <a:lnTo>
                  <a:pt x="671632" y="541189"/>
                </a:lnTo>
                <a:lnTo>
                  <a:pt x="692521" y="499657"/>
                </a:lnTo>
                <a:lnTo>
                  <a:pt x="707973" y="455273"/>
                </a:lnTo>
                <a:lnTo>
                  <a:pt x="717560" y="408466"/>
                </a:lnTo>
                <a:lnTo>
                  <a:pt x="720851" y="359663"/>
                </a:lnTo>
                <a:lnTo>
                  <a:pt x="717560" y="310861"/>
                </a:lnTo>
                <a:lnTo>
                  <a:pt x="707973" y="264054"/>
                </a:lnTo>
                <a:lnTo>
                  <a:pt x="692521" y="219670"/>
                </a:lnTo>
                <a:lnTo>
                  <a:pt x="671632" y="178138"/>
                </a:lnTo>
                <a:lnTo>
                  <a:pt x="645737" y="139887"/>
                </a:lnTo>
                <a:lnTo>
                  <a:pt x="615267" y="105346"/>
                </a:lnTo>
                <a:lnTo>
                  <a:pt x="580650" y="74943"/>
                </a:lnTo>
                <a:lnTo>
                  <a:pt x="542318" y="49106"/>
                </a:lnTo>
                <a:lnTo>
                  <a:pt x="500699" y="28265"/>
                </a:lnTo>
                <a:lnTo>
                  <a:pt x="456224" y="12848"/>
                </a:lnTo>
                <a:lnTo>
                  <a:pt x="409323" y="3283"/>
                </a:lnTo>
                <a:lnTo>
                  <a:pt x="360425" y="0"/>
                </a:lnTo>
                <a:close/>
              </a:path>
            </a:pathLst>
          </a:custGeom>
          <a:solidFill>
            <a:srgbClr val="8AC53E"/>
          </a:solidFill>
        </p:spPr>
        <p:txBody>
          <a:bodyPr wrap="square" lIns="0" tIns="0" rIns="0" bIns="0" rtlCol="0"/>
          <a:lstStyle/>
          <a:p/>
        </p:txBody>
      </p:sp>
      <p:sp>
        <p:nvSpPr>
          <p:cNvPr id="21" name="object 21"/>
          <p:cNvSpPr/>
          <p:nvPr/>
        </p:nvSpPr>
        <p:spPr>
          <a:xfrm>
            <a:off x="7185659" y="3909059"/>
            <a:ext cx="721360" cy="719455"/>
          </a:xfrm>
          <a:custGeom>
            <a:rect l="l" t="t" r="r" b="b"/>
            <a:pathLst>
              <a:path w="721359" h="719454">
                <a:moveTo>
                  <a:pt x="0" y="359663"/>
                </a:moveTo>
                <a:lnTo>
                  <a:pt x="3291" y="310861"/>
                </a:lnTo>
                <a:lnTo>
                  <a:pt x="12878" y="264054"/>
                </a:lnTo>
                <a:lnTo>
                  <a:pt x="28330" y="219670"/>
                </a:lnTo>
                <a:lnTo>
                  <a:pt x="49219" y="178138"/>
                </a:lnTo>
                <a:lnTo>
                  <a:pt x="75114" y="139887"/>
                </a:lnTo>
                <a:lnTo>
                  <a:pt x="105584" y="105346"/>
                </a:lnTo>
                <a:lnTo>
                  <a:pt x="140201" y="74943"/>
                </a:lnTo>
                <a:lnTo>
                  <a:pt x="178533" y="49106"/>
                </a:lnTo>
                <a:lnTo>
                  <a:pt x="220152" y="28265"/>
                </a:lnTo>
                <a:lnTo>
                  <a:pt x="264627" y="12848"/>
                </a:lnTo>
                <a:lnTo>
                  <a:pt x="311528" y="3283"/>
                </a:lnTo>
                <a:lnTo>
                  <a:pt x="360425" y="0"/>
                </a:lnTo>
                <a:lnTo>
                  <a:pt x="409323" y="3283"/>
                </a:lnTo>
                <a:lnTo>
                  <a:pt x="456224" y="12848"/>
                </a:lnTo>
                <a:lnTo>
                  <a:pt x="500699" y="28265"/>
                </a:lnTo>
                <a:lnTo>
                  <a:pt x="542318" y="49106"/>
                </a:lnTo>
                <a:lnTo>
                  <a:pt x="580650" y="74943"/>
                </a:lnTo>
                <a:lnTo>
                  <a:pt x="615267" y="105346"/>
                </a:lnTo>
                <a:lnTo>
                  <a:pt x="645737" y="139887"/>
                </a:lnTo>
                <a:lnTo>
                  <a:pt x="671632" y="178138"/>
                </a:lnTo>
                <a:lnTo>
                  <a:pt x="692521" y="219670"/>
                </a:lnTo>
                <a:lnTo>
                  <a:pt x="707973" y="264054"/>
                </a:lnTo>
                <a:lnTo>
                  <a:pt x="717560" y="310861"/>
                </a:lnTo>
                <a:lnTo>
                  <a:pt x="720851" y="359663"/>
                </a:lnTo>
                <a:lnTo>
                  <a:pt x="717560" y="408466"/>
                </a:lnTo>
                <a:lnTo>
                  <a:pt x="707973" y="455273"/>
                </a:lnTo>
                <a:lnTo>
                  <a:pt x="692521" y="499657"/>
                </a:lnTo>
                <a:lnTo>
                  <a:pt x="671632" y="541189"/>
                </a:lnTo>
                <a:lnTo>
                  <a:pt x="645737" y="579440"/>
                </a:lnTo>
                <a:lnTo>
                  <a:pt x="615267" y="613981"/>
                </a:lnTo>
                <a:lnTo>
                  <a:pt x="580650" y="644384"/>
                </a:lnTo>
                <a:lnTo>
                  <a:pt x="542318" y="670221"/>
                </a:lnTo>
                <a:lnTo>
                  <a:pt x="500699" y="691062"/>
                </a:lnTo>
                <a:lnTo>
                  <a:pt x="456224" y="706479"/>
                </a:lnTo>
                <a:lnTo>
                  <a:pt x="409323" y="716044"/>
                </a:lnTo>
                <a:lnTo>
                  <a:pt x="360425" y="719327"/>
                </a:lnTo>
                <a:lnTo>
                  <a:pt x="311528" y="716044"/>
                </a:lnTo>
                <a:lnTo>
                  <a:pt x="264627" y="706479"/>
                </a:lnTo>
                <a:lnTo>
                  <a:pt x="220152" y="691062"/>
                </a:lnTo>
                <a:lnTo>
                  <a:pt x="178533" y="670221"/>
                </a:lnTo>
                <a:lnTo>
                  <a:pt x="140201" y="644384"/>
                </a:lnTo>
                <a:lnTo>
                  <a:pt x="105584" y="613981"/>
                </a:lnTo>
                <a:lnTo>
                  <a:pt x="75114" y="579440"/>
                </a:lnTo>
                <a:lnTo>
                  <a:pt x="49219" y="541189"/>
                </a:lnTo>
                <a:lnTo>
                  <a:pt x="28330" y="499657"/>
                </a:lnTo>
                <a:lnTo>
                  <a:pt x="12878" y="455273"/>
                </a:lnTo>
                <a:lnTo>
                  <a:pt x="3291" y="408466"/>
                </a:lnTo>
                <a:lnTo>
                  <a:pt x="0" y="359663"/>
                </a:lnTo>
                <a:close/>
              </a:path>
            </a:pathLst>
          </a:custGeom>
          <a:ln w="76200">
            <a:solidFill>
              <a:srgbClr val="FFFFFF"/>
            </a:solidFill>
          </a:ln>
        </p:spPr>
        <p:txBody>
          <a:bodyPr wrap="square" lIns="0" tIns="0" rIns="0" bIns="0" rtlCol="0"/>
          <a:lstStyle/>
          <a:p/>
        </p:txBody>
      </p:sp>
      <p:sp>
        <p:nvSpPr>
          <p:cNvPr id="22" name="object 22"/>
          <p:cNvSpPr/>
          <p:nvPr/>
        </p:nvSpPr>
        <p:spPr>
          <a:xfrm>
            <a:off x="9730740" y="3890771"/>
            <a:ext cx="719455" cy="719455"/>
          </a:xfrm>
          <a:custGeom>
            <a:rect l="l" t="t" r="r" b="b"/>
            <a:pathLst>
              <a:path w="719454" h="719454">
                <a:moveTo>
                  <a:pt x="359663" y="0"/>
                </a:moveTo>
                <a:lnTo>
                  <a:pt x="310861" y="3283"/>
                </a:lnTo>
                <a:lnTo>
                  <a:pt x="264054" y="12848"/>
                </a:lnTo>
                <a:lnTo>
                  <a:pt x="219670" y="28265"/>
                </a:lnTo>
                <a:lnTo>
                  <a:pt x="178138" y="49106"/>
                </a:lnTo>
                <a:lnTo>
                  <a:pt x="139887" y="74943"/>
                </a:lnTo>
                <a:lnTo>
                  <a:pt x="105346" y="105346"/>
                </a:lnTo>
                <a:lnTo>
                  <a:pt x="74943" y="139887"/>
                </a:lnTo>
                <a:lnTo>
                  <a:pt x="49106" y="178138"/>
                </a:lnTo>
                <a:lnTo>
                  <a:pt x="28265" y="219670"/>
                </a:lnTo>
                <a:lnTo>
                  <a:pt x="12848" y="264054"/>
                </a:lnTo>
                <a:lnTo>
                  <a:pt x="3283" y="310861"/>
                </a:lnTo>
                <a:lnTo>
                  <a:pt x="0" y="359663"/>
                </a:lnTo>
                <a:lnTo>
                  <a:pt x="3283" y="408466"/>
                </a:lnTo>
                <a:lnTo>
                  <a:pt x="12848" y="455273"/>
                </a:lnTo>
                <a:lnTo>
                  <a:pt x="28265" y="499657"/>
                </a:lnTo>
                <a:lnTo>
                  <a:pt x="49106" y="541189"/>
                </a:lnTo>
                <a:lnTo>
                  <a:pt x="74943" y="579440"/>
                </a:lnTo>
                <a:lnTo>
                  <a:pt x="105346" y="613981"/>
                </a:lnTo>
                <a:lnTo>
                  <a:pt x="139887" y="644384"/>
                </a:lnTo>
                <a:lnTo>
                  <a:pt x="178138" y="670221"/>
                </a:lnTo>
                <a:lnTo>
                  <a:pt x="219670" y="691062"/>
                </a:lnTo>
                <a:lnTo>
                  <a:pt x="264054" y="706479"/>
                </a:lnTo>
                <a:lnTo>
                  <a:pt x="310861" y="716044"/>
                </a:lnTo>
                <a:lnTo>
                  <a:pt x="359663" y="719327"/>
                </a:lnTo>
                <a:lnTo>
                  <a:pt x="408466" y="716044"/>
                </a:lnTo>
                <a:lnTo>
                  <a:pt x="455273" y="706479"/>
                </a:lnTo>
                <a:lnTo>
                  <a:pt x="499657" y="691062"/>
                </a:lnTo>
                <a:lnTo>
                  <a:pt x="541189" y="670221"/>
                </a:lnTo>
                <a:lnTo>
                  <a:pt x="579440" y="644384"/>
                </a:lnTo>
                <a:lnTo>
                  <a:pt x="613981" y="613981"/>
                </a:lnTo>
                <a:lnTo>
                  <a:pt x="644384" y="579440"/>
                </a:lnTo>
                <a:lnTo>
                  <a:pt x="670221" y="541189"/>
                </a:lnTo>
                <a:lnTo>
                  <a:pt x="691062" y="499657"/>
                </a:lnTo>
                <a:lnTo>
                  <a:pt x="706479" y="455273"/>
                </a:lnTo>
                <a:lnTo>
                  <a:pt x="716044" y="408466"/>
                </a:lnTo>
                <a:lnTo>
                  <a:pt x="719327" y="359663"/>
                </a:lnTo>
                <a:lnTo>
                  <a:pt x="716044" y="310861"/>
                </a:lnTo>
                <a:lnTo>
                  <a:pt x="706479" y="264054"/>
                </a:lnTo>
                <a:lnTo>
                  <a:pt x="691062" y="219670"/>
                </a:lnTo>
                <a:lnTo>
                  <a:pt x="670221" y="178138"/>
                </a:lnTo>
                <a:lnTo>
                  <a:pt x="644384" y="139887"/>
                </a:lnTo>
                <a:lnTo>
                  <a:pt x="613981" y="105346"/>
                </a:lnTo>
                <a:lnTo>
                  <a:pt x="579440" y="74943"/>
                </a:lnTo>
                <a:lnTo>
                  <a:pt x="541189" y="49106"/>
                </a:lnTo>
                <a:lnTo>
                  <a:pt x="499657" y="28265"/>
                </a:lnTo>
                <a:lnTo>
                  <a:pt x="455273" y="12848"/>
                </a:lnTo>
                <a:lnTo>
                  <a:pt x="408466" y="3283"/>
                </a:lnTo>
                <a:lnTo>
                  <a:pt x="359663" y="0"/>
                </a:lnTo>
                <a:close/>
              </a:path>
            </a:pathLst>
          </a:custGeom>
          <a:solidFill>
            <a:srgbClr val="8AC53E"/>
          </a:solidFill>
        </p:spPr>
        <p:txBody>
          <a:bodyPr wrap="square" lIns="0" tIns="0" rIns="0" bIns="0" rtlCol="0"/>
          <a:lstStyle/>
          <a:p/>
        </p:txBody>
      </p:sp>
      <p:sp>
        <p:nvSpPr>
          <p:cNvPr id="23" name="object 23"/>
          <p:cNvSpPr/>
          <p:nvPr/>
        </p:nvSpPr>
        <p:spPr>
          <a:xfrm>
            <a:off x="9730740" y="3890771"/>
            <a:ext cx="719455" cy="719455"/>
          </a:xfrm>
          <a:custGeom>
            <a:rect l="l" t="t" r="r" b="b"/>
            <a:pathLst>
              <a:path w="719454" h="719454">
                <a:moveTo>
                  <a:pt x="0" y="359663"/>
                </a:moveTo>
                <a:lnTo>
                  <a:pt x="3283" y="310861"/>
                </a:lnTo>
                <a:lnTo>
                  <a:pt x="12848" y="264054"/>
                </a:lnTo>
                <a:lnTo>
                  <a:pt x="28265" y="219670"/>
                </a:lnTo>
                <a:lnTo>
                  <a:pt x="49106" y="178138"/>
                </a:lnTo>
                <a:lnTo>
                  <a:pt x="74943" y="139887"/>
                </a:lnTo>
                <a:lnTo>
                  <a:pt x="105346" y="105346"/>
                </a:lnTo>
                <a:lnTo>
                  <a:pt x="139887" y="74943"/>
                </a:lnTo>
                <a:lnTo>
                  <a:pt x="178138" y="49106"/>
                </a:lnTo>
                <a:lnTo>
                  <a:pt x="219670" y="28265"/>
                </a:lnTo>
                <a:lnTo>
                  <a:pt x="264054" y="12848"/>
                </a:lnTo>
                <a:lnTo>
                  <a:pt x="310861" y="3283"/>
                </a:lnTo>
                <a:lnTo>
                  <a:pt x="359663" y="0"/>
                </a:lnTo>
                <a:lnTo>
                  <a:pt x="408466" y="3283"/>
                </a:lnTo>
                <a:lnTo>
                  <a:pt x="455273" y="12848"/>
                </a:lnTo>
                <a:lnTo>
                  <a:pt x="499657" y="28265"/>
                </a:lnTo>
                <a:lnTo>
                  <a:pt x="541189" y="49106"/>
                </a:lnTo>
                <a:lnTo>
                  <a:pt x="579440" y="74943"/>
                </a:lnTo>
                <a:lnTo>
                  <a:pt x="613981" y="105346"/>
                </a:lnTo>
                <a:lnTo>
                  <a:pt x="644384" y="139887"/>
                </a:lnTo>
                <a:lnTo>
                  <a:pt x="670221" y="178138"/>
                </a:lnTo>
                <a:lnTo>
                  <a:pt x="691062" y="219670"/>
                </a:lnTo>
                <a:lnTo>
                  <a:pt x="706479" y="264054"/>
                </a:lnTo>
                <a:lnTo>
                  <a:pt x="716044" y="310861"/>
                </a:lnTo>
                <a:lnTo>
                  <a:pt x="719327" y="359663"/>
                </a:lnTo>
                <a:lnTo>
                  <a:pt x="716044" y="408466"/>
                </a:lnTo>
                <a:lnTo>
                  <a:pt x="706479" y="455273"/>
                </a:lnTo>
                <a:lnTo>
                  <a:pt x="691062" y="499657"/>
                </a:lnTo>
                <a:lnTo>
                  <a:pt x="670221" y="541189"/>
                </a:lnTo>
                <a:lnTo>
                  <a:pt x="644384" y="579440"/>
                </a:lnTo>
                <a:lnTo>
                  <a:pt x="613981" y="613981"/>
                </a:lnTo>
                <a:lnTo>
                  <a:pt x="579440" y="644384"/>
                </a:lnTo>
                <a:lnTo>
                  <a:pt x="541189" y="670221"/>
                </a:lnTo>
                <a:lnTo>
                  <a:pt x="499657" y="691062"/>
                </a:lnTo>
                <a:lnTo>
                  <a:pt x="455273" y="706479"/>
                </a:lnTo>
                <a:lnTo>
                  <a:pt x="408466" y="716044"/>
                </a:lnTo>
                <a:lnTo>
                  <a:pt x="359663" y="719327"/>
                </a:lnTo>
                <a:lnTo>
                  <a:pt x="310861" y="716044"/>
                </a:lnTo>
                <a:lnTo>
                  <a:pt x="264054" y="706479"/>
                </a:lnTo>
                <a:lnTo>
                  <a:pt x="219670" y="691062"/>
                </a:lnTo>
                <a:lnTo>
                  <a:pt x="178138" y="670221"/>
                </a:lnTo>
                <a:lnTo>
                  <a:pt x="139887" y="644384"/>
                </a:lnTo>
                <a:lnTo>
                  <a:pt x="105346" y="613981"/>
                </a:lnTo>
                <a:lnTo>
                  <a:pt x="74943" y="579440"/>
                </a:lnTo>
                <a:lnTo>
                  <a:pt x="49106" y="541189"/>
                </a:lnTo>
                <a:lnTo>
                  <a:pt x="28265" y="499657"/>
                </a:lnTo>
                <a:lnTo>
                  <a:pt x="12848" y="455273"/>
                </a:lnTo>
                <a:lnTo>
                  <a:pt x="3283" y="408466"/>
                </a:lnTo>
                <a:lnTo>
                  <a:pt x="0" y="359663"/>
                </a:lnTo>
                <a:close/>
              </a:path>
            </a:pathLst>
          </a:custGeom>
          <a:ln w="76200">
            <a:solidFill>
              <a:srgbClr val="FFFFFF"/>
            </a:solidFill>
          </a:ln>
        </p:spPr>
        <p:txBody>
          <a:bodyPr wrap="square" lIns="0" tIns="0" rIns="0" bIns="0" rtlCol="0"/>
          <a:lstStyle/>
          <a:p/>
        </p:txBody>
      </p:sp>
      <p:sp>
        <p:nvSpPr>
          <p:cNvPr id="24" name="object 24"/>
          <p:cNvSpPr/>
          <p:nvPr/>
        </p:nvSpPr>
        <p:spPr>
          <a:xfrm>
            <a:off x="9916668" y="4082796"/>
            <a:ext cx="394970" cy="360045"/>
          </a:xfrm>
          <a:custGeom>
            <a:rect l="l" t="t" r="r" b="b"/>
            <a:pathLst>
              <a:path w="394970" h="360045">
                <a:moveTo>
                  <a:pt x="320675" y="0"/>
                </a:moveTo>
                <a:lnTo>
                  <a:pt x="38861" y="0"/>
                </a:lnTo>
                <a:lnTo>
                  <a:pt x="38861" y="64896"/>
                </a:lnTo>
                <a:lnTo>
                  <a:pt x="0" y="81914"/>
                </a:lnTo>
                <a:lnTo>
                  <a:pt x="6096" y="111378"/>
                </a:lnTo>
                <a:lnTo>
                  <a:pt x="38861" y="111378"/>
                </a:lnTo>
                <a:lnTo>
                  <a:pt x="38861" y="114934"/>
                </a:lnTo>
                <a:lnTo>
                  <a:pt x="0" y="132079"/>
                </a:lnTo>
                <a:lnTo>
                  <a:pt x="6096" y="162686"/>
                </a:lnTo>
                <a:lnTo>
                  <a:pt x="38861" y="162686"/>
                </a:lnTo>
                <a:lnTo>
                  <a:pt x="38861" y="167639"/>
                </a:lnTo>
                <a:lnTo>
                  <a:pt x="0" y="184784"/>
                </a:lnTo>
                <a:lnTo>
                  <a:pt x="6096" y="214121"/>
                </a:lnTo>
                <a:lnTo>
                  <a:pt x="38861" y="214121"/>
                </a:lnTo>
                <a:lnTo>
                  <a:pt x="38861" y="217804"/>
                </a:lnTo>
                <a:lnTo>
                  <a:pt x="0" y="234822"/>
                </a:lnTo>
                <a:lnTo>
                  <a:pt x="6096" y="265429"/>
                </a:lnTo>
                <a:lnTo>
                  <a:pt x="38861" y="265429"/>
                </a:lnTo>
                <a:lnTo>
                  <a:pt x="38861" y="271525"/>
                </a:lnTo>
                <a:lnTo>
                  <a:pt x="0" y="288670"/>
                </a:lnTo>
                <a:lnTo>
                  <a:pt x="6096" y="319277"/>
                </a:lnTo>
                <a:lnTo>
                  <a:pt x="38861" y="319277"/>
                </a:lnTo>
                <a:lnTo>
                  <a:pt x="38861" y="359663"/>
                </a:lnTo>
                <a:lnTo>
                  <a:pt x="320675" y="359663"/>
                </a:lnTo>
                <a:lnTo>
                  <a:pt x="320675" y="327913"/>
                </a:lnTo>
                <a:lnTo>
                  <a:pt x="69214" y="327913"/>
                </a:lnTo>
                <a:lnTo>
                  <a:pt x="69214" y="292353"/>
                </a:lnTo>
                <a:lnTo>
                  <a:pt x="97154" y="280161"/>
                </a:lnTo>
                <a:lnTo>
                  <a:pt x="110489" y="274065"/>
                </a:lnTo>
                <a:lnTo>
                  <a:pt x="104185" y="259333"/>
                </a:lnTo>
                <a:lnTo>
                  <a:pt x="69214" y="259333"/>
                </a:lnTo>
                <a:lnTo>
                  <a:pt x="69214" y="238505"/>
                </a:lnTo>
                <a:lnTo>
                  <a:pt x="97154" y="226313"/>
                </a:lnTo>
                <a:lnTo>
                  <a:pt x="110489" y="220217"/>
                </a:lnTo>
                <a:lnTo>
                  <a:pt x="103696" y="204342"/>
                </a:lnTo>
                <a:lnTo>
                  <a:pt x="69214" y="204342"/>
                </a:lnTo>
                <a:lnTo>
                  <a:pt x="69214" y="187197"/>
                </a:lnTo>
                <a:lnTo>
                  <a:pt x="97154" y="176148"/>
                </a:lnTo>
                <a:lnTo>
                  <a:pt x="110489" y="170052"/>
                </a:lnTo>
                <a:lnTo>
                  <a:pt x="103961" y="154177"/>
                </a:lnTo>
                <a:lnTo>
                  <a:pt x="69214" y="154177"/>
                </a:lnTo>
                <a:lnTo>
                  <a:pt x="69214" y="135762"/>
                </a:lnTo>
                <a:lnTo>
                  <a:pt x="97154" y="123570"/>
                </a:lnTo>
                <a:lnTo>
                  <a:pt x="110489" y="117474"/>
                </a:lnTo>
                <a:lnTo>
                  <a:pt x="103696" y="101599"/>
                </a:lnTo>
                <a:lnTo>
                  <a:pt x="69214" y="101599"/>
                </a:lnTo>
                <a:lnTo>
                  <a:pt x="69214" y="85597"/>
                </a:lnTo>
                <a:lnTo>
                  <a:pt x="97154" y="73405"/>
                </a:lnTo>
                <a:lnTo>
                  <a:pt x="110489" y="67309"/>
                </a:lnTo>
                <a:lnTo>
                  <a:pt x="103961" y="51434"/>
                </a:lnTo>
                <a:lnTo>
                  <a:pt x="69214" y="51434"/>
                </a:lnTo>
                <a:lnTo>
                  <a:pt x="69214" y="30606"/>
                </a:lnTo>
                <a:lnTo>
                  <a:pt x="320675" y="30606"/>
                </a:lnTo>
                <a:lnTo>
                  <a:pt x="320675" y="0"/>
                </a:lnTo>
                <a:close/>
              </a:path>
              <a:path w="394970" h="360045">
                <a:moveTo>
                  <a:pt x="320675" y="229996"/>
                </a:moveTo>
                <a:lnTo>
                  <a:pt x="290322" y="259333"/>
                </a:lnTo>
                <a:lnTo>
                  <a:pt x="290322" y="327913"/>
                </a:lnTo>
                <a:lnTo>
                  <a:pt x="320675" y="327913"/>
                </a:lnTo>
                <a:lnTo>
                  <a:pt x="320675" y="229996"/>
                </a:lnTo>
                <a:close/>
              </a:path>
              <a:path w="394970" h="360045">
                <a:moveTo>
                  <a:pt x="185800" y="236092"/>
                </a:moveTo>
                <a:lnTo>
                  <a:pt x="183387" y="260603"/>
                </a:lnTo>
                <a:lnTo>
                  <a:pt x="182117" y="286257"/>
                </a:lnTo>
                <a:lnTo>
                  <a:pt x="206501" y="283844"/>
                </a:lnTo>
                <a:lnTo>
                  <a:pt x="230758" y="283844"/>
                </a:lnTo>
                <a:lnTo>
                  <a:pt x="208914" y="259333"/>
                </a:lnTo>
                <a:lnTo>
                  <a:pt x="185800" y="236092"/>
                </a:lnTo>
                <a:close/>
              </a:path>
              <a:path w="394970" h="360045">
                <a:moveTo>
                  <a:pt x="349757" y="78231"/>
                </a:moveTo>
                <a:lnTo>
                  <a:pt x="205231" y="217804"/>
                </a:lnTo>
                <a:lnTo>
                  <a:pt x="248920" y="265429"/>
                </a:lnTo>
                <a:lnTo>
                  <a:pt x="394715" y="125983"/>
                </a:lnTo>
                <a:lnTo>
                  <a:pt x="349757" y="78231"/>
                </a:lnTo>
                <a:close/>
              </a:path>
              <a:path w="394970" h="360045">
                <a:moveTo>
                  <a:pt x="98425" y="245871"/>
                </a:moveTo>
                <a:lnTo>
                  <a:pt x="83820" y="251967"/>
                </a:lnTo>
                <a:lnTo>
                  <a:pt x="69214" y="259333"/>
                </a:lnTo>
                <a:lnTo>
                  <a:pt x="104185" y="259333"/>
                </a:lnTo>
                <a:lnTo>
                  <a:pt x="98425" y="245871"/>
                </a:lnTo>
                <a:close/>
              </a:path>
              <a:path w="394970" h="360045">
                <a:moveTo>
                  <a:pt x="98425" y="192023"/>
                </a:moveTo>
                <a:lnTo>
                  <a:pt x="69214" y="204342"/>
                </a:lnTo>
                <a:lnTo>
                  <a:pt x="103696" y="204342"/>
                </a:lnTo>
                <a:lnTo>
                  <a:pt x="98425" y="192023"/>
                </a:lnTo>
                <a:close/>
              </a:path>
              <a:path w="394970" h="360045">
                <a:moveTo>
                  <a:pt x="179704" y="172465"/>
                </a:moveTo>
                <a:lnTo>
                  <a:pt x="137286" y="172465"/>
                </a:lnTo>
                <a:lnTo>
                  <a:pt x="137286" y="189610"/>
                </a:lnTo>
                <a:lnTo>
                  <a:pt x="179704" y="189610"/>
                </a:lnTo>
                <a:lnTo>
                  <a:pt x="179704" y="172465"/>
                </a:lnTo>
                <a:close/>
              </a:path>
              <a:path w="394970" h="360045">
                <a:moveTo>
                  <a:pt x="98425" y="140715"/>
                </a:moveTo>
                <a:lnTo>
                  <a:pt x="83820" y="146811"/>
                </a:lnTo>
                <a:lnTo>
                  <a:pt x="69214" y="154177"/>
                </a:lnTo>
                <a:lnTo>
                  <a:pt x="103961" y="154177"/>
                </a:lnTo>
                <a:lnTo>
                  <a:pt x="98425" y="140715"/>
                </a:lnTo>
                <a:close/>
              </a:path>
              <a:path w="394970" h="360045">
                <a:moveTo>
                  <a:pt x="215010" y="133349"/>
                </a:moveTo>
                <a:lnTo>
                  <a:pt x="137286" y="133349"/>
                </a:lnTo>
                <a:lnTo>
                  <a:pt x="137286" y="151637"/>
                </a:lnTo>
                <a:lnTo>
                  <a:pt x="215010" y="151637"/>
                </a:lnTo>
                <a:lnTo>
                  <a:pt x="215010" y="133349"/>
                </a:lnTo>
                <a:close/>
              </a:path>
              <a:path w="394970" h="360045">
                <a:moveTo>
                  <a:pt x="248920" y="96646"/>
                </a:moveTo>
                <a:lnTo>
                  <a:pt x="137286" y="96646"/>
                </a:lnTo>
                <a:lnTo>
                  <a:pt x="137286" y="113791"/>
                </a:lnTo>
                <a:lnTo>
                  <a:pt x="248920" y="113791"/>
                </a:lnTo>
                <a:lnTo>
                  <a:pt x="248920" y="96646"/>
                </a:lnTo>
                <a:close/>
              </a:path>
              <a:path w="394970" h="360045">
                <a:moveTo>
                  <a:pt x="320675" y="30606"/>
                </a:moveTo>
                <a:lnTo>
                  <a:pt x="290322" y="30606"/>
                </a:lnTo>
                <a:lnTo>
                  <a:pt x="290322" y="102742"/>
                </a:lnTo>
                <a:lnTo>
                  <a:pt x="320675" y="73405"/>
                </a:lnTo>
                <a:lnTo>
                  <a:pt x="320675" y="30606"/>
                </a:lnTo>
                <a:close/>
              </a:path>
              <a:path w="394970" h="360045">
                <a:moveTo>
                  <a:pt x="98425" y="89280"/>
                </a:moveTo>
                <a:lnTo>
                  <a:pt x="69214" y="101599"/>
                </a:lnTo>
                <a:lnTo>
                  <a:pt x="103696" y="101599"/>
                </a:lnTo>
                <a:lnTo>
                  <a:pt x="98425" y="89280"/>
                </a:lnTo>
                <a:close/>
              </a:path>
              <a:path w="394970" h="360045">
                <a:moveTo>
                  <a:pt x="248920" y="59943"/>
                </a:moveTo>
                <a:lnTo>
                  <a:pt x="137286" y="59943"/>
                </a:lnTo>
                <a:lnTo>
                  <a:pt x="137286" y="77088"/>
                </a:lnTo>
                <a:lnTo>
                  <a:pt x="248920" y="77088"/>
                </a:lnTo>
                <a:lnTo>
                  <a:pt x="248920" y="59943"/>
                </a:lnTo>
                <a:close/>
              </a:path>
              <a:path w="394970" h="360045">
                <a:moveTo>
                  <a:pt x="98425" y="37972"/>
                </a:moveTo>
                <a:lnTo>
                  <a:pt x="83820" y="44068"/>
                </a:lnTo>
                <a:lnTo>
                  <a:pt x="69214" y="51434"/>
                </a:lnTo>
                <a:lnTo>
                  <a:pt x="103961" y="51434"/>
                </a:lnTo>
                <a:lnTo>
                  <a:pt x="98425" y="37972"/>
                </a:lnTo>
                <a:close/>
              </a:path>
            </a:pathLst>
          </a:custGeom>
          <a:solidFill>
            <a:srgbClr val="FFFFFF"/>
          </a:solidFill>
        </p:spPr>
        <p:txBody>
          <a:bodyPr wrap="square" lIns="0" tIns="0" rIns="0" bIns="0" rtlCol="0"/>
          <a:lstStyle/>
          <a:p/>
        </p:txBody>
      </p:sp>
      <p:sp>
        <p:nvSpPr>
          <p:cNvPr id="25" name="object 25"/>
          <p:cNvSpPr/>
          <p:nvPr/>
        </p:nvSpPr>
        <p:spPr>
          <a:xfrm>
            <a:off x="2243327" y="4090803"/>
            <a:ext cx="433070" cy="415290"/>
          </a:xfrm>
          <a:custGeom>
            <a:rect l="l" t="t" r="r" b="b"/>
            <a:pathLst>
              <a:path w="433069" h="415289">
                <a:moveTo>
                  <a:pt x="228727" y="331470"/>
                </a:moveTo>
                <a:lnTo>
                  <a:pt x="199517" y="350520"/>
                </a:lnTo>
                <a:lnTo>
                  <a:pt x="204303" y="356870"/>
                </a:lnTo>
                <a:lnTo>
                  <a:pt x="209232" y="363220"/>
                </a:lnTo>
                <a:lnTo>
                  <a:pt x="214161" y="368300"/>
                </a:lnTo>
                <a:lnTo>
                  <a:pt x="218948" y="373380"/>
                </a:lnTo>
                <a:lnTo>
                  <a:pt x="242536" y="396240"/>
                </a:lnTo>
                <a:lnTo>
                  <a:pt x="265445" y="410210"/>
                </a:lnTo>
                <a:lnTo>
                  <a:pt x="287045" y="415290"/>
                </a:lnTo>
                <a:lnTo>
                  <a:pt x="306705" y="411480"/>
                </a:lnTo>
                <a:lnTo>
                  <a:pt x="322306" y="398780"/>
                </a:lnTo>
                <a:lnTo>
                  <a:pt x="331641" y="379730"/>
                </a:lnTo>
                <a:lnTo>
                  <a:pt x="283600" y="379730"/>
                </a:lnTo>
                <a:lnTo>
                  <a:pt x="272335" y="374650"/>
                </a:lnTo>
                <a:lnTo>
                  <a:pt x="259046" y="364490"/>
                </a:lnTo>
                <a:lnTo>
                  <a:pt x="244221" y="349250"/>
                </a:lnTo>
                <a:lnTo>
                  <a:pt x="239014" y="344170"/>
                </a:lnTo>
                <a:lnTo>
                  <a:pt x="233934" y="337820"/>
                </a:lnTo>
                <a:lnTo>
                  <a:pt x="228727" y="331470"/>
                </a:lnTo>
                <a:close/>
              </a:path>
              <a:path w="433069" h="415289">
                <a:moveTo>
                  <a:pt x="208301" y="36830"/>
                </a:moveTo>
                <a:lnTo>
                  <a:pt x="148857" y="36830"/>
                </a:lnTo>
                <a:lnTo>
                  <a:pt x="160004" y="41910"/>
                </a:lnTo>
                <a:lnTo>
                  <a:pt x="173412" y="52070"/>
                </a:lnTo>
                <a:lnTo>
                  <a:pt x="188595" y="67310"/>
                </a:lnTo>
                <a:lnTo>
                  <a:pt x="199771" y="80010"/>
                </a:lnTo>
                <a:lnTo>
                  <a:pt x="210947" y="95250"/>
                </a:lnTo>
                <a:lnTo>
                  <a:pt x="203622" y="101600"/>
                </a:lnTo>
                <a:lnTo>
                  <a:pt x="181102" y="120650"/>
                </a:lnTo>
                <a:lnTo>
                  <a:pt x="150022" y="123190"/>
                </a:lnTo>
                <a:lnTo>
                  <a:pt x="120777" y="128270"/>
                </a:lnTo>
                <a:lnTo>
                  <a:pt x="69977" y="140970"/>
                </a:lnTo>
                <a:lnTo>
                  <a:pt x="18843" y="170180"/>
                </a:lnTo>
                <a:lnTo>
                  <a:pt x="0" y="208280"/>
                </a:lnTo>
                <a:lnTo>
                  <a:pt x="4476" y="227330"/>
                </a:lnTo>
                <a:lnTo>
                  <a:pt x="17335" y="245110"/>
                </a:lnTo>
                <a:lnTo>
                  <a:pt x="37719" y="260350"/>
                </a:lnTo>
                <a:lnTo>
                  <a:pt x="64770" y="273050"/>
                </a:lnTo>
                <a:lnTo>
                  <a:pt x="54421" y="302260"/>
                </a:lnTo>
                <a:lnTo>
                  <a:pt x="50371" y="327660"/>
                </a:lnTo>
                <a:lnTo>
                  <a:pt x="53107" y="349250"/>
                </a:lnTo>
                <a:lnTo>
                  <a:pt x="63119" y="367030"/>
                </a:lnTo>
                <a:lnTo>
                  <a:pt x="80446" y="377190"/>
                </a:lnTo>
                <a:lnTo>
                  <a:pt x="102679" y="379730"/>
                </a:lnTo>
                <a:lnTo>
                  <a:pt x="128912" y="374650"/>
                </a:lnTo>
                <a:lnTo>
                  <a:pt x="158242" y="363220"/>
                </a:lnTo>
                <a:lnTo>
                  <a:pt x="177301" y="351790"/>
                </a:lnTo>
                <a:lnTo>
                  <a:pt x="187290" y="345440"/>
                </a:lnTo>
                <a:lnTo>
                  <a:pt x="95678" y="345440"/>
                </a:lnTo>
                <a:lnTo>
                  <a:pt x="87757" y="341630"/>
                </a:lnTo>
                <a:lnTo>
                  <a:pt x="84353" y="334010"/>
                </a:lnTo>
                <a:lnTo>
                  <a:pt x="85201" y="321310"/>
                </a:lnTo>
                <a:lnTo>
                  <a:pt x="90025" y="303530"/>
                </a:lnTo>
                <a:lnTo>
                  <a:pt x="98552" y="284480"/>
                </a:lnTo>
                <a:lnTo>
                  <a:pt x="98552" y="283210"/>
                </a:lnTo>
                <a:lnTo>
                  <a:pt x="335067" y="283210"/>
                </a:lnTo>
                <a:lnTo>
                  <a:pt x="339300" y="281940"/>
                </a:lnTo>
                <a:lnTo>
                  <a:pt x="347503" y="280670"/>
                </a:lnTo>
                <a:lnTo>
                  <a:pt x="355373" y="278130"/>
                </a:lnTo>
                <a:lnTo>
                  <a:pt x="362839" y="275590"/>
                </a:lnTo>
                <a:lnTo>
                  <a:pt x="391935" y="261620"/>
                </a:lnTo>
                <a:lnTo>
                  <a:pt x="393772" y="260350"/>
                </a:lnTo>
                <a:lnTo>
                  <a:pt x="189422" y="260350"/>
                </a:lnTo>
                <a:lnTo>
                  <a:pt x="139483" y="255270"/>
                </a:lnTo>
                <a:lnTo>
                  <a:pt x="116967" y="250190"/>
                </a:lnTo>
                <a:lnTo>
                  <a:pt x="123064" y="241300"/>
                </a:lnTo>
                <a:lnTo>
                  <a:pt x="81407" y="241300"/>
                </a:lnTo>
                <a:lnTo>
                  <a:pt x="61741" y="233680"/>
                </a:lnTo>
                <a:lnTo>
                  <a:pt x="46958" y="224790"/>
                </a:lnTo>
                <a:lnTo>
                  <a:pt x="37651" y="215900"/>
                </a:lnTo>
                <a:lnTo>
                  <a:pt x="34417" y="208280"/>
                </a:lnTo>
                <a:lnTo>
                  <a:pt x="37651" y="199390"/>
                </a:lnTo>
                <a:lnTo>
                  <a:pt x="81407" y="175260"/>
                </a:lnTo>
                <a:lnTo>
                  <a:pt x="124840" y="163830"/>
                </a:lnTo>
                <a:lnTo>
                  <a:pt x="141605" y="161290"/>
                </a:lnTo>
                <a:lnTo>
                  <a:pt x="190373" y="161290"/>
                </a:lnTo>
                <a:lnTo>
                  <a:pt x="195453" y="156210"/>
                </a:lnTo>
                <a:lnTo>
                  <a:pt x="202311" y="154940"/>
                </a:lnTo>
                <a:lnTo>
                  <a:pt x="391935" y="154940"/>
                </a:lnTo>
                <a:lnTo>
                  <a:pt x="362839" y="140970"/>
                </a:lnTo>
                <a:lnTo>
                  <a:pt x="342360" y="134620"/>
                </a:lnTo>
                <a:lnTo>
                  <a:pt x="319786" y="129540"/>
                </a:lnTo>
                <a:lnTo>
                  <a:pt x="269494" y="121920"/>
                </a:lnTo>
                <a:lnTo>
                  <a:pt x="265938" y="115570"/>
                </a:lnTo>
                <a:lnTo>
                  <a:pt x="259080" y="104140"/>
                </a:lnTo>
                <a:lnTo>
                  <a:pt x="274558" y="93980"/>
                </a:lnTo>
                <a:lnTo>
                  <a:pt x="282136" y="90170"/>
                </a:lnTo>
                <a:lnTo>
                  <a:pt x="289560" y="86360"/>
                </a:lnTo>
                <a:lnTo>
                  <a:pt x="308768" y="77470"/>
                </a:lnTo>
                <a:lnTo>
                  <a:pt x="320817" y="73660"/>
                </a:lnTo>
                <a:lnTo>
                  <a:pt x="239649" y="73660"/>
                </a:lnTo>
                <a:lnTo>
                  <a:pt x="233173" y="66040"/>
                </a:lnTo>
                <a:lnTo>
                  <a:pt x="226710" y="57150"/>
                </a:lnTo>
                <a:lnTo>
                  <a:pt x="213868" y="41910"/>
                </a:lnTo>
                <a:lnTo>
                  <a:pt x="208301" y="36830"/>
                </a:lnTo>
                <a:close/>
              </a:path>
              <a:path w="433069" h="415289">
                <a:moveTo>
                  <a:pt x="331976" y="290830"/>
                </a:moveTo>
                <a:lnTo>
                  <a:pt x="296926" y="290830"/>
                </a:lnTo>
                <a:lnTo>
                  <a:pt x="298444" y="298450"/>
                </a:lnTo>
                <a:lnTo>
                  <a:pt x="299640" y="307340"/>
                </a:lnTo>
                <a:lnTo>
                  <a:pt x="300622" y="314960"/>
                </a:lnTo>
                <a:lnTo>
                  <a:pt x="301498" y="322580"/>
                </a:lnTo>
                <a:lnTo>
                  <a:pt x="302727" y="341630"/>
                </a:lnTo>
                <a:lnTo>
                  <a:pt x="302813" y="345440"/>
                </a:lnTo>
                <a:lnTo>
                  <a:pt x="301879" y="360680"/>
                </a:lnTo>
                <a:lnTo>
                  <a:pt x="298390" y="373380"/>
                </a:lnTo>
                <a:lnTo>
                  <a:pt x="292354" y="379730"/>
                </a:lnTo>
                <a:lnTo>
                  <a:pt x="331641" y="379730"/>
                </a:lnTo>
                <a:lnTo>
                  <a:pt x="332263" y="378460"/>
                </a:lnTo>
                <a:lnTo>
                  <a:pt x="336744" y="351790"/>
                </a:lnTo>
                <a:lnTo>
                  <a:pt x="335915" y="317500"/>
                </a:lnTo>
                <a:lnTo>
                  <a:pt x="334960" y="309880"/>
                </a:lnTo>
                <a:lnTo>
                  <a:pt x="332432" y="293370"/>
                </a:lnTo>
                <a:lnTo>
                  <a:pt x="331976" y="290830"/>
                </a:lnTo>
                <a:close/>
              </a:path>
              <a:path w="433069" h="415289">
                <a:moveTo>
                  <a:pt x="238506" y="306070"/>
                </a:moveTo>
                <a:lnTo>
                  <a:pt x="183388" y="306070"/>
                </a:lnTo>
                <a:lnTo>
                  <a:pt x="172902" y="312420"/>
                </a:lnTo>
                <a:lnTo>
                  <a:pt x="162750" y="318770"/>
                </a:lnTo>
                <a:lnTo>
                  <a:pt x="152884" y="325120"/>
                </a:lnTo>
                <a:lnTo>
                  <a:pt x="143256" y="330200"/>
                </a:lnTo>
                <a:lnTo>
                  <a:pt x="124047" y="339090"/>
                </a:lnTo>
                <a:lnTo>
                  <a:pt x="107981" y="344170"/>
                </a:lnTo>
                <a:lnTo>
                  <a:pt x="95678" y="345440"/>
                </a:lnTo>
                <a:lnTo>
                  <a:pt x="187290" y="345440"/>
                </a:lnTo>
                <a:lnTo>
                  <a:pt x="197278" y="339090"/>
                </a:lnTo>
                <a:lnTo>
                  <a:pt x="217803" y="323850"/>
                </a:lnTo>
                <a:lnTo>
                  <a:pt x="238506" y="306070"/>
                </a:lnTo>
                <a:close/>
              </a:path>
              <a:path w="433069" h="415289">
                <a:moveTo>
                  <a:pt x="335067" y="283210"/>
                </a:moveTo>
                <a:lnTo>
                  <a:pt x="98552" y="283210"/>
                </a:lnTo>
                <a:lnTo>
                  <a:pt x="125106" y="289560"/>
                </a:lnTo>
                <a:lnTo>
                  <a:pt x="153733" y="293370"/>
                </a:lnTo>
                <a:lnTo>
                  <a:pt x="184169" y="295910"/>
                </a:lnTo>
                <a:lnTo>
                  <a:pt x="216154" y="297180"/>
                </a:lnTo>
                <a:lnTo>
                  <a:pt x="277929" y="293370"/>
                </a:lnTo>
                <a:lnTo>
                  <a:pt x="296926" y="290830"/>
                </a:lnTo>
                <a:lnTo>
                  <a:pt x="331976" y="290830"/>
                </a:lnTo>
                <a:lnTo>
                  <a:pt x="330835" y="284480"/>
                </a:lnTo>
                <a:lnTo>
                  <a:pt x="335067" y="283210"/>
                </a:lnTo>
                <a:close/>
              </a:path>
              <a:path w="433069" h="415289">
                <a:moveTo>
                  <a:pt x="391935" y="154940"/>
                </a:moveTo>
                <a:lnTo>
                  <a:pt x="216154" y="154940"/>
                </a:lnTo>
                <a:lnTo>
                  <a:pt x="224317" y="156210"/>
                </a:lnTo>
                <a:lnTo>
                  <a:pt x="248285" y="156210"/>
                </a:lnTo>
                <a:lnTo>
                  <a:pt x="251793" y="163830"/>
                </a:lnTo>
                <a:lnTo>
                  <a:pt x="259000" y="179070"/>
                </a:lnTo>
                <a:lnTo>
                  <a:pt x="262509" y="185420"/>
                </a:lnTo>
                <a:lnTo>
                  <a:pt x="269966" y="204470"/>
                </a:lnTo>
                <a:lnTo>
                  <a:pt x="276733" y="222250"/>
                </a:lnTo>
                <a:lnTo>
                  <a:pt x="282832" y="238760"/>
                </a:lnTo>
                <a:lnTo>
                  <a:pt x="288290" y="256540"/>
                </a:lnTo>
                <a:lnTo>
                  <a:pt x="235158" y="260350"/>
                </a:lnTo>
                <a:lnTo>
                  <a:pt x="393772" y="260350"/>
                </a:lnTo>
                <a:lnTo>
                  <a:pt x="408463" y="250190"/>
                </a:lnTo>
                <a:lnTo>
                  <a:pt x="322199" y="250190"/>
                </a:lnTo>
                <a:lnTo>
                  <a:pt x="316527" y="231140"/>
                </a:lnTo>
                <a:lnTo>
                  <a:pt x="309880" y="210820"/>
                </a:lnTo>
                <a:lnTo>
                  <a:pt x="302375" y="190500"/>
                </a:lnTo>
                <a:lnTo>
                  <a:pt x="294132" y="171450"/>
                </a:lnTo>
                <a:lnTo>
                  <a:pt x="292354" y="167640"/>
                </a:lnTo>
                <a:lnTo>
                  <a:pt x="290703" y="163830"/>
                </a:lnTo>
                <a:lnTo>
                  <a:pt x="288925" y="161290"/>
                </a:lnTo>
                <a:lnTo>
                  <a:pt x="401117" y="161290"/>
                </a:lnTo>
                <a:lnTo>
                  <a:pt x="391935" y="154940"/>
                </a:lnTo>
                <a:close/>
              </a:path>
              <a:path w="433069" h="415289">
                <a:moveTo>
                  <a:pt x="216662" y="161290"/>
                </a:moveTo>
                <a:lnTo>
                  <a:pt x="198989" y="165100"/>
                </a:lnTo>
                <a:lnTo>
                  <a:pt x="184626" y="175260"/>
                </a:lnTo>
                <a:lnTo>
                  <a:pt x="174978" y="190500"/>
                </a:lnTo>
                <a:lnTo>
                  <a:pt x="171450" y="208280"/>
                </a:lnTo>
                <a:lnTo>
                  <a:pt x="174978" y="226060"/>
                </a:lnTo>
                <a:lnTo>
                  <a:pt x="184626" y="241300"/>
                </a:lnTo>
                <a:lnTo>
                  <a:pt x="198989" y="251460"/>
                </a:lnTo>
                <a:lnTo>
                  <a:pt x="216662" y="255270"/>
                </a:lnTo>
                <a:lnTo>
                  <a:pt x="234041" y="251460"/>
                </a:lnTo>
                <a:lnTo>
                  <a:pt x="248253" y="241300"/>
                </a:lnTo>
                <a:lnTo>
                  <a:pt x="249052" y="240030"/>
                </a:lnTo>
                <a:lnTo>
                  <a:pt x="217297" y="240030"/>
                </a:lnTo>
                <a:lnTo>
                  <a:pt x="228290" y="231140"/>
                </a:lnTo>
                <a:lnTo>
                  <a:pt x="236474" y="219710"/>
                </a:lnTo>
                <a:lnTo>
                  <a:pt x="185801" y="219710"/>
                </a:lnTo>
                <a:lnTo>
                  <a:pt x="184531" y="213360"/>
                </a:lnTo>
                <a:lnTo>
                  <a:pt x="184531" y="207010"/>
                </a:lnTo>
                <a:lnTo>
                  <a:pt x="185801" y="201930"/>
                </a:lnTo>
                <a:lnTo>
                  <a:pt x="196596" y="201930"/>
                </a:lnTo>
                <a:lnTo>
                  <a:pt x="187452" y="194310"/>
                </a:lnTo>
                <a:lnTo>
                  <a:pt x="191426" y="186690"/>
                </a:lnTo>
                <a:lnTo>
                  <a:pt x="197151" y="180340"/>
                </a:lnTo>
                <a:lnTo>
                  <a:pt x="204471" y="176530"/>
                </a:lnTo>
                <a:lnTo>
                  <a:pt x="213233" y="173990"/>
                </a:lnTo>
                <a:lnTo>
                  <a:pt x="246476" y="173990"/>
                </a:lnTo>
                <a:lnTo>
                  <a:pt x="234041" y="165100"/>
                </a:lnTo>
                <a:lnTo>
                  <a:pt x="216662" y="161290"/>
                </a:lnTo>
                <a:close/>
              </a:path>
              <a:path w="433069" h="415289">
                <a:moveTo>
                  <a:pt x="401117" y="161290"/>
                </a:moveTo>
                <a:lnTo>
                  <a:pt x="288925" y="161290"/>
                </a:lnTo>
                <a:lnTo>
                  <a:pt x="306367" y="163830"/>
                </a:lnTo>
                <a:lnTo>
                  <a:pt x="322548" y="166370"/>
                </a:lnTo>
                <a:lnTo>
                  <a:pt x="337538" y="171450"/>
                </a:lnTo>
                <a:lnTo>
                  <a:pt x="351409" y="175260"/>
                </a:lnTo>
                <a:lnTo>
                  <a:pt x="370780" y="182880"/>
                </a:lnTo>
                <a:lnTo>
                  <a:pt x="385413" y="191770"/>
                </a:lnTo>
                <a:lnTo>
                  <a:pt x="394664" y="199390"/>
                </a:lnTo>
                <a:lnTo>
                  <a:pt x="397891" y="208280"/>
                </a:lnTo>
                <a:lnTo>
                  <a:pt x="394664" y="215900"/>
                </a:lnTo>
                <a:lnTo>
                  <a:pt x="351409" y="241300"/>
                </a:lnTo>
                <a:lnTo>
                  <a:pt x="337661" y="245110"/>
                </a:lnTo>
                <a:lnTo>
                  <a:pt x="330156" y="247650"/>
                </a:lnTo>
                <a:lnTo>
                  <a:pt x="322199" y="250190"/>
                </a:lnTo>
                <a:lnTo>
                  <a:pt x="408463" y="250190"/>
                </a:lnTo>
                <a:lnTo>
                  <a:pt x="413972" y="246380"/>
                </a:lnTo>
                <a:lnTo>
                  <a:pt x="427936" y="228600"/>
                </a:lnTo>
                <a:lnTo>
                  <a:pt x="432816" y="208280"/>
                </a:lnTo>
                <a:lnTo>
                  <a:pt x="427936" y="187960"/>
                </a:lnTo>
                <a:lnTo>
                  <a:pt x="413972" y="170180"/>
                </a:lnTo>
                <a:lnTo>
                  <a:pt x="401117" y="161290"/>
                </a:lnTo>
                <a:close/>
              </a:path>
              <a:path w="433069" h="415289">
                <a:moveTo>
                  <a:pt x="190373" y="161290"/>
                </a:moveTo>
                <a:lnTo>
                  <a:pt x="141605" y="161290"/>
                </a:lnTo>
                <a:lnTo>
                  <a:pt x="124206" y="181610"/>
                </a:lnTo>
                <a:lnTo>
                  <a:pt x="108331" y="201930"/>
                </a:lnTo>
                <a:lnTo>
                  <a:pt x="94170" y="222250"/>
                </a:lnTo>
                <a:lnTo>
                  <a:pt x="81915" y="241300"/>
                </a:lnTo>
                <a:lnTo>
                  <a:pt x="123064" y="241300"/>
                </a:lnTo>
                <a:lnTo>
                  <a:pt x="130034" y="231140"/>
                </a:lnTo>
                <a:lnTo>
                  <a:pt x="145113" y="210820"/>
                </a:lnTo>
                <a:lnTo>
                  <a:pt x="162026" y="191770"/>
                </a:lnTo>
                <a:lnTo>
                  <a:pt x="180594" y="171450"/>
                </a:lnTo>
                <a:lnTo>
                  <a:pt x="190373" y="161290"/>
                </a:lnTo>
                <a:close/>
              </a:path>
              <a:path w="433069" h="415289">
                <a:moveTo>
                  <a:pt x="258348" y="193040"/>
                </a:moveTo>
                <a:lnTo>
                  <a:pt x="245364" y="193040"/>
                </a:lnTo>
                <a:lnTo>
                  <a:pt x="247765" y="209550"/>
                </a:lnTo>
                <a:lnTo>
                  <a:pt x="243808" y="224790"/>
                </a:lnTo>
                <a:lnTo>
                  <a:pt x="233612" y="236220"/>
                </a:lnTo>
                <a:lnTo>
                  <a:pt x="217297" y="240030"/>
                </a:lnTo>
                <a:lnTo>
                  <a:pt x="249052" y="240030"/>
                </a:lnTo>
                <a:lnTo>
                  <a:pt x="257845" y="226060"/>
                </a:lnTo>
                <a:lnTo>
                  <a:pt x="261366" y="208280"/>
                </a:lnTo>
                <a:lnTo>
                  <a:pt x="258348" y="193040"/>
                </a:lnTo>
                <a:close/>
              </a:path>
              <a:path w="433069" h="415289">
                <a:moveTo>
                  <a:pt x="220726" y="173990"/>
                </a:moveTo>
                <a:lnTo>
                  <a:pt x="213233" y="173990"/>
                </a:lnTo>
                <a:lnTo>
                  <a:pt x="216662" y="184150"/>
                </a:lnTo>
                <a:lnTo>
                  <a:pt x="210883" y="187960"/>
                </a:lnTo>
                <a:lnTo>
                  <a:pt x="205581" y="191770"/>
                </a:lnTo>
                <a:lnTo>
                  <a:pt x="200802" y="196850"/>
                </a:lnTo>
                <a:lnTo>
                  <a:pt x="196596" y="201930"/>
                </a:lnTo>
                <a:lnTo>
                  <a:pt x="185801" y="201930"/>
                </a:lnTo>
                <a:lnTo>
                  <a:pt x="192659" y="207010"/>
                </a:lnTo>
                <a:lnTo>
                  <a:pt x="189738" y="210820"/>
                </a:lnTo>
                <a:lnTo>
                  <a:pt x="187452" y="215900"/>
                </a:lnTo>
                <a:lnTo>
                  <a:pt x="185801" y="219710"/>
                </a:lnTo>
                <a:lnTo>
                  <a:pt x="236474" y="219710"/>
                </a:lnTo>
                <a:lnTo>
                  <a:pt x="242085" y="207010"/>
                </a:lnTo>
                <a:lnTo>
                  <a:pt x="245364" y="193040"/>
                </a:lnTo>
                <a:lnTo>
                  <a:pt x="258348" y="193040"/>
                </a:lnTo>
                <a:lnTo>
                  <a:pt x="257845" y="190500"/>
                </a:lnTo>
                <a:lnTo>
                  <a:pt x="251450" y="180340"/>
                </a:lnTo>
                <a:lnTo>
                  <a:pt x="222377" y="180340"/>
                </a:lnTo>
                <a:lnTo>
                  <a:pt x="220726" y="173990"/>
                </a:lnTo>
                <a:close/>
              </a:path>
              <a:path w="433069" h="415289">
                <a:moveTo>
                  <a:pt x="246476" y="173990"/>
                </a:moveTo>
                <a:lnTo>
                  <a:pt x="223520" y="173990"/>
                </a:lnTo>
                <a:lnTo>
                  <a:pt x="229362" y="176530"/>
                </a:lnTo>
                <a:lnTo>
                  <a:pt x="227076" y="177800"/>
                </a:lnTo>
                <a:lnTo>
                  <a:pt x="224663" y="179070"/>
                </a:lnTo>
                <a:lnTo>
                  <a:pt x="222377" y="180340"/>
                </a:lnTo>
                <a:lnTo>
                  <a:pt x="251450" y="180340"/>
                </a:lnTo>
                <a:lnTo>
                  <a:pt x="248253" y="175260"/>
                </a:lnTo>
                <a:lnTo>
                  <a:pt x="246476" y="173990"/>
                </a:lnTo>
                <a:close/>
              </a:path>
              <a:path w="433069" h="415289">
                <a:moveTo>
                  <a:pt x="379842" y="71120"/>
                </a:moveTo>
                <a:lnTo>
                  <a:pt x="337137" y="71120"/>
                </a:lnTo>
                <a:lnTo>
                  <a:pt x="345059" y="74930"/>
                </a:lnTo>
                <a:lnTo>
                  <a:pt x="348105" y="82550"/>
                </a:lnTo>
                <a:lnTo>
                  <a:pt x="347805" y="92710"/>
                </a:lnTo>
                <a:lnTo>
                  <a:pt x="344291" y="107950"/>
                </a:lnTo>
                <a:lnTo>
                  <a:pt x="337693" y="124460"/>
                </a:lnTo>
                <a:lnTo>
                  <a:pt x="371475" y="134620"/>
                </a:lnTo>
                <a:lnTo>
                  <a:pt x="379583" y="107950"/>
                </a:lnTo>
                <a:lnTo>
                  <a:pt x="382143" y="85090"/>
                </a:lnTo>
                <a:lnTo>
                  <a:pt x="379842" y="71120"/>
                </a:lnTo>
                <a:close/>
              </a:path>
              <a:path w="433069" h="415289">
                <a:moveTo>
                  <a:pt x="145555" y="0"/>
                </a:moveTo>
                <a:lnTo>
                  <a:pt x="126111" y="3810"/>
                </a:lnTo>
                <a:lnTo>
                  <a:pt x="110410" y="16510"/>
                </a:lnTo>
                <a:lnTo>
                  <a:pt x="100234" y="38100"/>
                </a:lnTo>
                <a:lnTo>
                  <a:pt x="95535" y="64770"/>
                </a:lnTo>
                <a:lnTo>
                  <a:pt x="96266" y="97790"/>
                </a:lnTo>
                <a:lnTo>
                  <a:pt x="96901" y="101600"/>
                </a:lnTo>
                <a:lnTo>
                  <a:pt x="97409" y="106680"/>
                </a:lnTo>
                <a:lnTo>
                  <a:pt x="98044" y="110490"/>
                </a:lnTo>
                <a:lnTo>
                  <a:pt x="132969" y="107950"/>
                </a:lnTo>
                <a:lnTo>
                  <a:pt x="131826" y="102870"/>
                </a:lnTo>
                <a:lnTo>
                  <a:pt x="131318" y="99060"/>
                </a:lnTo>
                <a:lnTo>
                  <a:pt x="131236" y="92710"/>
                </a:lnTo>
                <a:lnTo>
                  <a:pt x="130006" y="73660"/>
                </a:lnTo>
                <a:lnTo>
                  <a:pt x="130002" y="71120"/>
                </a:lnTo>
                <a:lnTo>
                  <a:pt x="130937" y="55880"/>
                </a:lnTo>
                <a:lnTo>
                  <a:pt x="134425" y="43180"/>
                </a:lnTo>
                <a:lnTo>
                  <a:pt x="140462" y="36830"/>
                </a:lnTo>
                <a:lnTo>
                  <a:pt x="208301" y="36830"/>
                </a:lnTo>
                <a:lnTo>
                  <a:pt x="190208" y="20320"/>
                </a:lnTo>
                <a:lnTo>
                  <a:pt x="167179" y="6350"/>
                </a:lnTo>
                <a:lnTo>
                  <a:pt x="145555" y="0"/>
                </a:lnTo>
                <a:close/>
              </a:path>
              <a:path w="433069" h="415289">
                <a:moveTo>
                  <a:pt x="330009" y="35560"/>
                </a:moveTo>
                <a:lnTo>
                  <a:pt x="303680" y="40640"/>
                </a:lnTo>
                <a:lnTo>
                  <a:pt x="274066" y="53340"/>
                </a:lnTo>
                <a:lnTo>
                  <a:pt x="265777" y="58420"/>
                </a:lnTo>
                <a:lnTo>
                  <a:pt x="257286" y="63500"/>
                </a:lnTo>
                <a:lnTo>
                  <a:pt x="248580" y="68580"/>
                </a:lnTo>
                <a:lnTo>
                  <a:pt x="239649" y="73660"/>
                </a:lnTo>
                <a:lnTo>
                  <a:pt x="320817" y="73660"/>
                </a:lnTo>
                <a:lnTo>
                  <a:pt x="324834" y="72390"/>
                </a:lnTo>
                <a:lnTo>
                  <a:pt x="337137" y="71120"/>
                </a:lnTo>
                <a:lnTo>
                  <a:pt x="379842" y="71120"/>
                </a:lnTo>
                <a:lnTo>
                  <a:pt x="378797" y="64770"/>
                </a:lnTo>
                <a:lnTo>
                  <a:pt x="369189" y="49530"/>
                </a:lnTo>
                <a:lnTo>
                  <a:pt x="352147" y="38100"/>
                </a:lnTo>
                <a:lnTo>
                  <a:pt x="330009" y="35560"/>
                </a:lnTo>
                <a:close/>
              </a:path>
            </a:pathLst>
          </a:custGeom>
          <a:solidFill>
            <a:srgbClr val="FFFFFF"/>
          </a:solidFill>
        </p:spPr>
        <p:txBody>
          <a:bodyPr wrap="square" lIns="0" tIns="0" rIns="0" bIns="0" rtlCol="0"/>
          <a:lstStyle/>
          <a:p/>
        </p:txBody>
      </p:sp>
      <p:sp>
        <p:nvSpPr>
          <p:cNvPr id="26" name="object 26"/>
          <p:cNvSpPr/>
          <p:nvPr/>
        </p:nvSpPr>
        <p:spPr>
          <a:xfrm>
            <a:off x="7333488" y="4088891"/>
            <a:ext cx="395605" cy="396240"/>
          </a:xfrm>
          <a:custGeom>
            <a:rect l="l" t="t" r="r" b="b"/>
            <a:pathLst>
              <a:path w="395604" h="396239">
                <a:moveTo>
                  <a:pt x="250443" y="0"/>
                </a:moveTo>
                <a:lnTo>
                  <a:pt x="213994" y="16763"/>
                </a:lnTo>
                <a:lnTo>
                  <a:pt x="67690" y="86486"/>
                </a:lnTo>
                <a:lnTo>
                  <a:pt x="52069" y="93344"/>
                </a:lnTo>
                <a:lnTo>
                  <a:pt x="52069" y="112013"/>
                </a:lnTo>
                <a:lnTo>
                  <a:pt x="0" y="112013"/>
                </a:lnTo>
                <a:lnTo>
                  <a:pt x="0" y="278002"/>
                </a:lnTo>
                <a:lnTo>
                  <a:pt x="52069" y="278002"/>
                </a:lnTo>
                <a:lnTo>
                  <a:pt x="52069" y="295528"/>
                </a:lnTo>
                <a:lnTo>
                  <a:pt x="67055" y="302894"/>
                </a:lnTo>
                <a:lnTo>
                  <a:pt x="250443" y="396239"/>
                </a:lnTo>
                <a:lnTo>
                  <a:pt x="250443" y="307847"/>
                </a:lnTo>
                <a:lnTo>
                  <a:pt x="198373" y="307847"/>
                </a:lnTo>
                <a:lnTo>
                  <a:pt x="104139" y="259968"/>
                </a:lnTo>
                <a:lnTo>
                  <a:pt x="104139" y="130047"/>
                </a:lnTo>
                <a:lnTo>
                  <a:pt x="198373" y="85216"/>
                </a:lnTo>
                <a:lnTo>
                  <a:pt x="250443" y="85216"/>
                </a:lnTo>
                <a:lnTo>
                  <a:pt x="250443" y="0"/>
                </a:lnTo>
                <a:close/>
              </a:path>
              <a:path w="395604" h="396239">
                <a:moveTo>
                  <a:pt x="250443" y="85216"/>
                </a:moveTo>
                <a:lnTo>
                  <a:pt x="198373" y="85216"/>
                </a:lnTo>
                <a:lnTo>
                  <a:pt x="198373" y="307847"/>
                </a:lnTo>
                <a:lnTo>
                  <a:pt x="250443" y="307847"/>
                </a:lnTo>
                <a:lnTo>
                  <a:pt x="250443" y="85216"/>
                </a:lnTo>
                <a:close/>
              </a:path>
              <a:path w="395604" h="396239">
                <a:moveTo>
                  <a:pt x="353440" y="85851"/>
                </a:moveTo>
                <a:lnTo>
                  <a:pt x="344804" y="85851"/>
                </a:lnTo>
                <a:lnTo>
                  <a:pt x="338962" y="92074"/>
                </a:lnTo>
                <a:lnTo>
                  <a:pt x="333247" y="98297"/>
                </a:lnTo>
                <a:lnTo>
                  <a:pt x="333247" y="107568"/>
                </a:lnTo>
                <a:lnTo>
                  <a:pt x="338962" y="113791"/>
                </a:lnTo>
                <a:lnTo>
                  <a:pt x="339597" y="114426"/>
                </a:lnTo>
                <a:lnTo>
                  <a:pt x="351407" y="130617"/>
                </a:lnTo>
                <a:lnTo>
                  <a:pt x="359965" y="149653"/>
                </a:lnTo>
                <a:lnTo>
                  <a:pt x="365261" y="170666"/>
                </a:lnTo>
                <a:lnTo>
                  <a:pt x="367283" y="192785"/>
                </a:lnTo>
                <a:lnTo>
                  <a:pt x="365636" y="215391"/>
                </a:lnTo>
                <a:lnTo>
                  <a:pt x="360584" y="236950"/>
                </a:lnTo>
                <a:lnTo>
                  <a:pt x="351960" y="256651"/>
                </a:lnTo>
                <a:lnTo>
                  <a:pt x="339597" y="273684"/>
                </a:lnTo>
                <a:lnTo>
                  <a:pt x="338962" y="274319"/>
                </a:lnTo>
                <a:lnTo>
                  <a:pt x="338454" y="274954"/>
                </a:lnTo>
                <a:lnTo>
                  <a:pt x="333247" y="281177"/>
                </a:lnTo>
                <a:lnTo>
                  <a:pt x="333755" y="290448"/>
                </a:lnTo>
                <a:lnTo>
                  <a:pt x="344804" y="302259"/>
                </a:lnTo>
                <a:lnTo>
                  <a:pt x="353440" y="302259"/>
                </a:lnTo>
                <a:lnTo>
                  <a:pt x="359155" y="296671"/>
                </a:lnTo>
                <a:lnTo>
                  <a:pt x="359155" y="296036"/>
                </a:lnTo>
                <a:lnTo>
                  <a:pt x="359790" y="296036"/>
                </a:lnTo>
                <a:lnTo>
                  <a:pt x="359790" y="295528"/>
                </a:lnTo>
                <a:lnTo>
                  <a:pt x="375977" y="273510"/>
                </a:lnTo>
                <a:lnTo>
                  <a:pt x="387270" y="248348"/>
                </a:lnTo>
                <a:lnTo>
                  <a:pt x="393777" y="221091"/>
                </a:lnTo>
                <a:lnTo>
                  <a:pt x="395604" y="192785"/>
                </a:lnTo>
                <a:lnTo>
                  <a:pt x="393259" y="164683"/>
                </a:lnTo>
                <a:lnTo>
                  <a:pt x="386365" y="137890"/>
                </a:lnTo>
                <a:lnTo>
                  <a:pt x="375138" y="113526"/>
                </a:lnTo>
                <a:lnTo>
                  <a:pt x="359790" y="92709"/>
                </a:lnTo>
                <a:lnTo>
                  <a:pt x="359155" y="92074"/>
                </a:lnTo>
                <a:lnTo>
                  <a:pt x="353440" y="85851"/>
                </a:lnTo>
                <a:close/>
              </a:path>
              <a:path w="395604" h="396239">
                <a:moveTo>
                  <a:pt x="305942" y="113791"/>
                </a:moveTo>
                <a:lnTo>
                  <a:pt x="296798" y="113791"/>
                </a:lnTo>
                <a:lnTo>
                  <a:pt x="286384" y="126237"/>
                </a:lnTo>
                <a:lnTo>
                  <a:pt x="286384" y="136270"/>
                </a:lnTo>
                <a:lnTo>
                  <a:pt x="292100" y="142493"/>
                </a:lnTo>
                <a:lnTo>
                  <a:pt x="293242" y="143128"/>
                </a:lnTo>
                <a:lnTo>
                  <a:pt x="295020" y="144906"/>
                </a:lnTo>
                <a:lnTo>
                  <a:pt x="301944" y="155201"/>
                </a:lnTo>
                <a:lnTo>
                  <a:pt x="307070" y="167068"/>
                </a:lnTo>
                <a:lnTo>
                  <a:pt x="310362" y="179982"/>
                </a:lnTo>
                <a:lnTo>
                  <a:pt x="311784" y="193420"/>
                </a:lnTo>
                <a:lnTo>
                  <a:pt x="310790" y="206968"/>
                </a:lnTo>
                <a:lnTo>
                  <a:pt x="307736" y="220170"/>
                </a:lnTo>
                <a:lnTo>
                  <a:pt x="302515" y="232443"/>
                </a:lnTo>
                <a:lnTo>
                  <a:pt x="295020" y="243204"/>
                </a:lnTo>
                <a:lnTo>
                  <a:pt x="293877" y="244474"/>
                </a:lnTo>
                <a:lnTo>
                  <a:pt x="293242" y="245744"/>
                </a:lnTo>
                <a:lnTo>
                  <a:pt x="292100" y="246379"/>
                </a:lnTo>
                <a:lnTo>
                  <a:pt x="286384" y="251967"/>
                </a:lnTo>
                <a:lnTo>
                  <a:pt x="286384" y="261873"/>
                </a:lnTo>
                <a:lnTo>
                  <a:pt x="291591" y="268096"/>
                </a:lnTo>
                <a:lnTo>
                  <a:pt x="297306" y="274319"/>
                </a:lnTo>
                <a:lnTo>
                  <a:pt x="305942" y="274319"/>
                </a:lnTo>
                <a:lnTo>
                  <a:pt x="311784" y="268731"/>
                </a:lnTo>
                <a:lnTo>
                  <a:pt x="313562" y="266826"/>
                </a:lnTo>
                <a:lnTo>
                  <a:pt x="315213" y="265556"/>
                </a:lnTo>
                <a:lnTo>
                  <a:pt x="315848" y="264413"/>
                </a:lnTo>
                <a:lnTo>
                  <a:pt x="326800" y="248767"/>
                </a:lnTo>
                <a:lnTo>
                  <a:pt x="334502" y="231251"/>
                </a:lnTo>
                <a:lnTo>
                  <a:pt x="338941" y="212568"/>
                </a:lnTo>
                <a:lnTo>
                  <a:pt x="340105" y="193420"/>
                </a:lnTo>
                <a:lnTo>
                  <a:pt x="338512" y="174099"/>
                </a:lnTo>
                <a:lnTo>
                  <a:pt x="333835" y="155622"/>
                </a:lnTo>
                <a:lnTo>
                  <a:pt x="326229" y="138646"/>
                </a:lnTo>
                <a:lnTo>
                  <a:pt x="315848" y="123824"/>
                </a:lnTo>
                <a:lnTo>
                  <a:pt x="314070" y="121919"/>
                </a:lnTo>
                <a:lnTo>
                  <a:pt x="311784" y="119379"/>
                </a:lnTo>
                <a:lnTo>
                  <a:pt x="305942" y="113791"/>
                </a:lnTo>
                <a:close/>
              </a:path>
            </a:pathLst>
          </a:custGeom>
          <a:solidFill>
            <a:srgbClr val="FFFFFF"/>
          </a:solidFill>
        </p:spPr>
        <p:txBody>
          <a:bodyPr wrap="square" lIns="0" tIns="0" rIns="0" bIns="0" rtlCol="0"/>
          <a:lstStyle/>
          <a:p/>
        </p:txBody>
      </p:sp>
      <p:sp>
        <p:nvSpPr>
          <p:cNvPr id="27" name="object 27"/>
          <p:cNvSpPr/>
          <p:nvPr/>
        </p:nvSpPr>
        <p:spPr>
          <a:xfrm>
            <a:off x="4764381" y="4084320"/>
            <a:ext cx="347345" cy="360045"/>
          </a:xfrm>
          <a:custGeom>
            <a:rect l="l" t="t" r="r" b="b"/>
            <a:pathLst>
              <a:path w="347345" h="360045">
                <a:moveTo>
                  <a:pt x="137183" y="28066"/>
                </a:moveTo>
                <a:lnTo>
                  <a:pt x="109370" y="28066"/>
                </a:lnTo>
                <a:lnTo>
                  <a:pt x="109370" y="138556"/>
                </a:lnTo>
                <a:lnTo>
                  <a:pt x="3452" y="321817"/>
                </a:lnTo>
                <a:lnTo>
                  <a:pt x="3452" y="322452"/>
                </a:lnTo>
                <a:lnTo>
                  <a:pt x="0" y="335285"/>
                </a:lnTo>
                <a:lnTo>
                  <a:pt x="3452" y="347297"/>
                </a:lnTo>
                <a:lnTo>
                  <a:pt x="12239" y="356189"/>
                </a:lnTo>
                <a:lnTo>
                  <a:pt x="24788" y="359663"/>
                </a:lnTo>
                <a:lnTo>
                  <a:pt x="322476" y="359663"/>
                </a:lnTo>
                <a:lnTo>
                  <a:pt x="334956" y="356189"/>
                </a:lnTo>
                <a:lnTo>
                  <a:pt x="343638" y="347297"/>
                </a:lnTo>
                <a:lnTo>
                  <a:pt x="347104" y="335285"/>
                </a:lnTo>
                <a:lnTo>
                  <a:pt x="346351" y="332231"/>
                </a:lnTo>
                <a:lnTo>
                  <a:pt x="29995" y="332231"/>
                </a:lnTo>
                <a:lnTo>
                  <a:pt x="108862" y="195325"/>
                </a:lnTo>
                <a:lnTo>
                  <a:pt x="270631" y="195325"/>
                </a:lnTo>
                <a:lnTo>
                  <a:pt x="261037" y="178688"/>
                </a:lnTo>
                <a:lnTo>
                  <a:pt x="118006" y="178688"/>
                </a:lnTo>
                <a:lnTo>
                  <a:pt x="135405" y="149478"/>
                </a:lnTo>
                <a:lnTo>
                  <a:pt x="136548" y="147192"/>
                </a:lnTo>
                <a:lnTo>
                  <a:pt x="137183" y="144906"/>
                </a:lnTo>
                <a:lnTo>
                  <a:pt x="137183" y="28066"/>
                </a:lnTo>
                <a:close/>
              </a:path>
              <a:path w="347345" h="360045">
                <a:moveTo>
                  <a:pt x="270631" y="195325"/>
                </a:moveTo>
                <a:lnTo>
                  <a:pt x="238529" y="195325"/>
                </a:lnTo>
                <a:lnTo>
                  <a:pt x="317269" y="332231"/>
                </a:lnTo>
                <a:lnTo>
                  <a:pt x="346351" y="332231"/>
                </a:lnTo>
                <a:lnTo>
                  <a:pt x="343939" y="322452"/>
                </a:lnTo>
                <a:lnTo>
                  <a:pt x="270631" y="195325"/>
                </a:lnTo>
                <a:close/>
              </a:path>
              <a:path w="347345" h="360045">
                <a:moveTo>
                  <a:pt x="126769" y="295528"/>
                </a:moveTo>
                <a:lnTo>
                  <a:pt x="111148" y="295528"/>
                </a:lnTo>
                <a:lnTo>
                  <a:pt x="104798" y="301243"/>
                </a:lnTo>
                <a:lnTo>
                  <a:pt x="104798" y="316737"/>
                </a:lnTo>
                <a:lnTo>
                  <a:pt x="111148" y="322960"/>
                </a:lnTo>
                <a:lnTo>
                  <a:pt x="126769" y="322960"/>
                </a:lnTo>
                <a:lnTo>
                  <a:pt x="133119" y="316737"/>
                </a:lnTo>
                <a:lnTo>
                  <a:pt x="133119" y="301243"/>
                </a:lnTo>
                <a:lnTo>
                  <a:pt x="126769" y="295528"/>
                </a:lnTo>
                <a:close/>
              </a:path>
              <a:path w="347345" h="360045">
                <a:moveTo>
                  <a:pt x="90828" y="291464"/>
                </a:moveTo>
                <a:lnTo>
                  <a:pt x="81557" y="291464"/>
                </a:lnTo>
                <a:lnTo>
                  <a:pt x="77493" y="294893"/>
                </a:lnTo>
                <a:lnTo>
                  <a:pt x="77493" y="304164"/>
                </a:lnTo>
                <a:lnTo>
                  <a:pt x="81557" y="307593"/>
                </a:lnTo>
                <a:lnTo>
                  <a:pt x="90828" y="307593"/>
                </a:lnTo>
                <a:lnTo>
                  <a:pt x="94384" y="304164"/>
                </a:lnTo>
                <a:lnTo>
                  <a:pt x="94384" y="294893"/>
                </a:lnTo>
                <a:lnTo>
                  <a:pt x="90828" y="291464"/>
                </a:lnTo>
                <a:close/>
              </a:path>
              <a:path w="347345" h="360045">
                <a:moveTo>
                  <a:pt x="193317" y="289178"/>
                </a:moveTo>
                <a:lnTo>
                  <a:pt x="153947" y="289178"/>
                </a:lnTo>
                <a:lnTo>
                  <a:pt x="149883" y="293242"/>
                </a:lnTo>
                <a:lnTo>
                  <a:pt x="149883" y="302386"/>
                </a:lnTo>
                <a:lnTo>
                  <a:pt x="153947" y="305815"/>
                </a:lnTo>
                <a:lnTo>
                  <a:pt x="193317" y="305815"/>
                </a:lnTo>
                <a:lnTo>
                  <a:pt x="197381" y="302386"/>
                </a:lnTo>
                <a:lnTo>
                  <a:pt x="197381" y="293242"/>
                </a:lnTo>
                <a:lnTo>
                  <a:pt x="193317" y="289178"/>
                </a:lnTo>
                <a:close/>
              </a:path>
              <a:path w="347345" h="360045">
                <a:moveTo>
                  <a:pt x="134897" y="266826"/>
                </a:moveTo>
                <a:lnTo>
                  <a:pt x="124991" y="266826"/>
                </a:lnTo>
                <a:lnTo>
                  <a:pt x="121562" y="270890"/>
                </a:lnTo>
                <a:lnTo>
                  <a:pt x="121562" y="280034"/>
                </a:lnTo>
                <a:lnTo>
                  <a:pt x="124991" y="283463"/>
                </a:lnTo>
                <a:lnTo>
                  <a:pt x="134897" y="283463"/>
                </a:lnTo>
                <a:lnTo>
                  <a:pt x="138326" y="280034"/>
                </a:lnTo>
                <a:lnTo>
                  <a:pt x="138326" y="270890"/>
                </a:lnTo>
                <a:lnTo>
                  <a:pt x="134897" y="266826"/>
                </a:lnTo>
                <a:close/>
              </a:path>
              <a:path w="347345" h="360045">
                <a:moveTo>
                  <a:pt x="108862" y="242315"/>
                </a:moveTo>
                <a:lnTo>
                  <a:pt x="93114" y="242315"/>
                </a:lnTo>
                <a:lnTo>
                  <a:pt x="86764" y="248538"/>
                </a:lnTo>
                <a:lnTo>
                  <a:pt x="86764" y="264032"/>
                </a:lnTo>
                <a:lnTo>
                  <a:pt x="93114" y="270382"/>
                </a:lnTo>
                <a:lnTo>
                  <a:pt x="108862" y="270382"/>
                </a:lnTo>
                <a:lnTo>
                  <a:pt x="115212" y="264032"/>
                </a:lnTo>
                <a:lnTo>
                  <a:pt x="115212" y="248538"/>
                </a:lnTo>
                <a:lnTo>
                  <a:pt x="108862" y="242315"/>
                </a:lnTo>
                <a:close/>
              </a:path>
              <a:path w="347345" h="360045">
                <a:moveTo>
                  <a:pt x="185189" y="244601"/>
                </a:moveTo>
                <a:lnTo>
                  <a:pt x="162075" y="244601"/>
                </a:lnTo>
                <a:lnTo>
                  <a:pt x="158646" y="248538"/>
                </a:lnTo>
                <a:lnTo>
                  <a:pt x="158646" y="257682"/>
                </a:lnTo>
                <a:lnTo>
                  <a:pt x="162075" y="261746"/>
                </a:lnTo>
                <a:lnTo>
                  <a:pt x="185189" y="261746"/>
                </a:lnTo>
                <a:lnTo>
                  <a:pt x="188745" y="257682"/>
                </a:lnTo>
                <a:lnTo>
                  <a:pt x="188745" y="248538"/>
                </a:lnTo>
                <a:lnTo>
                  <a:pt x="185189" y="244601"/>
                </a:lnTo>
                <a:close/>
              </a:path>
              <a:path w="347345" h="360045">
                <a:moveTo>
                  <a:pt x="121562" y="211327"/>
                </a:moveTo>
                <a:lnTo>
                  <a:pt x="112291" y="211327"/>
                </a:lnTo>
                <a:lnTo>
                  <a:pt x="108862" y="215391"/>
                </a:lnTo>
                <a:lnTo>
                  <a:pt x="108862" y="224535"/>
                </a:lnTo>
                <a:lnTo>
                  <a:pt x="112291" y="227964"/>
                </a:lnTo>
                <a:lnTo>
                  <a:pt x="121562" y="227964"/>
                </a:lnTo>
                <a:lnTo>
                  <a:pt x="125626" y="224535"/>
                </a:lnTo>
                <a:lnTo>
                  <a:pt x="125626" y="215391"/>
                </a:lnTo>
                <a:lnTo>
                  <a:pt x="121562" y="211327"/>
                </a:lnTo>
                <a:close/>
              </a:path>
              <a:path w="347345" h="360045">
                <a:moveTo>
                  <a:pt x="193317" y="200405"/>
                </a:moveTo>
                <a:lnTo>
                  <a:pt x="153947" y="200405"/>
                </a:lnTo>
                <a:lnTo>
                  <a:pt x="149883" y="204469"/>
                </a:lnTo>
                <a:lnTo>
                  <a:pt x="149883" y="213613"/>
                </a:lnTo>
                <a:lnTo>
                  <a:pt x="153947" y="217042"/>
                </a:lnTo>
                <a:lnTo>
                  <a:pt x="193317" y="217042"/>
                </a:lnTo>
                <a:lnTo>
                  <a:pt x="197381" y="213613"/>
                </a:lnTo>
                <a:lnTo>
                  <a:pt x="197381" y="204469"/>
                </a:lnTo>
                <a:lnTo>
                  <a:pt x="193317" y="200405"/>
                </a:lnTo>
                <a:close/>
              </a:path>
              <a:path w="347345" h="360045">
                <a:moveTo>
                  <a:pt x="237894" y="28066"/>
                </a:moveTo>
                <a:lnTo>
                  <a:pt x="210208" y="28066"/>
                </a:lnTo>
                <a:lnTo>
                  <a:pt x="210208" y="145414"/>
                </a:lnTo>
                <a:lnTo>
                  <a:pt x="210716" y="147700"/>
                </a:lnTo>
                <a:lnTo>
                  <a:pt x="212494" y="150113"/>
                </a:lnTo>
                <a:lnTo>
                  <a:pt x="228750" y="178688"/>
                </a:lnTo>
                <a:lnTo>
                  <a:pt x="261037" y="178688"/>
                </a:lnTo>
                <a:lnTo>
                  <a:pt x="237894" y="138556"/>
                </a:lnTo>
                <a:lnTo>
                  <a:pt x="237894" y="28066"/>
                </a:lnTo>
                <a:close/>
              </a:path>
              <a:path w="347345" h="360045">
                <a:moveTo>
                  <a:pt x="185189" y="156336"/>
                </a:moveTo>
                <a:lnTo>
                  <a:pt x="162075" y="156336"/>
                </a:lnTo>
                <a:lnTo>
                  <a:pt x="158646" y="159765"/>
                </a:lnTo>
                <a:lnTo>
                  <a:pt x="158646" y="169544"/>
                </a:lnTo>
                <a:lnTo>
                  <a:pt x="162075" y="172973"/>
                </a:lnTo>
                <a:lnTo>
                  <a:pt x="185189" y="172973"/>
                </a:lnTo>
                <a:lnTo>
                  <a:pt x="188745" y="169544"/>
                </a:lnTo>
                <a:lnTo>
                  <a:pt x="188745" y="159765"/>
                </a:lnTo>
                <a:lnTo>
                  <a:pt x="185189" y="156336"/>
                </a:lnTo>
                <a:close/>
              </a:path>
              <a:path w="347345" h="360045">
                <a:moveTo>
                  <a:pt x="193317" y="112267"/>
                </a:moveTo>
                <a:lnTo>
                  <a:pt x="153947" y="112267"/>
                </a:lnTo>
                <a:lnTo>
                  <a:pt x="149883" y="115696"/>
                </a:lnTo>
                <a:lnTo>
                  <a:pt x="149883" y="124840"/>
                </a:lnTo>
                <a:lnTo>
                  <a:pt x="153947" y="128904"/>
                </a:lnTo>
                <a:lnTo>
                  <a:pt x="193317" y="128904"/>
                </a:lnTo>
                <a:lnTo>
                  <a:pt x="197381" y="124840"/>
                </a:lnTo>
                <a:lnTo>
                  <a:pt x="197381" y="115696"/>
                </a:lnTo>
                <a:lnTo>
                  <a:pt x="193317" y="112267"/>
                </a:lnTo>
                <a:close/>
              </a:path>
              <a:path w="347345" h="360045">
                <a:moveTo>
                  <a:pt x="248943" y="0"/>
                </a:moveTo>
                <a:lnTo>
                  <a:pt x="98321" y="0"/>
                </a:lnTo>
                <a:lnTo>
                  <a:pt x="91971" y="6349"/>
                </a:lnTo>
                <a:lnTo>
                  <a:pt x="91971" y="21716"/>
                </a:lnTo>
                <a:lnTo>
                  <a:pt x="98321" y="28066"/>
                </a:lnTo>
                <a:lnTo>
                  <a:pt x="248943" y="28066"/>
                </a:lnTo>
                <a:lnTo>
                  <a:pt x="255293" y="21716"/>
                </a:lnTo>
                <a:lnTo>
                  <a:pt x="255293" y="6349"/>
                </a:lnTo>
                <a:lnTo>
                  <a:pt x="248943" y="0"/>
                </a:lnTo>
                <a:close/>
              </a:path>
            </a:pathLst>
          </a:custGeom>
          <a:solidFill>
            <a:srgbClr val="FFFFFF"/>
          </a:solidFill>
        </p:spPr>
        <p:txBody>
          <a:bodyPr wrap="square" lIns="0" tIns="0" rIns="0" bIns="0" rtlCol="0"/>
          <a:lstStyle/>
          <a:p/>
        </p:txBody>
      </p:sp>
      <p:sp>
        <p:nvSpPr>
          <p:cNvPr id="28" name="object 28"/>
          <p:cNvSpPr/>
          <p:nvPr/>
        </p:nvSpPr>
        <p:spPr>
          <a:xfrm>
            <a:off x="2461260" y="3197351"/>
            <a:ext cx="3044190" cy="730885"/>
          </a:xfrm>
          <a:custGeom>
            <a:rect l="l" t="t" r="r" b="b"/>
            <a:pathLst>
              <a:path w="3044190" h="730885">
                <a:moveTo>
                  <a:pt x="3044190" y="0"/>
                </a:moveTo>
                <a:lnTo>
                  <a:pt x="2977043" y="235"/>
                </a:lnTo>
                <a:lnTo>
                  <a:pt x="2909926" y="938"/>
                </a:lnTo>
                <a:lnTo>
                  <a:pt x="2842866" y="2101"/>
                </a:lnTo>
                <a:lnTo>
                  <a:pt x="2775894" y="3717"/>
                </a:lnTo>
                <a:lnTo>
                  <a:pt x="2709038" y="5779"/>
                </a:lnTo>
                <a:lnTo>
                  <a:pt x="2642328" y="8280"/>
                </a:lnTo>
                <a:lnTo>
                  <a:pt x="2575791" y="11213"/>
                </a:lnTo>
                <a:lnTo>
                  <a:pt x="2509458" y="14571"/>
                </a:lnTo>
                <a:lnTo>
                  <a:pt x="2443357" y="18348"/>
                </a:lnTo>
                <a:lnTo>
                  <a:pt x="2377518" y="22535"/>
                </a:lnTo>
                <a:lnTo>
                  <a:pt x="2311969" y="27127"/>
                </a:lnTo>
                <a:lnTo>
                  <a:pt x="2246739" y="32117"/>
                </a:lnTo>
                <a:lnTo>
                  <a:pt x="2181858" y="37496"/>
                </a:lnTo>
                <a:lnTo>
                  <a:pt x="2117355" y="43260"/>
                </a:lnTo>
                <a:lnTo>
                  <a:pt x="2053258" y="49399"/>
                </a:lnTo>
                <a:lnTo>
                  <a:pt x="1989597" y="55908"/>
                </a:lnTo>
                <a:lnTo>
                  <a:pt x="1926401" y="62779"/>
                </a:lnTo>
                <a:lnTo>
                  <a:pt x="1863698" y="70006"/>
                </a:lnTo>
                <a:lnTo>
                  <a:pt x="1801519" y="77581"/>
                </a:lnTo>
                <a:lnTo>
                  <a:pt x="1739891" y="85498"/>
                </a:lnTo>
                <a:lnTo>
                  <a:pt x="1678844" y="93750"/>
                </a:lnTo>
                <a:lnTo>
                  <a:pt x="1618407" y="102329"/>
                </a:lnTo>
                <a:lnTo>
                  <a:pt x="1558608" y="111229"/>
                </a:lnTo>
                <a:lnTo>
                  <a:pt x="1499478" y="120442"/>
                </a:lnTo>
                <a:lnTo>
                  <a:pt x="1441045" y="129963"/>
                </a:lnTo>
                <a:lnTo>
                  <a:pt x="1383338" y="139783"/>
                </a:lnTo>
                <a:lnTo>
                  <a:pt x="1326387" y="149895"/>
                </a:lnTo>
                <a:lnTo>
                  <a:pt x="1270219" y="160294"/>
                </a:lnTo>
                <a:lnTo>
                  <a:pt x="1214865" y="170971"/>
                </a:lnTo>
                <a:lnTo>
                  <a:pt x="1160353" y="181921"/>
                </a:lnTo>
                <a:lnTo>
                  <a:pt x="1106712" y="193135"/>
                </a:lnTo>
                <a:lnTo>
                  <a:pt x="1053972" y="204607"/>
                </a:lnTo>
                <a:lnTo>
                  <a:pt x="1002161" y="216331"/>
                </a:lnTo>
                <a:lnTo>
                  <a:pt x="951309" y="228298"/>
                </a:lnTo>
                <a:lnTo>
                  <a:pt x="901444" y="240502"/>
                </a:lnTo>
                <a:lnTo>
                  <a:pt x="852596" y="252937"/>
                </a:lnTo>
                <a:lnTo>
                  <a:pt x="804793" y="265594"/>
                </a:lnTo>
                <a:lnTo>
                  <a:pt x="758065" y="278468"/>
                </a:lnTo>
                <a:lnTo>
                  <a:pt x="712441" y="291551"/>
                </a:lnTo>
                <a:lnTo>
                  <a:pt x="667949" y="304836"/>
                </a:lnTo>
                <a:lnTo>
                  <a:pt x="624619" y="318316"/>
                </a:lnTo>
                <a:lnTo>
                  <a:pt x="582480" y="331985"/>
                </a:lnTo>
                <a:lnTo>
                  <a:pt x="541561" y="345835"/>
                </a:lnTo>
                <a:lnTo>
                  <a:pt x="501891" y="359859"/>
                </a:lnTo>
                <a:lnTo>
                  <a:pt x="463499" y="374050"/>
                </a:lnTo>
                <a:lnTo>
                  <a:pt x="426414" y="388403"/>
                </a:lnTo>
                <a:lnTo>
                  <a:pt x="390665" y="402908"/>
                </a:lnTo>
                <a:lnTo>
                  <a:pt x="323291" y="432351"/>
                </a:lnTo>
                <a:lnTo>
                  <a:pt x="261610" y="462325"/>
                </a:lnTo>
                <a:lnTo>
                  <a:pt x="205854" y="492773"/>
                </a:lnTo>
                <a:lnTo>
                  <a:pt x="156255" y="523640"/>
                </a:lnTo>
                <a:lnTo>
                  <a:pt x="113046" y="554870"/>
                </a:lnTo>
                <a:lnTo>
                  <a:pt x="76460" y="586407"/>
                </a:lnTo>
                <a:lnTo>
                  <a:pt x="46728" y="618195"/>
                </a:lnTo>
                <a:lnTo>
                  <a:pt x="24082" y="650179"/>
                </a:lnTo>
                <a:lnTo>
                  <a:pt x="3911" y="698401"/>
                </a:lnTo>
                <a:lnTo>
                  <a:pt x="982" y="714512"/>
                </a:lnTo>
                <a:lnTo>
                  <a:pt x="0" y="730631"/>
                </a:lnTo>
              </a:path>
            </a:pathLst>
          </a:custGeom>
          <a:ln w="9525">
            <a:solidFill>
              <a:srgbClr val="BEBEBE"/>
            </a:solidFill>
          </a:ln>
        </p:spPr>
        <p:txBody>
          <a:bodyPr wrap="square" lIns="0" tIns="0" rIns="0" bIns="0" rtlCol="0"/>
          <a:lstStyle/>
          <a:p/>
        </p:txBody>
      </p:sp>
      <p:sp>
        <p:nvSpPr>
          <p:cNvPr id="29" name="object 29"/>
          <p:cNvSpPr txBox="1"/>
          <p:nvPr/>
        </p:nvSpPr>
        <p:spPr>
          <a:xfrm>
            <a:off x="526795" y="1579245"/>
            <a:ext cx="10998200" cy="1068070"/>
          </a:xfrm>
          <a:prstGeom prst="rect">
            <a:avLst/>
          </a:prstGeom>
        </p:spPr>
        <p:txBody>
          <a:bodyPr vert="horz" wrap="square" lIns="0" tIns="12700" rIns="0" bIns="0" rtlCol="0">
            <a:spAutoFit/>
          </a:bodyPr>
          <a:lstStyle/>
          <a:p>
            <a:pPr marL="12700" marR="5080">
              <a:lnSpc>
                <a:spcPct val="120000"/>
              </a:lnSpc>
              <a:spcBef>
                <a:spcPts val="100"/>
              </a:spcBef>
            </a:pPr>
            <a:r>
              <a:rPr sz="1200">
                <a:solidFill>
                  <a:srgbClr val="404040"/>
                </a:solidFill>
                <a:latin typeface="微软雅黑"/>
                <a:cs typeface="微软雅黑"/>
              </a:rPr>
              <a:t>产品端的技术进步，新材料研发及生产技术发展全面提升了私处护理产品的效果，丰富了消费者的产品选择。互联网技术技术进步推动品牌营销获客方式的创新，利 用大数据技术精准获客，降低获客成本的同时提高获客效率。借助计算机科学技术进步进行数据分析，全面评估产品使用体验，促进私处护理产品优化。</a:t>
            </a:r>
            <a:endParaRPr sz="1200">
              <a:latin typeface="微软雅黑"/>
              <a:cs typeface="微软雅黑"/>
            </a:endParaRPr>
          </a:p>
          <a:p>
            <a:pPr>
              <a:lnSpc>
                <a:spcPct val="100000"/>
              </a:lnSpc>
              <a:spcBef>
                <a:spcPts val="25"/>
              </a:spcBef>
            </a:pPr>
            <a:endParaRPr sz="1650">
              <a:latin typeface="微软雅黑"/>
              <a:cs typeface="微软雅黑"/>
            </a:endParaRPr>
          </a:p>
          <a:p>
            <a:pPr marL="139065" algn="ctr">
              <a:lnSpc>
                <a:spcPct val="100000"/>
              </a:lnSpc>
              <a:spcBef>
                <a:spcPts val="5"/>
              </a:spcBef>
            </a:pPr>
            <a:r>
              <a:rPr sz="1400" b="1">
                <a:solidFill>
                  <a:srgbClr val="404040"/>
                </a:solidFill>
                <a:latin typeface="微软雅黑"/>
                <a:cs typeface="微软雅黑"/>
              </a:rPr>
              <a:t>中国女性私处护理市场</a:t>
            </a:r>
            <a:r>
              <a:rPr sz="1400" b="1" spc="-15">
                <a:solidFill>
                  <a:srgbClr val="404040"/>
                </a:solidFill>
                <a:latin typeface="微软雅黑"/>
                <a:cs typeface="微软雅黑"/>
              </a:rPr>
              <a:t>技</a:t>
            </a:r>
            <a:r>
              <a:rPr sz="1400" b="1">
                <a:solidFill>
                  <a:srgbClr val="404040"/>
                </a:solidFill>
                <a:latin typeface="微软雅黑"/>
                <a:cs typeface="微软雅黑"/>
              </a:rPr>
              <a:t>术发</a:t>
            </a:r>
            <a:r>
              <a:rPr sz="1400" b="1" spc="-15">
                <a:solidFill>
                  <a:srgbClr val="404040"/>
                </a:solidFill>
                <a:latin typeface="微软雅黑"/>
                <a:cs typeface="微软雅黑"/>
              </a:rPr>
              <a:t>展</a:t>
            </a:r>
            <a:r>
              <a:rPr sz="1400" b="1">
                <a:solidFill>
                  <a:srgbClr val="404040"/>
                </a:solidFill>
                <a:latin typeface="微软雅黑"/>
                <a:cs typeface="微软雅黑"/>
              </a:rPr>
              <a:t>情况</a:t>
            </a:r>
            <a:endParaRPr sz="1400">
              <a:latin typeface="微软雅黑"/>
              <a:cs typeface="微软雅黑"/>
            </a:endParaRPr>
          </a:p>
        </p:txBody>
      </p:sp>
      <p:sp>
        <p:nvSpPr>
          <p:cNvPr id="30" name="object 30"/>
          <p:cNvSpPr/>
          <p:nvPr/>
        </p:nvSpPr>
        <p:spPr>
          <a:xfrm>
            <a:off x="4924044" y="3354323"/>
            <a:ext cx="666750" cy="574040"/>
          </a:xfrm>
          <a:custGeom>
            <a:rect l="l" t="t" r="r" b="b"/>
            <a:pathLst>
              <a:path w="666750" h="574039">
                <a:moveTo>
                  <a:pt x="666622" y="0"/>
                </a:moveTo>
                <a:lnTo>
                  <a:pt x="619034" y="1919"/>
                </a:lnTo>
                <a:lnTo>
                  <a:pt x="571664" y="7555"/>
                </a:lnTo>
                <a:lnTo>
                  <a:pt x="524726" y="16721"/>
                </a:lnTo>
                <a:lnTo>
                  <a:pt x="478438" y="29230"/>
                </a:lnTo>
                <a:lnTo>
                  <a:pt x="433015" y="44899"/>
                </a:lnTo>
                <a:lnTo>
                  <a:pt x="388673" y="63539"/>
                </a:lnTo>
                <a:lnTo>
                  <a:pt x="345628" y="84967"/>
                </a:lnTo>
                <a:lnTo>
                  <a:pt x="304095" y="108996"/>
                </a:lnTo>
                <a:lnTo>
                  <a:pt x="264290" y="135440"/>
                </a:lnTo>
                <a:lnTo>
                  <a:pt x="226429" y="164114"/>
                </a:lnTo>
                <a:lnTo>
                  <a:pt x="190729" y="194831"/>
                </a:lnTo>
                <a:lnTo>
                  <a:pt x="157404" y="227406"/>
                </a:lnTo>
                <a:lnTo>
                  <a:pt x="126670" y="261653"/>
                </a:lnTo>
                <a:lnTo>
                  <a:pt x="98744" y="297386"/>
                </a:lnTo>
                <a:lnTo>
                  <a:pt x="73842" y="334420"/>
                </a:lnTo>
                <a:lnTo>
                  <a:pt x="52178" y="372569"/>
                </a:lnTo>
                <a:lnTo>
                  <a:pt x="33969" y="411647"/>
                </a:lnTo>
                <a:lnTo>
                  <a:pt x="19431" y="451468"/>
                </a:lnTo>
                <a:lnTo>
                  <a:pt x="8780" y="491846"/>
                </a:lnTo>
                <a:lnTo>
                  <a:pt x="2231" y="532596"/>
                </a:lnTo>
                <a:lnTo>
                  <a:pt x="0" y="573532"/>
                </a:lnTo>
              </a:path>
            </a:pathLst>
          </a:custGeom>
          <a:ln w="9524">
            <a:solidFill>
              <a:srgbClr val="BEBEBE"/>
            </a:solidFill>
          </a:ln>
        </p:spPr>
        <p:txBody>
          <a:bodyPr wrap="square" lIns="0" tIns="0" rIns="0" bIns="0" rtlCol="0"/>
          <a:lstStyle/>
          <a:p/>
        </p:txBody>
      </p:sp>
      <p:sp>
        <p:nvSpPr>
          <p:cNvPr id="31" name="object 31"/>
          <p:cNvSpPr/>
          <p:nvPr/>
        </p:nvSpPr>
        <p:spPr>
          <a:xfrm>
            <a:off x="6946392" y="3197351"/>
            <a:ext cx="3144520" cy="694055"/>
          </a:xfrm>
          <a:custGeom>
            <a:rect l="l" t="t" r="r" b="b"/>
            <a:pathLst>
              <a:path w="3144520" h="694054">
                <a:moveTo>
                  <a:pt x="0" y="0"/>
                </a:moveTo>
                <a:lnTo>
                  <a:pt x="68348" y="217"/>
                </a:lnTo>
                <a:lnTo>
                  <a:pt x="136669" y="866"/>
                </a:lnTo>
                <a:lnTo>
                  <a:pt x="204932" y="1939"/>
                </a:lnTo>
                <a:lnTo>
                  <a:pt x="273109" y="3430"/>
                </a:lnTo>
                <a:lnTo>
                  <a:pt x="341171" y="5333"/>
                </a:lnTo>
                <a:lnTo>
                  <a:pt x="409090" y="7642"/>
                </a:lnTo>
                <a:lnTo>
                  <a:pt x="476837" y="10350"/>
                </a:lnTo>
                <a:lnTo>
                  <a:pt x="544383" y="13451"/>
                </a:lnTo>
                <a:lnTo>
                  <a:pt x="611699" y="16938"/>
                </a:lnTo>
                <a:lnTo>
                  <a:pt x="678757" y="20806"/>
                </a:lnTo>
                <a:lnTo>
                  <a:pt x="745528" y="25048"/>
                </a:lnTo>
                <a:lnTo>
                  <a:pt x="811983" y="29657"/>
                </a:lnTo>
                <a:lnTo>
                  <a:pt x="878094" y="34627"/>
                </a:lnTo>
                <a:lnTo>
                  <a:pt x="943832" y="39953"/>
                </a:lnTo>
                <a:lnTo>
                  <a:pt x="1009167" y="45626"/>
                </a:lnTo>
                <a:lnTo>
                  <a:pt x="1074072" y="51642"/>
                </a:lnTo>
                <a:lnTo>
                  <a:pt x="1138518" y="57994"/>
                </a:lnTo>
                <a:lnTo>
                  <a:pt x="1202476" y="64676"/>
                </a:lnTo>
                <a:lnTo>
                  <a:pt x="1265917" y="71680"/>
                </a:lnTo>
                <a:lnTo>
                  <a:pt x="1328812" y="79002"/>
                </a:lnTo>
                <a:lnTo>
                  <a:pt x="1391133" y="86634"/>
                </a:lnTo>
                <a:lnTo>
                  <a:pt x="1452852" y="94570"/>
                </a:lnTo>
                <a:lnTo>
                  <a:pt x="1513938" y="102804"/>
                </a:lnTo>
                <a:lnTo>
                  <a:pt x="1574365" y="111329"/>
                </a:lnTo>
                <a:lnTo>
                  <a:pt x="1634102" y="120140"/>
                </a:lnTo>
                <a:lnTo>
                  <a:pt x="1693121" y="129229"/>
                </a:lnTo>
                <a:lnTo>
                  <a:pt x="1751394" y="138591"/>
                </a:lnTo>
                <a:lnTo>
                  <a:pt x="1808891" y="148219"/>
                </a:lnTo>
                <a:lnTo>
                  <a:pt x="1865585" y="158107"/>
                </a:lnTo>
                <a:lnTo>
                  <a:pt x="1921446" y="168249"/>
                </a:lnTo>
                <a:lnTo>
                  <a:pt x="1976446" y="178637"/>
                </a:lnTo>
                <a:lnTo>
                  <a:pt x="2030555" y="189267"/>
                </a:lnTo>
                <a:lnTo>
                  <a:pt x="2083746" y="200130"/>
                </a:lnTo>
                <a:lnTo>
                  <a:pt x="2135989" y="211222"/>
                </a:lnTo>
                <a:lnTo>
                  <a:pt x="2187255" y="222536"/>
                </a:lnTo>
                <a:lnTo>
                  <a:pt x="2237517" y="234065"/>
                </a:lnTo>
                <a:lnTo>
                  <a:pt x="2286745" y="245804"/>
                </a:lnTo>
                <a:lnTo>
                  <a:pt x="2334911" y="257745"/>
                </a:lnTo>
                <a:lnTo>
                  <a:pt x="2381985" y="269883"/>
                </a:lnTo>
                <a:lnTo>
                  <a:pt x="2427940" y="282210"/>
                </a:lnTo>
                <a:lnTo>
                  <a:pt x="2472746" y="294722"/>
                </a:lnTo>
                <a:lnTo>
                  <a:pt x="2516375" y="307411"/>
                </a:lnTo>
                <a:lnTo>
                  <a:pt x="2558798" y="320271"/>
                </a:lnTo>
                <a:lnTo>
                  <a:pt x="2599986" y="333295"/>
                </a:lnTo>
                <a:lnTo>
                  <a:pt x="2639910" y="346479"/>
                </a:lnTo>
                <a:lnTo>
                  <a:pt x="2678542" y="359814"/>
                </a:lnTo>
                <a:lnTo>
                  <a:pt x="2715854" y="373295"/>
                </a:lnTo>
                <a:lnTo>
                  <a:pt x="2751816" y="386916"/>
                </a:lnTo>
                <a:lnTo>
                  <a:pt x="2819576" y="414549"/>
                </a:lnTo>
                <a:lnTo>
                  <a:pt x="2881592" y="442665"/>
                </a:lnTo>
                <a:lnTo>
                  <a:pt x="2937637" y="471211"/>
                </a:lnTo>
                <a:lnTo>
                  <a:pt x="2987478" y="500138"/>
                </a:lnTo>
                <a:lnTo>
                  <a:pt x="3030887" y="529394"/>
                </a:lnTo>
                <a:lnTo>
                  <a:pt x="3067634" y="558929"/>
                </a:lnTo>
                <a:lnTo>
                  <a:pt x="3097489" y="588692"/>
                </a:lnTo>
                <a:lnTo>
                  <a:pt x="3128847" y="633654"/>
                </a:lnTo>
                <a:lnTo>
                  <a:pt x="3143407" y="678843"/>
                </a:lnTo>
                <a:lnTo>
                  <a:pt x="3144392" y="693928"/>
                </a:lnTo>
              </a:path>
            </a:pathLst>
          </a:custGeom>
          <a:ln w="9525">
            <a:solidFill>
              <a:srgbClr val="BEBEBE"/>
            </a:solidFill>
          </a:ln>
        </p:spPr>
        <p:txBody>
          <a:bodyPr wrap="square" lIns="0" tIns="0" rIns="0" bIns="0" rtlCol="0"/>
          <a:lstStyle/>
          <a:p/>
        </p:txBody>
      </p:sp>
      <p:sp>
        <p:nvSpPr>
          <p:cNvPr id="32" name="object 32"/>
          <p:cNvSpPr/>
          <p:nvPr/>
        </p:nvSpPr>
        <p:spPr>
          <a:xfrm>
            <a:off x="6839711" y="3354323"/>
            <a:ext cx="666750" cy="574040"/>
          </a:xfrm>
          <a:custGeom>
            <a:rect l="l" t="t" r="r" b="b"/>
            <a:pathLst>
              <a:path w="666750" h="574039">
                <a:moveTo>
                  <a:pt x="0" y="0"/>
                </a:moveTo>
                <a:lnTo>
                  <a:pt x="47571" y="1919"/>
                </a:lnTo>
                <a:lnTo>
                  <a:pt x="94929" y="7555"/>
                </a:lnTo>
                <a:lnTo>
                  <a:pt x="141856" y="16721"/>
                </a:lnTo>
                <a:lnTo>
                  <a:pt x="188136" y="29230"/>
                </a:lnTo>
                <a:lnTo>
                  <a:pt x="233554" y="44899"/>
                </a:lnTo>
                <a:lnTo>
                  <a:pt x="277893" y="63539"/>
                </a:lnTo>
                <a:lnTo>
                  <a:pt x="320938" y="84967"/>
                </a:lnTo>
                <a:lnTo>
                  <a:pt x="362472" y="108996"/>
                </a:lnTo>
                <a:lnTo>
                  <a:pt x="402279" y="135440"/>
                </a:lnTo>
                <a:lnTo>
                  <a:pt x="440143" y="164114"/>
                </a:lnTo>
                <a:lnTo>
                  <a:pt x="475848" y="194831"/>
                </a:lnTo>
                <a:lnTo>
                  <a:pt x="509178" y="227406"/>
                </a:lnTo>
                <a:lnTo>
                  <a:pt x="539918" y="261653"/>
                </a:lnTo>
                <a:lnTo>
                  <a:pt x="567849" y="297386"/>
                </a:lnTo>
                <a:lnTo>
                  <a:pt x="592758" y="334420"/>
                </a:lnTo>
                <a:lnTo>
                  <a:pt x="614428" y="372569"/>
                </a:lnTo>
                <a:lnTo>
                  <a:pt x="632642" y="411647"/>
                </a:lnTo>
                <a:lnTo>
                  <a:pt x="647184" y="451468"/>
                </a:lnTo>
                <a:lnTo>
                  <a:pt x="657839" y="491846"/>
                </a:lnTo>
                <a:lnTo>
                  <a:pt x="664391" y="532596"/>
                </a:lnTo>
                <a:lnTo>
                  <a:pt x="666623" y="573532"/>
                </a:lnTo>
              </a:path>
            </a:pathLst>
          </a:custGeom>
          <a:ln w="9525">
            <a:solidFill>
              <a:srgbClr val="BEBEBE"/>
            </a:solidFill>
          </a:ln>
        </p:spPr>
        <p:txBody>
          <a:bodyPr wrap="square" lIns="0" tIns="0" rIns="0" bIns="0" rtlCol="0"/>
          <a:lstStyle/>
          <a:p/>
        </p:txBody>
      </p:sp>
      <p:sp>
        <p:nvSpPr>
          <p:cNvPr id="33" name="object 33"/>
          <p:cNvSpPr txBox="1"/>
          <p:nvPr/>
        </p:nvSpPr>
        <p:spPr>
          <a:xfrm rot="18900000">
            <a:off x="4062142" y="3339572"/>
            <a:ext cx="4015843" cy="127000"/>
          </a:xfrm>
          <a:prstGeom prst="rect">
            <a:avLst/>
          </a:prstGeom>
        </p:spPr>
        <p:txBody>
          <a:bodyPr vert="horz" wrap="square" lIns="0" tIns="0" rIns="0" bIns="0" rtlCol="0">
            <a:spAutoFit/>
          </a:bodyPr>
          <a:lstStyle/>
          <a:p>
            <a:pPr>
              <a:lnSpc>
                <a:spcPts val="990"/>
              </a:lnSpc>
            </a:pPr>
            <a:r>
              <a:rPr sz="1000" spc="-25">
                <a:latin typeface="宋体"/>
                <a:cs typeface="宋体"/>
              </a:rPr>
              <a:t>用户702693615于2023-12-30日下载，仅供本人内部使用，不可传播与转载</a:t>
            </a:r>
            <a:endParaRPr sz="1000">
              <a:latin typeface="宋体"/>
              <a:cs typeface="宋体"/>
            </a:endParaRPr>
          </a:p>
        </p:txBody>
      </p:sp>
      <p:sp>
        <p:nvSpPr>
          <p:cNvPr id="34" name="object 34"/>
          <p:cNvSpPr txBox="1"/>
          <p:nvPr/>
        </p:nvSpPr>
        <p:spPr>
          <a:xfrm>
            <a:off x="10725150" y="6563522"/>
            <a:ext cx="1298575" cy="160655"/>
          </a:xfrm>
          <a:prstGeom prst="rect">
            <a:avLst/>
          </a:prstGeom>
        </p:spPr>
        <p:txBody>
          <a:bodyPr vert="horz" wrap="square" lIns="0" tIns="19050" rIns="0" bIns="0" rtlCol="0">
            <a:spAutoFit/>
          </a:bodyPr>
          <a:lstStyle/>
          <a:p>
            <a:pPr marL="12700">
              <a:lnSpc>
                <a:spcPct val="100000"/>
              </a:lnSpc>
              <a:spcBef>
                <a:spcPts val="150"/>
              </a:spcBef>
              <a:tabLst>
                <a:tab pos="1141095"/>
              </a:tabLst>
            </a:pPr>
            <a:r>
              <a:rPr sz="1050" spc="-7" baseline="3968">
                <a:solidFill>
                  <a:srgbClr val="7E7E7E"/>
                </a:solidFill>
                <a:latin typeface="Arial"/>
                <a:cs typeface="Arial"/>
                <a:hlinkClick r:id="rId5"/>
              </a:rPr>
              <a:t>www.iresearch.com.cn</a:t>
            </a:r>
            <a:r>
              <a:rPr sz="1050" spc="-7" baseline="3968">
                <a:solidFill>
                  <a:srgbClr val="7E7E7E"/>
                </a:solidFill>
                <a:latin typeface="Arial"/>
                <a:cs typeface="Arial"/>
              </a:rPr>
              <a:t>	</a:t>
            </a:r>
            <a:fld id="{81D60167-4931-47E6-BA6A-407CBD079E47}" type="slidenum">
              <a:rPr sz="800">
                <a:solidFill>
                  <a:srgbClr val="7E7E7E"/>
                </a:solidFill>
                <a:latin typeface="微软雅黑"/>
                <a:cs typeface="微软雅黑"/>
              </a:rPr>
              <a:t>10</a:t>
            </a:fld>
            <a:endParaRPr sz="800">
              <a:latin typeface="微软雅黑"/>
              <a:cs typeface="微软雅黑"/>
            </a:endParaRPr>
          </a:p>
        </p:txBody>
      </p:sp>
      <p:sp>
        <p:nvSpPr>
          <p:cNvPr id="35" name="object 35"/>
          <p:cNvSpPr txBox="1"/>
          <p:nvPr/>
        </p:nvSpPr>
        <p:spPr>
          <a:xfrm>
            <a:off x="523748" y="6587887"/>
            <a:ext cx="1001394" cy="124460"/>
          </a:xfrm>
          <a:prstGeom prst="rect">
            <a:avLst/>
          </a:prstGeom>
        </p:spPr>
        <p:txBody>
          <a:bodyPr vert="horz" wrap="square" lIns="0" tIns="3810" rIns="0" bIns="0" rtlCol="0">
            <a:spAutoFit/>
          </a:bodyPr>
          <a:lstStyle/>
          <a:p>
            <a:pPr marL="12700">
              <a:lnSpc>
                <a:spcPct val="100000"/>
              </a:lnSpc>
              <a:spcBef>
                <a:spcPts val="30"/>
              </a:spcBef>
            </a:pPr>
            <a:r>
              <a:rPr sz="700" spc="-10">
                <a:solidFill>
                  <a:srgbClr val="7E7E7E"/>
                </a:solidFill>
                <a:latin typeface="Arial"/>
                <a:cs typeface="Arial"/>
              </a:rPr>
              <a:t>©2023.12 </a:t>
            </a:r>
            <a:r>
              <a:rPr sz="700" spc="-5">
                <a:solidFill>
                  <a:srgbClr val="7E7E7E"/>
                </a:solidFill>
                <a:latin typeface="Arial"/>
                <a:cs typeface="Arial"/>
              </a:rPr>
              <a:t>iResearch</a:t>
            </a:r>
            <a:r>
              <a:rPr sz="700" spc="1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0655934"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3" name="object 3"/>
          <p:cNvSpPr/>
          <p:nvPr/>
        </p:nvSpPr>
        <p:spPr>
          <a:xfrm>
            <a:off x="8409089" y="314232"/>
            <a:ext cx="638817" cy="540433"/>
          </a:xfrm>
          <a:prstGeom prst="rect">
            <a:avLst/>
          </a:prstGeom>
          <a:blipFill>
            <a:blip r:embed="rId2"/>
            <a:stretch>
              <a:fillRect/>
            </a:stretch>
          </a:blipFill>
        </p:spPr>
        <p:txBody>
          <a:bodyPr wrap="square" lIns="0" tIns="0" rIns="0" bIns="0" rtlCol="0"/>
          <a:lstStyle/>
          <a:p/>
        </p:txBody>
      </p:sp>
      <p:sp>
        <p:nvSpPr>
          <p:cNvPr id="4" name="object 4"/>
          <p:cNvSpPr/>
          <p:nvPr/>
        </p:nvSpPr>
        <p:spPr>
          <a:xfrm>
            <a:off x="9323831" y="417576"/>
            <a:ext cx="1260348" cy="277367"/>
          </a:xfrm>
          <a:prstGeom prst="rect">
            <a:avLst/>
          </a:prstGeom>
          <a:blipFill>
            <a:blip r:embed="rId3"/>
            <a:stretch>
              <a:fillRect/>
            </a:stretch>
          </a:blipFill>
        </p:spPr>
        <p:txBody>
          <a:bodyPr wrap="square" lIns="0" tIns="0" rIns="0" bIns="0" rtlCol="0"/>
          <a:lstStyle/>
          <a:p/>
        </p:txBody>
      </p:sp>
      <p:sp>
        <p:nvSpPr>
          <p:cNvPr id="5" name="object 5"/>
          <p:cNvSpPr txBox="1"/>
          <p:nvPr/>
        </p:nvSpPr>
        <p:spPr>
          <a:xfrm>
            <a:off x="9101708"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6" name="object 6"/>
          <p:cNvSpPr/>
          <p:nvPr/>
        </p:nvSpPr>
        <p:spPr>
          <a:xfrm>
            <a:off x="539495" y="6573011"/>
            <a:ext cx="11108690" cy="0"/>
          </a:xfrm>
          <a:custGeom>
            <a:rect l="l" t="t" r="r" b="b"/>
            <a:pathLst>
              <a:path w="11108690">
                <a:moveTo>
                  <a:pt x="0" y="0"/>
                </a:moveTo>
                <a:lnTo>
                  <a:pt x="11108563" y="0"/>
                </a:lnTo>
              </a:path>
            </a:pathLst>
          </a:custGeom>
          <a:ln w="6350">
            <a:solidFill>
              <a:srgbClr val="BEBEBE"/>
            </a:solidFill>
          </a:ln>
        </p:spPr>
        <p:txBody>
          <a:bodyPr wrap="square" lIns="0" tIns="0" rIns="0" bIns="0" rtlCol="0"/>
          <a:lstStyle/>
          <a:p/>
        </p:txBody>
      </p:sp>
      <p:sp>
        <p:nvSpPr>
          <p:cNvPr id="7" name="object 7"/>
          <p:cNvSpPr txBox="1">
            <a:spLocks noGrp="1"/>
          </p:cNvSpPr>
          <p:nvPr>
            <p:ph type="title"/>
          </p:nvPr>
        </p:nvSpPr>
        <p:spPr>
          <a:xfrm>
            <a:off x="526795" y="413130"/>
            <a:ext cx="5351780" cy="452120"/>
          </a:xfrm>
          <a:prstGeom prst="rect">
            <a:avLst/>
          </a:prstGeom>
        </p:spPr>
        <p:txBody>
          <a:bodyPr vert="horz" wrap="square" lIns="0" tIns="12065" rIns="0" bIns="0" rtlCol="0">
            <a:spAutoFit/>
          </a:bodyPr>
          <a:lstStyle/>
          <a:p>
            <a:pPr marL="12700">
              <a:lnSpc>
                <a:spcPct val="100000"/>
              </a:lnSpc>
              <a:spcBef>
                <a:spcPts val="95"/>
              </a:spcBef>
            </a:pPr>
            <a:r>
              <a:rPr spc="-5"/>
              <a:t>女性私处护理市场规模及发展趋势</a:t>
            </a:r>
          </a:p>
        </p:txBody>
      </p:sp>
      <p:sp>
        <p:nvSpPr>
          <p:cNvPr id="8" name="object 8"/>
          <p:cNvSpPr txBox="1"/>
          <p:nvPr/>
        </p:nvSpPr>
        <p:spPr>
          <a:xfrm>
            <a:off x="526795" y="1036396"/>
            <a:ext cx="3911600" cy="300355"/>
          </a:xfrm>
          <a:prstGeom prst="rect">
            <a:avLst/>
          </a:prstGeom>
        </p:spPr>
        <p:txBody>
          <a:bodyPr vert="horz" wrap="square" lIns="0" tIns="12700" rIns="0" bIns="0" rtlCol="0">
            <a:spAutoFit/>
          </a:bodyPr>
          <a:lstStyle/>
          <a:p>
            <a:pPr marL="12700">
              <a:lnSpc>
                <a:spcPct val="100000"/>
              </a:lnSpc>
              <a:spcBef>
                <a:spcPts val="100"/>
              </a:spcBef>
            </a:pPr>
            <a:r>
              <a:rPr sz="1800" spc="-5">
                <a:solidFill>
                  <a:srgbClr val="7E7E7E"/>
                </a:solidFill>
                <a:latin typeface="微软雅黑"/>
                <a:cs typeface="微软雅黑"/>
              </a:rPr>
              <a:t>女性私处护理市场规模呈稳定上升趋势</a:t>
            </a:r>
            <a:endParaRPr sz="1800">
              <a:latin typeface="微软雅黑"/>
              <a:cs typeface="微软雅黑"/>
            </a:endParaRPr>
          </a:p>
        </p:txBody>
      </p:sp>
      <p:sp>
        <p:nvSpPr>
          <p:cNvPr id="9" name="object 9"/>
          <p:cNvSpPr txBox="1"/>
          <p:nvPr/>
        </p:nvSpPr>
        <p:spPr>
          <a:xfrm>
            <a:off x="526795" y="1615821"/>
            <a:ext cx="10702290"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404040"/>
                </a:solidFill>
                <a:latin typeface="微软雅黑"/>
                <a:cs typeface="微软雅黑"/>
              </a:rPr>
              <a:t>2018年以来，女性私处护理产品市场规模呈现稳定上升态势</a:t>
            </a:r>
            <a:r>
              <a:rPr sz="1200" spc="-5">
                <a:solidFill>
                  <a:srgbClr val="404040"/>
                </a:solidFill>
                <a:latin typeface="微软雅黑"/>
                <a:cs typeface="微软雅黑"/>
              </a:rPr>
              <a:t>，2022</a:t>
            </a:r>
            <a:r>
              <a:rPr sz="1200">
                <a:solidFill>
                  <a:srgbClr val="404040"/>
                </a:solidFill>
                <a:latin typeface="微软雅黑"/>
                <a:cs typeface="微软雅黑"/>
              </a:rPr>
              <a:t>年整体达到</a:t>
            </a:r>
            <a:r>
              <a:rPr sz="1200" spc="-10">
                <a:solidFill>
                  <a:srgbClr val="404040"/>
                </a:solidFill>
                <a:latin typeface="微软雅黑"/>
                <a:cs typeface="微软雅黑"/>
              </a:rPr>
              <a:t>322.7</a:t>
            </a:r>
            <a:r>
              <a:rPr sz="1200">
                <a:solidFill>
                  <a:srgbClr val="404040"/>
                </a:solidFill>
                <a:latin typeface="微软雅黑"/>
                <a:cs typeface="微软雅黑"/>
              </a:rPr>
              <a:t>亿元，预期</a:t>
            </a:r>
            <a:r>
              <a:rPr sz="1200" spc="-10">
                <a:solidFill>
                  <a:srgbClr val="404040"/>
                </a:solidFill>
                <a:latin typeface="微软雅黑"/>
                <a:cs typeface="微软雅黑"/>
              </a:rPr>
              <a:t>2027</a:t>
            </a:r>
            <a:r>
              <a:rPr sz="1200">
                <a:solidFill>
                  <a:srgbClr val="404040"/>
                </a:solidFill>
                <a:latin typeface="微软雅黑"/>
                <a:cs typeface="微软雅黑"/>
              </a:rPr>
              <a:t>年将达到</a:t>
            </a:r>
            <a:r>
              <a:rPr sz="1200" spc="-5">
                <a:solidFill>
                  <a:srgbClr val="404040"/>
                </a:solidFill>
                <a:latin typeface="微软雅黑"/>
                <a:cs typeface="微软雅黑"/>
              </a:rPr>
              <a:t>484.9</a:t>
            </a:r>
            <a:r>
              <a:rPr sz="1200">
                <a:solidFill>
                  <a:srgbClr val="404040"/>
                </a:solidFill>
                <a:latin typeface="微软雅黑"/>
                <a:cs typeface="微软雅黑"/>
              </a:rPr>
              <a:t>亿元，增速达</a:t>
            </a:r>
            <a:r>
              <a:rPr sz="1200" spc="-10">
                <a:solidFill>
                  <a:srgbClr val="404040"/>
                </a:solidFill>
                <a:latin typeface="微软雅黑"/>
                <a:cs typeface="微软雅黑"/>
              </a:rPr>
              <a:t>10.4%，</a:t>
            </a:r>
            <a:r>
              <a:rPr sz="1200">
                <a:solidFill>
                  <a:srgbClr val="404040"/>
                </a:solidFill>
                <a:latin typeface="微软雅黑"/>
                <a:cs typeface="微软雅黑"/>
              </a:rPr>
              <a:t>发展趋势整体向好。</a:t>
            </a:r>
            <a:endParaRPr sz="1200">
              <a:latin typeface="微软雅黑"/>
              <a:cs typeface="微软雅黑"/>
            </a:endParaRPr>
          </a:p>
        </p:txBody>
      </p:sp>
      <p:sp>
        <p:nvSpPr>
          <p:cNvPr id="10" name="object 10"/>
          <p:cNvSpPr txBox="1"/>
          <p:nvPr/>
        </p:nvSpPr>
        <p:spPr>
          <a:xfrm>
            <a:off x="532282" y="6296050"/>
            <a:ext cx="7700645" cy="281940"/>
          </a:xfrm>
          <a:prstGeom prst="rect">
            <a:avLst/>
          </a:prstGeom>
        </p:spPr>
        <p:txBody>
          <a:bodyPr vert="horz" wrap="square" lIns="0" tIns="33655" rIns="0" bIns="0" rtlCol="0">
            <a:spAutoFit/>
          </a:bodyPr>
          <a:lstStyle/>
          <a:p>
            <a:pPr marL="12700">
              <a:lnSpc>
                <a:spcPct val="100000"/>
              </a:lnSpc>
              <a:spcBef>
                <a:spcPts val="265"/>
              </a:spcBef>
            </a:pPr>
            <a:r>
              <a:rPr sz="700" spc="-5">
                <a:solidFill>
                  <a:srgbClr val="7E7E7E"/>
                </a:solidFill>
                <a:latin typeface="微软雅黑"/>
                <a:cs typeface="微软雅黑"/>
              </a:rPr>
              <a:t>来源：蜜丝</a:t>
            </a:r>
            <a:r>
              <a:rPr sz="700" spc="-10">
                <a:solidFill>
                  <a:srgbClr val="7E7E7E"/>
                </a:solidFill>
                <a:latin typeface="微软雅黑"/>
                <a:cs typeface="微软雅黑"/>
              </a:rPr>
              <a:t>x</a:t>
            </a:r>
            <a:r>
              <a:rPr sz="700" spc="-5">
                <a:solidFill>
                  <a:srgbClr val="7E7E7E"/>
                </a:solidFill>
                <a:latin typeface="微软雅黑"/>
                <a:cs typeface="微软雅黑"/>
              </a:rPr>
              <a:t>艾瑞咨询共创。</a:t>
            </a:r>
            <a:endParaRPr sz="700">
              <a:latin typeface="微软雅黑"/>
              <a:cs typeface="微软雅黑"/>
            </a:endParaRPr>
          </a:p>
          <a:p>
            <a:pPr marL="12700">
              <a:lnSpc>
                <a:spcPct val="100000"/>
              </a:lnSpc>
              <a:spcBef>
                <a:spcPts val="170"/>
              </a:spcBef>
            </a:pPr>
            <a:r>
              <a:rPr sz="700" spc="-5">
                <a:solidFill>
                  <a:srgbClr val="7E7E7E"/>
                </a:solidFill>
                <a:latin typeface="微软雅黑"/>
                <a:cs typeface="微软雅黑"/>
              </a:rPr>
              <a:t>注释：品类包含本次研究涉及的私</a:t>
            </a:r>
            <a:r>
              <a:rPr sz="700" spc="5">
                <a:solidFill>
                  <a:srgbClr val="7E7E7E"/>
                </a:solidFill>
                <a:latin typeface="微软雅黑"/>
                <a:cs typeface="微软雅黑"/>
              </a:rPr>
              <a:t>处</a:t>
            </a:r>
            <a:r>
              <a:rPr sz="700" spc="-5">
                <a:solidFill>
                  <a:srgbClr val="7E7E7E"/>
                </a:solidFill>
                <a:latin typeface="微软雅黑"/>
                <a:cs typeface="微软雅黑"/>
              </a:rPr>
              <a:t>护理</a:t>
            </a:r>
            <a:r>
              <a:rPr sz="700" spc="5">
                <a:solidFill>
                  <a:srgbClr val="7E7E7E"/>
                </a:solidFill>
                <a:latin typeface="微软雅黑"/>
                <a:cs typeface="微软雅黑"/>
              </a:rPr>
              <a:t>冲</a:t>
            </a:r>
            <a:r>
              <a:rPr sz="700" spc="-5">
                <a:solidFill>
                  <a:srgbClr val="7E7E7E"/>
                </a:solidFill>
                <a:latin typeface="微软雅黑"/>
                <a:cs typeface="微软雅黑"/>
              </a:rPr>
              <a:t>洗液</a:t>
            </a:r>
            <a:r>
              <a:rPr sz="700" spc="5">
                <a:solidFill>
                  <a:srgbClr val="7E7E7E"/>
                </a:solidFill>
                <a:latin typeface="微软雅黑"/>
                <a:cs typeface="微软雅黑"/>
              </a:rPr>
              <a:t>（</a:t>
            </a:r>
            <a:r>
              <a:rPr sz="700" spc="-5">
                <a:solidFill>
                  <a:srgbClr val="7E7E7E"/>
                </a:solidFill>
                <a:latin typeface="微软雅黑"/>
                <a:cs typeface="微软雅黑"/>
              </a:rPr>
              <a:t>内阴</a:t>
            </a:r>
            <a:r>
              <a:rPr sz="700" spc="5">
                <a:solidFill>
                  <a:srgbClr val="7E7E7E"/>
                </a:solidFill>
                <a:latin typeface="微软雅黑"/>
                <a:cs typeface="微软雅黑"/>
              </a:rPr>
              <a:t>用</a:t>
            </a:r>
            <a:r>
              <a:rPr sz="700" spc="-5">
                <a:solidFill>
                  <a:srgbClr val="7E7E7E"/>
                </a:solidFill>
                <a:latin typeface="微软雅黑"/>
                <a:cs typeface="微软雅黑"/>
              </a:rPr>
              <a:t>途）</a:t>
            </a:r>
            <a:r>
              <a:rPr sz="700" spc="5">
                <a:solidFill>
                  <a:srgbClr val="7E7E7E"/>
                </a:solidFill>
                <a:latin typeface="微软雅黑"/>
                <a:cs typeface="微软雅黑"/>
              </a:rPr>
              <a:t>、</a:t>
            </a:r>
            <a:r>
              <a:rPr sz="700" spc="-5">
                <a:solidFill>
                  <a:srgbClr val="7E7E7E"/>
                </a:solidFill>
                <a:latin typeface="微软雅黑"/>
                <a:cs typeface="微软雅黑"/>
              </a:rPr>
              <a:t>私处</a:t>
            </a:r>
            <a:r>
              <a:rPr sz="700" spc="5">
                <a:solidFill>
                  <a:srgbClr val="7E7E7E"/>
                </a:solidFill>
                <a:latin typeface="微软雅黑"/>
                <a:cs typeface="微软雅黑"/>
              </a:rPr>
              <a:t>护</a:t>
            </a:r>
            <a:r>
              <a:rPr sz="700" spc="-5">
                <a:solidFill>
                  <a:srgbClr val="7E7E7E"/>
                </a:solidFill>
                <a:latin typeface="微软雅黑"/>
                <a:cs typeface="微软雅黑"/>
              </a:rPr>
              <a:t>理啫</a:t>
            </a:r>
            <a:r>
              <a:rPr sz="700">
                <a:solidFill>
                  <a:srgbClr val="7E7E7E"/>
                </a:solidFill>
                <a:latin typeface="微软雅黑"/>
                <a:cs typeface="微软雅黑"/>
              </a:rPr>
              <a:t>喱</a:t>
            </a:r>
            <a:r>
              <a:rPr sz="700" spc="5">
                <a:solidFill>
                  <a:srgbClr val="7E7E7E"/>
                </a:solidFill>
                <a:latin typeface="微软雅黑"/>
                <a:cs typeface="微软雅黑"/>
              </a:rPr>
              <a:t>/</a:t>
            </a:r>
            <a:r>
              <a:rPr sz="700" spc="-5">
                <a:solidFill>
                  <a:srgbClr val="7E7E7E"/>
                </a:solidFill>
                <a:latin typeface="微软雅黑"/>
                <a:cs typeface="微软雅黑"/>
              </a:rPr>
              <a:t>护理</a:t>
            </a:r>
            <a:r>
              <a:rPr sz="700" spc="5">
                <a:solidFill>
                  <a:srgbClr val="7E7E7E"/>
                </a:solidFill>
                <a:latin typeface="微软雅黑"/>
                <a:cs typeface="微软雅黑"/>
              </a:rPr>
              <a:t>液</a:t>
            </a:r>
            <a:r>
              <a:rPr sz="700" spc="-5">
                <a:solidFill>
                  <a:srgbClr val="7E7E7E"/>
                </a:solidFill>
                <a:latin typeface="微软雅黑"/>
                <a:cs typeface="微软雅黑"/>
              </a:rPr>
              <a:t>（外</a:t>
            </a:r>
            <a:r>
              <a:rPr sz="700" spc="5">
                <a:solidFill>
                  <a:srgbClr val="7E7E7E"/>
                </a:solidFill>
                <a:latin typeface="微软雅黑"/>
                <a:cs typeface="微软雅黑"/>
              </a:rPr>
              <a:t>阴</a:t>
            </a:r>
            <a:r>
              <a:rPr sz="700" spc="-5">
                <a:solidFill>
                  <a:srgbClr val="7E7E7E"/>
                </a:solidFill>
                <a:latin typeface="微软雅黑"/>
                <a:cs typeface="微软雅黑"/>
              </a:rPr>
              <a:t>用途</a:t>
            </a:r>
            <a:r>
              <a:rPr sz="700" spc="5">
                <a:solidFill>
                  <a:srgbClr val="7E7E7E"/>
                </a:solidFill>
                <a:latin typeface="微软雅黑"/>
                <a:cs typeface="微软雅黑"/>
              </a:rPr>
              <a:t>）</a:t>
            </a:r>
            <a:r>
              <a:rPr sz="700" spc="-5">
                <a:solidFill>
                  <a:srgbClr val="7E7E7E"/>
                </a:solidFill>
                <a:latin typeface="微软雅黑"/>
                <a:cs typeface="微软雅黑"/>
              </a:rPr>
              <a:t>、私</a:t>
            </a:r>
            <a:r>
              <a:rPr sz="700" spc="5">
                <a:solidFill>
                  <a:srgbClr val="7E7E7E"/>
                </a:solidFill>
                <a:latin typeface="微软雅黑"/>
                <a:cs typeface="微软雅黑"/>
              </a:rPr>
              <a:t>处</a:t>
            </a:r>
            <a:r>
              <a:rPr sz="700" spc="-5">
                <a:solidFill>
                  <a:srgbClr val="7E7E7E"/>
                </a:solidFill>
                <a:latin typeface="微软雅黑"/>
                <a:cs typeface="微软雅黑"/>
              </a:rPr>
              <a:t>护理</a:t>
            </a:r>
            <a:r>
              <a:rPr sz="700" spc="5">
                <a:solidFill>
                  <a:srgbClr val="7E7E7E"/>
                </a:solidFill>
                <a:latin typeface="微软雅黑"/>
                <a:cs typeface="微软雅黑"/>
              </a:rPr>
              <a:t>凝</a:t>
            </a:r>
            <a:r>
              <a:rPr sz="700" spc="-5">
                <a:solidFill>
                  <a:srgbClr val="7E7E7E"/>
                </a:solidFill>
                <a:latin typeface="微软雅黑"/>
                <a:cs typeface="微软雅黑"/>
              </a:rPr>
              <a:t>胶、</a:t>
            </a:r>
            <a:r>
              <a:rPr sz="700" spc="5">
                <a:solidFill>
                  <a:srgbClr val="7E7E7E"/>
                </a:solidFill>
                <a:latin typeface="微软雅黑"/>
                <a:cs typeface="微软雅黑"/>
              </a:rPr>
              <a:t>私</a:t>
            </a:r>
            <a:r>
              <a:rPr sz="700" spc="-5">
                <a:solidFill>
                  <a:srgbClr val="7E7E7E"/>
                </a:solidFill>
                <a:latin typeface="微软雅黑"/>
                <a:cs typeface="微软雅黑"/>
              </a:rPr>
              <a:t>处护</a:t>
            </a:r>
            <a:r>
              <a:rPr sz="700" spc="5">
                <a:solidFill>
                  <a:srgbClr val="7E7E7E"/>
                </a:solidFill>
                <a:latin typeface="微软雅黑"/>
                <a:cs typeface="微软雅黑"/>
              </a:rPr>
              <a:t>理</a:t>
            </a:r>
            <a:r>
              <a:rPr sz="700" spc="-5">
                <a:solidFill>
                  <a:srgbClr val="7E7E7E"/>
                </a:solidFill>
                <a:latin typeface="微软雅黑"/>
                <a:cs typeface="微软雅黑"/>
              </a:rPr>
              <a:t>喷雾</a:t>
            </a:r>
            <a:r>
              <a:rPr sz="700" spc="5">
                <a:solidFill>
                  <a:srgbClr val="7E7E7E"/>
                </a:solidFill>
                <a:latin typeface="微软雅黑"/>
                <a:cs typeface="微软雅黑"/>
              </a:rPr>
              <a:t>、</a:t>
            </a:r>
            <a:r>
              <a:rPr sz="700" spc="-5">
                <a:solidFill>
                  <a:srgbClr val="7E7E7E"/>
                </a:solidFill>
                <a:latin typeface="微软雅黑"/>
                <a:cs typeface="微软雅黑"/>
              </a:rPr>
              <a:t>私处</a:t>
            </a:r>
            <a:r>
              <a:rPr sz="700" spc="5">
                <a:solidFill>
                  <a:srgbClr val="7E7E7E"/>
                </a:solidFill>
                <a:latin typeface="微软雅黑"/>
                <a:cs typeface="微软雅黑"/>
              </a:rPr>
              <a:t>护</a:t>
            </a:r>
            <a:r>
              <a:rPr sz="700" spc="-5">
                <a:solidFill>
                  <a:srgbClr val="7E7E7E"/>
                </a:solidFill>
                <a:latin typeface="微软雅黑"/>
                <a:cs typeface="微软雅黑"/>
              </a:rPr>
              <a:t>理慕</a:t>
            </a:r>
            <a:r>
              <a:rPr sz="700" spc="5">
                <a:solidFill>
                  <a:srgbClr val="7E7E7E"/>
                </a:solidFill>
                <a:latin typeface="微软雅黑"/>
                <a:cs typeface="微软雅黑"/>
              </a:rPr>
              <a:t>斯</a:t>
            </a:r>
            <a:r>
              <a:rPr sz="700" spc="-5">
                <a:solidFill>
                  <a:srgbClr val="7E7E7E"/>
                </a:solidFill>
                <a:latin typeface="微软雅黑"/>
                <a:cs typeface="微软雅黑"/>
              </a:rPr>
              <a:t>、私</a:t>
            </a:r>
            <a:r>
              <a:rPr sz="700" spc="5">
                <a:solidFill>
                  <a:srgbClr val="7E7E7E"/>
                </a:solidFill>
                <a:latin typeface="微软雅黑"/>
                <a:cs typeface="微软雅黑"/>
              </a:rPr>
              <a:t>处</a:t>
            </a:r>
            <a:r>
              <a:rPr sz="700" spc="-5">
                <a:solidFill>
                  <a:srgbClr val="7E7E7E"/>
                </a:solidFill>
                <a:latin typeface="微软雅黑"/>
                <a:cs typeface="微软雅黑"/>
              </a:rPr>
              <a:t>护理</a:t>
            </a:r>
            <a:r>
              <a:rPr sz="700" spc="5">
                <a:solidFill>
                  <a:srgbClr val="7E7E7E"/>
                </a:solidFill>
                <a:latin typeface="微软雅黑"/>
                <a:cs typeface="微软雅黑"/>
              </a:rPr>
              <a:t>湿</a:t>
            </a:r>
            <a:r>
              <a:rPr sz="700" spc="-5">
                <a:solidFill>
                  <a:srgbClr val="7E7E7E"/>
                </a:solidFill>
                <a:latin typeface="微软雅黑"/>
                <a:cs typeface="微软雅黑"/>
              </a:rPr>
              <a:t>巾等</a:t>
            </a:r>
            <a:r>
              <a:rPr sz="700" spc="5">
                <a:solidFill>
                  <a:srgbClr val="7E7E7E"/>
                </a:solidFill>
                <a:latin typeface="微软雅黑"/>
                <a:cs typeface="微软雅黑"/>
              </a:rPr>
              <a:t>，</a:t>
            </a:r>
            <a:r>
              <a:rPr sz="700" spc="-5">
                <a:solidFill>
                  <a:srgbClr val="7E7E7E"/>
                </a:solidFill>
                <a:latin typeface="微软雅黑"/>
                <a:cs typeface="微软雅黑"/>
              </a:rPr>
              <a:t>渠道</a:t>
            </a:r>
            <a:r>
              <a:rPr sz="700" spc="5">
                <a:solidFill>
                  <a:srgbClr val="7E7E7E"/>
                </a:solidFill>
                <a:latin typeface="微软雅黑"/>
                <a:cs typeface="微软雅黑"/>
              </a:rPr>
              <a:t>涉</a:t>
            </a:r>
            <a:r>
              <a:rPr sz="700" spc="-5">
                <a:solidFill>
                  <a:srgbClr val="7E7E7E"/>
                </a:solidFill>
                <a:latin typeface="微软雅黑"/>
                <a:cs typeface="微软雅黑"/>
              </a:rPr>
              <a:t>及线</a:t>
            </a:r>
            <a:r>
              <a:rPr sz="700" spc="5">
                <a:solidFill>
                  <a:srgbClr val="7E7E7E"/>
                </a:solidFill>
                <a:latin typeface="微软雅黑"/>
                <a:cs typeface="微软雅黑"/>
              </a:rPr>
              <a:t>上</a:t>
            </a:r>
            <a:r>
              <a:rPr sz="700" spc="-5">
                <a:solidFill>
                  <a:srgbClr val="7E7E7E"/>
                </a:solidFill>
                <a:latin typeface="微软雅黑"/>
                <a:cs typeface="微软雅黑"/>
              </a:rPr>
              <a:t>线下</a:t>
            </a:r>
            <a:r>
              <a:rPr sz="700" spc="5">
                <a:solidFill>
                  <a:srgbClr val="7E7E7E"/>
                </a:solidFill>
                <a:latin typeface="微软雅黑"/>
                <a:cs typeface="微软雅黑"/>
              </a:rPr>
              <a:t>整</a:t>
            </a:r>
            <a:r>
              <a:rPr sz="700" spc="-5">
                <a:solidFill>
                  <a:srgbClr val="7E7E7E"/>
                </a:solidFill>
                <a:latin typeface="微软雅黑"/>
                <a:cs typeface="微软雅黑"/>
              </a:rPr>
              <a:t>体渠</a:t>
            </a:r>
            <a:r>
              <a:rPr sz="700" spc="5">
                <a:solidFill>
                  <a:srgbClr val="7E7E7E"/>
                </a:solidFill>
                <a:latin typeface="微软雅黑"/>
                <a:cs typeface="微软雅黑"/>
              </a:rPr>
              <a:t>道</a:t>
            </a:r>
            <a:r>
              <a:rPr sz="700" spc="-5">
                <a:solidFill>
                  <a:srgbClr val="7E7E7E"/>
                </a:solidFill>
                <a:latin typeface="微软雅黑"/>
                <a:cs typeface="微软雅黑"/>
              </a:rPr>
              <a:t>。</a:t>
            </a:r>
            <a:endParaRPr sz="700">
              <a:latin typeface="微软雅黑"/>
              <a:cs typeface="微软雅黑"/>
            </a:endParaRPr>
          </a:p>
        </p:txBody>
      </p:sp>
      <p:sp>
        <p:nvSpPr>
          <p:cNvPr id="11" name="object 11"/>
          <p:cNvSpPr/>
          <p:nvPr/>
        </p:nvSpPr>
        <p:spPr>
          <a:xfrm>
            <a:off x="816863" y="4640579"/>
            <a:ext cx="646430" cy="911860"/>
          </a:xfrm>
          <a:custGeom>
            <a:rect l="l" t="t" r="r" b="b"/>
            <a:pathLst>
              <a:path w="646430" h="911860">
                <a:moveTo>
                  <a:pt x="646176" y="0"/>
                </a:moveTo>
                <a:lnTo>
                  <a:pt x="0" y="0"/>
                </a:lnTo>
                <a:lnTo>
                  <a:pt x="0" y="911352"/>
                </a:lnTo>
                <a:lnTo>
                  <a:pt x="646176" y="911352"/>
                </a:lnTo>
                <a:lnTo>
                  <a:pt x="646176" y="0"/>
                </a:lnTo>
                <a:close/>
              </a:path>
            </a:pathLst>
          </a:custGeom>
          <a:solidFill>
            <a:srgbClr val="B1D234"/>
          </a:solidFill>
        </p:spPr>
        <p:txBody>
          <a:bodyPr wrap="square" lIns="0" tIns="0" rIns="0" bIns="0" rtlCol="0"/>
          <a:lstStyle/>
          <a:p/>
        </p:txBody>
      </p:sp>
      <p:sp>
        <p:nvSpPr>
          <p:cNvPr id="12" name="object 12"/>
          <p:cNvSpPr/>
          <p:nvPr/>
        </p:nvSpPr>
        <p:spPr>
          <a:xfrm>
            <a:off x="1850135" y="4517135"/>
            <a:ext cx="646430" cy="1035050"/>
          </a:xfrm>
          <a:custGeom>
            <a:rect l="l" t="t" r="r" b="b"/>
            <a:pathLst>
              <a:path w="646430" h="1035050">
                <a:moveTo>
                  <a:pt x="646176" y="0"/>
                </a:moveTo>
                <a:lnTo>
                  <a:pt x="0" y="0"/>
                </a:lnTo>
                <a:lnTo>
                  <a:pt x="0" y="1034795"/>
                </a:lnTo>
                <a:lnTo>
                  <a:pt x="646176" y="1034795"/>
                </a:lnTo>
                <a:lnTo>
                  <a:pt x="646176" y="0"/>
                </a:lnTo>
                <a:close/>
              </a:path>
            </a:pathLst>
          </a:custGeom>
          <a:solidFill>
            <a:srgbClr val="B1D234"/>
          </a:solidFill>
        </p:spPr>
        <p:txBody>
          <a:bodyPr wrap="square" lIns="0" tIns="0" rIns="0" bIns="0" rtlCol="0"/>
          <a:lstStyle/>
          <a:p/>
        </p:txBody>
      </p:sp>
      <p:sp>
        <p:nvSpPr>
          <p:cNvPr id="13" name="object 13"/>
          <p:cNvSpPr/>
          <p:nvPr/>
        </p:nvSpPr>
        <p:spPr>
          <a:xfrm>
            <a:off x="2883407" y="4381500"/>
            <a:ext cx="646430" cy="1170940"/>
          </a:xfrm>
          <a:custGeom>
            <a:rect l="l" t="t" r="r" b="b"/>
            <a:pathLst>
              <a:path w="646429" h="1170939">
                <a:moveTo>
                  <a:pt x="646176" y="0"/>
                </a:moveTo>
                <a:lnTo>
                  <a:pt x="0" y="0"/>
                </a:lnTo>
                <a:lnTo>
                  <a:pt x="0" y="1170432"/>
                </a:lnTo>
                <a:lnTo>
                  <a:pt x="646176" y="1170432"/>
                </a:lnTo>
                <a:lnTo>
                  <a:pt x="646176" y="0"/>
                </a:lnTo>
                <a:close/>
              </a:path>
            </a:pathLst>
          </a:custGeom>
          <a:solidFill>
            <a:srgbClr val="B1D234"/>
          </a:solidFill>
        </p:spPr>
        <p:txBody>
          <a:bodyPr wrap="square" lIns="0" tIns="0" rIns="0" bIns="0" rtlCol="0"/>
          <a:lstStyle/>
          <a:p/>
        </p:txBody>
      </p:sp>
      <p:sp>
        <p:nvSpPr>
          <p:cNvPr id="14" name="object 14"/>
          <p:cNvSpPr/>
          <p:nvPr/>
        </p:nvSpPr>
        <p:spPr>
          <a:xfrm>
            <a:off x="3916679" y="4261103"/>
            <a:ext cx="646430" cy="1290955"/>
          </a:xfrm>
          <a:custGeom>
            <a:rect l="l" t="t" r="r" b="b"/>
            <a:pathLst>
              <a:path w="646429" h="1290954">
                <a:moveTo>
                  <a:pt x="646176" y="0"/>
                </a:moveTo>
                <a:lnTo>
                  <a:pt x="0" y="0"/>
                </a:lnTo>
                <a:lnTo>
                  <a:pt x="0" y="1290828"/>
                </a:lnTo>
                <a:lnTo>
                  <a:pt x="646176" y="1290828"/>
                </a:lnTo>
                <a:lnTo>
                  <a:pt x="646176" y="0"/>
                </a:lnTo>
                <a:close/>
              </a:path>
            </a:pathLst>
          </a:custGeom>
          <a:solidFill>
            <a:srgbClr val="B1D234"/>
          </a:solidFill>
        </p:spPr>
        <p:txBody>
          <a:bodyPr wrap="square" lIns="0" tIns="0" rIns="0" bIns="0" rtlCol="0"/>
          <a:lstStyle/>
          <a:p/>
        </p:txBody>
      </p:sp>
      <p:sp>
        <p:nvSpPr>
          <p:cNvPr id="15" name="object 15"/>
          <p:cNvSpPr/>
          <p:nvPr/>
        </p:nvSpPr>
        <p:spPr>
          <a:xfrm>
            <a:off x="4949952" y="4157471"/>
            <a:ext cx="646430" cy="1394460"/>
          </a:xfrm>
          <a:custGeom>
            <a:rect l="l" t="t" r="r" b="b"/>
            <a:pathLst>
              <a:path w="646429" h="1394460">
                <a:moveTo>
                  <a:pt x="646176" y="0"/>
                </a:moveTo>
                <a:lnTo>
                  <a:pt x="0" y="0"/>
                </a:lnTo>
                <a:lnTo>
                  <a:pt x="0" y="1394459"/>
                </a:lnTo>
                <a:lnTo>
                  <a:pt x="646176" y="1394459"/>
                </a:lnTo>
                <a:lnTo>
                  <a:pt x="646176" y="0"/>
                </a:lnTo>
                <a:close/>
              </a:path>
            </a:pathLst>
          </a:custGeom>
          <a:solidFill>
            <a:srgbClr val="B1D234"/>
          </a:solidFill>
        </p:spPr>
        <p:txBody>
          <a:bodyPr wrap="square" lIns="0" tIns="0" rIns="0" bIns="0" rtlCol="0"/>
          <a:lstStyle/>
          <a:p/>
        </p:txBody>
      </p:sp>
      <p:sp>
        <p:nvSpPr>
          <p:cNvPr id="16" name="object 16"/>
          <p:cNvSpPr/>
          <p:nvPr/>
        </p:nvSpPr>
        <p:spPr>
          <a:xfrm>
            <a:off x="5983223" y="4053840"/>
            <a:ext cx="646430" cy="1498600"/>
          </a:xfrm>
          <a:custGeom>
            <a:rect l="l" t="t" r="r" b="b"/>
            <a:pathLst>
              <a:path w="646429" h="1498600">
                <a:moveTo>
                  <a:pt x="646176" y="0"/>
                </a:moveTo>
                <a:lnTo>
                  <a:pt x="0" y="0"/>
                </a:lnTo>
                <a:lnTo>
                  <a:pt x="0" y="1498092"/>
                </a:lnTo>
                <a:lnTo>
                  <a:pt x="646176" y="1498092"/>
                </a:lnTo>
                <a:lnTo>
                  <a:pt x="646176" y="0"/>
                </a:lnTo>
                <a:close/>
              </a:path>
            </a:pathLst>
          </a:custGeom>
          <a:solidFill>
            <a:srgbClr val="B1D234"/>
          </a:solidFill>
        </p:spPr>
        <p:txBody>
          <a:bodyPr wrap="square" lIns="0" tIns="0" rIns="0" bIns="0" rtlCol="0"/>
          <a:lstStyle/>
          <a:p/>
        </p:txBody>
      </p:sp>
      <p:sp>
        <p:nvSpPr>
          <p:cNvPr id="17" name="object 17"/>
          <p:cNvSpPr/>
          <p:nvPr/>
        </p:nvSpPr>
        <p:spPr>
          <a:xfrm>
            <a:off x="7016495" y="3938015"/>
            <a:ext cx="646430" cy="1614170"/>
          </a:xfrm>
          <a:custGeom>
            <a:rect l="l" t="t" r="r" b="b"/>
            <a:pathLst>
              <a:path w="646429" h="1614170">
                <a:moveTo>
                  <a:pt x="646176" y="0"/>
                </a:moveTo>
                <a:lnTo>
                  <a:pt x="0" y="0"/>
                </a:lnTo>
                <a:lnTo>
                  <a:pt x="0" y="1613915"/>
                </a:lnTo>
                <a:lnTo>
                  <a:pt x="646176" y="1613915"/>
                </a:lnTo>
                <a:lnTo>
                  <a:pt x="646176" y="0"/>
                </a:lnTo>
                <a:close/>
              </a:path>
            </a:pathLst>
          </a:custGeom>
          <a:solidFill>
            <a:srgbClr val="B1D234"/>
          </a:solidFill>
        </p:spPr>
        <p:txBody>
          <a:bodyPr wrap="square" lIns="0" tIns="0" rIns="0" bIns="0" rtlCol="0"/>
          <a:lstStyle/>
          <a:p/>
        </p:txBody>
      </p:sp>
      <p:sp>
        <p:nvSpPr>
          <p:cNvPr id="18" name="object 18"/>
          <p:cNvSpPr/>
          <p:nvPr/>
        </p:nvSpPr>
        <p:spPr>
          <a:xfrm>
            <a:off x="8049768" y="3811523"/>
            <a:ext cx="646430" cy="1740535"/>
          </a:xfrm>
          <a:custGeom>
            <a:rect l="l" t="t" r="r" b="b"/>
            <a:pathLst>
              <a:path w="646429" h="1740535">
                <a:moveTo>
                  <a:pt x="646176" y="0"/>
                </a:moveTo>
                <a:lnTo>
                  <a:pt x="0" y="0"/>
                </a:lnTo>
                <a:lnTo>
                  <a:pt x="0" y="1740408"/>
                </a:lnTo>
                <a:lnTo>
                  <a:pt x="646176" y="1740408"/>
                </a:lnTo>
                <a:lnTo>
                  <a:pt x="646176" y="0"/>
                </a:lnTo>
                <a:close/>
              </a:path>
            </a:pathLst>
          </a:custGeom>
          <a:solidFill>
            <a:srgbClr val="B1D234"/>
          </a:solidFill>
        </p:spPr>
        <p:txBody>
          <a:bodyPr wrap="square" lIns="0" tIns="0" rIns="0" bIns="0" rtlCol="0"/>
          <a:lstStyle/>
          <a:p/>
        </p:txBody>
      </p:sp>
      <p:sp>
        <p:nvSpPr>
          <p:cNvPr id="19" name="object 19"/>
          <p:cNvSpPr/>
          <p:nvPr/>
        </p:nvSpPr>
        <p:spPr>
          <a:xfrm>
            <a:off x="9083040" y="3654552"/>
            <a:ext cx="646430" cy="1897380"/>
          </a:xfrm>
          <a:custGeom>
            <a:rect l="l" t="t" r="r" b="b"/>
            <a:pathLst>
              <a:path w="646429" h="1897379">
                <a:moveTo>
                  <a:pt x="646176" y="0"/>
                </a:moveTo>
                <a:lnTo>
                  <a:pt x="0" y="0"/>
                </a:lnTo>
                <a:lnTo>
                  <a:pt x="0" y="1897380"/>
                </a:lnTo>
                <a:lnTo>
                  <a:pt x="646176" y="1897380"/>
                </a:lnTo>
                <a:lnTo>
                  <a:pt x="646176" y="0"/>
                </a:lnTo>
                <a:close/>
              </a:path>
            </a:pathLst>
          </a:custGeom>
          <a:solidFill>
            <a:srgbClr val="B1D234"/>
          </a:solidFill>
        </p:spPr>
        <p:txBody>
          <a:bodyPr wrap="square" lIns="0" tIns="0" rIns="0" bIns="0" rtlCol="0"/>
          <a:lstStyle/>
          <a:p/>
        </p:txBody>
      </p:sp>
      <p:sp>
        <p:nvSpPr>
          <p:cNvPr id="20" name="object 20"/>
          <p:cNvSpPr/>
          <p:nvPr/>
        </p:nvSpPr>
        <p:spPr>
          <a:xfrm>
            <a:off x="10116311" y="3456432"/>
            <a:ext cx="646430" cy="2095500"/>
          </a:xfrm>
          <a:custGeom>
            <a:rect l="l" t="t" r="r" b="b"/>
            <a:pathLst>
              <a:path w="646429" h="2095500">
                <a:moveTo>
                  <a:pt x="646176" y="0"/>
                </a:moveTo>
                <a:lnTo>
                  <a:pt x="0" y="0"/>
                </a:lnTo>
                <a:lnTo>
                  <a:pt x="0" y="2095499"/>
                </a:lnTo>
                <a:lnTo>
                  <a:pt x="646176" y="2095499"/>
                </a:lnTo>
                <a:lnTo>
                  <a:pt x="646176" y="0"/>
                </a:lnTo>
                <a:close/>
              </a:path>
            </a:pathLst>
          </a:custGeom>
          <a:solidFill>
            <a:srgbClr val="B1D234"/>
          </a:solidFill>
        </p:spPr>
        <p:txBody>
          <a:bodyPr wrap="square" lIns="0" tIns="0" rIns="0" bIns="0" rtlCol="0"/>
          <a:lstStyle/>
          <a:p/>
        </p:txBody>
      </p:sp>
      <p:sp>
        <p:nvSpPr>
          <p:cNvPr id="21" name="object 21"/>
          <p:cNvSpPr/>
          <p:nvPr/>
        </p:nvSpPr>
        <p:spPr>
          <a:xfrm>
            <a:off x="623316" y="5551932"/>
            <a:ext cx="10332720" cy="0"/>
          </a:xfrm>
          <a:custGeom>
            <a:rect l="l" t="t" r="r" b="b"/>
            <a:pathLst>
              <a:path w="10332720">
                <a:moveTo>
                  <a:pt x="0" y="0"/>
                </a:moveTo>
                <a:lnTo>
                  <a:pt x="10332719" y="0"/>
                </a:lnTo>
              </a:path>
            </a:pathLst>
          </a:custGeom>
          <a:ln w="3175">
            <a:solidFill>
              <a:srgbClr val="585858"/>
            </a:solidFill>
          </a:ln>
        </p:spPr>
        <p:txBody>
          <a:bodyPr wrap="square" lIns="0" tIns="0" rIns="0" bIns="0" rtlCol="0"/>
          <a:lstStyle/>
          <a:p/>
        </p:txBody>
      </p:sp>
      <p:sp>
        <p:nvSpPr>
          <p:cNvPr id="22" name="object 22"/>
          <p:cNvSpPr/>
          <p:nvPr/>
        </p:nvSpPr>
        <p:spPr>
          <a:xfrm>
            <a:off x="2172461" y="3256026"/>
            <a:ext cx="8267700" cy="70485"/>
          </a:xfrm>
          <a:custGeom>
            <a:rect l="l" t="t" r="r" b="b"/>
            <a:pathLst>
              <a:path w="8267700" h="70485">
                <a:moveTo>
                  <a:pt x="0" y="0"/>
                </a:moveTo>
                <a:lnTo>
                  <a:pt x="1033271" y="6096"/>
                </a:lnTo>
                <a:lnTo>
                  <a:pt x="2066543" y="39624"/>
                </a:lnTo>
                <a:lnTo>
                  <a:pt x="3101340" y="62484"/>
                </a:lnTo>
                <a:lnTo>
                  <a:pt x="4134612" y="70103"/>
                </a:lnTo>
                <a:lnTo>
                  <a:pt x="5167884" y="67056"/>
                </a:lnTo>
                <a:lnTo>
                  <a:pt x="6201156" y="65532"/>
                </a:lnTo>
                <a:lnTo>
                  <a:pt x="7234428" y="51815"/>
                </a:lnTo>
                <a:lnTo>
                  <a:pt x="8267700" y="36575"/>
                </a:lnTo>
              </a:path>
            </a:pathLst>
          </a:custGeom>
          <a:ln w="25400">
            <a:solidFill>
              <a:srgbClr val="1EC7F3"/>
            </a:solidFill>
          </a:ln>
        </p:spPr>
        <p:txBody>
          <a:bodyPr wrap="square" lIns="0" tIns="0" rIns="0" bIns="0" rtlCol="0"/>
          <a:lstStyle/>
          <a:p/>
        </p:txBody>
      </p:sp>
      <p:sp>
        <p:nvSpPr>
          <p:cNvPr id="23" name="object 23"/>
          <p:cNvSpPr/>
          <p:nvPr/>
        </p:nvSpPr>
        <p:spPr>
          <a:xfrm>
            <a:off x="2122741" y="3206305"/>
            <a:ext cx="97916" cy="97917"/>
          </a:xfrm>
          <a:prstGeom prst="rect">
            <a:avLst/>
          </a:prstGeom>
          <a:blipFill>
            <a:blip r:embed="rId4"/>
            <a:stretch>
              <a:fillRect/>
            </a:stretch>
          </a:blipFill>
        </p:spPr>
        <p:txBody>
          <a:bodyPr wrap="square" lIns="0" tIns="0" rIns="0" bIns="0" rtlCol="0"/>
          <a:lstStyle/>
          <a:p/>
        </p:txBody>
      </p:sp>
      <p:sp>
        <p:nvSpPr>
          <p:cNvPr id="24" name="object 24"/>
          <p:cNvSpPr/>
          <p:nvPr/>
        </p:nvSpPr>
        <p:spPr>
          <a:xfrm>
            <a:off x="3156775" y="3214433"/>
            <a:ext cx="97916" cy="97916"/>
          </a:xfrm>
          <a:prstGeom prst="rect">
            <a:avLst/>
          </a:prstGeom>
          <a:blipFill>
            <a:blip r:embed="rId4"/>
            <a:stretch>
              <a:fillRect/>
            </a:stretch>
          </a:blipFill>
        </p:spPr>
        <p:txBody>
          <a:bodyPr wrap="square" lIns="0" tIns="0" rIns="0" bIns="0" rtlCol="0"/>
          <a:lstStyle/>
          <a:p/>
        </p:txBody>
      </p:sp>
      <p:sp>
        <p:nvSpPr>
          <p:cNvPr id="25" name="object 25"/>
          <p:cNvSpPr/>
          <p:nvPr/>
        </p:nvSpPr>
        <p:spPr>
          <a:xfrm>
            <a:off x="4190047" y="3246437"/>
            <a:ext cx="97916" cy="97916"/>
          </a:xfrm>
          <a:prstGeom prst="rect">
            <a:avLst/>
          </a:prstGeom>
          <a:blipFill>
            <a:blip r:embed="rId5"/>
            <a:stretch>
              <a:fillRect/>
            </a:stretch>
          </a:blipFill>
        </p:spPr>
        <p:txBody>
          <a:bodyPr wrap="square" lIns="0" tIns="0" rIns="0" bIns="0" rtlCol="0"/>
          <a:lstStyle/>
          <a:p/>
        </p:txBody>
      </p:sp>
      <p:sp>
        <p:nvSpPr>
          <p:cNvPr id="26" name="object 26"/>
          <p:cNvSpPr/>
          <p:nvPr/>
        </p:nvSpPr>
        <p:spPr>
          <a:xfrm>
            <a:off x="5223319" y="3270821"/>
            <a:ext cx="97916" cy="97916"/>
          </a:xfrm>
          <a:prstGeom prst="rect">
            <a:avLst/>
          </a:prstGeom>
          <a:blipFill>
            <a:blip r:embed="rId5"/>
            <a:stretch>
              <a:fillRect/>
            </a:stretch>
          </a:blipFill>
        </p:spPr>
        <p:txBody>
          <a:bodyPr wrap="square" lIns="0" tIns="0" rIns="0" bIns="0" rtlCol="0"/>
          <a:lstStyle/>
          <a:p/>
        </p:txBody>
      </p:sp>
      <p:sp>
        <p:nvSpPr>
          <p:cNvPr id="27" name="object 27"/>
          <p:cNvSpPr/>
          <p:nvPr/>
        </p:nvSpPr>
        <p:spPr>
          <a:xfrm>
            <a:off x="6256591" y="3278441"/>
            <a:ext cx="97917" cy="97917"/>
          </a:xfrm>
          <a:prstGeom prst="rect">
            <a:avLst/>
          </a:prstGeom>
          <a:blipFill>
            <a:blip r:embed="rId4"/>
            <a:stretch>
              <a:fillRect/>
            </a:stretch>
          </a:blipFill>
        </p:spPr>
        <p:txBody>
          <a:bodyPr wrap="square" lIns="0" tIns="0" rIns="0" bIns="0" rtlCol="0"/>
          <a:lstStyle/>
          <a:p/>
        </p:txBody>
      </p:sp>
      <p:sp>
        <p:nvSpPr>
          <p:cNvPr id="28" name="object 28"/>
          <p:cNvSpPr/>
          <p:nvPr/>
        </p:nvSpPr>
        <p:spPr>
          <a:xfrm>
            <a:off x="7289863" y="3273869"/>
            <a:ext cx="97917" cy="97916"/>
          </a:xfrm>
          <a:prstGeom prst="rect">
            <a:avLst/>
          </a:prstGeom>
          <a:blipFill>
            <a:blip r:embed="rId4"/>
            <a:stretch>
              <a:fillRect/>
            </a:stretch>
          </a:blipFill>
        </p:spPr>
        <p:txBody>
          <a:bodyPr wrap="square" lIns="0" tIns="0" rIns="0" bIns="0" rtlCol="0"/>
          <a:lstStyle/>
          <a:p/>
        </p:txBody>
      </p:sp>
      <p:sp>
        <p:nvSpPr>
          <p:cNvPr id="29" name="object 29"/>
          <p:cNvSpPr/>
          <p:nvPr/>
        </p:nvSpPr>
        <p:spPr>
          <a:xfrm>
            <a:off x="8323135" y="3272345"/>
            <a:ext cx="97917" cy="97916"/>
          </a:xfrm>
          <a:prstGeom prst="rect">
            <a:avLst/>
          </a:prstGeom>
          <a:blipFill>
            <a:blip r:embed="rId4"/>
            <a:stretch>
              <a:fillRect/>
            </a:stretch>
          </a:blipFill>
        </p:spPr>
        <p:txBody>
          <a:bodyPr wrap="square" lIns="0" tIns="0" rIns="0" bIns="0" rtlCol="0"/>
          <a:lstStyle/>
          <a:p/>
        </p:txBody>
      </p:sp>
      <p:sp>
        <p:nvSpPr>
          <p:cNvPr id="30" name="object 30"/>
          <p:cNvSpPr/>
          <p:nvPr/>
        </p:nvSpPr>
        <p:spPr>
          <a:xfrm>
            <a:off x="9356407" y="3258629"/>
            <a:ext cx="97916" cy="97917"/>
          </a:xfrm>
          <a:prstGeom prst="rect">
            <a:avLst/>
          </a:prstGeom>
          <a:blipFill>
            <a:blip r:embed="rId4"/>
            <a:stretch>
              <a:fillRect/>
            </a:stretch>
          </a:blipFill>
        </p:spPr>
        <p:txBody>
          <a:bodyPr wrap="square" lIns="0" tIns="0" rIns="0" bIns="0" rtlCol="0"/>
          <a:lstStyle/>
          <a:p/>
        </p:txBody>
      </p:sp>
      <p:sp>
        <p:nvSpPr>
          <p:cNvPr id="31" name="object 31"/>
          <p:cNvSpPr/>
          <p:nvPr/>
        </p:nvSpPr>
        <p:spPr>
          <a:xfrm>
            <a:off x="10389679" y="3243389"/>
            <a:ext cx="97916" cy="97917"/>
          </a:xfrm>
          <a:prstGeom prst="rect">
            <a:avLst/>
          </a:prstGeom>
          <a:blipFill>
            <a:blip r:embed="rId4"/>
            <a:stretch>
              <a:fillRect/>
            </a:stretch>
          </a:blipFill>
        </p:spPr>
        <p:txBody>
          <a:bodyPr wrap="square" lIns="0" tIns="0" rIns="0" bIns="0" rtlCol="0"/>
          <a:lstStyle/>
          <a:p/>
        </p:txBody>
      </p:sp>
      <p:sp>
        <p:nvSpPr>
          <p:cNvPr id="32" name="object 32"/>
          <p:cNvSpPr txBox="1"/>
          <p:nvPr/>
        </p:nvSpPr>
        <p:spPr>
          <a:xfrm>
            <a:off x="952601" y="4116451"/>
            <a:ext cx="2385060" cy="446405"/>
          </a:xfrm>
          <a:prstGeom prst="rect">
            <a:avLst/>
          </a:prstGeom>
        </p:spPr>
        <p:txBody>
          <a:bodyPr vert="horz" wrap="square" lIns="0" tIns="13335" rIns="0" bIns="0" rtlCol="0">
            <a:spAutoFit/>
          </a:bodyPr>
          <a:lstStyle/>
          <a:p>
            <a:pPr marL="2134235">
              <a:lnSpc>
                <a:spcPts val="1165"/>
              </a:lnSpc>
              <a:spcBef>
                <a:spcPts val="105"/>
              </a:spcBef>
            </a:pPr>
            <a:r>
              <a:rPr sz="1050">
                <a:solidFill>
                  <a:srgbClr val="585858"/>
                </a:solidFill>
                <a:latin typeface="微软雅黑"/>
                <a:cs typeface="微软雅黑"/>
              </a:rPr>
              <a:t>271</a:t>
            </a:r>
            <a:endParaRPr sz="1050">
              <a:latin typeface="微软雅黑"/>
              <a:cs typeface="微软雅黑"/>
            </a:endParaRPr>
          </a:p>
          <a:p>
            <a:pPr marL="1045844">
              <a:lnSpc>
                <a:spcPts val="1025"/>
              </a:lnSpc>
            </a:pPr>
            <a:r>
              <a:rPr sz="1050">
                <a:solidFill>
                  <a:srgbClr val="585858"/>
                </a:solidFill>
                <a:latin typeface="微软雅黑"/>
                <a:cs typeface="微软雅黑"/>
              </a:rPr>
              <a:t>239.6</a:t>
            </a:r>
            <a:endParaRPr sz="1050">
              <a:latin typeface="微软雅黑"/>
              <a:cs typeface="微软雅黑"/>
            </a:endParaRPr>
          </a:p>
          <a:p>
            <a:pPr marL="12700">
              <a:lnSpc>
                <a:spcPts val="1120"/>
              </a:lnSpc>
            </a:pPr>
            <a:r>
              <a:rPr sz="1050">
                <a:solidFill>
                  <a:srgbClr val="585858"/>
                </a:solidFill>
                <a:latin typeface="微软雅黑"/>
                <a:cs typeface="微软雅黑"/>
              </a:rPr>
              <a:t>210.9</a:t>
            </a:r>
            <a:endParaRPr sz="1050">
              <a:latin typeface="微软雅黑"/>
              <a:cs typeface="微软雅黑"/>
            </a:endParaRPr>
          </a:p>
        </p:txBody>
      </p:sp>
      <p:sp>
        <p:nvSpPr>
          <p:cNvPr id="33" name="object 33"/>
          <p:cNvSpPr txBox="1"/>
          <p:nvPr/>
        </p:nvSpPr>
        <p:spPr>
          <a:xfrm>
            <a:off x="4053078" y="3997197"/>
            <a:ext cx="374015"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585858"/>
                </a:solidFill>
                <a:latin typeface="微软雅黑"/>
                <a:cs typeface="微软雅黑"/>
              </a:rPr>
              <a:t>298.6</a:t>
            </a:r>
            <a:endParaRPr sz="1050">
              <a:latin typeface="微软雅黑"/>
              <a:cs typeface="微软雅黑"/>
            </a:endParaRPr>
          </a:p>
        </p:txBody>
      </p:sp>
      <p:sp>
        <p:nvSpPr>
          <p:cNvPr id="34" name="object 34"/>
          <p:cNvSpPr txBox="1"/>
          <p:nvPr/>
        </p:nvSpPr>
        <p:spPr>
          <a:xfrm>
            <a:off x="5086603" y="3893058"/>
            <a:ext cx="374015"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585858"/>
                </a:solidFill>
                <a:latin typeface="微软雅黑"/>
                <a:cs typeface="微软雅黑"/>
              </a:rPr>
              <a:t>322.7</a:t>
            </a:r>
            <a:endParaRPr sz="1050">
              <a:latin typeface="微软雅黑"/>
              <a:cs typeface="微软雅黑"/>
            </a:endParaRPr>
          </a:p>
        </p:txBody>
      </p:sp>
      <p:sp>
        <p:nvSpPr>
          <p:cNvPr id="35" name="object 35"/>
          <p:cNvSpPr txBox="1"/>
          <p:nvPr/>
        </p:nvSpPr>
        <p:spPr>
          <a:xfrm>
            <a:off x="6119876" y="3790314"/>
            <a:ext cx="374015"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585858"/>
                </a:solidFill>
                <a:latin typeface="微软雅黑"/>
                <a:cs typeface="微软雅黑"/>
              </a:rPr>
              <a:t>346.5</a:t>
            </a:r>
            <a:endParaRPr sz="1050">
              <a:latin typeface="微软雅黑"/>
              <a:cs typeface="微软雅黑"/>
            </a:endParaRPr>
          </a:p>
        </p:txBody>
      </p:sp>
      <p:sp>
        <p:nvSpPr>
          <p:cNvPr id="36" name="object 36"/>
          <p:cNvSpPr txBox="1"/>
          <p:nvPr/>
        </p:nvSpPr>
        <p:spPr>
          <a:xfrm>
            <a:off x="7153402" y="3390138"/>
            <a:ext cx="2441575" cy="471170"/>
          </a:xfrm>
          <a:prstGeom prst="rect">
            <a:avLst/>
          </a:prstGeom>
        </p:spPr>
        <p:txBody>
          <a:bodyPr vert="horz" wrap="square" lIns="0" tIns="13335" rIns="0" bIns="0" rtlCol="0">
            <a:spAutoFit/>
          </a:bodyPr>
          <a:lstStyle/>
          <a:p>
            <a:pPr marL="2079625">
              <a:lnSpc>
                <a:spcPts val="1250"/>
              </a:lnSpc>
              <a:spcBef>
                <a:spcPts val="105"/>
              </a:spcBef>
            </a:pPr>
            <a:r>
              <a:rPr sz="1050">
                <a:solidFill>
                  <a:srgbClr val="585858"/>
                </a:solidFill>
                <a:latin typeface="微软雅黑"/>
                <a:cs typeface="微软雅黑"/>
              </a:rPr>
              <a:t>439.1</a:t>
            </a:r>
            <a:endParaRPr sz="1050">
              <a:latin typeface="微软雅黑"/>
              <a:cs typeface="微软雅黑"/>
            </a:endParaRPr>
          </a:p>
          <a:p>
            <a:pPr marL="1045844">
              <a:lnSpc>
                <a:spcPts val="1120"/>
              </a:lnSpc>
            </a:pPr>
            <a:r>
              <a:rPr sz="1050">
                <a:solidFill>
                  <a:srgbClr val="585858"/>
                </a:solidFill>
                <a:latin typeface="微软雅黑"/>
                <a:cs typeface="微软雅黑"/>
              </a:rPr>
              <a:t>402.6</a:t>
            </a:r>
            <a:endParaRPr sz="1050">
              <a:latin typeface="微软雅黑"/>
              <a:cs typeface="微软雅黑"/>
            </a:endParaRPr>
          </a:p>
          <a:p>
            <a:pPr marL="12700">
              <a:lnSpc>
                <a:spcPts val="1130"/>
              </a:lnSpc>
            </a:pPr>
            <a:r>
              <a:rPr sz="1050">
                <a:solidFill>
                  <a:srgbClr val="585858"/>
                </a:solidFill>
                <a:latin typeface="微软雅黑"/>
                <a:cs typeface="微软雅黑"/>
              </a:rPr>
              <a:t>373.3</a:t>
            </a:r>
            <a:endParaRPr sz="1050">
              <a:latin typeface="微软雅黑"/>
              <a:cs typeface="微软雅黑"/>
            </a:endParaRPr>
          </a:p>
        </p:txBody>
      </p:sp>
      <p:sp>
        <p:nvSpPr>
          <p:cNvPr id="37" name="object 37"/>
          <p:cNvSpPr txBox="1"/>
          <p:nvPr/>
        </p:nvSpPr>
        <p:spPr>
          <a:xfrm>
            <a:off x="1966341" y="2947797"/>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585858"/>
                </a:solidFill>
                <a:latin typeface="微软雅黑"/>
                <a:cs typeface="微软雅黑"/>
              </a:rPr>
              <a:t>13.6%</a:t>
            </a:r>
            <a:endParaRPr sz="1050">
              <a:latin typeface="微软雅黑"/>
              <a:cs typeface="微软雅黑"/>
            </a:endParaRPr>
          </a:p>
        </p:txBody>
      </p:sp>
      <p:sp>
        <p:nvSpPr>
          <p:cNvPr id="38" name="object 38"/>
          <p:cNvSpPr txBox="1"/>
          <p:nvPr/>
        </p:nvSpPr>
        <p:spPr>
          <a:xfrm>
            <a:off x="2999613" y="2953258"/>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585858"/>
                </a:solidFill>
                <a:latin typeface="微软雅黑"/>
                <a:cs typeface="微软雅黑"/>
              </a:rPr>
              <a:t>13.1%</a:t>
            </a:r>
            <a:endParaRPr sz="1050">
              <a:latin typeface="微软雅黑"/>
              <a:cs typeface="微软雅黑"/>
            </a:endParaRPr>
          </a:p>
        </p:txBody>
      </p:sp>
      <p:sp>
        <p:nvSpPr>
          <p:cNvPr id="39" name="object 39"/>
          <p:cNvSpPr txBox="1"/>
          <p:nvPr/>
        </p:nvSpPr>
        <p:spPr>
          <a:xfrm>
            <a:off x="4033265" y="2986278"/>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585858"/>
                </a:solidFill>
                <a:latin typeface="微软雅黑"/>
                <a:cs typeface="微软雅黑"/>
              </a:rPr>
              <a:t>10.2%</a:t>
            </a:r>
            <a:endParaRPr sz="1050">
              <a:latin typeface="微软雅黑"/>
              <a:cs typeface="微软雅黑"/>
            </a:endParaRPr>
          </a:p>
        </p:txBody>
      </p:sp>
      <p:sp>
        <p:nvSpPr>
          <p:cNvPr id="40" name="object 40"/>
          <p:cNvSpPr txBox="1"/>
          <p:nvPr/>
        </p:nvSpPr>
        <p:spPr>
          <a:xfrm>
            <a:off x="5106415" y="3010027"/>
            <a:ext cx="33528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585858"/>
                </a:solidFill>
                <a:latin typeface="微软雅黑"/>
                <a:cs typeface="微软雅黑"/>
              </a:rPr>
              <a:t>8.1%</a:t>
            </a:r>
            <a:endParaRPr sz="1050">
              <a:latin typeface="微软雅黑"/>
              <a:cs typeface="微软雅黑"/>
            </a:endParaRPr>
          </a:p>
        </p:txBody>
      </p:sp>
      <p:sp>
        <p:nvSpPr>
          <p:cNvPr id="41" name="object 41"/>
          <p:cNvSpPr txBox="1"/>
          <p:nvPr/>
        </p:nvSpPr>
        <p:spPr>
          <a:xfrm>
            <a:off x="6139688" y="3017901"/>
            <a:ext cx="33528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585858"/>
                </a:solidFill>
                <a:latin typeface="微软雅黑"/>
                <a:cs typeface="微软雅黑"/>
              </a:rPr>
              <a:t>7.4%</a:t>
            </a:r>
            <a:endParaRPr sz="1050">
              <a:latin typeface="微软雅黑"/>
              <a:cs typeface="微软雅黑"/>
            </a:endParaRPr>
          </a:p>
        </p:txBody>
      </p:sp>
      <p:sp>
        <p:nvSpPr>
          <p:cNvPr id="42" name="object 42"/>
          <p:cNvSpPr txBox="1"/>
          <p:nvPr/>
        </p:nvSpPr>
        <p:spPr>
          <a:xfrm>
            <a:off x="7173214" y="3013964"/>
            <a:ext cx="33528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585858"/>
                </a:solidFill>
                <a:latin typeface="微软雅黑"/>
                <a:cs typeface="微软雅黑"/>
              </a:rPr>
              <a:t>7.7%</a:t>
            </a:r>
            <a:endParaRPr sz="1050">
              <a:latin typeface="微软雅黑"/>
              <a:cs typeface="微软雅黑"/>
            </a:endParaRPr>
          </a:p>
        </p:txBody>
      </p:sp>
      <p:sp>
        <p:nvSpPr>
          <p:cNvPr id="43" name="object 43"/>
          <p:cNvSpPr txBox="1"/>
          <p:nvPr/>
        </p:nvSpPr>
        <p:spPr>
          <a:xfrm>
            <a:off x="8206867" y="3012694"/>
            <a:ext cx="33528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585858"/>
                </a:solidFill>
                <a:latin typeface="微软雅黑"/>
                <a:cs typeface="微软雅黑"/>
              </a:rPr>
              <a:t>7.8%</a:t>
            </a:r>
            <a:endParaRPr sz="1050">
              <a:latin typeface="微软雅黑"/>
              <a:cs typeface="微软雅黑"/>
            </a:endParaRPr>
          </a:p>
        </p:txBody>
      </p:sp>
      <p:sp>
        <p:nvSpPr>
          <p:cNvPr id="44" name="object 44"/>
          <p:cNvSpPr txBox="1"/>
          <p:nvPr/>
        </p:nvSpPr>
        <p:spPr>
          <a:xfrm>
            <a:off x="9240393" y="2998978"/>
            <a:ext cx="33528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585858"/>
                </a:solidFill>
                <a:latin typeface="微软雅黑"/>
                <a:cs typeface="微软雅黑"/>
              </a:rPr>
              <a:t>9.1%</a:t>
            </a:r>
            <a:endParaRPr sz="1050">
              <a:latin typeface="微软雅黑"/>
              <a:cs typeface="微软雅黑"/>
            </a:endParaRPr>
          </a:p>
        </p:txBody>
      </p:sp>
      <p:sp>
        <p:nvSpPr>
          <p:cNvPr id="45" name="object 45"/>
          <p:cNvSpPr txBox="1"/>
          <p:nvPr/>
        </p:nvSpPr>
        <p:spPr>
          <a:xfrm>
            <a:off x="10234041" y="2983484"/>
            <a:ext cx="414020" cy="459105"/>
          </a:xfrm>
          <a:prstGeom prst="rect">
            <a:avLst/>
          </a:prstGeom>
        </p:spPr>
        <p:txBody>
          <a:bodyPr vert="horz" wrap="square" lIns="0" tIns="13335" rIns="0" bIns="0" rtlCol="0">
            <a:spAutoFit/>
          </a:bodyPr>
          <a:lstStyle/>
          <a:p>
            <a:pPr marL="12700">
              <a:lnSpc>
                <a:spcPct val="100000"/>
              </a:lnSpc>
              <a:spcBef>
                <a:spcPts val="105"/>
              </a:spcBef>
            </a:pPr>
            <a:r>
              <a:rPr sz="1050">
                <a:solidFill>
                  <a:srgbClr val="585858"/>
                </a:solidFill>
                <a:latin typeface="微软雅黑"/>
                <a:cs typeface="微软雅黑"/>
              </a:rPr>
              <a:t>10.4%</a:t>
            </a:r>
            <a:endParaRPr sz="1050">
              <a:latin typeface="微软雅黑"/>
              <a:cs typeface="微软雅黑"/>
            </a:endParaRPr>
          </a:p>
          <a:p>
            <a:pPr marL="32384">
              <a:lnSpc>
                <a:spcPct val="100000"/>
              </a:lnSpc>
              <a:spcBef>
                <a:spcPts val="880"/>
              </a:spcBef>
            </a:pPr>
            <a:r>
              <a:rPr sz="1050">
                <a:solidFill>
                  <a:srgbClr val="585858"/>
                </a:solidFill>
                <a:latin typeface="微软雅黑"/>
                <a:cs typeface="微软雅黑"/>
              </a:rPr>
              <a:t>484.9</a:t>
            </a:r>
            <a:endParaRPr sz="1050">
              <a:latin typeface="微软雅黑"/>
              <a:cs typeface="微软雅黑"/>
            </a:endParaRPr>
          </a:p>
        </p:txBody>
      </p:sp>
      <p:sp>
        <p:nvSpPr>
          <p:cNvPr id="46" name="object 46"/>
          <p:cNvSpPr txBox="1"/>
          <p:nvPr/>
        </p:nvSpPr>
        <p:spPr>
          <a:xfrm>
            <a:off x="948944" y="5655055"/>
            <a:ext cx="381635" cy="208279"/>
          </a:xfrm>
          <a:prstGeom prst="rect">
            <a:avLst/>
          </a:prstGeom>
        </p:spPr>
        <p:txBody>
          <a:bodyPr vert="horz" wrap="square" lIns="0" tIns="12700" rIns="0" bIns="0" rtlCol="0">
            <a:spAutoFit/>
          </a:bodyPr>
          <a:lstStyle/>
          <a:p>
            <a:pPr marL="12700">
              <a:lnSpc>
                <a:spcPct val="100000"/>
              </a:lnSpc>
              <a:spcBef>
                <a:spcPts val="100"/>
              </a:spcBef>
            </a:pPr>
            <a:r>
              <a:rPr sz="1200" spc="-10">
                <a:solidFill>
                  <a:srgbClr val="585858"/>
                </a:solidFill>
                <a:latin typeface="微软雅黑"/>
                <a:cs typeface="微软雅黑"/>
              </a:rPr>
              <a:t>2</a:t>
            </a:r>
            <a:r>
              <a:rPr sz="1200">
                <a:solidFill>
                  <a:srgbClr val="585858"/>
                </a:solidFill>
                <a:latin typeface="微软雅黑"/>
                <a:cs typeface="微软雅黑"/>
              </a:rPr>
              <a:t>0</a:t>
            </a:r>
            <a:r>
              <a:rPr sz="1200" spc="-10">
                <a:solidFill>
                  <a:srgbClr val="585858"/>
                </a:solidFill>
                <a:latin typeface="微软雅黑"/>
                <a:cs typeface="微软雅黑"/>
              </a:rPr>
              <a:t>1</a:t>
            </a:r>
            <a:r>
              <a:rPr sz="1200">
                <a:solidFill>
                  <a:srgbClr val="585858"/>
                </a:solidFill>
                <a:latin typeface="微软雅黑"/>
                <a:cs typeface="微软雅黑"/>
              </a:rPr>
              <a:t>8</a:t>
            </a:r>
            <a:endParaRPr sz="1200">
              <a:latin typeface="微软雅黑"/>
              <a:cs typeface="微软雅黑"/>
            </a:endParaRPr>
          </a:p>
        </p:txBody>
      </p:sp>
      <p:sp>
        <p:nvSpPr>
          <p:cNvPr id="47" name="object 47"/>
          <p:cNvSpPr txBox="1"/>
          <p:nvPr/>
        </p:nvSpPr>
        <p:spPr>
          <a:xfrm>
            <a:off x="1982470" y="5655055"/>
            <a:ext cx="381635" cy="208279"/>
          </a:xfrm>
          <a:prstGeom prst="rect">
            <a:avLst/>
          </a:prstGeom>
        </p:spPr>
        <p:txBody>
          <a:bodyPr vert="horz" wrap="square" lIns="0" tIns="12700" rIns="0" bIns="0" rtlCol="0">
            <a:spAutoFit/>
          </a:bodyPr>
          <a:lstStyle/>
          <a:p>
            <a:pPr marL="12700">
              <a:lnSpc>
                <a:spcPct val="100000"/>
              </a:lnSpc>
              <a:spcBef>
                <a:spcPts val="100"/>
              </a:spcBef>
            </a:pPr>
            <a:r>
              <a:rPr sz="1200" spc="-10">
                <a:solidFill>
                  <a:srgbClr val="585858"/>
                </a:solidFill>
                <a:latin typeface="微软雅黑"/>
                <a:cs typeface="微软雅黑"/>
              </a:rPr>
              <a:t>2</a:t>
            </a:r>
            <a:r>
              <a:rPr sz="1200">
                <a:solidFill>
                  <a:srgbClr val="585858"/>
                </a:solidFill>
                <a:latin typeface="微软雅黑"/>
                <a:cs typeface="微软雅黑"/>
              </a:rPr>
              <a:t>0</a:t>
            </a:r>
            <a:r>
              <a:rPr sz="1200" spc="-10">
                <a:solidFill>
                  <a:srgbClr val="585858"/>
                </a:solidFill>
                <a:latin typeface="微软雅黑"/>
                <a:cs typeface="微软雅黑"/>
              </a:rPr>
              <a:t>1</a:t>
            </a:r>
            <a:r>
              <a:rPr sz="1200">
                <a:solidFill>
                  <a:srgbClr val="585858"/>
                </a:solidFill>
                <a:latin typeface="微软雅黑"/>
                <a:cs typeface="微软雅黑"/>
              </a:rPr>
              <a:t>9</a:t>
            </a:r>
            <a:endParaRPr sz="1200">
              <a:latin typeface="微软雅黑"/>
              <a:cs typeface="微软雅黑"/>
            </a:endParaRPr>
          </a:p>
        </p:txBody>
      </p:sp>
      <p:sp>
        <p:nvSpPr>
          <p:cNvPr id="48" name="object 48"/>
          <p:cNvSpPr txBox="1"/>
          <p:nvPr/>
        </p:nvSpPr>
        <p:spPr>
          <a:xfrm>
            <a:off x="3016123" y="5655055"/>
            <a:ext cx="381635" cy="208279"/>
          </a:xfrm>
          <a:prstGeom prst="rect">
            <a:avLst/>
          </a:prstGeom>
        </p:spPr>
        <p:txBody>
          <a:bodyPr vert="horz" wrap="square" lIns="0" tIns="12700" rIns="0" bIns="0" rtlCol="0">
            <a:spAutoFit/>
          </a:bodyPr>
          <a:lstStyle/>
          <a:p>
            <a:pPr marL="12700">
              <a:lnSpc>
                <a:spcPct val="100000"/>
              </a:lnSpc>
              <a:spcBef>
                <a:spcPts val="100"/>
              </a:spcBef>
            </a:pPr>
            <a:r>
              <a:rPr sz="1200" spc="-10">
                <a:solidFill>
                  <a:srgbClr val="585858"/>
                </a:solidFill>
                <a:latin typeface="微软雅黑"/>
                <a:cs typeface="微软雅黑"/>
              </a:rPr>
              <a:t>2</a:t>
            </a:r>
            <a:r>
              <a:rPr sz="1200">
                <a:solidFill>
                  <a:srgbClr val="585858"/>
                </a:solidFill>
                <a:latin typeface="微软雅黑"/>
                <a:cs typeface="微软雅黑"/>
              </a:rPr>
              <a:t>0</a:t>
            </a:r>
            <a:r>
              <a:rPr sz="1200" spc="-10">
                <a:solidFill>
                  <a:srgbClr val="585858"/>
                </a:solidFill>
                <a:latin typeface="微软雅黑"/>
                <a:cs typeface="微软雅黑"/>
              </a:rPr>
              <a:t>2</a:t>
            </a:r>
            <a:r>
              <a:rPr sz="1200">
                <a:solidFill>
                  <a:srgbClr val="585858"/>
                </a:solidFill>
                <a:latin typeface="微软雅黑"/>
                <a:cs typeface="微软雅黑"/>
              </a:rPr>
              <a:t>0</a:t>
            </a:r>
            <a:endParaRPr sz="1200">
              <a:latin typeface="微软雅黑"/>
              <a:cs typeface="微软雅黑"/>
            </a:endParaRPr>
          </a:p>
        </p:txBody>
      </p:sp>
      <p:sp>
        <p:nvSpPr>
          <p:cNvPr id="49" name="object 49"/>
          <p:cNvSpPr txBox="1"/>
          <p:nvPr/>
        </p:nvSpPr>
        <p:spPr>
          <a:xfrm>
            <a:off x="4049395" y="5655055"/>
            <a:ext cx="381635" cy="208279"/>
          </a:xfrm>
          <a:prstGeom prst="rect">
            <a:avLst/>
          </a:prstGeom>
        </p:spPr>
        <p:txBody>
          <a:bodyPr vert="horz" wrap="square" lIns="0" tIns="12700" rIns="0" bIns="0" rtlCol="0">
            <a:spAutoFit/>
          </a:bodyPr>
          <a:lstStyle/>
          <a:p>
            <a:pPr marL="12700">
              <a:lnSpc>
                <a:spcPct val="100000"/>
              </a:lnSpc>
              <a:spcBef>
                <a:spcPts val="100"/>
              </a:spcBef>
            </a:pPr>
            <a:r>
              <a:rPr sz="1200" spc="-10">
                <a:solidFill>
                  <a:srgbClr val="585858"/>
                </a:solidFill>
                <a:latin typeface="微软雅黑"/>
                <a:cs typeface="微软雅黑"/>
              </a:rPr>
              <a:t>2</a:t>
            </a:r>
            <a:r>
              <a:rPr sz="1200">
                <a:solidFill>
                  <a:srgbClr val="585858"/>
                </a:solidFill>
                <a:latin typeface="微软雅黑"/>
                <a:cs typeface="微软雅黑"/>
              </a:rPr>
              <a:t>0</a:t>
            </a:r>
            <a:r>
              <a:rPr sz="1200" spc="-10">
                <a:solidFill>
                  <a:srgbClr val="585858"/>
                </a:solidFill>
                <a:latin typeface="微软雅黑"/>
                <a:cs typeface="微软雅黑"/>
              </a:rPr>
              <a:t>2</a:t>
            </a:r>
            <a:r>
              <a:rPr sz="1200">
                <a:solidFill>
                  <a:srgbClr val="585858"/>
                </a:solidFill>
                <a:latin typeface="微软雅黑"/>
                <a:cs typeface="微软雅黑"/>
              </a:rPr>
              <a:t>1</a:t>
            </a:r>
            <a:endParaRPr sz="1200">
              <a:latin typeface="微软雅黑"/>
              <a:cs typeface="微软雅黑"/>
            </a:endParaRPr>
          </a:p>
        </p:txBody>
      </p:sp>
      <p:sp>
        <p:nvSpPr>
          <p:cNvPr id="50" name="object 50"/>
          <p:cNvSpPr txBox="1"/>
          <p:nvPr/>
        </p:nvSpPr>
        <p:spPr>
          <a:xfrm>
            <a:off x="8140445" y="5655055"/>
            <a:ext cx="468630" cy="208279"/>
          </a:xfrm>
          <a:prstGeom prst="rect">
            <a:avLst/>
          </a:prstGeom>
        </p:spPr>
        <p:txBody>
          <a:bodyPr vert="horz" wrap="square" lIns="0" tIns="12700" rIns="0" bIns="0" rtlCol="0">
            <a:spAutoFit/>
          </a:bodyPr>
          <a:lstStyle/>
          <a:p>
            <a:pPr marL="12700">
              <a:lnSpc>
                <a:spcPct val="100000"/>
              </a:lnSpc>
              <a:spcBef>
                <a:spcPts val="100"/>
              </a:spcBef>
            </a:pPr>
            <a:r>
              <a:rPr sz="1200" spc="-10">
                <a:solidFill>
                  <a:srgbClr val="585858"/>
                </a:solidFill>
                <a:latin typeface="微软雅黑"/>
                <a:cs typeface="微软雅黑"/>
              </a:rPr>
              <a:t>2</a:t>
            </a:r>
            <a:r>
              <a:rPr sz="1200">
                <a:solidFill>
                  <a:srgbClr val="585858"/>
                </a:solidFill>
                <a:latin typeface="微软雅黑"/>
                <a:cs typeface="微软雅黑"/>
              </a:rPr>
              <a:t>0</a:t>
            </a:r>
            <a:r>
              <a:rPr sz="1200" spc="-10">
                <a:solidFill>
                  <a:srgbClr val="585858"/>
                </a:solidFill>
                <a:latin typeface="微软雅黑"/>
                <a:cs typeface="微软雅黑"/>
              </a:rPr>
              <a:t>2</a:t>
            </a:r>
            <a:r>
              <a:rPr sz="1200">
                <a:solidFill>
                  <a:srgbClr val="585858"/>
                </a:solidFill>
                <a:latin typeface="微软雅黑"/>
                <a:cs typeface="微软雅黑"/>
              </a:rPr>
              <a:t>5e</a:t>
            </a:r>
            <a:endParaRPr sz="1200">
              <a:latin typeface="微软雅黑"/>
              <a:cs typeface="微软雅黑"/>
            </a:endParaRPr>
          </a:p>
        </p:txBody>
      </p:sp>
      <p:sp>
        <p:nvSpPr>
          <p:cNvPr id="51" name="object 51"/>
          <p:cNvSpPr txBox="1"/>
          <p:nvPr/>
        </p:nvSpPr>
        <p:spPr>
          <a:xfrm>
            <a:off x="9173971" y="5655055"/>
            <a:ext cx="468630" cy="208279"/>
          </a:xfrm>
          <a:prstGeom prst="rect">
            <a:avLst/>
          </a:prstGeom>
        </p:spPr>
        <p:txBody>
          <a:bodyPr vert="horz" wrap="square" lIns="0" tIns="12700" rIns="0" bIns="0" rtlCol="0">
            <a:spAutoFit/>
          </a:bodyPr>
          <a:lstStyle/>
          <a:p>
            <a:pPr marL="12700">
              <a:lnSpc>
                <a:spcPct val="100000"/>
              </a:lnSpc>
              <a:spcBef>
                <a:spcPts val="100"/>
              </a:spcBef>
            </a:pPr>
            <a:r>
              <a:rPr sz="1200" spc="-10">
                <a:solidFill>
                  <a:srgbClr val="585858"/>
                </a:solidFill>
                <a:latin typeface="微软雅黑"/>
                <a:cs typeface="微软雅黑"/>
              </a:rPr>
              <a:t>2</a:t>
            </a:r>
            <a:r>
              <a:rPr sz="1200">
                <a:solidFill>
                  <a:srgbClr val="585858"/>
                </a:solidFill>
                <a:latin typeface="微软雅黑"/>
                <a:cs typeface="微软雅黑"/>
              </a:rPr>
              <a:t>0</a:t>
            </a:r>
            <a:r>
              <a:rPr sz="1200" spc="-10">
                <a:solidFill>
                  <a:srgbClr val="585858"/>
                </a:solidFill>
                <a:latin typeface="微软雅黑"/>
                <a:cs typeface="微软雅黑"/>
              </a:rPr>
              <a:t>2</a:t>
            </a:r>
            <a:r>
              <a:rPr sz="1200">
                <a:solidFill>
                  <a:srgbClr val="585858"/>
                </a:solidFill>
                <a:latin typeface="微软雅黑"/>
                <a:cs typeface="微软雅黑"/>
              </a:rPr>
              <a:t>6e</a:t>
            </a:r>
            <a:endParaRPr sz="1200">
              <a:latin typeface="微软雅黑"/>
              <a:cs typeface="微软雅黑"/>
            </a:endParaRPr>
          </a:p>
        </p:txBody>
      </p:sp>
      <p:sp>
        <p:nvSpPr>
          <p:cNvPr id="52" name="object 52"/>
          <p:cNvSpPr txBox="1"/>
          <p:nvPr/>
        </p:nvSpPr>
        <p:spPr>
          <a:xfrm>
            <a:off x="10207243" y="5655055"/>
            <a:ext cx="468630" cy="208279"/>
          </a:xfrm>
          <a:prstGeom prst="rect">
            <a:avLst/>
          </a:prstGeom>
        </p:spPr>
        <p:txBody>
          <a:bodyPr vert="horz" wrap="square" lIns="0" tIns="12700" rIns="0" bIns="0" rtlCol="0">
            <a:spAutoFit/>
          </a:bodyPr>
          <a:lstStyle/>
          <a:p>
            <a:pPr marL="12700">
              <a:lnSpc>
                <a:spcPct val="100000"/>
              </a:lnSpc>
              <a:spcBef>
                <a:spcPts val="100"/>
              </a:spcBef>
            </a:pPr>
            <a:r>
              <a:rPr sz="1200" spc="-10">
                <a:solidFill>
                  <a:srgbClr val="585858"/>
                </a:solidFill>
                <a:latin typeface="微软雅黑"/>
                <a:cs typeface="微软雅黑"/>
              </a:rPr>
              <a:t>2</a:t>
            </a:r>
            <a:r>
              <a:rPr sz="1200">
                <a:solidFill>
                  <a:srgbClr val="585858"/>
                </a:solidFill>
                <a:latin typeface="微软雅黑"/>
                <a:cs typeface="微软雅黑"/>
              </a:rPr>
              <a:t>0</a:t>
            </a:r>
            <a:r>
              <a:rPr sz="1200" spc="-10">
                <a:solidFill>
                  <a:srgbClr val="585858"/>
                </a:solidFill>
                <a:latin typeface="微软雅黑"/>
                <a:cs typeface="微软雅黑"/>
              </a:rPr>
              <a:t>2</a:t>
            </a:r>
            <a:r>
              <a:rPr sz="1200">
                <a:solidFill>
                  <a:srgbClr val="585858"/>
                </a:solidFill>
                <a:latin typeface="微软雅黑"/>
                <a:cs typeface="微软雅黑"/>
              </a:rPr>
              <a:t>7e</a:t>
            </a:r>
            <a:endParaRPr sz="1200">
              <a:latin typeface="微软雅黑"/>
              <a:cs typeface="微软雅黑"/>
            </a:endParaRPr>
          </a:p>
        </p:txBody>
      </p:sp>
      <p:sp>
        <p:nvSpPr>
          <p:cNvPr id="53" name="object 53"/>
          <p:cNvSpPr/>
          <p:nvPr/>
        </p:nvSpPr>
        <p:spPr>
          <a:xfrm>
            <a:off x="4152900" y="6051041"/>
            <a:ext cx="243840" cy="0"/>
          </a:xfrm>
          <a:custGeom>
            <a:rect l="l" t="t" r="r" b="b"/>
            <a:pathLst>
              <a:path w="243839">
                <a:moveTo>
                  <a:pt x="0" y="0"/>
                </a:moveTo>
                <a:lnTo>
                  <a:pt x="243839" y="0"/>
                </a:lnTo>
              </a:path>
            </a:pathLst>
          </a:custGeom>
          <a:ln w="83820">
            <a:solidFill>
              <a:srgbClr val="B1D234"/>
            </a:solidFill>
          </a:ln>
        </p:spPr>
        <p:txBody>
          <a:bodyPr wrap="square" lIns="0" tIns="0" rIns="0" bIns="0" rtlCol="0"/>
          <a:lstStyle/>
          <a:p/>
        </p:txBody>
      </p:sp>
      <p:sp>
        <p:nvSpPr>
          <p:cNvPr id="54" name="object 54"/>
          <p:cNvSpPr txBox="1"/>
          <p:nvPr/>
        </p:nvSpPr>
        <p:spPr>
          <a:xfrm>
            <a:off x="4409947" y="5553862"/>
            <a:ext cx="2156460" cy="593725"/>
          </a:xfrm>
          <a:prstGeom prst="rect">
            <a:avLst/>
          </a:prstGeom>
        </p:spPr>
        <p:txBody>
          <a:bodyPr vert="horz" wrap="square" lIns="0" tIns="113664" rIns="0" bIns="0" rtlCol="0">
            <a:spAutoFit/>
          </a:bodyPr>
          <a:lstStyle/>
          <a:p>
            <a:pPr marR="29209" algn="r">
              <a:lnSpc>
                <a:spcPct val="100000"/>
              </a:lnSpc>
              <a:spcBef>
                <a:spcPts val="894"/>
              </a:spcBef>
              <a:tabLst>
                <a:tab pos="989965"/>
              </a:tabLst>
            </a:pPr>
            <a:r>
              <a:rPr sz="1200" spc="-10">
                <a:solidFill>
                  <a:srgbClr val="585858"/>
                </a:solidFill>
                <a:latin typeface="微软雅黑"/>
                <a:cs typeface="微软雅黑"/>
              </a:rPr>
              <a:t>2</a:t>
            </a:r>
            <a:r>
              <a:rPr sz="1200">
                <a:solidFill>
                  <a:srgbClr val="585858"/>
                </a:solidFill>
                <a:latin typeface="微软雅黑"/>
                <a:cs typeface="微软雅黑"/>
              </a:rPr>
              <a:t>0</a:t>
            </a:r>
            <a:r>
              <a:rPr sz="1200" spc="-10">
                <a:solidFill>
                  <a:srgbClr val="585858"/>
                </a:solidFill>
                <a:latin typeface="微软雅黑"/>
                <a:cs typeface="微软雅黑"/>
              </a:rPr>
              <a:t>2</a:t>
            </a:r>
            <a:r>
              <a:rPr sz="1200">
                <a:solidFill>
                  <a:srgbClr val="585858"/>
                </a:solidFill>
                <a:latin typeface="微软雅黑"/>
                <a:cs typeface="微软雅黑"/>
              </a:rPr>
              <a:t>2	</a:t>
            </a:r>
            <a:r>
              <a:rPr sz="1200" spc="-10">
                <a:solidFill>
                  <a:srgbClr val="585858"/>
                </a:solidFill>
                <a:latin typeface="微软雅黑"/>
                <a:cs typeface="微软雅黑"/>
              </a:rPr>
              <a:t>2</a:t>
            </a:r>
            <a:r>
              <a:rPr sz="1200">
                <a:solidFill>
                  <a:srgbClr val="585858"/>
                </a:solidFill>
                <a:latin typeface="微软雅黑"/>
                <a:cs typeface="微软雅黑"/>
              </a:rPr>
              <a:t>0</a:t>
            </a:r>
            <a:r>
              <a:rPr sz="1200" spc="-10">
                <a:solidFill>
                  <a:srgbClr val="585858"/>
                </a:solidFill>
                <a:latin typeface="微软雅黑"/>
                <a:cs typeface="微软雅黑"/>
              </a:rPr>
              <a:t>2</a:t>
            </a:r>
            <a:r>
              <a:rPr sz="1200">
                <a:solidFill>
                  <a:srgbClr val="585858"/>
                </a:solidFill>
                <a:latin typeface="微软雅黑"/>
                <a:cs typeface="微软雅黑"/>
              </a:rPr>
              <a:t>3e</a:t>
            </a:r>
            <a:endParaRPr sz="1200">
              <a:latin typeface="微软雅黑"/>
              <a:cs typeface="微软雅黑"/>
            </a:endParaRPr>
          </a:p>
          <a:p>
            <a:pPr marR="5080" algn="r">
              <a:lnSpc>
                <a:spcPct val="100000"/>
              </a:lnSpc>
              <a:spcBef>
                <a:spcPts val="795"/>
              </a:spcBef>
            </a:pPr>
            <a:r>
              <a:rPr sz="1200">
                <a:solidFill>
                  <a:srgbClr val="585858"/>
                </a:solidFill>
                <a:latin typeface="微软雅黑"/>
                <a:cs typeface="微软雅黑"/>
              </a:rPr>
              <a:t>女性私处护理市场</a:t>
            </a:r>
            <a:r>
              <a:rPr sz="1200" spc="-15">
                <a:solidFill>
                  <a:srgbClr val="585858"/>
                </a:solidFill>
                <a:latin typeface="微软雅黑"/>
                <a:cs typeface="微软雅黑"/>
              </a:rPr>
              <a:t>规</a:t>
            </a:r>
            <a:r>
              <a:rPr sz="1200">
                <a:solidFill>
                  <a:srgbClr val="585858"/>
                </a:solidFill>
                <a:latin typeface="微软雅黑"/>
                <a:cs typeface="微软雅黑"/>
              </a:rPr>
              <a:t>模</a:t>
            </a:r>
            <a:r>
              <a:rPr sz="1200" spc="-15">
                <a:solidFill>
                  <a:srgbClr val="585858"/>
                </a:solidFill>
                <a:latin typeface="微软雅黑"/>
                <a:cs typeface="微软雅黑"/>
              </a:rPr>
              <a:t>（</a:t>
            </a:r>
            <a:r>
              <a:rPr sz="1200">
                <a:solidFill>
                  <a:srgbClr val="585858"/>
                </a:solidFill>
                <a:latin typeface="微软雅黑"/>
                <a:cs typeface="微软雅黑"/>
              </a:rPr>
              <a:t>亿元）</a:t>
            </a:r>
            <a:endParaRPr sz="1200">
              <a:latin typeface="微软雅黑"/>
              <a:cs typeface="微软雅黑"/>
            </a:endParaRPr>
          </a:p>
        </p:txBody>
      </p:sp>
      <p:sp>
        <p:nvSpPr>
          <p:cNvPr id="55" name="object 55"/>
          <p:cNvSpPr/>
          <p:nvPr/>
        </p:nvSpPr>
        <p:spPr>
          <a:xfrm>
            <a:off x="6816090" y="6007417"/>
            <a:ext cx="243839" cy="85724"/>
          </a:xfrm>
          <a:prstGeom prst="rect">
            <a:avLst/>
          </a:prstGeom>
          <a:blipFill>
            <a:blip r:embed="rId6"/>
            <a:stretch>
              <a:fillRect/>
            </a:stretch>
          </a:blipFill>
        </p:spPr>
        <p:txBody>
          <a:bodyPr wrap="square" lIns="0" tIns="0" rIns="0" bIns="0" rtlCol="0"/>
          <a:lstStyle/>
          <a:p/>
        </p:txBody>
      </p:sp>
      <p:sp>
        <p:nvSpPr>
          <p:cNvPr id="56" name="object 56"/>
          <p:cNvSpPr txBox="1"/>
          <p:nvPr/>
        </p:nvSpPr>
        <p:spPr>
          <a:xfrm>
            <a:off x="7073265" y="5553862"/>
            <a:ext cx="800100" cy="593725"/>
          </a:xfrm>
          <a:prstGeom prst="rect">
            <a:avLst/>
          </a:prstGeom>
        </p:spPr>
        <p:txBody>
          <a:bodyPr vert="horz" wrap="square" lIns="0" tIns="113664" rIns="0" bIns="0" rtlCol="0">
            <a:spAutoFit/>
          </a:bodyPr>
          <a:lstStyle/>
          <a:p>
            <a:pPr marL="45720">
              <a:lnSpc>
                <a:spcPct val="100000"/>
              </a:lnSpc>
              <a:spcBef>
                <a:spcPts val="894"/>
              </a:spcBef>
            </a:pPr>
            <a:r>
              <a:rPr sz="1200" spc="-5">
                <a:solidFill>
                  <a:srgbClr val="585858"/>
                </a:solidFill>
                <a:latin typeface="微软雅黑"/>
                <a:cs typeface="微软雅黑"/>
              </a:rPr>
              <a:t>2024e</a:t>
            </a:r>
            <a:endParaRPr sz="1200">
              <a:latin typeface="微软雅黑"/>
              <a:cs typeface="微软雅黑"/>
            </a:endParaRPr>
          </a:p>
          <a:p>
            <a:pPr marL="12700">
              <a:lnSpc>
                <a:spcPct val="100000"/>
              </a:lnSpc>
              <a:spcBef>
                <a:spcPts val="795"/>
              </a:spcBef>
            </a:pPr>
            <a:r>
              <a:rPr sz="1200">
                <a:solidFill>
                  <a:srgbClr val="585858"/>
                </a:solidFill>
                <a:latin typeface="微软雅黑"/>
                <a:cs typeface="微软雅黑"/>
              </a:rPr>
              <a:t>增速（</a:t>
            </a:r>
            <a:r>
              <a:rPr sz="1200">
                <a:solidFill>
                  <a:srgbClr val="585858"/>
                </a:solidFill>
                <a:latin typeface="Verdana"/>
                <a:cs typeface="Verdana"/>
              </a:rPr>
              <a:t>%</a:t>
            </a:r>
            <a:r>
              <a:rPr sz="1200">
                <a:solidFill>
                  <a:srgbClr val="585858"/>
                </a:solidFill>
                <a:latin typeface="微软雅黑"/>
                <a:cs typeface="微软雅黑"/>
              </a:rPr>
              <a:t>）</a:t>
            </a:r>
            <a:endParaRPr sz="1200">
              <a:latin typeface="微软雅黑"/>
              <a:cs typeface="微软雅黑"/>
            </a:endParaRPr>
          </a:p>
        </p:txBody>
      </p:sp>
      <p:sp>
        <p:nvSpPr>
          <p:cNvPr id="59" name="object 59"/>
          <p:cNvSpPr txBox="1"/>
          <p:nvPr/>
        </p:nvSpPr>
        <p:spPr>
          <a:xfrm>
            <a:off x="10725150" y="6563522"/>
            <a:ext cx="1298575" cy="160655"/>
          </a:xfrm>
          <a:prstGeom prst="rect">
            <a:avLst/>
          </a:prstGeom>
        </p:spPr>
        <p:txBody>
          <a:bodyPr vert="horz" wrap="square" lIns="0" tIns="19050" rIns="0" bIns="0" rtlCol="0">
            <a:spAutoFit/>
          </a:bodyPr>
          <a:lstStyle/>
          <a:p>
            <a:pPr marL="12700">
              <a:lnSpc>
                <a:spcPct val="100000"/>
              </a:lnSpc>
              <a:spcBef>
                <a:spcPts val="150"/>
              </a:spcBef>
              <a:tabLst>
                <a:tab pos="1141095"/>
              </a:tabLst>
            </a:pPr>
            <a:r>
              <a:rPr sz="1050" spc="-7" baseline="3968">
                <a:solidFill>
                  <a:srgbClr val="7E7E7E"/>
                </a:solidFill>
                <a:latin typeface="Arial"/>
                <a:cs typeface="Arial"/>
                <a:hlinkClick r:id="rId7"/>
              </a:rPr>
              <a:t>www.iresearch.com.cn</a:t>
            </a:r>
            <a:r>
              <a:rPr sz="1050" spc="-7" baseline="3968">
                <a:solidFill>
                  <a:srgbClr val="7E7E7E"/>
                </a:solidFill>
                <a:latin typeface="Arial"/>
                <a:cs typeface="Arial"/>
              </a:rPr>
              <a:t>	</a:t>
            </a:r>
            <a:fld id="{81D60167-4931-47E6-BA6A-407CBD079E47}" type="slidenum">
              <a:rPr sz="800">
                <a:solidFill>
                  <a:srgbClr val="7E7E7E"/>
                </a:solidFill>
                <a:latin typeface="微软雅黑"/>
                <a:cs typeface="微软雅黑"/>
              </a:rPr>
              <a:t>11</a:t>
            </a:fld>
            <a:endParaRPr sz="800">
              <a:latin typeface="微软雅黑"/>
              <a:cs typeface="微软雅黑"/>
            </a:endParaRPr>
          </a:p>
        </p:txBody>
      </p:sp>
      <p:sp>
        <p:nvSpPr>
          <p:cNvPr id="60" name="object 60"/>
          <p:cNvSpPr txBox="1"/>
          <p:nvPr/>
        </p:nvSpPr>
        <p:spPr>
          <a:xfrm>
            <a:off x="523748" y="6587887"/>
            <a:ext cx="1001394" cy="124460"/>
          </a:xfrm>
          <a:prstGeom prst="rect">
            <a:avLst/>
          </a:prstGeom>
        </p:spPr>
        <p:txBody>
          <a:bodyPr vert="horz" wrap="square" lIns="0" tIns="3810" rIns="0" bIns="0" rtlCol="0">
            <a:spAutoFit/>
          </a:bodyPr>
          <a:lstStyle/>
          <a:p>
            <a:pPr marL="12700">
              <a:lnSpc>
                <a:spcPct val="100000"/>
              </a:lnSpc>
              <a:spcBef>
                <a:spcPts val="30"/>
              </a:spcBef>
            </a:pPr>
            <a:r>
              <a:rPr sz="700" spc="-10">
                <a:solidFill>
                  <a:srgbClr val="7E7E7E"/>
                </a:solidFill>
                <a:latin typeface="Arial"/>
                <a:cs typeface="Arial"/>
              </a:rPr>
              <a:t>©2023.12 </a:t>
            </a:r>
            <a:r>
              <a:rPr sz="700" spc="-5">
                <a:solidFill>
                  <a:srgbClr val="7E7E7E"/>
                </a:solidFill>
                <a:latin typeface="Arial"/>
                <a:cs typeface="Arial"/>
              </a:rPr>
              <a:t>iResearch</a:t>
            </a:r>
            <a:r>
              <a:rPr sz="700" spc="1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57" name="object 57"/>
          <p:cNvSpPr txBox="1"/>
          <p:nvPr/>
        </p:nvSpPr>
        <p:spPr>
          <a:xfrm>
            <a:off x="4004309" y="2407666"/>
            <a:ext cx="4184650" cy="239395"/>
          </a:xfrm>
          <a:prstGeom prst="rect">
            <a:avLst/>
          </a:prstGeom>
        </p:spPr>
        <p:txBody>
          <a:bodyPr vert="horz" wrap="square" lIns="0" tIns="13335" rIns="0" bIns="0" rtlCol="0">
            <a:spAutoFit/>
          </a:bodyPr>
          <a:lstStyle/>
          <a:p>
            <a:pPr marL="12700">
              <a:lnSpc>
                <a:spcPct val="100000"/>
              </a:lnSpc>
              <a:spcBef>
                <a:spcPts val="105"/>
              </a:spcBef>
            </a:pPr>
            <a:r>
              <a:rPr sz="1400" b="1" spc="-5">
                <a:solidFill>
                  <a:srgbClr val="404040"/>
                </a:solidFill>
                <a:latin typeface="微软雅黑"/>
                <a:cs typeface="微软雅黑"/>
              </a:rPr>
              <a:t>2018-2027</a:t>
            </a:r>
            <a:r>
              <a:rPr sz="1400" b="1">
                <a:solidFill>
                  <a:srgbClr val="404040"/>
                </a:solidFill>
                <a:latin typeface="微软雅黑"/>
                <a:cs typeface="微软雅黑"/>
              </a:rPr>
              <a:t>年中国女性私处</a:t>
            </a:r>
            <a:r>
              <a:rPr sz="1400" b="1" spc="-15">
                <a:solidFill>
                  <a:srgbClr val="404040"/>
                </a:solidFill>
                <a:latin typeface="微软雅黑"/>
                <a:cs typeface="微软雅黑"/>
              </a:rPr>
              <a:t>护</a:t>
            </a:r>
            <a:r>
              <a:rPr sz="1400" b="1">
                <a:solidFill>
                  <a:srgbClr val="404040"/>
                </a:solidFill>
                <a:latin typeface="微软雅黑"/>
                <a:cs typeface="微软雅黑"/>
              </a:rPr>
              <a:t>理市</a:t>
            </a:r>
            <a:r>
              <a:rPr sz="1400" b="1" spc="-15">
                <a:solidFill>
                  <a:srgbClr val="404040"/>
                </a:solidFill>
                <a:latin typeface="微软雅黑"/>
                <a:cs typeface="微软雅黑"/>
              </a:rPr>
              <a:t>场</a:t>
            </a:r>
            <a:r>
              <a:rPr sz="1400" b="1">
                <a:solidFill>
                  <a:srgbClr val="404040"/>
                </a:solidFill>
                <a:latin typeface="微软雅黑"/>
                <a:cs typeface="微软雅黑"/>
              </a:rPr>
              <a:t>规模</a:t>
            </a:r>
            <a:r>
              <a:rPr sz="1400" b="1" spc="-15">
                <a:solidFill>
                  <a:srgbClr val="404040"/>
                </a:solidFill>
                <a:latin typeface="微软雅黑"/>
                <a:cs typeface="微软雅黑"/>
              </a:rPr>
              <a:t>及</a:t>
            </a:r>
            <a:r>
              <a:rPr sz="1400" b="1">
                <a:solidFill>
                  <a:srgbClr val="404040"/>
                </a:solidFill>
                <a:latin typeface="微软雅黑"/>
                <a:cs typeface="微软雅黑"/>
              </a:rPr>
              <a:t>发展</a:t>
            </a:r>
            <a:r>
              <a:rPr sz="1400" b="1" spc="-15">
                <a:solidFill>
                  <a:srgbClr val="404040"/>
                </a:solidFill>
                <a:latin typeface="微软雅黑"/>
                <a:cs typeface="微软雅黑"/>
              </a:rPr>
              <a:t>趋</a:t>
            </a:r>
            <a:r>
              <a:rPr sz="1400" b="1">
                <a:solidFill>
                  <a:srgbClr val="404040"/>
                </a:solidFill>
                <a:latin typeface="微软雅黑"/>
                <a:cs typeface="微软雅黑"/>
              </a:rPr>
              <a:t>势</a:t>
            </a:r>
            <a:endParaRPr sz="1400">
              <a:latin typeface="微软雅黑"/>
              <a:cs typeface="微软雅黑"/>
            </a:endParaRPr>
          </a:p>
        </p:txBody>
      </p:sp>
      <p:sp>
        <p:nvSpPr>
          <p:cNvPr id="58" name="object 58"/>
          <p:cNvSpPr txBox="1"/>
          <p:nvPr/>
        </p:nvSpPr>
        <p:spPr>
          <a:xfrm rot="18900000">
            <a:off x="4062142" y="3339572"/>
            <a:ext cx="4015843" cy="127000"/>
          </a:xfrm>
          <a:prstGeom prst="rect">
            <a:avLst/>
          </a:prstGeom>
        </p:spPr>
        <p:txBody>
          <a:bodyPr vert="horz" wrap="square" lIns="0" tIns="0" rIns="0" bIns="0" rtlCol="0">
            <a:spAutoFit/>
          </a:bodyPr>
          <a:lstStyle/>
          <a:p>
            <a:pPr>
              <a:lnSpc>
                <a:spcPts val="990"/>
              </a:lnSpc>
            </a:pPr>
            <a:r>
              <a:rPr sz="1000" spc="-25">
                <a:latin typeface="宋体"/>
                <a:cs typeface="宋体"/>
              </a:rPr>
              <a:t>用户702693615于2023-12-30日下载，仅供本人内部使用，不可传播与转载</a:t>
            </a:r>
            <a:endParaRPr sz="1000">
              <a:latin typeface="宋体"/>
              <a:cs typeface="宋体"/>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1853798" y="6569456"/>
            <a:ext cx="144780" cy="147955"/>
          </a:xfrm>
          <a:prstGeom prst="rect">
            <a:avLst/>
          </a:prstGeom>
        </p:spPr>
        <p:txBody>
          <a:bodyPr vert="horz" wrap="square" lIns="0" tIns="12700" rIns="0" bIns="0" rtlCol="0">
            <a:spAutoFit/>
          </a:bodyPr>
          <a:lstStyle/>
          <a:p>
            <a:pPr marL="12700">
              <a:lnSpc>
                <a:spcPct val="100000"/>
              </a:lnSpc>
              <a:spcBef>
                <a:spcPts val="100"/>
              </a:spcBef>
            </a:pPr>
            <a:r>
              <a:rPr sz="800" spc="-5">
                <a:solidFill>
                  <a:srgbClr val="FFFFFF"/>
                </a:solidFill>
                <a:latin typeface="微软雅黑"/>
                <a:cs typeface="微软雅黑"/>
              </a:rPr>
              <a:t>12</a:t>
            </a:r>
            <a:endParaRPr sz="800">
              <a:latin typeface="微软雅黑"/>
              <a:cs typeface="微软雅黑"/>
            </a:endParaRPr>
          </a:p>
        </p:txBody>
      </p:sp>
      <p:sp>
        <p:nvSpPr>
          <p:cNvPr id="3" name="object 3"/>
          <p:cNvSpPr txBox="1"/>
          <p:nvPr/>
        </p:nvSpPr>
        <p:spPr>
          <a:xfrm>
            <a:off x="10656823"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FFFFFF"/>
                </a:solidFill>
                <a:latin typeface="微软雅黑"/>
                <a:cs typeface="微软雅黑"/>
              </a:rPr>
              <a:t>×</a:t>
            </a:r>
            <a:endParaRPr sz="1400">
              <a:latin typeface="微软雅黑"/>
              <a:cs typeface="微软雅黑"/>
            </a:endParaRPr>
          </a:p>
        </p:txBody>
      </p:sp>
      <p:sp>
        <p:nvSpPr>
          <p:cNvPr id="4" name="object 4"/>
          <p:cNvSpPr/>
          <p:nvPr/>
        </p:nvSpPr>
        <p:spPr>
          <a:xfrm>
            <a:off x="8377428" y="256031"/>
            <a:ext cx="701040" cy="701040"/>
          </a:xfrm>
          <a:prstGeom prst="rect">
            <a:avLst/>
          </a:prstGeom>
          <a:blipFill>
            <a:blip r:embed="rId2"/>
            <a:stretch>
              <a:fillRect/>
            </a:stretch>
          </a:blipFill>
        </p:spPr>
        <p:txBody>
          <a:bodyPr wrap="square" lIns="0" tIns="0" rIns="0" bIns="0" rtlCol="0"/>
          <a:lstStyle/>
          <a:p/>
        </p:txBody>
      </p:sp>
      <p:sp>
        <p:nvSpPr>
          <p:cNvPr id="5" name="object 5"/>
          <p:cNvSpPr/>
          <p:nvPr/>
        </p:nvSpPr>
        <p:spPr>
          <a:xfrm>
            <a:off x="9323831" y="416051"/>
            <a:ext cx="1260348" cy="277367"/>
          </a:xfrm>
          <a:prstGeom prst="rect">
            <a:avLst/>
          </a:prstGeom>
          <a:blipFill>
            <a:blip r:embed="rId3"/>
            <a:stretch>
              <a:fillRect/>
            </a:stretch>
          </a:blipFill>
        </p:spPr>
        <p:txBody>
          <a:bodyPr wrap="square" lIns="0" tIns="0" rIns="0" bIns="0" rtlCol="0"/>
          <a:lstStyle/>
          <a:p/>
        </p:txBody>
      </p:sp>
      <p:sp>
        <p:nvSpPr>
          <p:cNvPr id="6" name="object 6"/>
          <p:cNvSpPr txBox="1"/>
          <p:nvPr/>
        </p:nvSpPr>
        <p:spPr>
          <a:xfrm>
            <a:off x="9101455"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FFFFFF"/>
                </a:solidFill>
                <a:latin typeface="微软雅黑"/>
                <a:cs typeface="微软雅黑"/>
              </a:rPr>
              <a:t>×</a:t>
            </a:r>
            <a:endParaRPr sz="1400">
              <a:latin typeface="微软雅黑"/>
              <a:cs typeface="微软雅黑"/>
            </a:endParaRPr>
          </a:p>
        </p:txBody>
      </p:sp>
      <p:sp>
        <p:nvSpPr>
          <p:cNvPr id="7" name="object 7"/>
          <p:cNvSpPr txBox="1"/>
          <p:nvPr/>
        </p:nvSpPr>
        <p:spPr>
          <a:xfrm>
            <a:off x="4221226" y="2704845"/>
            <a:ext cx="4500245" cy="696595"/>
          </a:xfrm>
          <a:prstGeom prst="rect">
            <a:avLst/>
          </a:prstGeom>
        </p:spPr>
        <p:txBody>
          <a:bodyPr vert="horz" wrap="square" lIns="0" tIns="13335" rIns="0" bIns="0" rtlCol="0">
            <a:spAutoFit/>
          </a:bodyPr>
          <a:lstStyle/>
          <a:p>
            <a:pPr marL="12700">
              <a:lnSpc>
                <a:spcPct val="100000"/>
              </a:lnSpc>
              <a:spcBef>
                <a:spcPts val="105"/>
              </a:spcBef>
            </a:pPr>
            <a:r>
              <a:rPr sz="4400" b="1">
                <a:solidFill>
                  <a:srgbClr val="FFFFFF"/>
                </a:solidFill>
                <a:latin typeface="微软雅黑"/>
                <a:cs typeface="微软雅黑"/>
              </a:rPr>
              <a:t>女性私处健康现状</a:t>
            </a:r>
            <a:endParaRPr sz="4400">
              <a:latin typeface="微软雅黑"/>
              <a:cs typeface="微软雅黑"/>
            </a:endParaRPr>
          </a:p>
        </p:txBody>
      </p:sp>
      <p:sp>
        <p:nvSpPr>
          <p:cNvPr id="8" name="object 8"/>
          <p:cNvSpPr txBox="1"/>
          <p:nvPr/>
        </p:nvSpPr>
        <p:spPr>
          <a:xfrm>
            <a:off x="2223642" y="2311349"/>
            <a:ext cx="1269365" cy="1366520"/>
          </a:xfrm>
          <a:prstGeom prst="rect">
            <a:avLst/>
          </a:prstGeom>
        </p:spPr>
        <p:txBody>
          <a:bodyPr vert="horz" wrap="square" lIns="0" tIns="12065" rIns="0" bIns="0" rtlCol="0">
            <a:spAutoFit/>
          </a:bodyPr>
          <a:lstStyle/>
          <a:p>
            <a:pPr marL="12700">
              <a:lnSpc>
                <a:spcPct val="100000"/>
              </a:lnSpc>
              <a:spcBef>
                <a:spcPts val="95"/>
              </a:spcBef>
            </a:pPr>
            <a:r>
              <a:rPr sz="8800" b="1" spc="-5">
                <a:solidFill>
                  <a:srgbClr val="FFFFFF"/>
                </a:solidFill>
                <a:latin typeface="Arial"/>
                <a:cs typeface="Arial"/>
              </a:rPr>
              <a:t>02</a:t>
            </a:r>
            <a:endParaRPr sz="8800">
              <a:latin typeface="Arial"/>
              <a:cs typeface="Arial"/>
            </a:endParaRPr>
          </a:p>
        </p:txBody>
      </p:sp>
      <p:sp>
        <p:nvSpPr>
          <p:cNvPr id="9" name="object 9"/>
          <p:cNvSpPr/>
          <p:nvPr/>
        </p:nvSpPr>
        <p:spPr>
          <a:xfrm>
            <a:off x="3512820" y="2589276"/>
            <a:ext cx="457200" cy="940435"/>
          </a:xfrm>
          <a:custGeom>
            <a:rect l="l" t="t" r="r" b="b"/>
            <a:pathLst>
              <a:path w="457200" h="940435">
                <a:moveTo>
                  <a:pt x="456691" y="0"/>
                </a:moveTo>
                <a:lnTo>
                  <a:pt x="0" y="939926"/>
                </a:lnTo>
              </a:path>
            </a:pathLst>
          </a:custGeom>
          <a:ln w="9525">
            <a:solidFill>
              <a:srgbClr val="FFFFFF"/>
            </a:solidFill>
          </a:ln>
        </p:spPr>
        <p:txBody>
          <a:bodyPr wrap="square" lIns="0" tIns="0" rIns="0" bIns="0" rtlCol="0"/>
          <a:lstStyle/>
          <a:p/>
        </p:txBody>
      </p:sp>
      <p:sp>
        <p:nvSpPr>
          <p:cNvPr id="10" name="object 10"/>
          <p:cNvSpPr txBox="1"/>
          <p:nvPr/>
        </p:nvSpPr>
        <p:spPr>
          <a:xfrm rot="18900000">
            <a:off x="4062142" y="3339572"/>
            <a:ext cx="4015843" cy="127000"/>
          </a:xfrm>
          <a:prstGeom prst="rect">
            <a:avLst/>
          </a:prstGeom>
        </p:spPr>
        <p:txBody>
          <a:bodyPr vert="horz" wrap="square" lIns="0" tIns="0" rIns="0" bIns="0" rtlCol="0">
            <a:spAutoFit/>
          </a:bodyPr>
          <a:lstStyle/>
          <a:p>
            <a:pPr>
              <a:lnSpc>
                <a:spcPts val="990"/>
              </a:lnSpc>
            </a:pPr>
            <a:r>
              <a:rPr sz="1000" spc="-25">
                <a:latin typeface="宋体"/>
                <a:cs typeface="宋体"/>
              </a:rPr>
              <a:t>用户702693615于2023-12-30日下载，仅供本人内部使用，不可传播与转载</a:t>
            </a:r>
            <a:endParaRPr sz="1000">
              <a:latin typeface="宋体"/>
              <a:cs typeface="宋体"/>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0655934"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3" name="object 3"/>
          <p:cNvSpPr/>
          <p:nvPr/>
        </p:nvSpPr>
        <p:spPr>
          <a:xfrm>
            <a:off x="8409089" y="314232"/>
            <a:ext cx="638817" cy="540433"/>
          </a:xfrm>
          <a:prstGeom prst="rect">
            <a:avLst/>
          </a:prstGeom>
          <a:blipFill>
            <a:blip r:embed="rId2"/>
            <a:stretch>
              <a:fillRect/>
            </a:stretch>
          </a:blipFill>
        </p:spPr>
        <p:txBody>
          <a:bodyPr wrap="square" lIns="0" tIns="0" rIns="0" bIns="0" rtlCol="0"/>
          <a:lstStyle/>
          <a:p/>
        </p:txBody>
      </p:sp>
      <p:sp>
        <p:nvSpPr>
          <p:cNvPr id="4" name="object 4"/>
          <p:cNvSpPr/>
          <p:nvPr/>
        </p:nvSpPr>
        <p:spPr>
          <a:xfrm>
            <a:off x="9323831" y="417576"/>
            <a:ext cx="1260348" cy="277367"/>
          </a:xfrm>
          <a:prstGeom prst="rect">
            <a:avLst/>
          </a:prstGeom>
          <a:blipFill>
            <a:blip r:embed="rId3"/>
            <a:stretch>
              <a:fillRect/>
            </a:stretch>
          </a:blipFill>
        </p:spPr>
        <p:txBody>
          <a:bodyPr wrap="square" lIns="0" tIns="0" rIns="0" bIns="0" rtlCol="0"/>
          <a:lstStyle/>
          <a:p/>
        </p:txBody>
      </p:sp>
      <p:sp>
        <p:nvSpPr>
          <p:cNvPr id="5" name="object 5"/>
          <p:cNvSpPr txBox="1"/>
          <p:nvPr/>
        </p:nvSpPr>
        <p:spPr>
          <a:xfrm>
            <a:off x="9101708"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6" name="object 6"/>
          <p:cNvSpPr/>
          <p:nvPr/>
        </p:nvSpPr>
        <p:spPr>
          <a:xfrm>
            <a:off x="539495" y="6573011"/>
            <a:ext cx="5324475" cy="0"/>
          </a:xfrm>
          <a:custGeom>
            <a:rect l="l" t="t" r="r" b="b"/>
            <a:pathLst>
              <a:path w="5324475">
                <a:moveTo>
                  <a:pt x="0" y="0"/>
                </a:moveTo>
                <a:lnTo>
                  <a:pt x="5324220" y="0"/>
                </a:lnTo>
              </a:path>
            </a:pathLst>
          </a:custGeom>
          <a:ln w="6350">
            <a:solidFill>
              <a:srgbClr val="BEBEBE"/>
            </a:solidFill>
          </a:ln>
        </p:spPr>
        <p:txBody>
          <a:bodyPr wrap="square" lIns="0" tIns="0" rIns="0" bIns="0" rtlCol="0"/>
          <a:lstStyle/>
          <a:p/>
        </p:txBody>
      </p:sp>
      <p:sp>
        <p:nvSpPr>
          <p:cNvPr id="7" name="object 7"/>
          <p:cNvSpPr/>
          <p:nvPr/>
        </p:nvSpPr>
        <p:spPr>
          <a:xfrm>
            <a:off x="6332220" y="6574535"/>
            <a:ext cx="5324475" cy="0"/>
          </a:xfrm>
          <a:custGeom>
            <a:rect l="l" t="t" r="r" b="b"/>
            <a:pathLst>
              <a:path w="5324475">
                <a:moveTo>
                  <a:pt x="0" y="0"/>
                </a:moveTo>
                <a:lnTo>
                  <a:pt x="5324221" y="0"/>
                </a:lnTo>
              </a:path>
            </a:pathLst>
          </a:custGeom>
          <a:ln w="6350">
            <a:solidFill>
              <a:srgbClr val="BEBEBE"/>
            </a:solidFill>
          </a:ln>
        </p:spPr>
        <p:txBody>
          <a:bodyPr wrap="square" lIns="0" tIns="0" rIns="0" bIns="0" rtlCol="0"/>
          <a:lstStyle/>
          <a:p/>
        </p:txBody>
      </p:sp>
      <p:sp>
        <p:nvSpPr>
          <p:cNvPr id="8" name="object 8"/>
          <p:cNvSpPr/>
          <p:nvPr/>
        </p:nvSpPr>
        <p:spPr>
          <a:xfrm>
            <a:off x="2518029" y="2719577"/>
            <a:ext cx="1557020" cy="1557020"/>
          </a:xfrm>
          <a:custGeom>
            <a:rect l="l" t="t" r="r" b="b"/>
            <a:pathLst>
              <a:path w="1557020" h="1557020">
                <a:moveTo>
                  <a:pt x="293623" y="169291"/>
                </a:moveTo>
                <a:lnTo>
                  <a:pt x="255060" y="202090"/>
                </a:lnTo>
                <a:lnTo>
                  <a:pt x="218936" y="237094"/>
                </a:lnTo>
                <a:lnTo>
                  <a:pt x="185316" y="274163"/>
                </a:lnTo>
                <a:lnTo>
                  <a:pt x="154269" y="313159"/>
                </a:lnTo>
                <a:lnTo>
                  <a:pt x="125862" y="353941"/>
                </a:lnTo>
                <a:lnTo>
                  <a:pt x="100160" y="396371"/>
                </a:lnTo>
                <a:lnTo>
                  <a:pt x="77231" y="440309"/>
                </a:lnTo>
                <a:lnTo>
                  <a:pt x="57143" y="485615"/>
                </a:lnTo>
                <a:lnTo>
                  <a:pt x="39961" y="532150"/>
                </a:lnTo>
                <a:lnTo>
                  <a:pt x="25753" y="579774"/>
                </a:lnTo>
                <a:lnTo>
                  <a:pt x="14586" y="628350"/>
                </a:lnTo>
                <a:lnTo>
                  <a:pt x="6527" y="677736"/>
                </a:lnTo>
                <a:lnTo>
                  <a:pt x="1643" y="727793"/>
                </a:lnTo>
                <a:lnTo>
                  <a:pt x="0" y="778383"/>
                </a:lnTo>
                <a:lnTo>
                  <a:pt x="1420" y="825800"/>
                </a:lnTo>
                <a:lnTo>
                  <a:pt x="5627" y="872466"/>
                </a:lnTo>
                <a:lnTo>
                  <a:pt x="12540" y="918299"/>
                </a:lnTo>
                <a:lnTo>
                  <a:pt x="22077" y="963218"/>
                </a:lnTo>
                <a:lnTo>
                  <a:pt x="34156" y="1007142"/>
                </a:lnTo>
                <a:lnTo>
                  <a:pt x="48712" y="1050026"/>
                </a:lnTo>
                <a:lnTo>
                  <a:pt x="65617" y="1091676"/>
                </a:lnTo>
                <a:lnTo>
                  <a:pt x="84835" y="1132123"/>
                </a:lnTo>
                <a:lnTo>
                  <a:pt x="106270" y="1171250"/>
                </a:lnTo>
                <a:lnTo>
                  <a:pt x="129841" y="1208974"/>
                </a:lnTo>
                <a:lnTo>
                  <a:pt x="155466" y="1245213"/>
                </a:lnTo>
                <a:lnTo>
                  <a:pt x="183063" y="1279887"/>
                </a:lnTo>
                <a:lnTo>
                  <a:pt x="212552" y="1312914"/>
                </a:lnTo>
                <a:lnTo>
                  <a:pt x="243851" y="1344213"/>
                </a:lnTo>
                <a:lnTo>
                  <a:pt x="276878" y="1373702"/>
                </a:lnTo>
                <a:lnTo>
                  <a:pt x="311552" y="1401299"/>
                </a:lnTo>
                <a:lnTo>
                  <a:pt x="347791" y="1426924"/>
                </a:lnTo>
                <a:lnTo>
                  <a:pt x="385515" y="1450495"/>
                </a:lnTo>
                <a:lnTo>
                  <a:pt x="424642" y="1471930"/>
                </a:lnTo>
                <a:lnTo>
                  <a:pt x="465089" y="1491148"/>
                </a:lnTo>
                <a:lnTo>
                  <a:pt x="506777" y="1508069"/>
                </a:lnTo>
                <a:lnTo>
                  <a:pt x="549623" y="1522609"/>
                </a:lnTo>
                <a:lnTo>
                  <a:pt x="593547" y="1534688"/>
                </a:lnTo>
                <a:lnTo>
                  <a:pt x="638466" y="1544225"/>
                </a:lnTo>
                <a:lnTo>
                  <a:pt x="684299" y="1551138"/>
                </a:lnTo>
                <a:lnTo>
                  <a:pt x="730965" y="1555345"/>
                </a:lnTo>
                <a:lnTo>
                  <a:pt x="778382" y="1556766"/>
                </a:lnTo>
                <a:lnTo>
                  <a:pt x="825800" y="1555345"/>
                </a:lnTo>
                <a:lnTo>
                  <a:pt x="872466" y="1551138"/>
                </a:lnTo>
                <a:lnTo>
                  <a:pt x="918299" y="1544225"/>
                </a:lnTo>
                <a:lnTo>
                  <a:pt x="963218" y="1534688"/>
                </a:lnTo>
                <a:lnTo>
                  <a:pt x="1007142" y="1522609"/>
                </a:lnTo>
                <a:lnTo>
                  <a:pt x="1049988" y="1508069"/>
                </a:lnTo>
                <a:lnTo>
                  <a:pt x="1091676" y="1491148"/>
                </a:lnTo>
                <a:lnTo>
                  <a:pt x="1132123" y="1471930"/>
                </a:lnTo>
                <a:lnTo>
                  <a:pt x="1171250" y="1450495"/>
                </a:lnTo>
                <a:lnTo>
                  <a:pt x="1208974" y="1426924"/>
                </a:lnTo>
                <a:lnTo>
                  <a:pt x="1245213" y="1401299"/>
                </a:lnTo>
                <a:lnTo>
                  <a:pt x="1279887" y="1373702"/>
                </a:lnTo>
                <a:lnTo>
                  <a:pt x="1312914" y="1344213"/>
                </a:lnTo>
                <a:lnTo>
                  <a:pt x="1344213" y="1312914"/>
                </a:lnTo>
                <a:lnTo>
                  <a:pt x="1373702" y="1279887"/>
                </a:lnTo>
                <a:lnTo>
                  <a:pt x="1401299" y="1245213"/>
                </a:lnTo>
                <a:lnTo>
                  <a:pt x="1426924" y="1208974"/>
                </a:lnTo>
                <a:lnTo>
                  <a:pt x="1450495" y="1171250"/>
                </a:lnTo>
                <a:lnTo>
                  <a:pt x="1452864" y="1166925"/>
                </a:lnTo>
                <a:lnTo>
                  <a:pt x="757427" y="1166925"/>
                </a:lnTo>
                <a:lnTo>
                  <a:pt x="711765" y="1161740"/>
                </a:lnTo>
                <a:lnTo>
                  <a:pt x="666965" y="1151223"/>
                </a:lnTo>
                <a:lnTo>
                  <a:pt x="623541" y="1135432"/>
                </a:lnTo>
                <a:lnTo>
                  <a:pt x="582003" y="1114426"/>
                </a:lnTo>
                <a:lnTo>
                  <a:pt x="542865" y="1088263"/>
                </a:lnTo>
                <a:lnTo>
                  <a:pt x="506639" y="1057001"/>
                </a:lnTo>
                <a:lnTo>
                  <a:pt x="473837" y="1020699"/>
                </a:lnTo>
                <a:lnTo>
                  <a:pt x="445806" y="980619"/>
                </a:lnTo>
                <a:lnTo>
                  <a:pt x="423458" y="938329"/>
                </a:lnTo>
                <a:lnTo>
                  <a:pt x="406734" y="894340"/>
                </a:lnTo>
                <a:lnTo>
                  <a:pt x="395576" y="849166"/>
                </a:lnTo>
                <a:lnTo>
                  <a:pt x="389926" y="803319"/>
                </a:lnTo>
                <a:lnTo>
                  <a:pt x="389726" y="757312"/>
                </a:lnTo>
                <a:lnTo>
                  <a:pt x="394918" y="711657"/>
                </a:lnTo>
                <a:lnTo>
                  <a:pt x="405445" y="666868"/>
                </a:lnTo>
                <a:lnTo>
                  <a:pt x="421248" y="623456"/>
                </a:lnTo>
                <a:lnTo>
                  <a:pt x="442270" y="581934"/>
                </a:lnTo>
                <a:lnTo>
                  <a:pt x="468452" y="542815"/>
                </a:lnTo>
                <a:lnTo>
                  <a:pt x="499737" y="506612"/>
                </a:lnTo>
                <a:lnTo>
                  <a:pt x="536066" y="473837"/>
                </a:lnTo>
                <a:lnTo>
                  <a:pt x="293623" y="169291"/>
                </a:lnTo>
                <a:close/>
              </a:path>
              <a:path w="1557020" h="1557020">
                <a:moveTo>
                  <a:pt x="778382" y="0"/>
                </a:moveTo>
                <a:lnTo>
                  <a:pt x="778382" y="389127"/>
                </a:lnTo>
                <a:lnTo>
                  <a:pt x="828723" y="392395"/>
                </a:lnTo>
                <a:lnTo>
                  <a:pt x="877703" y="402016"/>
                </a:lnTo>
                <a:lnTo>
                  <a:pt x="924773" y="417719"/>
                </a:lnTo>
                <a:lnTo>
                  <a:pt x="969382" y="439234"/>
                </a:lnTo>
                <a:lnTo>
                  <a:pt x="1010978" y="466290"/>
                </a:lnTo>
                <a:lnTo>
                  <a:pt x="1049010" y="498616"/>
                </a:lnTo>
                <a:lnTo>
                  <a:pt x="1082929" y="535939"/>
                </a:lnTo>
                <a:lnTo>
                  <a:pt x="1110959" y="576019"/>
                </a:lnTo>
                <a:lnTo>
                  <a:pt x="1133307" y="618309"/>
                </a:lnTo>
                <a:lnTo>
                  <a:pt x="1150033" y="662298"/>
                </a:lnTo>
                <a:lnTo>
                  <a:pt x="1161193" y="707472"/>
                </a:lnTo>
                <a:lnTo>
                  <a:pt x="1166846" y="753319"/>
                </a:lnTo>
                <a:lnTo>
                  <a:pt x="1167052" y="799326"/>
                </a:lnTo>
                <a:lnTo>
                  <a:pt x="1161867" y="844981"/>
                </a:lnTo>
                <a:lnTo>
                  <a:pt x="1151350" y="889770"/>
                </a:lnTo>
                <a:lnTo>
                  <a:pt x="1135559" y="933182"/>
                </a:lnTo>
                <a:lnTo>
                  <a:pt x="1114553" y="974704"/>
                </a:lnTo>
                <a:lnTo>
                  <a:pt x="1088390" y="1013823"/>
                </a:lnTo>
                <a:lnTo>
                  <a:pt x="1057128" y="1050026"/>
                </a:lnTo>
                <a:lnTo>
                  <a:pt x="1020825" y="1082802"/>
                </a:lnTo>
                <a:lnTo>
                  <a:pt x="980746" y="1110832"/>
                </a:lnTo>
                <a:lnTo>
                  <a:pt x="938455" y="1133180"/>
                </a:lnTo>
                <a:lnTo>
                  <a:pt x="894465" y="1149906"/>
                </a:lnTo>
                <a:lnTo>
                  <a:pt x="849289" y="1161066"/>
                </a:lnTo>
                <a:lnTo>
                  <a:pt x="803439" y="1166719"/>
                </a:lnTo>
                <a:lnTo>
                  <a:pt x="757427" y="1166925"/>
                </a:lnTo>
                <a:lnTo>
                  <a:pt x="1452864" y="1166925"/>
                </a:lnTo>
                <a:lnTo>
                  <a:pt x="1471930" y="1132123"/>
                </a:lnTo>
                <a:lnTo>
                  <a:pt x="1491148" y="1091676"/>
                </a:lnTo>
                <a:lnTo>
                  <a:pt x="1508069" y="1049988"/>
                </a:lnTo>
                <a:lnTo>
                  <a:pt x="1522609" y="1007142"/>
                </a:lnTo>
                <a:lnTo>
                  <a:pt x="1534688" y="963218"/>
                </a:lnTo>
                <a:lnTo>
                  <a:pt x="1544225" y="918299"/>
                </a:lnTo>
                <a:lnTo>
                  <a:pt x="1551138" y="872466"/>
                </a:lnTo>
                <a:lnTo>
                  <a:pt x="1555345" y="825800"/>
                </a:lnTo>
                <a:lnTo>
                  <a:pt x="1556766" y="778383"/>
                </a:lnTo>
                <a:lnTo>
                  <a:pt x="1555345" y="730965"/>
                </a:lnTo>
                <a:lnTo>
                  <a:pt x="1551138" y="684299"/>
                </a:lnTo>
                <a:lnTo>
                  <a:pt x="1544225" y="638466"/>
                </a:lnTo>
                <a:lnTo>
                  <a:pt x="1534688" y="593547"/>
                </a:lnTo>
                <a:lnTo>
                  <a:pt x="1522609" y="549623"/>
                </a:lnTo>
                <a:lnTo>
                  <a:pt x="1508001" y="506612"/>
                </a:lnTo>
                <a:lnTo>
                  <a:pt x="1491148" y="465089"/>
                </a:lnTo>
                <a:lnTo>
                  <a:pt x="1471930" y="424642"/>
                </a:lnTo>
                <a:lnTo>
                  <a:pt x="1450495" y="385515"/>
                </a:lnTo>
                <a:lnTo>
                  <a:pt x="1426924" y="347791"/>
                </a:lnTo>
                <a:lnTo>
                  <a:pt x="1401299" y="311552"/>
                </a:lnTo>
                <a:lnTo>
                  <a:pt x="1373702" y="276878"/>
                </a:lnTo>
                <a:lnTo>
                  <a:pt x="1344213" y="243851"/>
                </a:lnTo>
                <a:lnTo>
                  <a:pt x="1312914" y="212552"/>
                </a:lnTo>
                <a:lnTo>
                  <a:pt x="1279887" y="183063"/>
                </a:lnTo>
                <a:lnTo>
                  <a:pt x="1245213" y="155466"/>
                </a:lnTo>
                <a:lnTo>
                  <a:pt x="1208974" y="129841"/>
                </a:lnTo>
                <a:lnTo>
                  <a:pt x="1171250" y="106270"/>
                </a:lnTo>
                <a:lnTo>
                  <a:pt x="1132123" y="84835"/>
                </a:lnTo>
                <a:lnTo>
                  <a:pt x="1091676" y="65617"/>
                </a:lnTo>
                <a:lnTo>
                  <a:pt x="1049988" y="48696"/>
                </a:lnTo>
                <a:lnTo>
                  <a:pt x="1007142" y="34156"/>
                </a:lnTo>
                <a:lnTo>
                  <a:pt x="963218" y="22077"/>
                </a:lnTo>
                <a:lnTo>
                  <a:pt x="918299" y="12540"/>
                </a:lnTo>
                <a:lnTo>
                  <a:pt x="872466" y="5627"/>
                </a:lnTo>
                <a:lnTo>
                  <a:pt x="825800" y="1420"/>
                </a:lnTo>
                <a:lnTo>
                  <a:pt x="778382" y="0"/>
                </a:lnTo>
                <a:close/>
              </a:path>
            </a:pathLst>
          </a:custGeom>
          <a:solidFill>
            <a:srgbClr val="B1D234"/>
          </a:solidFill>
        </p:spPr>
        <p:txBody>
          <a:bodyPr wrap="square" lIns="0" tIns="0" rIns="0" bIns="0" rtlCol="0"/>
          <a:lstStyle/>
          <a:p/>
        </p:txBody>
      </p:sp>
      <p:sp>
        <p:nvSpPr>
          <p:cNvPr id="9" name="object 9"/>
          <p:cNvSpPr/>
          <p:nvPr/>
        </p:nvSpPr>
        <p:spPr>
          <a:xfrm>
            <a:off x="2811652" y="2719577"/>
            <a:ext cx="485140" cy="474345"/>
          </a:xfrm>
          <a:custGeom>
            <a:rect l="l" t="t" r="r" b="b"/>
            <a:pathLst>
              <a:path w="485139" h="474344">
                <a:moveTo>
                  <a:pt x="484759" y="0"/>
                </a:moveTo>
                <a:lnTo>
                  <a:pt x="432132" y="1780"/>
                </a:lnTo>
                <a:lnTo>
                  <a:pt x="379979" y="7084"/>
                </a:lnTo>
                <a:lnTo>
                  <a:pt x="328468" y="15852"/>
                </a:lnTo>
                <a:lnTo>
                  <a:pt x="277767" y="28025"/>
                </a:lnTo>
                <a:lnTo>
                  <a:pt x="228044" y="43545"/>
                </a:lnTo>
                <a:lnTo>
                  <a:pt x="179468" y="62352"/>
                </a:lnTo>
                <a:lnTo>
                  <a:pt x="132207" y="84390"/>
                </a:lnTo>
                <a:lnTo>
                  <a:pt x="86430" y="109597"/>
                </a:lnTo>
                <a:lnTo>
                  <a:pt x="42304" y="137917"/>
                </a:lnTo>
                <a:lnTo>
                  <a:pt x="0" y="169291"/>
                </a:lnTo>
                <a:lnTo>
                  <a:pt x="242443" y="473837"/>
                </a:lnTo>
                <a:lnTo>
                  <a:pt x="285627" y="443959"/>
                </a:lnTo>
                <a:lnTo>
                  <a:pt x="332127" y="420318"/>
                </a:lnTo>
                <a:lnTo>
                  <a:pt x="381267" y="403144"/>
                </a:lnTo>
                <a:lnTo>
                  <a:pt x="432369" y="392670"/>
                </a:lnTo>
                <a:lnTo>
                  <a:pt x="484759" y="389127"/>
                </a:lnTo>
                <a:lnTo>
                  <a:pt x="484759" y="0"/>
                </a:lnTo>
                <a:close/>
              </a:path>
            </a:pathLst>
          </a:custGeom>
          <a:solidFill>
            <a:srgbClr val="D9D9D9"/>
          </a:solidFill>
        </p:spPr>
        <p:txBody>
          <a:bodyPr wrap="square" lIns="0" tIns="0" rIns="0" bIns="0" rtlCol="0"/>
          <a:lstStyle/>
          <a:p/>
        </p:txBody>
      </p:sp>
      <p:sp>
        <p:nvSpPr>
          <p:cNvPr id="10" name="object 10"/>
          <p:cNvSpPr/>
          <p:nvPr/>
        </p:nvSpPr>
        <p:spPr>
          <a:xfrm>
            <a:off x="2447544" y="4049267"/>
            <a:ext cx="1041400" cy="17145"/>
          </a:xfrm>
          <a:custGeom>
            <a:rect l="l" t="t" r="r" b="b"/>
            <a:pathLst>
              <a:path w="1041400" h="17145">
                <a:moveTo>
                  <a:pt x="1040892" y="0"/>
                </a:moveTo>
                <a:lnTo>
                  <a:pt x="56387" y="16763"/>
                </a:lnTo>
                <a:lnTo>
                  <a:pt x="0" y="16763"/>
                </a:lnTo>
              </a:path>
            </a:pathLst>
          </a:custGeom>
          <a:ln w="9524">
            <a:solidFill>
              <a:srgbClr val="A6A6A6"/>
            </a:solidFill>
          </a:ln>
        </p:spPr>
        <p:txBody>
          <a:bodyPr wrap="square" lIns="0" tIns="0" rIns="0" bIns="0" rtlCol="0"/>
          <a:lstStyle/>
          <a:p/>
        </p:txBody>
      </p:sp>
      <p:sp>
        <p:nvSpPr>
          <p:cNvPr id="11" name="object 11"/>
          <p:cNvSpPr/>
          <p:nvPr/>
        </p:nvSpPr>
        <p:spPr>
          <a:xfrm>
            <a:off x="2648711" y="2947416"/>
            <a:ext cx="455930" cy="13970"/>
          </a:xfrm>
          <a:custGeom>
            <a:rect l="l" t="t" r="r" b="b"/>
            <a:pathLst>
              <a:path w="455930" h="13969">
                <a:moveTo>
                  <a:pt x="455675" y="0"/>
                </a:moveTo>
                <a:lnTo>
                  <a:pt x="56387" y="13716"/>
                </a:lnTo>
                <a:lnTo>
                  <a:pt x="0" y="13716"/>
                </a:lnTo>
              </a:path>
            </a:pathLst>
          </a:custGeom>
          <a:ln w="9525">
            <a:solidFill>
              <a:srgbClr val="A6A6A6"/>
            </a:solidFill>
          </a:ln>
        </p:spPr>
        <p:txBody>
          <a:bodyPr wrap="square" lIns="0" tIns="0" rIns="0" bIns="0" rtlCol="0"/>
          <a:lstStyle/>
          <a:p/>
        </p:txBody>
      </p:sp>
      <p:sp>
        <p:nvSpPr>
          <p:cNvPr id="12" name="object 12"/>
          <p:cNvSpPr txBox="1"/>
          <p:nvPr/>
        </p:nvSpPr>
        <p:spPr>
          <a:xfrm>
            <a:off x="1722247" y="3973448"/>
            <a:ext cx="618490"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是</a:t>
            </a:r>
            <a:r>
              <a:rPr sz="1050">
                <a:solidFill>
                  <a:srgbClr val="585858"/>
                </a:solidFill>
                <a:latin typeface="微软雅黑"/>
                <a:cs typeface="微软雅黑"/>
              </a:rPr>
              <a:t>,</a:t>
            </a:r>
            <a:r>
              <a:rPr sz="1050" spc="-75">
                <a:solidFill>
                  <a:srgbClr val="585858"/>
                </a:solidFill>
                <a:latin typeface="微软雅黑"/>
                <a:cs typeface="微软雅黑"/>
              </a:rPr>
              <a:t> </a:t>
            </a:r>
            <a:r>
              <a:rPr sz="1050">
                <a:solidFill>
                  <a:srgbClr val="585858"/>
                </a:solidFill>
                <a:latin typeface="微软雅黑"/>
                <a:cs typeface="微软雅黑"/>
              </a:rPr>
              <a:t>89.3%</a:t>
            </a:r>
            <a:endParaRPr sz="1050">
              <a:latin typeface="微软雅黑"/>
              <a:cs typeface="微软雅黑"/>
            </a:endParaRPr>
          </a:p>
        </p:txBody>
      </p:sp>
      <p:sp>
        <p:nvSpPr>
          <p:cNvPr id="13" name="object 13"/>
          <p:cNvSpPr txBox="1"/>
          <p:nvPr/>
        </p:nvSpPr>
        <p:spPr>
          <a:xfrm>
            <a:off x="1782572" y="2868929"/>
            <a:ext cx="618490"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否</a:t>
            </a:r>
            <a:r>
              <a:rPr sz="1050">
                <a:solidFill>
                  <a:srgbClr val="585858"/>
                </a:solidFill>
                <a:latin typeface="微软雅黑"/>
                <a:cs typeface="微软雅黑"/>
              </a:rPr>
              <a:t>,</a:t>
            </a:r>
            <a:r>
              <a:rPr sz="1050" spc="-75">
                <a:solidFill>
                  <a:srgbClr val="585858"/>
                </a:solidFill>
                <a:latin typeface="微软雅黑"/>
                <a:cs typeface="微软雅黑"/>
              </a:rPr>
              <a:t> </a:t>
            </a:r>
            <a:r>
              <a:rPr sz="1050">
                <a:solidFill>
                  <a:srgbClr val="585858"/>
                </a:solidFill>
                <a:latin typeface="微软雅黑"/>
                <a:cs typeface="微软雅黑"/>
              </a:rPr>
              <a:t>10.7%</a:t>
            </a:r>
            <a:endParaRPr sz="1050">
              <a:latin typeface="微软雅黑"/>
              <a:cs typeface="微软雅黑"/>
            </a:endParaRPr>
          </a:p>
        </p:txBody>
      </p:sp>
      <p:sp>
        <p:nvSpPr>
          <p:cNvPr id="14" name="object 14"/>
          <p:cNvSpPr txBox="1"/>
          <p:nvPr/>
        </p:nvSpPr>
        <p:spPr>
          <a:xfrm>
            <a:off x="6325361" y="6396634"/>
            <a:ext cx="4451350" cy="132080"/>
          </a:xfrm>
          <a:prstGeom prst="rect">
            <a:avLst/>
          </a:prstGeom>
        </p:spPr>
        <p:txBody>
          <a:bodyPr vert="horz" wrap="square" lIns="0" tIns="12065" rIns="0" bIns="0" rtlCol="0">
            <a:spAutoFit/>
          </a:bodyPr>
          <a:lstStyle/>
          <a:p>
            <a:pPr marL="12700">
              <a:lnSpc>
                <a:spcPct val="100000"/>
              </a:lnSpc>
              <a:spcBef>
                <a:spcPts val="95"/>
              </a:spcBef>
            </a:pPr>
            <a:r>
              <a:rPr sz="700" spc="-5">
                <a:solidFill>
                  <a:srgbClr val="7E7E7E"/>
                </a:solidFill>
                <a:latin typeface="微软雅黑"/>
                <a:cs typeface="微软雅黑"/>
              </a:rPr>
              <a:t>来源：艾瑞智研平台</a:t>
            </a:r>
            <a:r>
              <a:rPr sz="700" spc="-10">
                <a:solidFill>
                  <a:srgbClr val="7E7E7E"/>
                </a:solidFill>
                <a:latin typeface="微软雅黑"/>
                <a:cs typeface="微软雅黑"/>
              </a:rPr>
              <a:t>-</a:t>
            </a:r>
            <a:r>
              <a:rPr sz="700" spc="-5">
                <a:solidFill>
                  <a:srgbClr val="7E7E7E"/>
                </a:solidFill>
                <a:latin typeface="微软雅黑"/>
                <a:cs typeface="微软雅黑"/>
              </a:rPr>
              <a:t>消费洞察数据</a:t>
            </a:r>
            <a:r>
              <a:rPr sz="700" spc="5">
                <a:solidFill>
                  <a:srgbClr val="7E7E7E"/>
                </a:solidFill>
                <a:latin typeface="微软雅黑"/>
                <a:cs typeface="微软雅黑"/>
              </a:rPr>
              <a:t>库</a:t>
            </a:r>
            <a:r>
              <a:rPr sz="700" spc="-5">
                <a:solidFill>
                  <a:srgbClr val="7E7E7E"/>
                </a:solidFill>
                <a:latin typeface="微软雅黑"/>
                <a:cs typeface="微软雅黑"/>
              </a:rPr>
              <a:t>，A5请</a:t>
            </a:r>
            <a:r>
              <a:rPr sz="700" spc="5">
                <a:solidFill>
                  <a:srgbClr val="7E7E7E"/>
                </a:solidFill>
                <a:latin typeface="微软雅黑"/>
                <a:cs typeface="微软雅黑"/>
              </a:rPr>
              <a:t>问</a:t>
            </a:r>
            <a:r>
              <a:rPr sz="700" spc="-5">
                <a:solidFill>
                  <a:srgbClr val="7E7E7E"/>
                </a:solidFill>
                <a:latin typeface="微软雅黑"/>
                <a:cs typeface="微软雅黑"/>
              </a:rPr>
              <a:t>您在</a:t>
            </a:r>
            <a:r>
              <a:rPr sz="700" spc="5">
                <a:solidFill>
                  <a:srgbClr val="7E7E7E"/>
                </a:solidFill>
                <a:latin typeface="微软雅黑"/>
                <a:cs typeface="微软雅黑"/>
              </a:rPr>
              <a:t>出</a:t>
            </a:r>
            <a:r>
              <a:rPr sz="700" spc="-5">
                <a:solidFill>
                  <a:srgbClr val="7E7E7E"/>
                </a:solidFill>
                <a:latin typeface="微软雅黑"/>
                <a:cs typeface="微软雅黑"/>
              </a:rPr>
              <a:t>现私</a:t>
            </a:r>
            <a:r>
              <a:rPr sz="700" spc="5">
                <a:solidFill>
                  <a:srgbClr val="7E7E7E"/>
                </a:solidFill>
                <a:latin typeface="微软雅黑"/>
                <a:cs typeface="微软雅黑"/>
              </a:rPr>
              <a:t>处</a:t>
            </a:r>
            <a:r>
              <a:rPr sz="700" spc="-5">
                <a:solidFill>
                  <a:srgbClr val="7E7E7E"/>
                </a:solidFill>
                <a:latin typeface="微软雅黑"/>
                <a:cs typeface="微软雅黑"/>
              </a:rPr>
              <a:t>健康</a:t>
            </a:r>
            <a:r>
              <a:rPr sz="700" spc="5">
                <a:solidFill>
                  <a:srgbClr val="7E7E7E"/>
                </a:solidFill>
                <a:latin typeface="微软雅黑"/>
                <a:cs typeface="微软雅黑"/>
              </a:rPr>
              <a:t>问</a:t>
            </a:r>
            <a:r>
              <a:rPr sz="700">
                <a:solidFill>
                  <a:srgbClr val="7E7E7E"/>
                </a:solidFill>
                <a:latin typeface="微软雅黑"/>
                <a:cs typeface="微软雅黑"/>
              </a:rPr>
              <a:t>题</a:t>
            </a:r>
            <a:r>
              <a:rPr sz="700" spc="-5">
                <a:solidFill>
                  <a:srgbClr val="7E7E7E"/>
                </a:solidFill>
                <a:latin typeface="微软雅黑"/>
                <a:cs typeface="微软雅黑"/>
              </a:rPr>
              <a:t>/症</a:t>
            </a:r>
            <a:r>
              <a:rPr sz="700" spc="5">
                <a:solidFill>
                  <a:srgbClr val="7E7E7E"/>
                </a:solidFill>
                <a:latin typeface="微软雅黑"/>
                <a:cs typeface="微软雅黑"/>
              </a:rPr>
              <a:t>状</a:t>
            </a:r>
            <a:r>
              <a:rPr sz="700" spc="-5">
                <a:solidFill>
                  <a:srgbClr val="7E7E7E"/>
                </a:solidFill>
                <a:latin typeface="微软雅黑"/>
                <a:cs typeface="微软雅黑"/>
              </a:rPr>
              <a:t>后，</a:t>
            </a:r>
            <a:r>
              <a:rPr sz="700" spc="5">
                <a:solidFill>
                  <a:srgbClr val="7E7E7E"/>
                </a:solidFill>
                <a:latin typeface="微软雅黑"/>
                <a:cs typeface="微软雅黑"/>
              </a:rPr>
              <a:t>通</a:t>
            </a:r>
            <a:r>
              <a:rPr sz="700" spc="-5">
                <a:solidFill>
                  <a:srgbClr val="7E7E7E"/>
                </a:solidFill>
                <a:latin typeface="微软雅黑"/>
                <a:cs typeface="微软雅黑"/>
              </a:rPr>
              <a:t>常采</a:t>
            </a:r>
            <a:r>
              <a:rPr sz="700" spc="5">
                <a:solidFill>
                  <a:srgbClr val="7E7E7E"/>
                </a:solidFill>
                <a:latin typeface="微软雅黑"/>
                <a:cs typeface="微软雅黑"/>
              </a:rPr>
              <a:t>取</a:t>
            </a:r>
            <a:r>
              <a:rPr sz="700" spc="-5">
                <a:solidFill>
                  <a:srgbClr val="7E7E7E"/>
                </a:solidFill>
                <a:latin typeface="微软雅黑"/>
                <a:cs typeface="微软雅黑"/>
              </a:rPr>
              <a:t>的处</a:t>
            </a:r>
            <a:r>
              <a:rPr sz="700" spc="5">
                <a:solidFill>
                  <a:srgbClr val="7E7E7E"/>
                </a:solidFill>
                <a:latin typeface="微软雅黑"/>
                <a:cs typeface="微软雅黑"/>
              </a:rPr>
              <a:t>理</a:t>
            </a:r>
            <a:r>
              <a:rPr sz="700" spc="-5">
                <a:solidFill>
                  <a:srgbClr val="7E7E7E"/>
                </a:solidFill>
                <a:latin typeface="微软雅黑"/>
                <a:cs typeface="微软雅黑"/>
              </a:rPr>
              <a:t>方式</a:t>
            </a:r>
            <a:r>
              <a:rPr sz="700">
                <a:solidFill>
                  <a:srgbClr val="7E7E7E"/>
                </a:solidFill>
                <a:latin typeface="微软雅黑"/>
                <a:cs typeface="微软雅黑"/>
              </a:rPr>
              <a:t>？n=1060</a:t>
            </a:r>
            <a:r>
              <a:rPr sz="700" spc="-5">
                <a:solidFill>
                  <a:srgbClr val="7E7E7E"/>
                </a:solidFill>
                <a:latin typeface="微软雅黑"/>
                <a:cs typeface="微软雅黑"/>
              </a:rPr>
              <a:t>。</a:t>
            </a:r>
            <a:endParaRPr sz="700">
              <a:latin typeface="微软雅黑"/>
              <a:cs typeface="微软雅黑"/>
            </a:endParaRPr>
          </a:p>
        </p:txBody>
      </p:sp>
      <p:sp>
        <p:nvSpPr>
          <p:cNvPr id="15" name="object 15"/>
          <p:cNvSpPr txBox="1">
            <a:spLocks noGrp="1"/>
          </p:cNvSpPr>
          <p:nvPr>
            <p:ph type="title"/>
          </p:nvPr>
        </p:nvSpPr>
        <p:spPr>
          <a:xfrm>
            <a:off x="526795" y="410921"/>
            <a:ext cx="6925945" cy="452120"/>
          </a:xfrm>
          <a:prstGeom prst="rect">
            <a:avLst/>
          </a:prstGeom>
        </p:spPr>
        <p:txBody>
          <a:bodyPr vert="horz" wrap="square" lIns="0" tIns="12065" rIns="0" bIns="0" rtlCol="0">
            <a:spAutoFit/>
          </a:bodyPr>
          <a:lstStyle/>
          <a:p>
            <a:pPr marL="12700">
              <a:lnSpc>
                <a:spcPct val="100000"/>
              </a:lnSpc>
              <a:spcBef>
                <a:spcPts val="95"/>
              </a:spcBef>
            </a:pPr>
            <a:r>
              <a:rPr spc="-10"/>
              <a:t>私处健康问题</a:t>
            </a:r>
            <a:r>
              <a:rPr spc="-5"/>
              <a:t>/</a:t>
            </a:r>
            <a:r>
              <a:rPr spc="-10"/>
              <a:t>症状普遍，私处护理</a:t>
            </a:r>
            <a:r>
              <a:rPr/>
              <a:t>不</a:t>
            </a:r>
            <a:r>
              <a:rPr spc="-10"/>
              <a:t>容忽视</a:t>
            </a:r>
          </a:p>
        </p:txBody>
      </p:sp>
      <p:sp>
        <p:nvSpPr>
          <p:cNvPr id="16" name="object 16"/>
          <p:cNvSpPr txBox="1"/>
          <p:nvPr/>
        </p:nvSpPr>
        <p:spPr>
          <a:xfrm>
            <a:off x="526795" y="1579245"/>
            <a:ext cx="11135360" cy="464820"/>
          </a:xfrm>
          <a:prstGeom prst="rect">
            <a:avLst/>
          </a:prstGeom>
        </p:spPr>
        <p:txBody>
          <a:bodyPr vert="horz" wrap="square" lIns="0" tIns="12700" rIns="0" bIns="0" rtlCol="0">
            <a:spAutoFit/>
          </a:bodyPr>
          <a:lstStyle/>
          <a:p>
            <a:pPr marL="12700" marR="5080">
              <a:lnSpc>
                <a:spcPct val="120000"/>
              </a:lnSpc>
              <a:spcBef>
                <a:spcPts val="100"/>
              </a:spcBef>
            </a:pPr>
            <a:r>
              <a:rPr sz="1200">
                <a:solidFill>
                  <a:srgbClr val="404040"/>
                </a:solidFill>
                <a:latin typeface="微软雅黑"/>
                <a:cs typeface="微软雅黑"/>
              </a:rPr>
              <a:t>89.3%的受访者表示曾出现过私处健康问题，瘙痒、白带异常、有异味是女性私处的主要困扰。在出现私处不适后，受访者倾向于通过加强个人卫生缓解症状，去医院 就诊亦是常见处理方式。此外，受访者也会选择使用私处护理产品，加强私处护理。</a:t>
            </a:r>
            <a:endParaRPr sz="1200">
              <a:latin typeface="微软雅黑"/>
              <a:cs typeface="微软雅黑"/>
            </a:endParaRPr>
          </a:p>
        </p:txBody>
      </p:sp>
      <p:sp>
        <p:nvSpPr>
          <p:cNvPr id="17" name="object 17"/>
          <p:cNvSpPr txBox="1"/>
          <p:nvPr/>
        </p:nvSpPr>
        <p:spPr>
          <a:xfrm>
            <a:off x="532282" y="6395720"/>
            <a:ext cx="3945890" cy="132080"/>
          </a:xfrm>
          <a:prstGeom prst="rect">
            <a:avLst/>
          </a:prstGeom>
        </p:spPr>
        <p:txBody>
          <a:bodyPr vert="horz" wrap="square" lIns="0" tIns="12065" rIns="0" bIns="0" rtlCol="0">
            <a:spAutoFit/>
          </a:bodyPr>
          <a:lstStyle/>
          <a:p>
            <a:pPr marL="12700">
              <a:lnSpc>
                <a:spcPct val="100000"/>
              </a:lnSpc>
              <a:spcBef>
                <a:spcPts val="95"/>
              </a:spcBef>
            </a:pPr>
            <a:r>
              <a:rPr sz="700" spc="-5">
                <a:solidFill>
                  <a:srgbClr val="7E7E7E"/>
                </a:solidFill>
                <a:latin typeface="微软雅黑"/>
                <a:cs typeface="微软雅黑"/>
              </a:rPr>
              <a:t>来源：艾瑞智研平台</a:t>
            </a:r>
            <a:r>
              <a:rPr sz="700" spc="-10">
                <a:solidFill>
                  <a:srgbClr val="7E7E7E"/>
                </a:solidFill>
                <a:latin typeface="微软雅黑"/>
                <a:cs typeface="微软雅黑"/>
              </a:rPr>
              <a:t>-</a:t>
            </a:r>
            <a:r>
              <a:rPr sz="700" spc="-5">
                <a:solidFill>
                  <a:srgbClr val="7E7E7E"/>
                </a:solidFill>
                <a:latin typeface="微软雅黑"/>
                <a:cs typeface="微软雅黑"/>
              </a:rPr>
              <a:t>消费洞察数据</a:t>
            </a:r>
            <a:r>
              <a:rPr sz="700" spc="5">
                <a:solidFill>
                  <a:srgbClr val="7E7E7E"/>
                </a:solidFill>
                <a:latin typeface="微软雅黑"/>
                <a:cs typeface="微软雅黑"/>
              </a:rPr>
              <a:t>库</a:t>
            </a:r>
            <a:r>
              <a:rPr sz="700" spc="-5">
                <a:solidFill>
                  <a:srgbClr val="7E7E7E"/>
                </a:solidFill>
                <a:latin typeface="微软雅黑"/>
                <a:cs typeface="微软雅黑"/>
              </a:rPr>
              <a:t>，A3</a:t>
            </a:r>
            <a:r>
              <a:rPr sz="700" spc="20">
                <a:solidFill>
                  <a:srgbClr val="7E7E7E"/>
                </a:solidFill>
                <a:latin typeface="微软雅黑"/>
                <a:cs typeface="微软雅黑"/>
              </a:rPr>
              <a:t> </a:t>
            </a:r>
            <a:r>
              <a:rPr sz="700" spc="-5">
                <a:solidFill>
                  <a:srgbClr val="7E7E7E"/>
                </a:solidFill>
                <a:latin typeface="微软雅黑"/>
                <a:cs typeface="微软雅黑"/>
              </a:rPr>
              <a:t>请问您曾出现过以下哪些私处健</a:t>
            </a:r>
            <a:r>
              <a:rPr sz="700" spc="5">
                <a:solidFill>
                  <a:srgbClr val="7E7E7E"/>
                </a:solidFill>
                <a:latin typeface="微软雅黑"/>
                <a:cs typeface="微软雅黑"/>
              </a:rPr>
              <a:t>康</a:t>
            </a:r>
            <a:r>
              <a:rPr sz="700" spc="-5">
                <a:solidFill>
                  <a:srgbClr val="7E7E7E"/>
                </a:solidFill>
                <a:latin typeface="微软雅黑"/>
                <a:cs typeface="微软雅黑"/>
              </a:rPr>
              <a:t>问题/</a:t>
            </a:r>
            <a:r>
              <a:rPr sz="700" spc="5">
                <a:solidFill>
                  <a:srgbClr val="7E7E7E"/>
                </a:solidFill>
                <a:latin typeface="微软雅黑"/>
                <a:cs typeface="微软雅黑"/>
              </a:rPr>
              <a:t>症</a:t>
            </a:r>
            <a:r>
              <a:rPr sz="700" spc="-5">
                <a:solidFill>
                  <a:srgbClr val="7E7E7E"/>
                </a:solidFill>
                <a:latin typeface="微软雅黑"/>
                <a:cs typeface="微软雅黑"/>
              </a:rPr>
              <a:t>状</a:t>
            </a:r>
            <a:r>
              <a:rPr sz="700">
                <a:solidFill>
                  <a:srgbClr val="7E7E7E"/>
                </a:solidFill>
                <a:latin typeface="微软雅黑"/>
                <a:cs typeface="微软雅黑"/>
              </a:rPr>
              <a:t>？n=1060</a:t>
            </a:r>
            <a:r>
              <a:rPr sz="700" spc="-5">
                <a:solidFill>
                  <a:srgbClr val="7E7E7E"/>
                </a:solidFill>
                <a:latin typeface="微软雅黑"/>
                <a:cs typeface="微软雅黑"/>
              </a:rPr>
              <a:t>。</a:t>
            </a:r>
            <a:endParaRPr sz="700">
              <a:latin typeface="微软雅黑"/>
              <a:cs typeface="微软雅黑"/>
            </a:endParaRPr>
          </a:p>
        </p:txBody>
      </p:sp>
      <p:sp>
        <p:nvSpPr>
          <p:cNvPr id="18" name="object 18"/>
          <p:cNvSpPr txBox="1"/>
          <p:nvPr/>
        </p:nvSpPr>
        <p:spPr>
          <a:xfrm>
            <a:off x="7236079" y="2407666"/>
            <a:ext cx="3669665" cy="239395"/>
          </a:xfrm>
          <a:prstGeom prst="rect">
            <a:avLst/>
          </a:prstGeom>
        </p:spPr>
        <p:txBody>
          <a:bodyPr vert="horz" wrap="square" lIns="0" tIns="13335" rIns="0" bIns="0" rtlCol="0">
            <a:spAutoFit/>
          </a:bodyPr>
          <a:lstStyle/>
          <a:p>
            <a:pPr marL="12700">
              <a:lnSpc>
                <a:spcPct val="100000"/>
              </a:lnSpc>
              <a:spcBef>
                <a:spcPts val="105"/>
              </a:spcBef>
            </a:pPr>
            <a:r>
              <a:rPr sz="1400" b="1" spc="-5">
                <a:solidFill>
                  <a:srgbClr val="404040"/>
                </a:solidFill>
                <a:latin typeface="微软雅黑"/>
                <a:cs typeface="微软雅黑"/>
              </a:rPr>
              <a:t>2023</a:t>
            </a:r>
            <a:r>
              <a:rPr sz="1400" b="1">
                <a:solidFill>
                  <a:srgbClr val="404040"/>
                </a:solidFill>
                <a:latin typeface="微软雅黑"/>
                <a:cs typeface="微软雅黑"/>
              </a:rPr>
              <a:t>年中国女性私处健康</a:t>
            </a:r>
            <a:r>
              <a:rPr sz="1400" b="1" spc="-15">
                <a:solidFill>
                  <a:srgbClr val="404040"/>
                </a:solidFill>
                <a:latin typeface="微软雅黑"/>
                <a:cs typeface="微软雅黑"/>
              </a:rPr>
              <a:t>问</a:t>
            </a:r>
            <a:r>
              <a:rPr sz="1400" b="1">
                <a:solidFill>
                  <a:srgbClr val="404040"/>
                </a:solidFill>
                <a:latin typeface="微软雅黑"/>
                <a:cs typeface="微软雅黑"/>
              </a:rPr>
              <a:t>题的</a:t>
            </a:r>
            <a:r>
              <a:rPr sz="1400" b="1" spc="-15">
                <a:solidFill>
                  <a:srgbClr val="404040"/>
                </a:solidFill>
                <a:latin typeface="微软雅黑"/>
                <a:cs typeface="微软雅黑"/>
              </a:rPr>
              <a:t>主</a:t>
            </a:r>
            <a:r>
              <a:rPr sz="1400" b="1">
                <a:solidFill>
                  <a:srgbClr val="404040"/>
                </a:solidFill>
                <a:latin typeface="微软雅黑"/>
                <a:cs typeface="微软雅黑"/>
              </a:rPr>
              <a:t>要处</a:t>
            </a:r>
            <a:r>
              <a:rPr sz="1400" b="1" spc="-15">
                <a:solidFill>
                  <a:srgbClr val="404040"/>
                </a:solidFill>
                <a:latin typeface="微软雅黑"/>
                <a:cs typeface="微软雅黑"/>
              </a:rPr>
              <a:t>理</a:t>
            </a:r>
            <a:r>
              <a:rPr sz="1400" b="1">
                <a:solidFill>
                  <a:srgbClr val="404040"/>
                </a:solidFill>
                <a:latin typeface="微软雅黑"/>
                <a:cs typeface="微软雅黑"/>
              </a:rPr>
              <a:t>方式</a:t>
            </a:r>
            <a:endParaRPr sz="1400">
              <a:latin typeface="微软雅黑"/>
              <a:cs typeface="微软雅黑"/>
            </a:endParaRPr>
          </a:p>
        </p:txBody>
      </p:sp>
      <p:sp>
        <p:nvSpPr>
          <p:cNvPr id="19" name="object 19"/>
          <p:cNvSpPr/>
          <p:nvPr/>
        </p:nvSpPr>
        <p:spPr>
          <a:xfrm>
            <a:off x="2564892" y="4632959"/>
            <a:ext cx="2072639" cy="205740"/>
          </a:xfrm>
          <a:custGeom>
            <a:rect l="l" t="t" r="r" b="b"/>
            <a:pathLst>
              <a:path w="2072639" h="205739">
                <a:moveTo>
                  <a:pt x="0" y="205739"/>
                </a:moveTo>
                <a:lnTo>
                  <a:pt x="2072639" y="205739"/>
                </a:lnTo>
                <a:lnTo>
                  <a:pt x="2072639" y="0"/>
                </a:lnTo>
                <a:lnTo>
                  <a:pt x="0" y="0"/>
                </a:lnTo>
                <a:lnTo>
                  <a:pt x="0" y="205739"/>
                </a:lnTo>
                <a:close/>
              </a:path>
            </a:pathLst>
          </a:custGeom>
          <a:solidFill>
            <a:srgbClr val="B1D234"/>
          </a:solidFill>
        </p:spPr>
        <p:txBody>
          <a:bodyPr wrap="square" lIns="0" tIns="0" rIns="0" bIns="0" rtlCol="0"/>
          <a:lstStyle/>
          <a:p/>
        </p:txBody>
      </p:sp>
      <p:sp>
        <p:nvSpPr>
          <p:cNvPr id="20" name="object 20"/>
          <p:cNvSpPr/>
          <p:nvPr/>
        </p:nvSpPr>
        <p:spPr>
          <a:xfrm>
            <a:off x="2564892" y="4632959"/>
            <a:ext cx="2072639" cy="205740"/>
          </a:xfrm>
          <a:custGeom>
            <a:rect l="l" t="t" r="r" b="b"/>
            <a:pathLst>
              <a:path w="2072639" h="205739">
                <a:moveTo>
                  <a:pt x="0" y="205739"/>
                </a:moveTo>
                <a:lnTo>
                  <a:pt x="2072639" y="205739"/>
                </a:lnTo>
                <a:lnTo>
                  <a:pt x="2072639" y="0"/>
                </a:lnTo>
                <a:lnTo>
                  <a:pt x="0" y="0"/>
                </a:lnTo>
                <a:lnTo>
                  <a:pt x="0" y="205739"/>
                </a:lnTo>
                <a:close/>
              </a:path>
            </a:pathLst>
          </a:custGeom>
          <a:ln w="9525">
            <a:solidFill>
              <a:srgbClr val="B1D234"/>
            </a:solidFill>
          </a:ln>
        </p:spPr>
        <p:txBody>
          <a:bodyPr wrap="square" lIns="0" tIns="0" rIns="0" bIns="0" rtlCol="0"/>
          <a:lstStyle/>
          <a:p/>
        </p:txBody>
      </p:sp>
      <p:sp>
        <p:nvSpPr>
          <p:cNvPr id="21" name="object 21"/>
          <p:cNvSpPr/>
          <p:nvPr/>
        </p:nvSpPr>
        <p:spPr>
          <a:xfrm>
            <a:off x="2564892" y="4920996"/>
            <a:ext cx="1987550" cy="207645"/>
          </a:xfrm>
          <a:custGeom>
            <a:rect l="l" t="t" r="r" b="b"/>
            <a:pathLst>
              <a:path w="1987550" h="207645">
                <a:moveTo>
                  <a:pt x="0" y="207263"/>
                </a:moveTo>
                <a:lnTo>
                  <a:pt x="1987295" y="207263"/>
                </a:lnTo>
                <a:lnTo>
                  <a:pt x="1987295" y="0"/>
                </a:lnTo>
                <a:lnTo>
                  <a:pt x="0" y="0"/>
                </a:lnTo>
                <a:lnTo>
                  <a:pt x="0" y="207263"/>
                </a:lnTo>
                <a:close/>
              </a:path>
            </a:pathLst>
          </a:custGeom>
          <a:solidFill>
            <a:srgbClr val="B1D234"/>
          </a:solidFill>
        </p:spPr>
        <p:txBody>
          <a:bodyPr wrap="square" lIns="0" tIns="0" rIns="0" bIns="0" rtlCol="0"/>
          <a:lstStyle/>
          <a:p/>
        </p:txBody>
      </p:sp>
      <p:sp>
        <p:nvSpPr>
          <p:cNvPr id="22" name="object 22"/>
          <p:cNvSpPr/>
          <p:nvPr/>
        </p:nvSpPr>
        <p:spPr>
          <a:xfrm>
            <a:off x="2564892" y="4920996"/>
            <a:ext cx="1987550" cy="207645"/>
          </a:xfrm>
          <a:custGeom>
            <a:rect l="l" t="t" r="r" b="b"/>
            <a:pathLst>
              <a:path w="1987550" h="207645">
                <a:moveTo>
                  <a:pt x="0" y="207263"/>
                </a:moveTo>
                <a:lnTo>
                  <a:pt x="1987295" y="207263"/>
                </a:lnTo>
                <a:lnTo>
                  <a:pt x="1987295" y="0"/>
                </a:lnTo>
                <a:lnTo>
                  <a:pt x="0" y="0"/>
                </a:lnTo>
                <a:lnTo>
                  <a:pt x="0" y="207263"/>
                </a:lnTo>
                <a:close/>
              </a:path>
            </a:pathLst>
          </a:custGeom>
          <a:ln w="9524">
            <a:solidFill>
              <a:srgbClr val="B1D234"/>
            </a:solidFill>
          </a:ln>
        </p:spPr>
        <p:txBody>
          <a:bodyPr wrap="square" lIns="0" tIns="0" rIns="0" bIns="0" rtlCol="0"/>
          <a:lstStyle/>
          <a:p/>
        </p:txBody>
      </p:sp>
      <p:sp>
        <p:nvSpPr>
          <p:cNvPr id="23" name="object 23"/>
          <p:cNvSpPr/>
          <p:nvPr/>
        </p:nvSpPr>
        <p:spPr>
          <a:xfrm>
            <a:off x="2564892" y="5210555"/>
            <a:ext cx="1914525" cy="205740"/>
          </a:xfrm>
          <a:custGeom>
            <a:rect l="l" t="t" r="r" b="b"/>
            <a:pathLst>
              <a:path w="1914525" h="205739">
                <a:moveTo>
                  <a:pt x="0" y="205740"/>
                </a:moveTo>
                <a:lnTo>
                  <a:pt x="1914144" y="205740"/>
                </a:lnTo>
                <a:lnTo>
                  <a:pt x="1914144" y="0"/>
                </a:lnTo>
                <a:lnTo>
                  <a:pt x="0" y="0"/>
                </a:lnTo>
                <a:lnTo>
                  <a:pt x="0" y="205740"/>
                </a:lnTo>
                <a:close/>
              </a:path>
            </a:pathLst>
          </a:custGeom>
          <a:solidFill>
            <a:srgbClr val="B1D234"/>
          </a:solidFill>
        </p:spPr>
        <p:txBody>
          <a:bodyPr wrap="square" lIns="0" tIns="0" rIns="0" bIns="0" rtlCol="0"/>
          <a:lstStyle/>
          <a:p/>
        </p:txBody>
      </p:sp>
      <p:sp>
        <p:nvSpPr>
          <p:cNvPr id="24" name="object 24"/>
          <p:cNvSpPr/>
          <p:nvPr/>
        </p:nvSpPr>
        <p:spPr>
          <a:xfrm>
            <a:off x="2564892" y="5210555"/>
            <a:ext cx="1914525" cy="205740"/>
          </a:xfrm>
          <a:custGeom>
            <a:rect l="l" t="t" r="r" b="b"/>
            <a:pathLst>
              <a:path w="1914525" h="205739">
                <a:moveTo>
                  <a:pt x="0" y="205740"/>
                </a:moveTo>
                <a:lnTo>
                  <a:pt x="1914144" y="205740"/>
                </a:lnTo>
                <a:lnTo>
                  <a:pt x="1914144" y="0"/>
                </a:lnTo>
                <a:lnTo>
                  <a:pt x="0" y="0"/>
                </a:lnTo>
                <a:lnTo>
                  <a:pt x="0" y="205740"/>
                </a:lnTo>
                <a:close/>
              </a:path>
            </a:pathLst>
          </a:custGeom>
          <a:ln w="9525">
            <a:solidFill>
              <a:srgbClr val="B1D234"/>
            </a:solidFill>
          </a:ln>
        </p:spPr>
        <p:txBody>
          <a:bodyPr wrap="square" lIns="0" tIns="0" rIns="0" bIns="0" rtlCol="0"/>
          <a:lstStyle/>
          <a:p/>
        </p:txBody>
      </p:sp>
      <p:sp>
        <p:nvSpPr>
          <p:cNvPr id="25" name="object 25"/>
          <p:cNvSpPr/>
          <p:nvPr/>
        </p:nvSpPr>
        <p:spPr>
          <a:xfrm>
            <a:off x="2564892" y="5498591"/>
            <a:ext cx="1681480" cy="205740"/>
          </a:xfrm>
          <a:custGeom>
            <a:rect l="l" t="t" r="r" b="b"/>
            <a:pathLst>
              <a:path w="1681479" h="205739">
                <a:moveTo>
                  <a:pt x="1680971" y="0"/>
                </a:moveTo>
                <a:lnTo>
                  <a:pt x="0" y="0"/>
                </a:lnTo>
                <a:lnTo>
                  <a:pt x="0" y="205740"/>
                </a:lnTo>
                <a:lnTo>
                  <a:pt x="1680971" y="205740"/>
                </a:lnTo>
                <a:lnTo>
                  <a:pt x="1680971" y="0"/>
                </a:lnTo>
                <a:close/>
              </a:path>
            </a:pathLst>
          </a:custGeom>
          <a:solidFill>
            <a:srgbClr val="B1D234"/>
          </a:solidFill>
        </p:spPr>
        <p:txBody>
          <a:bodyPr wrap="square" lIns="0" tIns="0" rIns="0" bIns="0" rtlCol="0"/>
          <a:lstStyle/>
          <a:p/>
        </p:txBody>
      </p:sp>
      <p:sp>
        <p:nvSpPr>
          <p:cNvPr id="26" name="object 26"/>
          <p:cNvSpPr/>
          <p:nvPr/>
        </p:nvSpPr>
        <p:spPr>
          <a:xfrm>
            <a:off x="2564892" y="5786628"/>
            <a:ext cx="960119" cy="205740"/>
          </a:xfrm>
          <a:custGeom>
            <a:rect l="l" t="t" r="r" b="b"/>
            <a:pathLst>
              <a:path w="960119" h="205739">
                <a:moveTo>
                  <a:pt x="960119" y="0"/>
                </a:moveTo>
                <a:lnTo>
                  <a:pt x="0" y="0"/>
                </a:lnTo>
                <a:lnTo>
                  <a:pt x="0" y="205740"/>
                </a:lnTo>
                <a:lnTo>
                  <a:pt x="960119" y="205740"/>
                </a:lnTo>
                <a:lnTo>
                  <a:pt x="960119" y="0"/>
                </a:lnTo>
                <a:close/>
              </a:path>
            </a:pathLst>
          </a:custGeom>
          <a:solidFill>
            <a:srgbClr val="B1D234"/>
          </a:solidFill>
        </p:spPr>
        <p:txBody>
          <a:bodyPr wrap="square" lIns="0" tIns="0" rIns="0" bIns="0" rtlCol="0"/>
          <a:lstStyle/>
          <a:p/>
        </p:txBody>
      </p:sp>
      <p:sp>
        <p:nvSpPr>
          <p:cNvPr id="27" name="object 27"/>
          <p:cNvSpPr/>
          <p:nvPr/>
        </p:nvSpPr>
        <p:spPr>
          <a:xfrm flipH="1">
            <a:off x="2570226" y="6074664"/>
            <a:ext cx="0" cy="205740"/>
          </a:xfrm>
          <a:custGeom>
            <a:rect l="l" t="t" r="r" b="b"/>
            <a:pathLst>
              <a:path h="205739">
                <a:moveTo>
                  <a:pt x="0" y="0"/>
                </a:moveTo>
                <a:lnTo>
                  <a:pt x="0" y="205740"/>
                </a:lnTo>
              </a:path>
            </a:pathLst>
          </a:custGeom>
          <a:ln w="10668">
            <a:solidFill>
              <a:srgbClr val="B1D234"/>
            </a:solidFill>
          </a:ln>
        </p:spPr>
        <p:txBody>
          <a:bodyPr wrap="square" lIns="0" tIns="0" rIns="0" bIns="0" rtlCol="0"/>
          <a:lstStyle/>
          <a:p/>
        </p:txBody>
      </p:sp>
      <p:sp>
        <p:nvSpPr>
          <p:cNvPr id="28" name="object 28"/>
          <p:cNvSpPr/>
          <p:nvPr/>
        </p:nvSpPr>
        <p:spPr>
          <a:xfrm>
            <a:off x="2564892" y="5498591"/>
            <a:ext cx="1681480" cy="205740"/>
          </a:xfrm>
          <a:custGeom>
            <a:rect l="l" t="t" r="r" b="b"/>
            <a:pathLst>
              <a:path w="1681479" h="205739">
                <a:moveTo>
                  <a:pt x="1680971" y="0"/>
                </a:moveTo>
                <a:lnTo>
                  <a:pt x="0" y="0"/>
                </a:lnTo>
                <a:lnTo>
                  <a:pt x="0" y="205740"/>
                </a:lnTo>
                <a:lnTo>
                  <a:pt x="1680971" y="205740"/>
                </a:lnTo>
                <a:lnTo>
                  <a:pt x="1680971" y="0"/>
                </a:lnTo>
                <a:close/>
              </a:path>
            </a:pathLst>
          </a:custGeom>
          <a:ln w="9525">
            <a:solidFill>
              <a:srgbClr val="B1D234"/>
            </a:solidFill>
          </a:ln>
        </p:spPr>
        <p:txBody>
          <a:bodyPr wrap="square" lIns="0" tIns="0" rIns="0" bIns="0" rtlCol="0"/>
          <a:lstStyle/>
          <a:p/>
        </p:txBody>
      </p:sp>
      <p:sp>
        <p:nvSpPr>
          <p:cNvPr id="29" name="object 29"/>
          <p:cNvSpPr/>
          <p:nvPr/>
        </p:nvSpPr>
        <p:spPr>
          <a:xfrm>
            <a:off x="2564892" y="5786628"/>
            <a:ext cx="960119" cy="205740"/>
          </a:xfrm>
          <a:custGeom>
            <a:rect l="l" t="t" r="r" b="b"/>
            <a:pathLst>
              <a:path w="960119" h="205739">
                <a:moveTo>
                  <a:pt x="960119" y="0"/>
                </a:moveTo>
                <a:lnTo>
                  <a:pt x="0" y="0"/>
                </a:lnTo>
                <a:lnTo>
                  <a:pt x="0" y="205740"/>
                </a:lnTo>
                <a:lnTo>
                  <a:pt x="960119" y="205740"/>
                </a:lnTo>
                <a:lnTo>
                  <a:pt x="960119" y="0"/>
                </a:lnTo>
                <a:close/>
              </a:path>
            </a:pathLst>
          </a:custGeom>
          <a:ln w="9525">
            <a:solidFill>
              <a:srgbClr val="B1D234"/>
            </a:solidFill>
          </a:ln>
        </p:spPr>
        <p:txBody>
          <a:bodyPr wrap="square" lIns="0" tIns="0" rIns="0" bIns="0" rtlCol="0"/>
          <a:lstStyle/>
          <a:p/>
        </p:txBody>
      </p:sp>
      <p:sp>
        <p:nvSpPr>
          <p:cNvPr id="30" name="object 30"/>
          <p:cNvSpPr/>
          <p:nvPr/>
        </p:nvSpPr>
        <p:spPr>
          <a:xfrm flipH="1">
            <a:off x="2570226" y="6069901"/>
            <a:ext cx="0" cy="215265"/>
          </a:xfrm>
          <a:custGeom>
            <a:rect l="l" t="t" r="r" b="b"/>
            <a:pathLst>
              <a:path h="215264">
                <a:moveTo>
                  <a:pt x="0" y="0"/>
                </a:moveTo>
                <a:lnTo>
                  <a:pt x="0" y="215265"/>
                </a:lnTo>
              </a:path>
            </a:pathLst>
          </a:custGeom>
          <a:ln w="20193">
            <a:solidFill>
              <a:srgbClr val="B1D234"/>
            </a:solidFill>
          </a:ln>
        </p:spPr>
        <p:txBody>
          <a:bodyPr wrap="square" lIns="0" tIns="0" rIns="0" bIns="0" rtlCol="0"/>
          <a:lstStyle/>
          <a:p/>
        </p:txBody>
      </p:sp>
      <p:sp>
        <p:nvSpPr>
          <p:cNvPr id="31" name="object 31"/>
          <p:cNvSpPr/>
          <p:nvPr/>
        </p:nvSpPr>
        <p:spPr>
          <a:xfrm flipH="1">
            <a:off x="2564892" y="4591811"/>
            <a:ext cx="0" cy="1729739"/>
          </a:xfrm>
          <a:custGeom>
            <a:rect l="l" t="t" r="r" b="b"/>
            <a:pathLst>
              <a:path h="1729739">
                <a:moveTo>
                  <a:pt x="0" y="0"/>
                </a:moveTo>
                <a:lnTo>
                  <a:pt x="0" y="1729739"/>
                </a:lnTo>
              </a:path>
            </a:pathLst>
          </a:custGeom>
          <a:ln w="9525">
            <a:solidFill>
              <a:srgbClr val="D9D9D9"/>
            </a:solidFill>
          </a:ln>
        </p:spPr>
        <p:txBody>
          <a:bodyPr wrap="square" lIns="0" tIns="0" rIns="0" bIns="0" rtlCol="0"/>
          <a:lstStyle/>
          <a:p/>
        </p:txBody>
      </p:sp>
      <p:sp>
        <p:nvSpPr>
          <p:cNvPr id="32" name="object 32"/>
          <p:cNvSpPr txBox="1"/>
          <p:nvPr/>
        </p:nvSpPr>
        <p:spPr>
          <a:xfrm>
            <a:off x="4701285" y="4644008"/>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56.1%</a:t>
            </a:r>
            <a:endParaRPr sz="1050">
              <a:latin typeface="微软雅黑"/>
              <a:cs typeface="微软雅黑"/>
            </a:endParaRPr>
          </a:p>
        </p:txBody>
      </p:sp>
      <p:sp>
        <p:nvSpPr>
          <p:cNvPr id="33" name="object 33"/>
          <p:cNvSpPr txBox="1"/>
          <p:nvPr/>
        </p:nvSpPr>
        <p:spPr>
          <a:xfrm>
            <a:off x="4616322" y="4931740"/>
            <a:ext cx="414655" cy="187325"/>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53.8%</a:t>
            </a:r>
            <a:endParaRPr sz="1050">
              <a:latin typeface="微软雅黑"/>
              <a:cs typeface="微软雅黑"/>
            </a:endParaRPr>
          </a:p>
        </p:txBody>
      </p:sp>
      <p:sp>
        <p:nvSpPr>
          <p:cNvPr id="34" name="object 34"/>
          <p:cNvSpPr txBox="1"/>
          <p:nvPr/>
        </p:nvSpPr>
        <p:spPr>
          <a:xfrm>
            <a:off x="4542535" y="5220461"/>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51.8%</a:t>
            </a:r>
            <a:endParaRPr sz="1050">
              <a:latin typeface="微软雅黑"/>
              <a:cs typeface="微软雅黑"/>
            </a:endParaRPr>
          </a:p>
        </p:txBody>
      </p:sp>
      <p:sp>
        <p:nvSpPr>
          <p:cNvPr id="35" name="object 35"/>
          <p:cNvSpPr txBox="1"/>
          <p:nvPr/>
        </p:nvSpPr>
        <p:spPr>
          <a:xfrm>
            <a:off x="4309617" y="5508752"/>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45.5%</a:t>
            </a:r>
            <a:endParaRPr sz="1050">
              <a:latin typeface="微软雅黑"/>
              <a:cs typeface="微软雅黑"/>
            </a:endParaRPr>
          </a:p>
        </p:txBody>
      </p:sp>
      <p:sp>
        <p:nvSpPr>
          <p:cNvPr id="36" name="object 36"/>
          <p:cNvSpPr txBox="1"/>
          <p:nvPr/>
        </p:nvSpPr>
        <p:spPr>
          <a:xfrm>
            <a:off x="3589146" y="5797092"/>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26.0%</a:t>
            </a:r>
            <a:endParaRPr sz="1050">
              <a:latin typeface="微软雅黑"/>
              <a:cs typeface="微软雅黑"/>
            </a:endParaRPr>
          </a:p>
        </p:txBody>
      </p:sp>
      <p:sp>
        <p:nvSpPr>
          <p:cNvPr id="37" name="object 37"/>
          <p:cNvSpPr txBox="1"/>
          <p:nvPr/>
        </p:nvSpPr>
        <p:spPr>
          <a:xfrm>
            <a:off x="2639060" y="6085433"/>
            <a:ext cx="33528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0.3%</a:t>
            </a:r>
            <a:endParaRPr sz="1050">
              <a:latin typeface="微软雅黑"/>
              <a:cs typeface="微软雅黑"/>
            </a:endParaRPr>
          </a:p>
        </p:txBody>
      </p:sp>
      <p:sp>
        <p:nvSpPr>
          <p:cNvPr id="38" name="object 38"/>
          <p:cNvSpPr txBox="1"/>
          <p:nvPr/>
        </p:nvSpPr>
        <p:spPr>
          <a:xfrm>
            <a:off x="2347341" y="4555363"/>
            <a:ext cx="64769"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5">
                <a:solidFill>
                  <a:srgbClr val="F6F6F6"/>
                </a:solidFill>
                <a:latin typeface="Verdana"/>
                <a:cs typeface="Verdana"/>
              </a:rPr>
              <a:t>-</a:t>
            </a:r>
            <a:r>
              <a:rPr sz="100" spc="-10">
                <a:solidFill>
                  <a:srgbClr val="F6F6F6"/>
                </a:solidFill>
                <a:latin typeface="Verdana"/>
                <a:cs typeface="Verdana"/>
              </a:rPr>
              <a:t>5</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39" name="object 39"/>
          <p:cNvSpPr txBox="1"/>
          <p:nvPr/>
        </p:nvSpPr>
        <p:spPr>
          <a:xfrm>
            <a:off x="2719832" y="4555363"/>
            <a:ext cx="6032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5</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endParaRPr sz="100">
              <a:latin typeface="Verdana"/>
              <a:cs typeface="Verdana"/>
            </a:endParaRPr>
          </a:p>
        </p:txBody>
      </p:sp>
      <p:sp>
        <p:nvSpPr>
          <p:cNvPr id="40" name="object 40"/>
          <p:cNvSpPr txBox="1"/>
          <p:nvPr/>
        </p:nvSpPr>
        <p:spPr>
          <a:xfrm>
            <a:off x="3085338" y="4555363"/>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1</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41" name="object 41"/>
          <p:cNvSpPr txBox="1"/>
          <p:nvPr/>
        </p:nvSpPr>
        <p:spPr>
          <a:xfrm>
            <a:off x="3454653" y="4555363"/>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2</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42" name="object 42"/>
          <p:cNvSpPr txBox="1"/>
          <p:nvPr/>
        </p:nvSpPr>
        <p:spPr>
          <a:xfrm>
            <a:off x="3824096" y="4555363"/>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3</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43" name="object 43"/>
          <p:cNvSpPr txBox="1"/>
          <p:nvPr/>
        </p:nvSpPr>
        <p:spPr>
          <a:xfrm>
            <a:off x="4193794" y="4555363"/>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4</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44" name="object 44"/>
          <p:cNvSpPr txBox="1"/>
          <p:nvPr/>
        </p:nvSpPr>
        <p:spPr>
          <a:xfrm>
            <a:off x="4563236" y="4555363"/>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5</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45" name="object 45"/>
          <p:cNvSpPr txBox="1"/>
          <p:nvPr/>
        </p:nvSpPr>
        <p:spPr>
          <a:xfrm>
            <a:off x="4932679" y="4555363"/>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6</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46" name="object 46"/>
          <p:cNvSpPr txBox="1"/>
          <p:nvPr/>
        </p:nvSpPr>
        <p:spPr>
          <a:xfrm>
            <a:off x="1650873" y="4633340"/>
            <a:ext cx="791845" cy="1628139"/>
          </a:xfrm>
          <a:prstGeom prst="rect">
            <a:avLst/>
          </a:prstGeom>
        </p:spPr>
        <p:txBody>
          <a:bodyPr vert="horz" wrap="square" lIns="0" tIns="13335" rIns="0" bIns="0" rtlCol="0">
            <a:spAutoFit/>
          </a:bodyPr>
          <a:lstStyle/>
          <a:p>
            <a:pPr marR="45085" algn="r">
              <a:lnSpc>
                <a:spcPct val="100000"/>
              </a:lnSpc>
              <a:spcBef>
                <a:spcPts val="105"/>
              </a:spcBef>
            </a:pPr>
            <a:r>
              <a:rPr sz="1050" spc="5">
                <a:solidFill>
                  <a:srgbClr val="585858"/>
                </a:solidFill>
                <a:latin typeface="微软雅黑"/>
                <a:cs typeface="微软雅黑"/>
              </a:rPr>
              <a:t>瘙痒</a:t>
            </a:r>
            <a:endParaRPr sz="1050">
              <a:latin typeface="微软雅黑"/>
              <a:cs typeface="微软雅黑"/>
            </a:endParaRPr>
          </a:p>
          <a:p>
            <a:pPr marR="44450" algn="r">
              <a:lnSpc>
                <a:spcPct val="100000"/>
              </a:lnSpc>
              <a:spcBef>
                <a:spcPts val="1010"/>
              </a:spcBef>
            </a:pPr>
            <a:r>
              <a:rPr sz="1050">
                <a:solidFill>
                  <a:srgbClr val="585858"/>
                </a:solidFill>
                <a:latin typeface="微软雅黑"/>
                <a:cs typeface="微软雅黑"/>
              </a:rPr>
              <a:t>白带异常</a:t>
            </a:r>
            <a:endParaRPr sz="1050">
              <a:latin typeface="微软雅黑"/>
              <a:cs typeface="微软雅黑"/>
            </a:endParaRPr>
          </a:p>
          <a:p>
            <a:pPr marR="43815" algn="r">
              <a:lnSpc>
                <a:spcPct val="100000"/>
              </a:lnSpc>
              <a:spcBef>
                <a:spcPts val="1010"/>
              </a:spcBef>
            </a:pPr>
            <a:r>
              <a:rPr sz="1050" spc="5">
                <a:solidFill>
                  <a:srgbClr val="585858"/>
                </a:solidFill>
                <a:latin typeface="微软雅黑"/>
                <a:cs typeface="微软雅黑"/>
              </a:rPr>
              <a:t>有异味</a:t>
            </a:r>
            <a:endParaRPr sz="1050">
              <a:latin typeface="微软雅黑"/>
              <a:cs typeface="微软雅黑"/>
            </a:endParaRPr>
          </a:p>
          <a:p>
            <a:pPr marL="12700" marR="42545" indent="458470" algn="r">
              <a:lnSpc>
                <a:spcPct val="180200"/>
              </a:lnSpc>
            </a:pPr>
            <a:r>
              <a:rPr sz="1050" spc="5">
                <a:solidFill>
                  <a:srgbClr val="585858"/>
                </a:solidFill>
                <a:latin typeface="微软雅黑"/>
                <a:cs typeface="微软雅黑"/>
              </a:rPr>
              <a:t>炎症 起疹/小红包</a:t>
            </a:r>
            <a:endParaRPr sz="1050">
              <a:latin typeface="微软雅黑"/>
              <a:cs typeface="微软雅黑"/>
            </a:endParaRPr>
          </a:p>
          <a:p>
            <a:pPr marR="5080" algn="r">
              <a:lnSpc>
                <a:spcPct val="100000"/>
              </a:lnSpc>
              <a:spcBef>
                <a:spcPts val="1010"/>
              </a:spcBef>
            </a:pPr>
            <a:r>
              <a:rPr sz="1050" spc="5">
                <a:solidFill>
                  <a:srgbClr val="585858"/>
                </a:solidFill>
                <a:latin typeface="微软雅黑"/>
                <a:cs typeface="微软雅黑"/>
              </a:rPr>
              <a:t>其他</a:t>
            </a:r>
            <a:endParaRPr sz="1050">
              <a:latin typeface="微软雅黑"/>
              <a:cs typeface="微软雅黑"/>
            </a:endParaRPr>
          </a:p>
        </p:txBody>
      </p:sp>
      <p:sp>
        <p:nvSpPr>
          <p:cNvPr id="47" name="object 47"/>
          <p:cNvSpPr/>
          <p:nvPr/>
        </p:nvSpPr>
        <p:spPr>
          <a:xfrm>
            <a:off x="1094232" y="4364863"/>
            <a:ext cx="410209" cy="393065"/>
          </a:xfrm>
          <a:custGeom>
            <a:rect l="l" t="t" r="r" b="b"/>
            <a:pathLst>
              <a:path w="410209" h="393064">
                <a:moveTo>
                  <a:pt x="0" y="0"/>
                </a:moveTo>
                <a:lnTo>
                  <a:pt x="0" y="102488"/>
                </a:lnTo>
                <a:lnTo>
                  <a:pt x="4585" y="139430"/>
                </a:lnTo>
                <a:lnTo>
                  <a:pt x="39491" y="208289"/>
                </a:lnTo>
                <a:lnTo>
                  <a:pt x="68628" y="239288"/>
                </a:lnTo>
                <a:lnTo>
                  <a:pt x="104764" y="267389"/>
                </a:lnTo>
                <a:lnTo>
                  <a:pt x="147308" y="292132"/>
                </a:lnTo>
                <a:lnTo>
                  <a:pt x="195668" y="313060"/>
                </a:lnTo>
                <a:lnTo>
                  <a:pt x="249251" y="329712"/>
                </a:lnTo>
                <a:lnTo>
                  <a:pt x="307467" y="341630"/>
                </a:lnTo>
                <a:lnTo>
                  <a:pt x="307467" y="392811"/>
                </a:lnTo>
                <a:lnTo>
                  <a:pt x="409956" y="298195"/>
                </a:lnTo>
                <a:lnTo>
                  <a:pt x="355114" y="239141"/>
                </a:lnTo>
                <a:lnTo>
                  <a:pt x="307467" y="239141"/>
                </a:lnTo>
                <a:lnTo>
                  <a:pt x="249251" y="227223"/>
                </a:lnTo>
                <a:lnTo>
                  <a:pt x="195668" y="210571"/>
                </a:lnTo>
                <a:lnTo>
                  <a:pt x="147308" y="189643"/>
                </a:lnTo>
                <a:lnTo>
                  <a:pt x="104764" y="164900"/>
                </a:lnTo>
                <a:lnTo>
                  <a:pt x="68628" y="136799"/>
                </a:lnTo>
                <a:lnTo>
                  <a:pt x="39491" y="105800"/>
                </a:lnTo>
                <a:lnTo>
                  <a:pt x="17946" y="72361"/>
                </a:lnTo>
                <a:lnTo>
                  <a:pt x="4585" y="36941"/>
                </a:lnTo>
                <a:lnTo>
                  <a:pt x="0" y="0"/>
                </a:lnTo>
                <a:close/>
              </a:path>
              <a:path w="410209" h="393064">
                <a:moveTo>
                  <a:pt x="307467" y="187832"/>
                </a:moveTo>
                <a:lnTo>
                  <a:pt x="307467" y="239141"/>
                </a:lnTo>
                <a:lnTo>
                  <a:pt x="355114" y="239141"/>
                </a:lnTo>
                <a:lnTo>
                  <a:pt x="307467" y="187832"/>
                </a:lnTo>
                <a:close/>
              </a:path>
            </a:pathLst>
          </a:custGeom>
          <a:solidFill>
            <a:srgbClr val="D9D9D9"/>
          </a:solidFill>
        </p:spPr>
        <p:txBody>
          <a:bodyPr wrap="square" lIns="0" tIns="0" rIns="0" bIns="0" rtlCol="0"/>
          <a:lstStyle/>
          <a:p/>
        </p:txBody>
      </p:sp>
      <p:sp>
        <p:nvSpPr>
          <p:cNvPr id="48" name="object 48"/>
          <p:cNvSpPr/>
          <p:nvPr/>
        </p:nvSpPr>
        <p:spPr>
          <a:xfrm>
            <a:off x="1094929" y="4117847"/>
            <a:ext cx="409575" cy="298450"/>
          </a:xfrm>
          <a:custGeom>
            <a:rect l="l" t="t" r="r" b="b"/>
            <a:pathLst>
              <a:path w="409575" h="298450">
                <a:moveTo>
                  <a:pt x="409258" y="0"/>
                </a:moveTo>
                <a:lnTo>
                  <a:pt x="366475" y="1333"/>
                </a:lnTo>
                <a:lnTo>
                  <a:pt x="324168" y="5333"/>
                </a:lnTo>
                <a:lnTo>
                  <a:pt x="265837" y="15532"/>
                </a:lnTo>
                <a:lnTo>
                  <a:pt x="211962" y="30378"/>
                </a:lnTo>
                <a:lnTo>
                  <a:pt x="163030" y="49417"/>
                </a:lnTo>
                <a:lnTo>
                  <a:pt x="119531" y="72194"/>
                </a:lnTo>
                <a:lnTo>
                  <a:pt x="81953" y="98257"/>
                </a:lnTo>
                <a:lnTo>
                  <a:pt x="50786" y="127151"/>
                </a:lnTo>
                <a:lnTo>
                  <a:pt x="26518" y="158422"/>
                </a:lnTo>
                <a:lnTo>
                  <a:pt x="636" y="226279"/>
                </a:lnTo>
                <a:lnTo>
                  <a:pt x="0" y="261957"/>
                </a:lnTo>
                <a:lnTo>
                  <a:pt x="8218" y="298195"/>
                </a:lnTo>
                <a:lnTo>
                  <a:pt x="23982" y="265003"/>
                </a:lnTo>
                <a:lnTo>
                  <a:pt x="46763" y="234048"/>
                </a:lnTo>
                <a:lnTo>
                  <a:pt x="75958" y="205629"/>
                </a:lnTo>
                <a:lnTo>
                  <a:pt x="110965" y="180039"/>
                </a:lnTo>
                <a:lnTo>
                  <a:pt x="151178" y="157575"/>
                </a:lnTo>
                <a:lnTo>
                  <a:pt x="195997" y="138532"/>
                </a:lnTo>
                <a:lnTo>
                  <a:pt x="244817" y="123207"/>
                </a:lnTo>
                <a:lnTo>
                  <a:pt x="297036" y="111894"/>
                </a:lnTo>
                <a:lnTo>
                  <a:pt x="352051" y="104889"/>
                </a:lnTo>
                <a:lnTo>
                  <a:pt x="409258" y="102488"/>
                </a:lnTo>
                <a:lnTo>
                  <a:pt x="409258" y="0"/>
                </a:lnTo>
                <a:close/>
              </a:path>
            </a:pathLst>
          </a:custGeom>
          <a:solidFill>
            <a:srgbClr val="ADADAD"/>
          </a:solidFill>
        </p:spPr>
        <p:txBody>
          <a:bodyPr wrap="square" lIns="0" tIns="0" rIns="0" bIns="0" rtlCol="0"/>
          <a:lstStyle/>
          <a:p/>
        </p:txBody>
      </p:sp>
      <p:sp>
        <p:nvSpPr>
          <p:cNvPr id="49" name="object 49"/>
          <p:cNvSpPr txBox="1"/>
          <p:nvPr/>
        </p:nvSpPr>
        <p:spPr>
          <a:xfrm>
            <a:off x="526795" y="1036396"/>
            <a:ext cx="7536815" cy="300355"/>
          </a:xfrm>
          <a:prstGeom prst="rect">
            <a:avLst/>
          </a:prstGeom>
        </p:spPr>
        <p:txBody>
          <a:bodyPr vert="horz" wrap="square" lIns="0" tIns="12700" rIns="0" bIns="0" rtlCol="0">
            <a:spAutoFit/>
          </a:bodyPr>
          <a:lstStyle/>
          <a:p>
            <a:pPr marL="12700">
              <a:lnSpc>
                <a:spcPct val="100000"/>
              </a:lnSpc>
              <a:spcBef>
                <a:spcPts val="100"/>
              </a:spcBef>
            </a:pPr>
            <a:r>
              <a:rPr sz="1800" spc="-5">
                <a:solidFill>
                  <a:srgbClr val="7E7E7E"/>
                </a:solidFill>
                <a:latin typeface="微软雅黑"/>
                <a:cs typeface="微软雅黑"/>
              </a:rPr>
              <a:t>近九成女性曾出现过私处健康问题，常见不适症状为瘙</a:t>
            </a:r>
            <a:r>
              <a:rPr sz="1800">
                <a:solidFill>
                  <a:srgbClr val="7E7E7E"/>
                </a:solidFill>
                <a:latin typeface="微软雅黑"/>
                <a:cs typeface="微软雅黑"/>
              </a:rPr>
              <a:t>痒</a:t>
            </a:r>
            <a:r>
              <a:rPr sz="1800" spc="-5">
                <a:solidFill>
                  <a:srgbClr val="7E7E7E"/>
                </a:solidFill>
                <a:latin typeface="微软雅黑"/>
                <a:cs typeface="微软雅黑"/>
              </a:rPr>
              <a:t>/白带异常/有异味</a:t>
            </a:r>
            <a:endParaRPr sz="1800">
              <a:latin typeface="微软雅黑"/>
              <a:cs typeface="微软雅黑"/>
            </a:endParaRPr>
          </a:p>
        </p:txBody>
      </p:sp>
      <p:sp>
        <p:nvSpPr>
          <p:cNvPr id="50" name="object 50"/>
          <p:cNvSpPr txBox="1"/>
          <p:nvPr/>
        </p:nvSpPr>
        <p:spPr>
          <a:xfrm>
            <a:off x="1730120" y="2427224"/>
            <a:ext cx="2865120" cy="239395"/>
          </a:xfrm>
          <a:prstGeom prst="rect">
            <a:avLst/>
          </a:prstGeom>
        </p:spPr>
        <p:txBody>
          <a:bodyPr vert="horz" wrap="square" lIns="0" tIns="13335" rIns="0" bIns="0" rtlCol="0">
            <a:spAutoFit/>
          </a:bodyPr>
          <a:lstStyle/>
          <a:p>
            <a:pPr marL="12700">
              <a:lnSpc>
                <a:spcPct val="100000"/>
              </a:lnSpc>
              <a:spcBef>
                <a:spcPts val="105"/>
              </a:spcBef>
            </a:pPr>
            <a:r>
              <a:rPr sz="1400" b="1" spc="-5">
                <a:solidFill>
                  <a:srgbClr val="404040"/>
                </a:solidFill>
                <a:latin typeface="微软雅黑"/>
                <a:cs typeface="微软雅黑"/>
              </a:rPr>
              <a:t>2023</a:t>
            </a:r>
            <a:r>
              <a:rPr sz="1400" b="1">
                <a:solidFill>
                  <a:srgbClr val="404040"/>
                </a:solidFill>
                <a:latin typeface="微软雅黑"/>
                <a:cs typeface="微软雅黑"/>
              </a:rPr>
              <a:t>年中国女性私处健康</a:t>
            </a:r>
            <a:r>
              <a:rPr sz="1400" b="1" spc="-15">
                <a:solidFill>
                  <a:srgbClr val="404040"/>
                </a:solidFill>
                <a:latin typeface="微软雅黑"/>
                <a:cs typeface="微软雅黑"/>
              </a:rPr>
              <a:t>问</a:t>
            </a:r>
            <a:r>
              <a:rPr sz="1400" b="1">
                <a:solidFill>
                  <a:srgbClr val="404040"/>
                </a:solidFill>
                <a:latin typeface="微软雅黑"/>
                <a:cs typeface="微软雅黑"/>
              </a:rPr>
              <a:t>题</a:t>
            </a:r>
            <a:r>
              <a:rPr sz="1400" b="1" spc="-5">
                <a:solidFill>
                  <a:srgbClr val="404040"/>
                </a:solidFill>
                <a:latin typeface="微软雅黑"/>
                <a:cs typeface="微软雅黑"/>
              </a:rPr>
              <a:t>/</a:t>
            </a:r>
            <a:r>
              <a:rPr sz="1400" b="1">
                <a:solidFill>
                  <a:srgbClr val="404040"/>
                </a:solidFill>
                <a:latin typeface="微软雅黑"/>
                <a:cs typeface="微软雅黑"/>
              </a:rPr>
              <a:t>症状</a:t>
            </a:r>
            <a:endParaRPr sz="1400">
              <a:latin typeface="微软雅黑"/>
              <a:cs typeface="微软雅黑"/>
            </a:endParaRPr>
          </a:p>
        </p:txBody>
      </p:sp>
      <p:sp>
        <p:nvSpPr>
          <p:cNvPr id="51" name="object 51"/>
          <p:cNvSpPr txBox="1"/>
          <p:nvPr/>
        </p:nvSpPr>
        <p:spPr>
          <a:xfrm>
            <a:off x="4394072" y="2849973"/>
            <a:ext cx="939800" cy="699770"/>
          </a:xfrm>
          <a:prstGeom prst="rect">
            <a:avLst/>
          </a:prstGeom>
        </p:spPr>
        <p:txBody>
          <a:bodyPr vert="horz" wrap="square" lIns="0" tIns="12700" rIns="0" bIns="0" rtlCol="0">
            <a:spAutoFit/>
          </a:bodyPr>
          <a:lstStyle/>
          <a:p>
            <a:pPr marL="12700" marR="5080">
              <a:lnSpc>
                <a:spcPct val="113700"/>
              </a:lnSpc>
              <a:spcBef>
                <a:spcPts val="100"/>
              </a:spcBef>
            </a:pPr>
            <a:r>
              <a:rPr sz="950" b="1" i="1" u="sng" spc="-50">
                <a:solidFill>
                  <a:srgbClr val="404040"/>
                </a:solidFill>
                <a:uFill>
                  <a:solidFill>
                    <a:srgbClr val="404040"/>
                  </a:solidFill>
                </a:uFill>
                <a:latin typeface="微软雅黑"/>
                <a:cs typeface="微软雅黑"/>
              </a:rPr>
              <a:t>出现过私处不适的 女性受访者比例：</a:t>
            </a:r>
            <a:endParaRPr sz="950">
              <a:latin typeface="微软雅黑"/>
              <a:cs typeface="微软雅黑"/>
            </a:endParaRPr>
          </a:p>
          <a:p>
            <a:pPr marL="12700">
              <a:lnSpc>
                <a:spcPct val="100000"/>
              </a:lnSpc>
              <a:spcBef>
                <a:spcPts val="195"/>
              </a:spcBef>
            </a:pPr>
            <a:r>
              <a:rPr sz="2100" b="1" i="1" u="heavy" spc="-60">
                <a:solidFill>
                  <a:srgbClr val="1EC7F3"/>
                </a:solidFill>
                <a:uFill>
                  <a:solidFill>
                    <a:srgbClr val="1EC7F3"/>
                  </a:solidFill>
                </a:uFill>
                <a:latin typeface="微软雅黑"/>
                <a:cs typeface="微软雅黑"/>
              </a:rPr>
              <a:t>89.3%</a:t>
            </a:r>
            <a:endParaRPr sz="2100">
              <a:latin typeface="微软雅黑"/>
              <a:cs typeface="微软雅黑"/>
            </a:endParaRPr>
          </a:p>
        </p:txBody>
      </p:sp>
      <p:sp>
        <p:nvSpPr>
          <p:cNvPr id="52" name="object 52"/>
          <p:cNvSpPr/>
          <p:nvPr/>
        </p:nvSpPr>
        <p:spPr>
          <a:xfrm>
            <a:off x="1617725" y="4568190"/>
            <a:ext cx="3767454" cy="899160"/>
          </a:xfrm>
          <a:custGeom>
            <a:rect l="l" t="t" r="r" b="b"/>
            <a:pathLst>
              <a:path w="3767454" h="899160">
                <a:moveTo>
                  <a:pt x="0" y="65786"/>
                </a:moveTo>
                <a:lnTo>
                  <a:pt x="5171" y="40183"/>
                </a:lnTo>
                <a:lnTo>
                  <a:pt x="19272" y="19272"/>
                </a:lnTo>
                <a:lnTo>
                  <a:pt x="40183" y="5171"/>
                </a:lnTo>
                <a:lnTo>
                  <a:pt x="65786" y="0"/>
                </a:lnTo>
                <a:lnTo>
                  <a:pt x="3701541" y="0"/>
                </a:lnTo>
                <a:lnTo>
                  <a:pt x="3727144" y="5171"/>
                </a:lnTo>
                <a:lnTo>
                  <a:pt x="3748055" y="19272"/>
                </a:lnTo>
                <a:lnTo>
                  <a:pt x="3762156" y="40183"/>
                </a:lnTo>
                <a:lnTo>
                  <a:pt x="3767328" y="65786"/>
                </a:lnTo>
                <a:lnTo>
                  <a:pt x="3767328" y="833374"/>
                </a:lnTo>
                <a:lnTo>
                  <a:pt x="3762156" y="858976"/>
                </a:lnTo>
                <a:lnTo>
                  <a:pt x="3748055" y="879887"/>
                </a:lnTo>
                <a:lnTo>
                  <a:pt x="3727144" y="893988"/>
                </a:lnTo>
                <a:lnTo>
                  <a:pt x="3701541" y="899160"/>
                </a:lnTo>
                <a:lnTo>
                  <a:pt x="65786" y="899160"/>
                </a:lnTo>
                <a:lnTo>
                  <a:pt x="40183" y="893988"/>
                </a:lnTo>
                <a:lnTo>
                  <a:pt x="19272" y="879887"/>
                </a:lnTo>
                <a:lnTo>
                  <a:pt x="5171" y="858976"/>
                </a:lnTo>
                <a:lnTo>
                  <a:pt x="0" y="833374"/>
                </a:lnTo>
                <a:lnTo>
                  <a:pt x="0" y="65786"/>
                </a:lnTo>
                <a:close/>
              </a:path>
            </a:pathLst>
          </a:custGeom>
          <a:ln w="19050">
            <a:solidFill>
              <a:srgbClr val="00AFEF"/>
            </a:solidFill>
            <a:prstDash val="sysDot"/>
          </a:ln>
        </p:spPr>
        <p:txBody>
          <a:bodyPr wrap="square" lIns="0" tIns="0" rIns="0" bIns="0" rtlCol="0"/>
          <a:lstStyle/>
          <a:p/>
        </p:txBody>
      </p:sp>
      <p:sp>
        <p:nvSpPr>
          <p:cNvPr id="53" name="object 53"/>
          <p:cNvSpPr/>
          <p:nvPr/>
        </p:nvSpPr>
        <p:spPr>
          <a:xfrm>
            <a:off x="8293607" y="4934711"/>
            <a:ext cx="2243455" cy="231775"/>
          </a:xfrm>
          <a:custGeom>
            <a:rect l="l" t="t" r="r" b="b"/>
            <a:pathLst>
              <a:path w="2243454" h="231775">
                <a:moveTo>
                  <a:pt x="2243328" y="0"/>
                </a:moveTo>
                <a:lnTo>
                  <a:pt x="0" y="0"/>
                </a:lnTo>
                <a:lnTo>
                  <a:pt x="0" y="231648"/>
                </a:lnTo>
                <a:lnTo>
                  <a:pt x="2243328" y="231648"/>
                </a:lnTo>
                <a:lnTo>
                  <a:pt x="2243328" y="0"/>
                </a:lnTo>
                <a:close/>
              </a:path>
            </a:pathLst>
          </a:custGeom>
          <a:solidFill>
            <a:srgbClr val="B1D234"/>
          </a:solidFill>
        </p:spPr>
        <p:txBody>
          <a:bodyPr wrap="square" lIns="0" tIns="0" rIns="0" bIns="0" rtlCol="0"/>
          <a:lstStyle/>
          <a:p/>
        </p:txBody>
      </p:sp>
      <p:sp>
        <p:nvSpPr>
          <p:cNvPr id="54" name="object 54"/>
          <p:cNvSpPr/>
          <p:nvPr/>
        </p:nvSpPr>
        <p:spPr>
          <a:xfrm>
            <a:off x="8293607" y="5257800"/>
            <a:ext cx="1390015" cy="231775"/>
          </a:xfrm>
          <a:custGeom>
            <a:rect l="l" t="t" r="r" b="b"/>
            <a:pathLst>
              <a:path w="1390015" h="231775">
                <a:moveTo>
                  <a:pt x="1389888" y="0"/>
                </a:moveTo>
                <a:lnTo>
                  <a:pt x="0" y="0"/>
                </a:lnTo>
                <a:lnTo>
                  <a:pt x="0" y="231647"/>
                </a:lnTo>
                <a:lnTo>
                  <a:pt x="1389888" y="231647"/>
                </a:lnTo>
                <a:lnTo>
                  <a:pt x="1389888" y="0"/>
                </a:lnTo>
                <a:close/>
              </a:path>
            </a:pathLst>
          </a:custGeom>
          <a:solidFill>
            <a:srgbClr val="B1D234"/>
          </a:solidFill>
        </p:spPr>
        <p:txBody>
          <a:bodyPr wrap="square" lIns="0" tIns="0" rIns="0" bIns="0" rtlCol="0"/>
          <a:lstStyle/>
          <a:p/>
        </p:txBody>
      </p:sp>
      <p:sp>
        <p:nvSpPr>
          <p:cNvPr id="55" name="object 55"/>
          <p:cNvSpPr/>
          <p:nvPr/>
        </p:nvSpPr>
        <p:spPr>
          <a:xfrm>
            <a:off x="8293607" y="5580888"/>
            <a:ext cx="736600" cy="231775"/>
          </a:xfrm>
          <a:custGeom>
            <a:rect l="l" t="t" r="r" b="b"/>
            <a:pathLst>
              <a:path w="736600" h="231775">
                <a:moveTo>
                  <a:pt x="736092" y="0"/>
                </a:moveTo>
                <a:lnTo>
                  <a:pt x="0" y="0"/>
                </a:lnTo>
                <a:lnTo>
                  <a:pt x="0" y="231648"/>
                </a:lnTo>
                <a:lnTo>
                  <a:pt x="736092" y="231648"/>
                </a:lnTo>
                <a:lnTo>
                  <a:pt x="736092" y="0"/>
                </a:lnTo>
                <a:close/>
              </a:path>
            </a:pathLst>
          </a:custGeom>
          <a:solidFill>
            <a:srgbClr val="B1D234"/>
          </a:solidFill>
        </p:spPr>
        <p:txBody>
          <a:bodyPr wrap="square" lIns="0" tIns="0" rIns="0" bIns="0" rtlCol="0"/>
          <a:lstStyle/>
          <a:p/>
        </p:txBody>
      </p:sp>
      <p:sp>
        <p:nvSpPr>
          <p:cNvPr id="56" name="object 56"/>
          <p:cNvSpPr/>
          <p:nvPr/>
        </p:nvSpPr>
        <p:spPr>
          <a:xfrm flipH="1">
            <a:off x="8295131" y="5903976"/>
            <a:ext cx="0" cy="231775"/>
          </a:xfrm>
          <a:custGeom>
            <a:rect l="l" t="t" r="r" b="b"/>
            <a:pathLst>
              <a:path h="231775">
                <a:moveTo>
                  <a:pt x="0" y="0"/>
                </a:moveTo>
                <a:lnTo>
                  <a:pt x="0" y="231648"/>
                </a:lnTo>
              </a:path>
            </a:pathLst>
          </a:custGeom>
          <a:ln w="3175">
            <a:solidFill>
              <a:srgbClr val="B1D234"/>
            </a:solidFill>
          </a:ln>
        </p:spPr>
        <p:txBody>
          <a:bodyPr wrap="square" lIns="0" tIns="0" rIns="0" bIns="0" rtlCol="0"/>
          <a:lstStyle/>
          <a:p/>
        </p:txBody>
      </p:sp>
      <p:sp>
        <p:nvSpPr>
          <p:cNvPr id="57" name="object 57"/>
          <p:cNvSpPr/>
          <p:nvPr/>
        </p:nvSpPr>
        <p:spPr>
          <a:xfrm flipH="1">
            <a:off x="8293607" y="4565903"/>
            <a:ext cx="0" cy="1615440"/>
          </a:xfrm>
          <a:custGeom>
            <a:rect l="l" t="t" r="r" b="b"/>
            <a:pathLst>
              <a:path h="1615439">
                <a:moveTo>
                  <a:pt x="0" y="0"/>
                </a:moveTo>
                <a:lnTo>
                  <a:pt x="0" y="1615440"/>
                </a:lnTo>
              </a:path>
            </a:pathLst>
          </a:custGeom>
          <a:ln w="3175">
            <a:solidFill>
              <a:srgbClr val="D9D9D9"/>
            </a:solidFill>
          </a:ln>
        </p:spPr>
        <p:txBody>
          <a:bodyPr wrap="square" lIns="0" tIns="0" rIns="0" bIns="0" rtlCol="0"/>
          <a:lstStyle/>
          <a:p/>
        </p:txBody>
      </p:sp>
      <p:sp>
        <p:nvSpPr>
          <p:cNvPr id="58" name="object 58"/>
          <p:cNvSpPr txBox="1"/>
          <p:nvPr/>
        </p:nvSpPr>
        <p:spPr>
          <a:xfrm>
            <a:off x="11071097" y="4634610"/>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585858"/>
                </a:solidFill>
                <a:latin typeface="微软雅黑"/>
                <a:cs typeface="微软雅黑"/>
              </a:rPr>
              <a:t>78.5%</a:t>
            </a:r>
            <a:endParaRPr sz="1050">
              <a:latin typeface="微软雅黑"/>
              <a:cs typeface="微软雅黑"/>
            </a:endParaRPr>
          </a:p>
        </p:txBody>
      </p:sp>
      <p:sp>
        <p:nvSpPr>
          <p:cNvPr id="59" name="object 59"/>
          <p:cNvSpPr txBox="1"/>
          <p:nvPr/>
        </p:nvSpPr>
        <p:spPr>
          <a:xfrm>
            <a:off x="10600690" y="4957952"/>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585858"/>
                </a:solidFill>
                <a:latin typeface="微软雅黑"/>
                <a:cs typeface="微软雅黑"/>
              </a:rPr>
              <a:t>64.9%</a:t>
            </a:r>
            <a:endParaRPr sz="1050">
              <a:latin typeface="微软雅黑"/>
              <a:cs typeface="微软雅黑"/>
            </a:endParaRPr>
          </a:p>
        </p:txBody>
      </p:sp>
      <p:sp>
        <p:nvSpPr>
          <p:cNvPr id="60" name="object 60"/>
          <p:cNvSpPr txBox="1"/>
          <p:nvPr/>
        </p:nvSpPr>
        <p:spPr>
          <a:xfrm>
            <a:off x="9746742" y="5281040"/>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585858"/>
                </a:solidFill>
                <a:latin typeface="微软雅黑"/>
                <a:cs typeface="微软雅黑"/>
              </a:rPr>
              <a:t>40.2%</a:t>
            </a:r>
            <a:endParaRPr sz="1050">
              <a:latin typeface="微软雅黑"/>
              <a:cs typeface="微软雅黑"/>
            </a:endParaRPr>
          </a:p>
        </p:txBody>
      </p:sp>
      <p:sp>
        <p:nvSpPr>
          <p:cNvPr id="61" name="object 61"/>
          <p:cNvSpPr txBox="1"/>
          <p:nvPr/>
        </p:nvSpPr>
        <p:spPr>
          <a:xfrm>
            <a:off x="9093200" y="5604459"/>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585858"/>
                </a:solidFill>
                <a:latin typeface="微软雅黑"/>
                <a:cs typeface="微软雅黑"/>
              </a:rPr>
              <a:t>21.3%</a:t>
            </a:r>
            <a:endParaRPr sz="1050">
              <a:latin typeface="微软雅黑"/>
              <a:cs typeface="微软雅黑"/>
            </a:endParaRPr>
          </a:p>
        </p:txBody>
      </p:sp>
      <p:sp>
        <p:nvSpPr>
          <p:cNvPr id="62" name="object 62"/>
          <p:cNvSpPr txBox="1"/>
          <p:nvPr/>
        </p:nvSpPr>
        <p:spPr>
          <a:xfrm>
            <a:off x="8360791" y="5927547"/>
            <a:ext cx="33528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585858"/>
                </a:solidFill>
                <a:latin typeface="微软雅黑"/>
                <a:cs typeface="微软雅黑"/>
              </a:rPr>
              <a:t>0.1%</a:t>
            </a:r>
            <a:endParaRPr sz="1050">
              <a:latin typeface="微软雅黑"/>
              <a:cs typeface="微软雅黑"/>
            </a:endParaRPr>
          </a:p>
        </p:txBody>
      </p:sp>
      <p:sp>
        <p:nvSpPr>
          <p:cNvPr id="63" name="object 63"/>
          <p:cNvSpPr txBox="1"/>
          <p:nvPr/>
        </p:nvSpPr>
        <p:spPr>
          <a:xfrm>
            <a:off x="7038213" y="4623942"/>
            <a:ext cx="1134110" cy="1479550"/>
          </a:xfrm>
          <a:prstGeom prst="rect">
            <a:avLst/>
          </a:prstGeom>
        </p:spPr>
        <p:txBody>
          <a:bodyPr vert="horz" wrap="square" lIns="0" tIns="13335" rIns="0" bIns="0" rtlCol="0">
            <a:spAutoFit/>
          </a:bodyPr>
          <a:lstStyle/>
          <a:p>
            <a:pPr marR="43815" algn="r">
              <a:lnSpc>
                <a:spcPct val="100000"/>
              </a:lnSpc>
              <a:spcBef>
                <a:spcPts val="105"/>
              </a:spcBef>
            </a:pPr>
            <a:r>
              <a:rPr sz="1050" spc="5">
                <a:solidFill>
                  <a:srgbClr val="585858"/>
                </a:solidFill>
                <a:latin typeface="微软雅黑"/>
                <a:cs typeface="微软雅黑"/>
              </a:rPr>
              <a:t>加强个人卫生</a:t>
            </a:r>
            <a:endParaRPr sz="1050">
              <a:latin typeface="微软雅黑"/>
              <a:cs typeface="微软雅黑"/>
            </a:endParaRPr>
          </a:p>
          <a:p>
            <a:pPr marL="12700" marR="41910" indent="533400" algn="r">
              <a:lnSpc>
                <a:spcPct val="202000"/>
              </a:lnSpc>
            </a:pPr>
            <a:r>
              <a:rPr sz="1050" spc="5">
                <a:solidFill>
                  <a:srgbClr val="585858"/>
                </a:solidFill>
                <a:latin typeface="微软雅黑"/>
                <a:cs typeface="微软雅黑"/>
              </a:rPr>
              <a:t>医院就诊 使用私处护理</a:t>
            </a:r>
            <a:r>
              <a:rPr sz="1050" spc="-10">
                <a:solidFill>
                  <a:srgbClr val="585858"/>
                </a:solidFill>
                <a:latin typeface="微软雅黑"/>
                <a:cs typeface="微软雅黑"/>
              </a:rPr>
              <a:t>产</a:t>
            </a:r>
            <a:r>
              <a:rPr sz="1050" spc="5">
                <a:solidFill>
                  <a:srgbClr val="585858"/>
                </a:solidFill>
                <a:latin typeface="微软雅黑"/>
                <a:cs typeface="微软雅黑"/>
              </a:rPr>
              <a:t>品 不严重不处理</a:t>
            </a:r>
            <a:endParaRPr sz="1050">
              <a:latin typeface="微软雅黑"/>
              <a:cs typeface="微软雅黑"/>
            </a:endParaRPr>
          </a:p>
          <a:p>
            <a:pPr>
              <a:lnSpc>
                <a:spcPct val="100000"/>
              </a:lnSpc>
              <a:spcBef>
                <a:spcPts val="85"/>
              </a:spcBef>
            </a:pPr>
            <a:endParaRPr sz="650">
              <a:latin typeface="微软雅黑"/>
              <a:cs typeface="微软雅黑"/>
            </a:endParaRPr>
          </a:p>
          <a:p>
            <a:pPr marR="5080" algn="r">
              <a:lnSpc>
                <a:spcPct val="100000"/>
              </a:lnSpc>
            </a:pPr>
            <a:r>
              <a:rPr sz="1050" spc="5">
                <a:solidFill>
                  <a:srgbClr val="585858"/>
                </a:solidFill>
                <a:latin typeface="微软雅黑"/>
                <a:cs typeface="微软雅黑"/>
              </a:rPr>
              <a:t>其他</a:t>
            </a:r>
            <a:endParaRPr sz="1050">
              <a:latin typeface="微软雅黑"/>
              <a:cs typeface="微软雅黑"/>
            </a:endParaRPr>
          </a:p>
        </p:txBody>
      </p:sp>
      <p:sp>
        <p:nvSpPr>
          <p:cNvPr id="64" name="object 64"/>
          <p:cNvSpPr/>
          <p:nvPr/>
        </p:nvSpPr>
        <p:spPr>
          <a:xfrm>
            <a:off x="8196071" y="2849879"/>
            <a:ext cx="1748027" cy="1563624"/>
          </a:xfrm>
          <a:prstGeom prst="rect">
            <a:avLst/>
          </a:prstGeom>
          <a:blipFill>
            <a:blip r:embed="rId4"/>
            <a:stretch>
              <a:fillRect/>
            </a:stretch>
          </a:blipFill>
        </p:spPr>
        <p:txBody>
          <a:bodyPr wrap="square" lIns="0" tIns="0" rIns="0" bIns="0" rtlCol="0"/>
          <a:lstStyle/>
          <a:p/>
        </p:txBody>
      </p:sp>
      <p:sp>
        <p:nvSpPr>
          <p:cNvPr id="65" name="object 65"/>
          <p:cNvSpPr/>
          <p:nvPr/>
        </p:nvSpPr>
        <p:spPr>
          <a:xfrm>
            <a:off x="7034021" y="5215890"/>
            <a:ext cx="4505325" cy="350520"/>
          </a:xfrm>
          <a:custGeom>
            <a:rect l="l" t="t" r="r" b="b"/>
            <a:pathLst>
              <a:path w="4505325" h="350520">
                <a:moveTo>
                  <a:pt x="0" y="25654"/>
                </a:moveTo>
                <a:lnTo>
                  <a:pt x="2008" y="15644"/>
                </a:lnTo>
                <a:lnTo>
                  <a:pt x="7493" y="7493"/>
                </a:lnTo>
                <a:lnTo>
                  <a:pt x="15644" y="2008"/>
                </a:lnTo>
                <a:lnTo>
                  <a:pt x="25653" y="0"/>
                </a:lnTo>
                <a:lnTo>
                  <a:pt x="4479289" y="0"/>
                </a:lnTo>
                <a:lnTo>
                  <a:pt x="4489299" y="2008"/>
                </a:lnTo>
                <a:lnTo>
                  <a:pt x="4497451" y="7493"/>
                </a:lnTo>
                <a:lnTo>
                  <a:pt x="4502935" y="15644"/>
                </a:lnTo>
                <a:lnTo>
                  <a:pt x="4504944" y="25654"/>
                </a:lnTo>
                <a:lnTo>
                  <a:pt x="4504944" y="324866"/>
                </a:lnTo>
                <a:lnTo>
                  <a:pt x="4502935" y="334875"/>
                </a:lnTo>
                <a:lnTo>
                  <a:pt x="4497451" y="343027"/>
                </a:lnTo>
                <a:lnTo>
                  <a:pt x="4489299" y="348511"/>
                </a:lnTo>
                <a:lnTo>
                  <a:pt x="4479289" y="350520"/>
                </a:lnTo>
                <a:lnTo>
                  <a:pt x="25653" y="350520"/>
                </a:lnTo>
                <a:lnTo>
                  <a:pt x="15644" y="348511"/>
                </a:lnTo>
                <a:lnTo>
                  <a:pt x="7492" y="343027"/>
                </a:lnTo>
                <a:lnTo>
                  <a:pt x="2008" y="334875"/>
                </a:lnTo>
                <a:lnTo>
                  <a:pt x="0" y="324866"/>
                </a:lnTo>
                <a:lnTo>
                  <a:pt x="0" y="25654"/>
                </a:lnTo>
                <a:close/>
              </a:path>
            </a:pathLst>
          </a:custGeom>
          <a:ln w="19050">
            <a:solidFill>
              <a:srgbClr val="00AFEF"/>
            </a:solidFill>
            <a:prstDash val="sysDot"/>
          </a:ln>
        </p:spPr>
        <p:txBody>
          <a:bodyPr wrap="square" lIns="0" tIns="0" rIns="0" bIns="0" rtlCol="0"/>
          <a:lstStyle/>
          <a:p/>
        </p:txBody>
      </p:sp>
      <p:sp>
        <p:nvSpPr>
          <p:cNvPr id="66" name="object 66"/>
          <p:cNvSpPr/>
          <p:nvPr/>
        </p:nvSpPr>
        <p:spPr>
          <a:xfrm>
            <a:off x="6729983" y="4308855"/>
            <a:ext cx="411480" cy="393065"/>
          </a:xfrm>
          <a:custGeom>
            <a:rect l="l" t="t" r="r" b="b"/>
            <a:pathLst>
              <a:path w="411479" h="393064">
                <a:moveTo>
                  <a:pt x="0" y="0"/>
                </a:moveTo>
                <a:lnTo>
                  <a:pt x="0" y="102870"/>
                </a:lnTo>
                <a:lnTo>
                  <a:pt x="4600" y="139685"/>
                </a:lnTo>
                <a:lnTo>
                  <a:pt x="39623" y="208298"/>
                </a:lnTo>
                <a:lnTo>
                  <a:pt x="68862" y="239184"/>
                </a:lnTo>
                <a:lnTo>
                  <a:pt x="105127" y="267179"/>
                </a:lnTo>
                <a:lnTo>
                  <a:pt x="147827" y="291827"/>
                </a:lnTo>
                <a:lnTo>
                  <a:pt x="196370" y="312671"/>
                </a:lnTo>
                <a:lnTo>
                  <a:pt x="250161" y="329255"/>
                </a:lnTo>
                <a:lnTo>
                  <a:pt x="308610" y="341122"/>
                </a:lnTo>
                <a:lnTo>
                  <a:pt x="308610" y="392557"/>
                </a:lnTo>
                <a:lnTo>
                  <a:pt x="411480" y="297434"/>
                </a:lnTo>
                <a:lnTo>
                  <a:pt x="356442" y="238252"/>
                </a:lnTo>
                <a:lnTo>
                  <a:pt x="308610" y="238252"/>
                </a:lnTo>
                <a:lnTo>
                  <a:pt x="250161" y="226385"/>
                </a:lnTo>
                <a:lnTo>
                  <a:pt x="196370" y="209801"/>
                </a:lnTo>
                <a:lnTo>
                  <a:pt x="147828" y="188957"/>
                </a:lnTo>
                <a:lnTo>
                  <a:pt x="105127" y="164309"/>
                </a:lnTo>
                <a:lnTo>
                  <a:pt x="68862" y="136314"/>
                </a:lnTo>
                <a:lnTo>
                  <a:pt x="39624" y="105428"/>
                </a:lnTo>
                <a:lnTo>
                  <a:pt x="18005" y="72110"/>
                </a:lnTo>
                <a:lnTo>
                  <a:pt x="4600" y="36815"/>
                </a:lnTo>
                <a:lnTo>
                  <a:pt x="0" y="0"/>
                </a:lnTo>
                <a:close/>
              </a:path>
              <a:path w="411479" h="393064">
                <a:moveTo>
                  <a:pt x="308610" y="186817"/>
                </a:moveTo>
                <a:lnTo>
                  <a:pt x="308610" y="238252"/>
                </a:lnTo>
                <a:lnTo>
                  <a:pt x="356442" y="238252"/>
                </a:lnTo>
                <a:lnTo>
                  <a:pt x="308610" y="186817"/>
                </a:lnTo>
                <a:close/>
              </a:path>
            </a:pathLst>
          </a:custGeom>
          <a:solidFill>
            <a:srgbClr val="D9D9D9"/>
          </a:solidFill>
        </p:spPr>
        <p:txBody>
          <a:bodyPr wrap="square" lIns="0" tIns="0" rIns="0" bIns="0" rtlCol="0"/>
          <a:lstStyle/>
          <a:p/>
        </p:txBody>
      </p:sp>
      <p:sp>
        <p:nvSpPr>
          <p:cNvPr id="67" name="object 67"/>
          <p:cNvSpPr/>
          <p:nvPr/>
        </p:nvSpPr>
        <p:spPr>
          <a:xfrm>
            <a:off x="6730751" y="4062984"/>
            <a:ext cx="410845" cy="297815"/>
          </a:xfrm>
          <a:custGeom>
            <a:rect l="l" t="t" r="r" b="b"/>
            <a:pathLst>
              <a:path w="410845" h="297814">
                <a:moveTo>
                  <a:pt x="410711" y="0"/>
                </a:moveTo>
                <a:lnTo>
                  <a:pt x="367420" y="1349"/>
                </a:lnTo>
                <a:lnTo>
                  <a:pt x="324605" y="5461"/>
                </a:lnTo>
                <a:lnTo>
                  <a:pt x="266101" y="15650"/>
                </a:lnTo>
                <a:lnTo>
                  <a:pt x="212075" y="30468"/>
                </a:lnTo>
                <a:lnTo>
                  <a:pt x="163017" y="49461"/>
                </a:lnTo>
                <a:lnTo>
                  <a:pt x="119419" y="72176"/>
                </a:lnTo>
                <a:lnTo>
                  <a:pt x="81773" y="98160"/>
                </a:lnTo>
                <a:lnTo>
                  <a:pt x="50569" y="126959"/>
                </a:lnTo>
                <a:lnTo>
                  <a:pt x="26298" y="158119"/>
                </a:lnTo>
                <a:lnTo>
                  <a:pt x="522" y="225710"/>
                </a:lnTo>
                <a:lnTo>
                  <a:pt x="0" y="261234"/>
                </a:lnTo>
                <a:lnTo>
                  <a:pt x="8375" y="297307"/>
                </a:lnTo>
                <a:lnTo>
                  <a:pt x="24246" y="264303"/>
                </a:lnTo>
                <a:lnTo>
                  <a:pt x="47146" y="233535"/>
                </a:lnTo>
                <a:lnTo>
                  <a:pt x="76469" y="205294"/>
                </a:lnTo>
                <a:lnTo>
                  <a:pt x="111611" y="179871"/>
                </a:lnTo>
                <a:lnTo>
                  <a:pt x="151965" y="157559"/>
                </a:lnTo>
                <a:lnTo>
                  <a:pt x="196924" y="138649"/>
                </a:lnTo>
                <a:lnTo>
                  <a:pt x="245885" y="123433"/>
                </a:lnTo>
                <a:lnTo>
                  <a:pt x="298240" y="112203"/>
                </a:lnTo>
                <a:lnTo>
                  <a:pt x="353384" y="105252"/>
                </a:lnTo>
                <a:lnTo>
                  <a:pt x="410711" y="102870"/>
                </a:lnTo>
                <a:lnTo>
                  <a:pt x="410711" y="0"/>
                </a:lnTo>
                <a:close/>
              </a:path>
            </a:pathLst>
          </a:custGeom>
          <a:solidFill>
            <a:srgbClr val="ADADAD"/>
          </a:solidFill>
        </p:spPr>
        <p:txBody>
          <a:bodyPr wrap="square" lIns="0" tIns="0" rIns="0" bIns="0" rtlCol="0"/>
          <a:lstStyle/>
          <a:p/>
        </p:txBody>
      </p:sp>
      <p:sp>
        <p:nvSpPr>
          <p:cNvPr id="68" name="object 68"/>
          <p:cNvSpPr txBox="1"/>
          <p:nvPr/>
        </p:nvSpPr>
        <p:spPr>
          <a:xfrm rot="18900000">
            <a:off x="4062142" y="3339572"/>
            <a:ext cx="4015843" cy="127000"/>
          </a:xfrm>
          <a:prstGeom prst="rect">
            <a:avLst/>
          </a:prstGeom>
        </p:spPr>
        <p:txBody>
          <a:bodyPr vert="horz" wrap="square" lIns="0" tIns="0" rIns="0" bIns="0" rtlCol="0">
            <a:spAutoFit/>
          </a:bodyPr>
          <a:lstStyle/>
          <a:p>
            <a:pPr>
              <a:lnSpc>
                <a:spcPts val="990"/>
              </a:lnSpc>
            </a:pPr>
            <a:r>
              <a:rPr sz="1000" spc="-25">
                <a:latin typeface="宋体"/>
                <a:cs typeface="宋体"/>
              </a:rPr>
              <a:t>用户702693615于2023-12-30日下载，仅供本人内部使用，不可传播与转载</a:t>
            </a:r>
            <a:endParaRPr sz="1000">
              <a:latin typeface="宋体"/>
              <a:cs typeface="宋体"/>
            </a:endParaRPr>
          </a:p>
        </p:txBody>
      </p:sp>
      <p:sp>
        <p:nvSpPr>
          <p:cNvPr id="69" name="object 69"/>
          <p:cNvSpPr txBox="1"/>
          <p:nvPr/>
        </p:nvSpPr>
        <p:spPr>
          <a:xfrm>
            <a:off x="10802239" y="6563522"/>
            <a:ext cx="1221740" cy="160655"/>
          </a:xfrm>
          <a:prstGeom prst="rect">
            <a:avLst/>
          </a:prstGeom>
        </p:spPr>
        <p:txBody>
          <a:bodyPr vert="horz" wrap="square" lIns="0" tIns="19050" rIns="0" bIns="0" rtlCol="0">
            <a:spAutoFit/>
          </a:bodyPr>
          <a:lstStyle/>
          <a:p>
            <a:pPr marL="12700">
              <a:lnSpc>
                <a:spcPct val="100000"/>
              </a:lnSpc>
              <a:spcBef>
                <a:spcPts val="150"/>
              </a:spcBef>
              <a:tabLst>
                <a:tab pos="1063625"/>
              </a:tabLst>
            </a:pPr>
            <a:r>
              <a:rPr sz="700" spc="-5">
                <a:solidFill>
                  <a:srgbClr val="7E7E7E"/>
                </a:solidFill>
                <a:latin typeface="Arial"/>
                <a:cs typeface="Arial"/>
                <a:hlinkClick r:id="rId5"/>
              </a:rPr>
              <a:t>www.iresearch.com.cn</a:t>
            </a:r>
            <a:r>
              <a:rPr sz="700" spc="-5">
                <a:solidFill>
                  <a:srgbClr val="7E7E7E"/>
                </a:solidFill>
                <a:latin typeface="Arial"/>
                <a:cs typeface="Arial"/>
              </a:rPr>
              <a:t>	</a:t>
            </a:r>
            <a:fld id="{81D60167-4931-47E6-BA6A-407CBD079E47}" type="slidenum">
              <a:rPr sz="800">
                <a:solidFill>
                  <a:srgbClr val="7E7E7E"/>
                </a:solidFill>
                <a:latin typeface="微软雅黑"/>
                <a:cs typeface="微软雅黑"/>
              </a:rPr>
              <a:t>13</a:t>
            </a:fld>
            <a:endParaRPr sz="800">
              <a:latin typeface="微软雅黑"/>
              <a:cs typeface="微软雅黑"/>
            </a:endParaRPr>
          </a:p>
        </p:txBody>
      </p:sp>
      <p:sp>
        <p:nvSpPr>
          <p:cNvPr id="70" name="object 70"/>
          <p:cNvSpPr txBox="1"/>
          <p:nvPr/>
        </p:nvSpPr>
        <p:spPr>
          <a:xfrm>
            <a:off x="523748" y="6587887"/>
            <a:ext cx="1001394" cy="124460"/>
          </a:xfrm>
          <a:prstGeom prst="rect">
            <a:avLst/>
          </a:prstGeom>
        </p:spPr>
        <p:txBody>
          <a:bodyPr vert="horz" wrap="square" lIns="0" tIns="3810" rIns="0" bIns="0" rtlCol="0">
            <a:spAutoFit/>
          </a:bodyPr>
          <a:lstStyle/>
          <a:p>
            <a:pPr marL="12700">
              <a:lnSpc>
                <a:spcPct val="100000"/>
              </a:lnSpc>
              <a:spcBef>
                <a:spcPts val="30"/>
              </a:spcBef>
            </a:pPr>
            <a:r>
              <a:rPr sz="700" spc="-10">
                <a:solidFill>
                  <a:srgbClr val="7E7E7E"/>
                </a:solidFill>
                <a:latin typeface="Arial"/>
                <a:cs typeface="Arial"/>
              </a:rPr>
              <a:t>©2023.12 </a:t>
            </a:r>
            <a:r>
              <a:rPr sz="700" spc="-5">
                <a:solidFill>
                  <a:srgbClr val="7E7E7E"/>
                </a:solidFill>
                <a:latin typeface="Arial"/>
                <a:cs typeface="Arial"/>
              </a:rPr>
              <a:t>iResearch</a:t>
            </a:r>
            <a:r>
              <a:rPr sz="700" spc="1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71" name="object 71"/>
          <p:cNvSpPr txBox="1"/>
          <p:nvPr/>
        </p:nvSpPr>
        <p:spPr>
          <a:xfrm>
            <a:off x="5009134" y="6587887"/>
            <a:ext cx="911860" cy="124460"/>
          </a:xfrm>
          <a:prstGeom prst="rect">
            <a:avLst/>
          </a:prstGeom>
        </p:spPr>
        <p:txBody>
          <a:bodyPr vert="horz" wrap="square" lIns="0" tIns="3810" rIns="0" bIns="0" rtlCol="0">
            <a:spAutoFit/>
          </a:bodyPr>
          <a:lstStyle/>
          <a:p>
            <a:pPr marL="12700">
              <a:lnSpc>
                <a:spcPct val="100000"/>
              </a:lnSpc>
              <a:spcBef>
                <a:spcPts val="30"/>
              </a:spcBef>
            </a:pPr>
            <a:r>
              <a:rPr sz="700" spc="-20">
                <a:solidFill>
                  <a:srgbClr val="7E7E7E"/>
                </a:solidFill>
                <a:latin typeface="Arial"/>
                <a:cs typeface="Arial"/>
                <a:hlinkClick r:id="rId5"/>
              </a:rPr>
              <a:t>www</a:t>
            </a:r>
            <a:r>
              <a:rPr sz="700" spc="-5">
                <a:solidFill>
                  <a:srgbClr val="7E7E7E"/>
                </a:solidFill>
                <a:latin typeface="Arial"/>
                <a:cs typeface="Arial"/>
                <a:hlinkClick r:id="rId5"/>
              </a:rPr>
              <a:t>.i</a:t>
            </a:r>
            <a:r>
              <a:rPr sz="700" spc="-10">
                <a:solidFill>
                  <a:srgbClr val="7E7E7E"/>
                </a:solidFill>
                <a:latin typeface="Arial"/>
                <a:cs typeface="Arial"/>
                <a:hlinkClick r:id="rId5"/>
              </a:rPr>
              <a:t>re</a:t>
            </a:r>
            <a:r>
              <a:rPr sz="700" spc="-5">
                <a:solidFill>
                  <a:srgbClr val="7E7E7E"/>
                </a:solidFill>
                <a:latin typeface="Arial"/>
                <a:cs typeface="Arial"/>
                <a:hlinkClick r:id="rId5"/>
              </a:rPr>
              <a:t>s</a:t>
            </a:r>
            <a:r>
              <a:rPr sz="700" spc="-10">
                <a:solidFill>
                  <a:srgbClr val="7E7E7E"/>
                </a:solidFill>
                <a:latin typeface="Arial"/>
                <a:cs typeface="Arial"/>
                <a:hlinkClick r:id="rId5"/>
              </a:rPr>
              <a:t>ear</a:t>
            </a:r>
            <a:r>
              <a:rPr sz="700" spc="-5">
                <a:solidFill>
                  <a:srgbClr val="7E7E7E"/>
                </a:solidFill>
                <a:latin typeface="Arial"/>
                <a:cs typeface="Arial"/>
                <a:hlinkClick r:id="rId5"/>
              </a:rPr>
              <a:t>c</a:t>
            </a:r>
            <a:r>
              <a:rPr sz="700">
                <a:solidFill>
                  <a:srgbClr val="7E7E7E"/>
                </a:solidFill>
                <a:latin typeface="Arial"/>
                <a:cs typeface="Arial"/>
                <a:hlinkClick r:id="rId5"/>
              </a:rPr>
              <a:t>h</a:t>
            </a:r>
            <a:r>
              <a:rPr sz="700" spc="-5">
                <a:solidFill>
                  <a:srgbClr val="7E7E7E"/>
                </a:solidFill>
                <a:latin typeface="Arial"/>
                <a:cs typeface="Arial"/>
                <a:hlinkClick r:id="rId5"/>
              </a:rPr>
              <a:t>.c</a:t>
            </a:r>
            <a:r>
              <a:rPr sz="700" spc="-10">
                <a:solidFill>
                  <a:srgbClr val="7E7E7E"/>
                </a:solidFill>
                <a:latin typeface="Arial"/>
                <a:cs typeface="Arial"/>
                <a:hlinkClick r:id="rId5"/>
              </a:rPr>
              <a:t>o</a:t>
            </a:r>
            <a:r>
              <a:rPr sz="700" spc="10">
                <a:solidFill>
                  <a:srgbClr val="7E7E7E"/>
                </a:solidFill>
                <a:latin typeface="Arial"/>
                <a:cs typeface="Arial"/>
                <a:hlinkClick r:id="rId5"/>
              </a:rPr>
              <a:t>m</a:t>
            </a:r>
            <a:r>
              <a:rPr sz="700" spc="-5">
                <a:solidFill>
                  <a:srgbClr val="7E7E7E"/>
                </a:solidFill>
                <a:latin typeface="Arial"/>
                <a:cs typeface="Arial"/>
                <a:hlinkClick r:id="rId5"/>
              </a:rPr>
              <a:t>.cn</a:t>
            </a:r>
            <a:endParaRPr sz="700">
              <a:latin typeface="Arial"/>
              <a:cs typeface="Arial"/>
            </a:endParaRPr>
          </a:p>
        </p:txBody>
      </p:sp>
      <p:sp>
        <p:nvSpPr>
          <p:cNvPr id="72" name="object 72"/>
          <p:cNvSpPr txBox="1"/>
          <p:nvPr/>
        </p:nvSpPr>
        <p:spPr>
          <a:xfrm>
            <a:off x="6316471" y="6588801"/>
            <a:ext cx="1001394" cy="124460"/>
          </a:xfrm>
          <a:prstGeom prst="rect">
            <a:avLst/>
          </a:prstGeom>
        </p:spPr>
        <p:txBody>
          <a:bodyPr vert="horz" wrap="square" lIns="0" tIns="3810" rIns="0" bIns="0" rtlCol="0">
            <a:spAutoFit/>
          </a:bodyPr>
          <a:lstStyle/>
          <a:p>
            <a:pPr marL="12700">
              <a:lnSpc>
                <a:spcPct val="100000"/>
              </a:lnSpc>
              <a:spcBef>
                <a:spcPts val="30"/>
              </a:spcBef>
            </a:pPr>
            <a:r>
              <a:rPr sz="700" spc="-10">
                <a:solidFill>
                  <a:srgbClr val="7E7E7E"/>
                </a:solidFill>
                <a:latin typeface="Arial"/>
                <a:cs typeface="Arial"/>
              </a:rPr>
              <a:t>©2023.12 </a:t>
            </a:r>
            <a:r>
              <a:rPr sz="700" spc="-5">
                <a:solidFill>
                  <a:srgbClr val="7E7E7E"/>
                </a:solidFill>
                <a:latin typeface="Arial"/>
                <a:cs typeface="Arial"/>
              </a:rPr>
              <a:t>iResearch</a:t>
            </a:r>
            <a:r>
              <a:rPr sz="700" spc="1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0655934"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3" name="object 3"/>
          <p:cNvSpPr/>
          <p:nvPr/>
        </p:nvSpPr>
        <p:spPr>
          <a:xfrm>
            <a:off x="8409089" y="314232"/>
            <a:ext cx="638817" cy="540433"/>
          </a:xfrm>
          <a:prstGeom prst="rect">
            <a:avLst/>
          </a:prstGeom>
          <a:blipFill>
            <a:blip r:embed="rId2"/>
            <a:stretch>
              <a:fillRect/>
            </a:stretch>
          </a:blipFill>
        </p:spPr>
        <p:txBody>
          <a:bodyPr wrap="square" lIns="0" tIns="0" rIns="0" bIns="0" rtlCol="0"/>
          <a:lstStyle/>
          <a:p/>
        </p:txBody>
      </p:sp>
      <p:sp>
        <p:nvSpPr>
          <p:cNvPr id="4" name="object 4"/>
          <p:cNvSpPr/>
          <p:nvPr/>
        </p:nvSpPr>
        <p:spPr>
          <a:xfrm>
            <a:off x="9323831" y="417576"/>
            <a:ext cx="1260348" cy="277367"/>
          </a:xfrm>
          <a:prstGeom prst="rect">
            <a:avLst/>
          </a:prstGeom>
          <a:blipFill>
            <a:blip r:embed="rId3"/>
            <a:stretch>
              <a:fillRect/>
            </a:stretch>
          </a:blipFill>
        </p:spPr>
        <p:txBody>
          <a:bodyPr wrap="square" lIns="0" tIns="0" rIns="0" bIns="0" rtlCol="0"/>
          <a:lstStyle/>
          <a:p/>
        </p:txBody>
      </p:sp>
      <p:sp>
        <p:nvSpPr>
          <p:cNvPr id="5" name="object 5"/>
          <p:cNvSpPr txBox="1"/>
          <p:nvPr/>
        </p:nvSpPr>
        <p:spPr>
          <a:xfrm>
            <a:off x="9101708"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6" name="object 6"/>
          <p:cNvSpPr/>
          <p:nvPr/>
        </p:nvSpPr>
        <p:spPr>
          <a:xfrm>
            <a:off x="539495" y="6573011"/>
            <a:ext cx="5324475" cy="0"/>
          </a:xfrm>
          <a:custGeom>
            <a:rect l="l" t="t" r="r" b="b"/>
            <a:pathLst>
              <a:path w="5324475">
                <a:moveTo>
                  <a:pt x="0" y="0"/>
                </a:moveTo>
                <a:lnTo>
                  <a:pt x="5324220" y="0"/>
                </a:lnTo>
              </a:path>
            </a:pathLst>
          </a:custGeom>
          <a:ln w="6350">
            <a:solidFill>
              <a:srgbClr val="BEBEBE"/>
            </a:solidFill>
          </a:ln>
        </p:spPr>
        <p:txBody>
          <a:bodyPr wrap="square" lIns="0" tIns="0" rIns="0" bIns="0" rtlCol="0"/>
          <a:lstStyle/>
          <a:p/>
        </p:txBody>
      </p:sp>
      <p:sp>
        <p:nvSpPr>
          <p:cNvPr id="7" name="object 7"/>
          <p:cNvSpPr/>
          <p:nvPr/>
        </p:nvSpPr>
        <p:spPr>
          <a:xfrm>
            <a:off x="6332220" y="6574535"/>
            <a:ext cx="5324475" cy="0"/>
          </a:xfrm>
          <a:custGeom>
            <a:rect l="l" t="t" r="r" b="b"/>
            <a:pathLst>
              <a:path w="5324475">
                <a:moveTo>
                  <a:pt x="0" y="0"/>
                </a:moveTo>
                <a:lnTo>
                  <a:pt x="5324221" y="0"/>
                </a:lnTo>
              </a:path>
            </a:pathLst>
          </a:custGeom>
          <a:ln w="6350">
            <a:solidFill>
              <a:srgbClr val="BEBEBE"/>
            </a:solidFill>
          </a:ln>
        </p:spPr>
        <p:txBody>
          <a:bodyPr wrap="square" lIns="0" tIns="0" rIns="0" bIns="0" rtlCol="0"/>
          <a:lstStyle/>
          <a:p/>
        </p:txBody>
      </p:sp>
      <p:sp>
        <p:nvSpPr>
          <p:cNvPr id="8" name="object 8"/>
          <p:cNvSpPr txBox="1"/>
          <p:nvPr/>
        </p:nvSpPr>
        <p:spPr>
          <a:xfrm>
            <a:off x="6325361" y="6396634"/>
            <a:ext cx="3285490" cy="132080"/>
          </a:xfrm>
          <a:prstGeom prst="rect">
            <a:avLst/>
          </a:prstGeom>
        </p:spPr>
        <p:txBody>
          <a:bodyPr vert="horz" wrap="square" lIns="0" tIns="12065" rIns="0" bIns="0" rtlCol="0">
            <a:spAutoFit/>
          </a:bodyPr>
          <a:lstStyle/>
          <a:p>
            <a:pPr marL="12700">
              <a:lnSpc>
                <a:spcPct val="100000"/>
              </a:lnSpc>
              <a:spcBef>
                <a:spcPts val="95"/>
              </a:spcBef>
            </a:pPr>
            <a:r>
              <a:rPr sz="700" spc="-5">
                <a:solidFill>
                  <a:srgbClr val="7E7E7E"/>
                </a:solidFill>
                <a:latin typeface="微软雅黑"/>
                <a:cs typeface="微软雅黑"/>
              </a:rPr>
              <a:t>来源：艾瑞智研平台</a:t>
            </a:r>
            <a:r>
              <a:rPr sz="700" spc="-10">
                <a:solidFill>
                  <a:srgbClr val="7E7E7E"/>
                </a:solidFill>
                <a:latin typeface="微软雅黑"/>
                <a:cs typeface="微软雅黑"/>
              </a:rPr>
              <a:t>-</a:t>
            </a:r>
            <a:r>
              <a:rPr sz="700" spc="-5">
                <a:solidFill>
                  <a:srgbClr val="7E7E7E"/>
                </a:solidFill>
                <a:latin typeface="微软雅黑"/>
                <a:cs typeface="微软雅黑"/>
              </a:rPr>
              <a:t>消费洞察数据</a:t>
            </a:r>
            <a:r>
              <a:rPr sz="700" spc="5">
                <a:solidFill>
                  <a:srgbClr val="7E7E7E"/>
                </a:solidFill>
                <a:latin typeface="微软雅黑"/>
                <a:cs typeface="微软雅黑"/>
              </a:rPr>
              <a:t>库</a:t>
            </a:r>
            <a:r>
              <a:rPr sz="700" spc="-5">
                <a:solidFill>
                  <a:srgbClr val="7E7E7E"/>
                </a:solidFill>
                <a:latin typeface="微软雅黑"/>
                <a:cs typeface="微软雅黑"/>
              </a:rPr>
              <a:t>，A1</a:t>
            </a:r>
            <a:r>
              <a:rPr sz="700" spc="10">
                <a:solidFill>
                  <a:srgbClr val="7E7E7E"/>
                </a:solidFill>
                <a:latin typeface="微软雅黑"/>
                <a:cs typeface="微软雅黑"/>
              </a:rPr>
              <a:t> </a:t>
            </a:r>
            <a:r>
              <a:rPr sz="700" spc="-5">
                <a:solidFill>
                  <a:srgbClr val="7E7E7E"/>
                </a:solidFill>
                <a:latin typeface="微软雅黑"/>
                <a:cs typeface="微软雅黑"/>
              </a:rPr>
              <a:t>请问您多久做一次妇科检查</a:t>
            </a:r>
            <a:r>
              <a:rPr sz="700">
                <a:solidFill>
                  <a:srgbClr val="7E7E7E"/>
                </a:solidFill>
                <a:latin typeface="微软雅黑"/>
                <a:cs typeface="微软雅黑"/>
              </a:rPr>
              <a:t>？n=1060</a:t>
            </a:r>
            <a:r>
              <a:rPr sz="700" spc="-5">
                <a:solidFill>
                  <a:srgbClr val="7E7E7E"/>
                </a:solidFill>
                <a:latin typeface="微软雅黑"/>
                <a:cs typeface="微软雅黑"/>
              </a:rPr>
              <a:t>。</a:t>
            </a:r>
            <a:endParaRPr sz="700">
              <a:latin typeface="微软雅黑"/>
              <a:cs typeface="微软雅黑"/>
            </a:endParaRPr>
          </a:p>
        </p:txBody>
      </p:sp>
      <p:sp>
        <p:nvSpPr>
          <p:cNvPr id="9" name="object 9"/>
          <p:cNvSpPr txBox="1">
            <a:spLocks noGrp="1"/>
          </p:cNvSpPr>
          <p:nvPr>
            <p:ph type="title"/>
          </p:nvPr>
        </p:nvSpPr>
        <p:spPr>
          <a:xfrm>
            <a:off x="526795" y="410921"/>
            <a:ext cx="4641850" cy="452120"/>
          </a:xfrm>
          <a:prstGeom prst="rect">
            <a:avLst/>
          </a:prstGeom>
        </p:spPr>
        <p:txBody>
          <a:bodyPr vert="horz" wrap="square" lIns="0" tIns="12065" rIns="0" bIns="0" rtlCol="0">
            <a:spAutoFit/>
          </a:bodyPr>
          <a:lstStyle/>
          <a:p>
            <a:pPr marL="12700">
              <a:lnSpc>
                <a:spcPct val="100000"/>
              </a:lnSpc>
              <a:spcBef>
                <a:spcPts val="95"/>
              </a:spcBef>
            </a:pPr>
            <a:r>
              <a:rPr spc="-10"/>
              <a:t>私处健康知识普及仍有待加强</a:t>
            </a:r>
          </a:p>
        </p:txBody>
      </p:sp>
      <p:sp>
        <p:nvSpPr>
          <p:cNvPr id="10" name="object 10"/>
          <p:cNvSpPr txBox="1"/>
          <p:nvPr/>
        </p:nvSpPr>
        <p:spPr>
          <a:xfrm>
            <a:off x="526795" y="1579245"/>
            <a:ext cx="11025505" cy="464820"/>
          </a:xfrm>
          <a:prstGeom prst="rect">
            <a:avLst/>
          </a:prstGeom>
        </p:spPr>
        <p:txBody>
          <a:bodyPr vert="horz" wrap="square" lIns="0" tIns="12700" rIns="0" bIns="0" rtlCol="0">
            <a:spAutoFit/>
          </a:bodyPr>
          <a:lstStyle/>
          <a:p>
            <a:pPr marL="12700" marR="5080">
              <a:lnSpc>
                <a:spcPct val="120000"/>
              </a:lnSpc>
              <a:spcBef>
                <a:spcPts val="100"/>
              </a:spcBef>
            </a:pPr>
            <a:r>
              <a:rPr sz="1200">
                <a:solidFill>
                  <a:srgbClr val="404040"/>
                </a:solidFill>
                <a:latin typeface="微软雅黑"/>
                <a:cs typeface="微软雅黑"/>
              </a:rPr>
              <a:t>参与调研的受访者普遍比较关注自己的私处健康状况，重视私处健康的受访者比例</a:t>
            </a:r>
            <a:r>
              <a:rPr sz="1200" spc="5">
                <a:solidFill>
                  <a:srgbClr val="404040"/>
                </a:solidFill>
                <a:latin typeface="微软雅黑"/>
                <a:cs typeface="微软雅黑"/>
              </a:rPr>
              <a:t>达</a:t>
            </a:r>
            <a:r>
              <a:rPr sz="1200">
                <a:solidFill>
                  <a:srgbClr val="404040"/>
                </a:solidFill>
                <a:latin typeface="微软雅黑"/>
                <a:cs typeface="微软雅黑"/>
              </a:rPr>
              <a:t>91.3%</a:t>
            </a:r>
            <a:r>
              <a:rPr sz="1200" spc="-125">
                <a:solidFill>
                  <a:srgbClr val="404040"/>
                </a:solidFill>
                <a:latin typeface="微软雅黑"/>
                <a:cs typeface="微软雅黑"/>
              </a:rPr>
              <a:t> </a:t>
            </a:r>
            <a:r>
              <a:rPr sz="1200">
                <a:solidFill>
                  <a:srgbClr val="404040"/>
                </a:solidFill>
                <a:latin typeface="微软雅黑"/>
                <a:cs typeface="微软雅黑"/>
              </a:rPr>
              <a:t>。尽管受访者自认为重视私处健康状况，但可能只是“思想上的巨人，行 动上的矮子”，每年定期做妇科检查的受访者比例仅59.3%，超4成受访者两年以上或者不适才去检查。</a:t>
            </a:r>
            <a:endParaRPr sz="1200">
              <a:latin typeface="微软雅黑"/>
              <a:cs typeface="微软雅黑"/>
            </a:endParaRPr>
          </a:p>
        </p:txBody>
      </p:sp>
      <p:sp>
        <p:nvSpPr>
          <p:cNvPr id="11" name="object 11"/>
          <p:cNvSpPr txBox="1"/>
          <p:nvPr/>
        </p:nvSpPr>
        <p:spPr>
          <a:xfrm>
            <a:off x="532282" y="6395720"/>
            <a:ext cx="3249295" cy="132080"/>
          </a:xfrm>
          <a:prstGeom prst="rect">
            <a:avLst/>
          </a:prstGeom>
        </p:spPr>
        <p:txBody>
          <a:bodyPr vert="horz" wrap="square" lIns="0" tIns="12065" rIns="0" bIns="0" rtlCol="0">
            <a:spAutoFit/>
          </a:bodyPr>
          <a:lstStyle/>
          <a:p>
            <a:pPr marL="12700">
              <a:lnSpc>
                <a:spcPct val="100000"/>
              </a:lnSpc>
              <a:spcBef>
                <a:spcPts val="95"/>
              </a:spcBef>
            </a:pPr>
            <a:r>
              <a:rPr sz="700" spc="-5">
                <a:solidFill>
                  <a:srgbClr val="7E7E7E"/>
                </a:solidFill>
                <a:latin typeface="微软雅黑"/>
                <a:cs typeface="微软雅黑"/>
              </a:rPr>
              <a:t>来源：艾瑞智研平台</a:t>
            </a:r>
            <a:r>
              <a:rPr sz="700" spc="-10">
                <a:solidFill>
                  <a:srgbClr val="7E7E7E"/>
                </a:solidFill>
                <a:latin typeface="微软雅黑"/>
                <a:cs typeface="微软雅黑"/>
              </a:rPr>
              <a:t>-</a:t>
            </a:r>
            <a:r>
              <a:rPr sz="700" spc="-5">
                <a:solidFill>
                  <a:srgbClr val="7E7E7E"/>
                </a:solidFill>
                <a:latin typeface="微软雅黑"/>
                <a:cs typeface="微软雅黑"/>
              </a:rPr>
              <a:t>消费洞察数据</a:t>
            </a:r>
            <a:r>
              <a:rPr sz="700" spc="5">
                <a:solidFill>
                  <a:srgbClr val="7E7E7E"/>
                </a:solidFill>
                <a:latin typeface="微软雅黑"/>
                <a:cs typeface="微软雅黑"/>
              </a:rPr>
              <a:t>库</a:t>
            </a:r>
            <a:r>
              <a:rPr sz="700" spc="-5">
                <a:solidFill>
                  <a:srgbClr val="7E7E7E"/>
                </a:solidFill>
                <a:latin typeface="微软雅黑"/>
                <a:cs typeface="微软雅黑"/>
              </a:rPr>
              <a:t>，A11</a:t>
            </a:r>
            <a:r>
              <a:rPr sz="700" spc="40">
                <a:solidFill>
                  <a:srgbClr val="7E7E7E"/>
                </a:solidFill>
                <a:latin typeface="微软雅黑"/>
                <a:cs typeface="微软雅黑"/>
              </a:rPr>
              <a:t> </a:t>
            </a:r>
            <a:r>
              <a:rPr sz="700" spc="-5">
                <a:solidFill>
                  <a:srgbClr val="7E7E7E"/>
                </a:solidFill>
                <a:latin typeface="微软雅黑"/>
                <a:cs typeface="微软雅黑"/>
              </a:rPr>
              <a:t>请问您有多重视私处健康？n=1060。</a:t>
            </a:r>
            <a:endParaRPr sz="700">
              <a:latin typeface="微软雅黑"/>
              <a:cs typeface="微软雅黑"/>
            </a:endParaRPr>
          </a:p>
        </p:txBody>
      </p:sp>
      <p:sp>
        <p:nvSpPr>
          <p:cNvPr id="12" name="object 12"/>
          <p:cNvSpPr txBox="1"/>
          <p:nvPr/>
        </p:nvSpPr>
        <p:spPr>
          <a:xfrm>
            <a:off x="7857870" y="2407666"/>
            <a:ext cx="2424430" cy="239395"/>
          </a:xfrm>
          <a:prstGeom prst="rect">
            <a:avLst/>
          </a:prstGeom>
        </p:spPr>
        <p:txBody>
          <a:bodyPr vert="horz" wrap="square" lIns="0" tIns="13335" rIns="0" bIns="0" rtlCol="0">
            <a:spAutoFit/>
          </a:bodyPr>
          <a:lstStyle/>
          <a:p>
            <a:pPr marL="12700">
              <a:lnSpc>
                <a:spcPct val="100000"/>
              </a:lnSpc>
              <a:spcBef>
                <a:spcPts val="105"/>
              </a:spcBef>
            </a:pPr>
            <a:r>
              <a:rPr sz="1400" b="1" spc="-5">
                <a:solidFill>
                  <a:srgbClr val="404040"/>
                </a:solidFill>
                <a:latin typeface="微软雅黑"/>
                <a:cs typeface="微软雅黑"/>
              </a:rPr>
              <a:t>2023</a:t>
            </a:r>
            <a:r>
              <a:rPr sz="1400" b="1">
                <a:solidFill>
                  <a:srgbClr val="404040"/>
                </a:solidFill>
                <a:latin typeface="微软雅黑"/>
                <a:cs typeface="微软雅黑"/>
              </a:rPr>
              <a:t>年中国女性妇科检查</a:t>
            </a:r>
            <a:r>
              <a:rPr sz="1400" b="1" spc="-15">
                <a:solidFill>
                  <a:srgbClr val="404040"/>
                </a:solidFill>
                <a:latin typeface="微软雅黑"/>
                <a:cs typeface="微软雅黑"/>
              </a:rPr>
              <a:t>情</a:t>
            </a:r>
            <a:r>
              <a:rPr sz="1400" b="1">
                <a:solidFill>
                  <a:srgbClr val="404040"/>
                </a:solidFill>
                <a:latin typeface="微软雅黑"/>
                <a:cs typeface="微软雅黑"/>
              </a:rPr>
              <a:t>况</a:t>
            </a:r>
            <a:endParaRPr sz="1400">
              <a:latin typeface="微软雅黑"/>
              <a:cs typeface="微软雅黑"/>
            </a:endParaRPr>
          </a:p>
        </p:txBody>
      </p:sp>
      <p:sp>
        <p:nvSpPr>
          <p:cNvPr id="13" name="object 13"/>
          <p:cNvSpPr/>
          <p:nvPr/>
        </p:nvSpPr>
        <p:spPr>
          <a:xfrm>
            <a:off x="3075051" y="3496564"/>
            <a:ext cx="1136650" cy="2254885"/>
          </a:xfrm>
          <a:custGeom>
            <a:rect l="l" t="t" r="r" b="b"/>
            <a:pathLst>
              <a:path w="1136650" h="2254885">
                <a:moveTo>
                  <a:pt x="0" y="0"/>
                </a:moveTo>
                <a:lnTo>
                  <a:pt x="0" y="568071"/>
                </a:lnTo>
                <a:lnTo>
                  <a:pt x="48059" y="570088"/>
                </a:lnTo>
                <a:lnTo>
                  <a:pt x="95118" y="576039"/>
                </a:lnTo>
                <a:lnTo>
                  <a:pt x="140999" y="585773"/>
                </a:lnTo>
                <a:lnTo>
                  <a:pt x="185522" y="599141"/>
                </a:lnTo>
                <a:lnTo>
                  <a:pt x="228506" y="615992"/>
                </a:lnTo>
                <a:lnTo>
                  <a:pt x="269774" y="636176"/>
                </a:lnTo>
                <a:lnTo>
                  <a:pt x="309144" y="659542"/>
                </a:lnTo>
                <a:lnTo>
                  <a:pt x="346439" y="685941"/>
                </a:lnTo>
                <a:lnTo>
                  <a:pt x="381478" y="715221"/>
                </a:lnTo>
                <a:lnTo>
                  <a:pt x="414082" y="747233"/>
                </a:lnTo>
                <a:lnTo>
                  <a:pt x="444071" y="781826"/>
                </a:lnTo>
                <a:lnTo>
                  <a:pt x="471266" y="818850"/>
                </a:lnTo>
                <a:lnTo>
                  <a:pt x="495488" y="858155"/>
                </a:lnTo>
                <a:lnTo>
                  <a:pt x="516558" y="899591"/>
                </a:lnTo>
                <a:lnTo>
                  <a:pt x="534294" y="943006"/>
                </a:lnTo>
                <a:lnTo>
                  <a:pt x="548520" y="988252"/>
                </a:lnTo>
                <a:lnTo>
                  <a:pt x="559053" y="1035177"/>
                </a:lnTo>
                <a:lnTo>
                  <a:pt x="565731" y="1083782"/>
                </a:lnTo>
                <a:lnTo>
                  <a:pt x="568208" y="1131969"/>
                </a:lnTo>
                <a:lnTo>
                  <a:pt x="566623" y="1179541"/>
                </a:lnTo>
                <a:lnTo>
                  <a:pt x="561113" y="1226299"/>
                </a:lnTo>
                <a:lnTo>
                  <a:pt x="551816" y="1272045"/>
                </a:lnTo>
                <a:lnTo>
                  <a:pt x="538869" y="1316582"/>
                </a:lnTo>
                <a:lnTo>
                  <a:pt x="522411" y="1359710"/>
                </a:lnTo>
                <a:lnTo>
                  <a:pt x="502578" y="1401232"/>
                </a:lnTo>
                <a:lnTo>
                  <a:pt x="479509" y="1440950"/>
                </a:lnTo>
                <a:lnTo>
                  <a:pt x="453341" y="1478666"/>
                </a:lnTo>
                <a:lnTo>
                  <a:pt x="424212" y="1514182"/>
                </a:lnTo>
                <a:lnTo>
                  <a:pt x="392259" y="1547298"/>
                </a:lnTo>
                <a:lnTo>
                  <a:pt x="357620" y="1577819"/>
                </a:lnTo>
                <a:lnTo>
                  <a:pt x="320433" y="1605545"/>
                </a:lnTo>
                <a:lnTo>
                  <a:pt x="280836" y="1630278"/>
                </a:lnTo>
                <a:lnTo>
                  <a:pt x="238965" y="1651821"/>
                </a:lnTo>
                <a:lnTo>
                  <a:pt x="194959" y="1669974"/>
                </a:lnTo>
                <a:lnTo>
                  <a:pt x="148955" y="1684541"/>
                </a:lnTo>
                <a:lnTo>
                  <a:pt x="101092" y="1695323"/>
                </a:lnTo>
                <a:lnTo>
                  <a:pt x="202184" y="2254389"/>
                </a:lnTo>
                <a:lnTo>
                  <a:pt x="249509" y="2244800"/>
                </a:lnTo>
                <a:lnTo>
                  <a:pt x="296032" y="2233320"/>
                </a:lnTo>
                <a:lnTo>
                  <a:pt x="341715" y="2219994"/>
                </a:lnTo>
                <a:lnTo>
                  <a:pt x="386519" y="2204866"/>
                </a:lnTo>
                <a:lnTo>
                  <a:pt x="430409" y="2187982"/>
                </a:lnTo>
                <a:lnTo>
                  <a:pt x="473345" y="2169386"/>
                </a:lnTo>
                <a:lnTo>
                  <a:pt x="515291" y="2149125"/>
                </a:lnTo>
                <a:lnTo>
                  <a:pt x="556208" y="2127241"/>
                </a:lnTo>
                <a:lnTo>
                  <a:pt x="596060" y="2103781"/>
                </a:lnTo>
                <a:lnTo>
                  <a:pt x="634810" y="2078789"/>
                </a:lnTo>
                <a:lnTo>
                  <a:pt x="672418" y="2052310"/>
                </a:lnTo>
                <a:lnTo>
                  <a:pt x="708848" y="2024390"/>
                </a:lnTo>
                <a:lnTo>
                  <a:pt x="744063" y="1995072"/>
                </a:lnTo>
                <a:lnTo>
                  <a:pt x="778024" y="1964403"/>
                </a:lnTo>
                <a:lnTo>
                  <a:pt x="810695" y="1932426"/>
                </a:lnTo>
                <a:lnTo>
                  <a:pt x="842037" y="1899187"/>
                </a:lnTo>
                <a:lnTo>
                  <a:pt x="872013" y="1864731"/>
                </a:lnTo>
                <a:lnTo>
                  <a:pt x="900586" y="1829103"/>
                </a:lnTo>
                <a:lnTo>
                  <a:pt x="927718" y="1792347"/>
                </a:lnTo>
                <a:lnTo>
                  <a:pt x="953372" y="1754508"/>
                </a:lnTo>
                <a:lnTo>
                  <a:pt x="977510" y="1715632"/>
                </a:lnTo>
                <a:lnTo>
                  <a:pt x="1000094" y="1675764"/>
                </a:lnTo>
                <a:lnTo>
                  <a:pt x="1021087" y="1634948"/>
                </a:lnTo>
                <a:lnTo>
                  <a:pt x="1040452" y="1593229"/>
                </a:lnTo>
                <a:lnTo>
                  <a:pt x="1058150" y="1550652"/>
                </a:lnTo>
                <a:lnTo>
                  <a:pt x="1074145" y="1507262"/>
                </a:lnTo>
                <a:lnTo>
                  <a:pt x="1088399" y="1463104"/>
                </a:lnTo>
                <a:lnTo>
                  <a:pt x="1100874" y="1418223"/>
                </a:lnTo>
                <a:lnTo>
                  <a:pt x="1111532" y="1372664"/>
                </a:lnTo>
                <a:lnTo>
                  <a:pt x="1120337" y="1326472"/>
                </a:lnTo>
                <a:lnTo>
                  <a:pt x="1127251" y="1279691"/>
                </a:lnTo>
                <a:lnTo>
                  <a:pt x="1132236" y="1232367"/>
                </a:lnTo>
                <a:lnTo>
                  <a:pt x="1135254" y="1184545"/>
                </a:lnTo>
                <a:lnTo>
                  <a:pt x="1136269" y="1136269"/>
                </a:lnTo>
                <a:lnTo>
                  <a:pt x="1135272" y="1088240"/>
                </a:lnTo>
                <a:lnTo>
                  <a:pt x="1132307" y="1040718"/>
                </a:lnTo>
                <a:lnTo>
                  <a:pt x="1127415" y="993745"/>
                </a:lnTo>
                <a:lnTo>
                  <a:pt x="1120634" y="947358"/>
                </a:lnTo>
                <a:lnTo>
                  <a:pt x="1112003" y="901597"/>
                </a:lnTo>
                <a:lnTo>
                  <a:pt x="1101564" y="856502"/>
                </a:lnTo>
                <a:lnTo>
                  <a:pt x="1089353" y="812112"/>
                </a:lnTo>
                <a:lnTo>
                  <a:pt x="1075412" y="768466"/>
                </a:lnTo>
                <a:lnTo>
                  <a:pt x="1059780" y="725605"/>
                </a:lnTo>
                <a:lnTo>
                  <a:pt x="1042496" y="683567"/>
                </a:lnTo>
                <a:lnTo>
                  <a:pt x="1023599" y="642392"/>
                </a:lnTo>
                <a:lnTo>
                  <a:pt x="1003129" y="602119"/>
                </a:lnTo>
                <a:lnTo>
                  <a:pt x="981126" y="562788"/>
                </a:lnTo>
                <a:lnTo>
                  <a:pt x="957629" y="524439"/>
                </a:lnTo>
                <a:lnTo>
                  <a:pt x="932677" y="487110"/>
                </a:lnTo>
                <a:lnTo>
                  <a:pt x="906310" y="450841"/>
                </a:lnTo>
                <a:lnTo>
                  <a:pt x="878567" y="415672"/>
                </a:lnTo>
                <a:lnTo>
                  <a:pt x="849487" y="381642"/>
                </a:lnTo>
                <a:lnTo>
                  <a:pt x="819111" y="348790"/>
                </a:lnTo>
                <a:lnTo>
                  <a:pt x="787478" y="317157"/>
                </a:lnTo>
                <a:lnTo>
                  <a:pt x="754626" y="286781"/>
                </a:lnTo>
                <a:lnTo>
                  <a:pt x="720596" y="257701"/>
                </a:lnTo>
                <a:lnTo>
                  <a:pt x="685427" y="229958"/>
                </a:lnTo>
                <a:lnTo>
                  <a:pt x="649158" y="203591"/>
                </a:lnTo>
                <a:lnTo>
                  <a:pt x="611829" y="178639"/>
                </a:lnTo>
                <a:lnTo>
                  <a:pt x="573480" y="155142"/>
                </a:lnTo>
                <a:lnTo>
                  <a:pt x="534149" y="133139"/>
                </a:lnTo>
                <a:lnTo>
                  <a:pt x="493876" y="112669"/>
                </a:lnTo>
                <a:lnTo>
                  <a:pt x="452701" y="93772"/>
                </a:lnTo>
                <a:lnTo>
                  <a:pt x="410663" y="76488"/>
                </a:lnTo>
                <a:lnTo>
                  <a:pt x="367802" y="60856"/>
                </a:lnTo>
                <a:lnTo>
                  <a:pt x="324156" y="46915"/>
                </a:lnTo>
                <a:lnTo>
                  <a:pt x="279766" y="34704"/>
                </a:lnTo>
                <a:lnTo>
                  <a:pt x="234671" y="24265"/>
                </a:lnTo>
                <a:lnTo>
                  <a:pt x="188910" y="15634"/>
                </a:lnTo>
                <a:lnTo>
                  <a:pt x="142523" y="8853"/>
                </a:lnTo>
                <a:lnTo>
                  <a:pt x="95550" y="3961"/>
                </a:lnTo>
                <a:lnTo>
                  <a:pt x="48028" y="996"/>
                </a:lnTo>
                <a:lnTo>
                  <a:pt x="0" y="0"/>
                </a:lnTo>
                <a:close/>
              </a:path>
            </a:pathLst>
          </a:custGeom>
          <a:solidFill>
            <a:srgbClr val="B1D234"/>
          </a:solidFill>
        </p:spPr>
        <p:txBody>
          <a:bodyPr wrap="square" lIns="0" tIns="0" rIns="0" bIns="0" rtlCol="0"/>
          <a:lstStyle/>
          <a:p/>
        </p:txBody>
      </p:sp>
      <p:sp>
        <p:nvSpPr>
          <p:cNvPr id="14" name="object 14"/>
          <p:cNvSpPr/>
          <p:nvPr/>
        </p:nvSpPr>
        <p:spPr>
          <a:xfrm>
            <a:off x="1938802" y="3661790"/>
            <a:ext cx="1338580" cy="2107565"/>
          </a:xfrm>
          <a:custGeom>
            <a:rect l="l" t="t" r="r" b="b"/>
            <a:pathLst>
              <a:path w="1338579" h="2107565">
                <a:moveTo>
                  <a:pt x="546079" y="0"/>
                </a:moveTo>
                <a:lnTo>
                  <a:pt x="505212" y="26047"/>
                </a:lnTo>
                <a:lnTo>
                  <a:pt x="465738" y="53623"/>
                </a:lnTo>
                <a:lnTo>
                  <a:pt x="427682" y="82673"/>
                </a:lnTo>
                <a:lnTo>
                  <a:pt x="391070" y="113142"/>
                </a:lnTo>
                <a:lnTo>
                  <a:pt x="355926" y="144972"/>
                </a:lnTo>
                <a:lnTo>
                  <a:pt x="322276" y="178110"/>
                </a:lnTo>
                <a:lnTo>
                  <a:pt x="290144" y="212499"/>
                </a:lnTo>
                <a:lnTo>
                  <a:pt x="259556" y="248084"/>
                </a:lnTo>
                <a:lnTo>
                  <a:pt x="230536" y="284809"/>
                </a:lnTo>
                <a:lnTo>
                  <a:pt x="203110" y="322619"/>
                </a:lnTo>
                <a:lnTo>
                  <a:pt x="177303" y="361458"/>
                </a:lnTo>
                <a:lnTo>
                  <a:pt x="153139" y="401271"/>
                </a:lnTo>
                <a:lnTo>
                  <a:pt x="130645" y="442001"/>
                </a:lnTo>
                <a:lnTo>
                  <a:pt x="109844" y="483595"/>
                </a:lnTo>
                <a:lnTo>
                  <a:pt x="90762" y="525995"/>
                </a:lnTo>
                <a:lnTo>
                  <a:pt x="73424" y="569147"/>
                </a:lnTo>
                <a:lnTo>
                  <a:pt x="57856" y="612995"/>
                </a:lnTo>
                <a:lnTo>
                  <a:pt x="44081" y="657483"/>
                </a:lnTo>
                <a:lnTo>
                  <a:pt x="32126" y="702555"/>
                </a:lnTo>
                <a:lnTo>
                  <a:pt x="22014" y="748157"/>
                </a:lnTo>
                <a:lnTo>
                  <a:pt x="13773" y="794233"/>
                </a:lnTo>
                <a:lnTo>
                  <a:pt x="7425" y="840727"/>
                </a:lnTo>
                <a:lnTo>
                  <a:pt x="2997" y="887583"/>
                </a:lnTo>
                <a:lnTo>
                  <a:pt x="514" y="934747"/>
                </a:lnTo>
                <a:lnTo>
                  <a:pt x="0" y="982162"/>
                </a:lnTo>
                <a:lnTo>
                  <a:pt x="1480" y="1029773"/>
                </a:lnTo>
                <a:lnTo>
                  <a:pt x="4980" y="1077524"/>
                </a:lnTo>
                <a:lnTo>
                  <a:pt x="10525" y="1125360"/>
                </a:lnTo>
                <a:lnTo>
                  <a:pt x="18140" y="1173225"/>
                </a:lnTo>
                <a:lnTo>
                  <a:pt x="27665" y="1220309"/>
                </a:lnTo>
                <a:lnTo>
                  <a:pt x="39036" y="1266543"/>
                </a:lnTo>
                <a:lnTo>
                  <a:pt x="52208" y="1311896"/>
                </a:lnTo>
                <a:lnTo>
                  <a:pt x="67133" y="1356335"/>
                </a:lnTo>
                <a:lnTo>
                  <a:pt x="83767" y="1399829"/>
                </a:lnTo>
                <a:lnTo>
                  <a:pt x="102063" y="1442346"/>
                </a:lnTo>
                <a:lnTo>
                  <a:pt x="121976" y="1483854"/>
                </a:lnTo>
                <a:lnTo>
                  <a:pt x="143460" y="1524322"/>
                </a:lnTo>
                <a:lnTo>
                  <a:pt x="166469" y="1563718"/>
                </a:lnTo>
                <a:lnTo>
                  <a:pt x="190956" y="1602009"/>
                </a:lnTo>
                <a:lnTo>
                  <a:pt x="216877" y="1639164"/>
                </a:lnTo>
                <a:lnTo>
                  <a:pt x="244186" y="1675151"/>
                </a:lnTo>
                <a:lnTo>
                  <a:pt x="272836" y="1709939"/>
                </a:lnTo>
                <a:lnTo>
                  <a:pt x="302782" y="1743496"/>
                </a:lnTo>
                <a:lnTo>
                  <a:pt x="333977" y="1775789"/>
                </a:lnTo>
                <a:lnTo>
                  <a:pt x="366377" y="1806787"/>
                </a:lnTo>
                <a:lnTo>
                  <a:pt x="399935" y="1836458"/>
                </a:lnTo>
                <a:lnTo>
                  <a:pt x="434605" y="1864771"/>
                </a:lnTo>
                <a:lnTo>
                  <a:pt x="470342" y="1891693"/>
                </a:lnTo>
                <a:lnTo>
                  <a:pt x="507099" y="1917194"/>
                </a:lnTo>
                <a:lnTo>
                  <a:pt x="544831" y="1941239"/>
                </a:lnTo>
                <a:lnTo>
                  <a:pt x="583492" y="1963800"/>
                </a:lnTo>
                <a:lnTo>
                  <a:pt x="623036" y="1984842"/>
                </a:lnTo>
                <a:lnTo>
                  <a:pt x="663417" y="2004335"/>
                </a:lnTo>
                <a:lnTo>
                  <a:pt x="704590" y="2022247"/>
                </a:lnTo>
                <a:lnTo>
                  <a:pt x="746508" y="2038545"/>
                </a:lnTo>
                <a:lnTo>
                  <a:pt x="789126" y="2053199"/>
                </a:lnTo>
                <a:lnTo>
                  <a:pt x="832398" y="2066176"/>
                </a:lnTo>
                <a:lnTo>
                  <a:pt x="876278" y="2077444"/>
                </a:lnTo>
                <a:lnTo>
                  <a:pt x="920720" y="2086972"/>
                </a:lnTo>
                <a:lnTo>
                  <a:pt x="965679" y="2094728"/>
                </a:lnTo>
                <a:lnTo>
                  <a:pt x="1011107" y="2100680"/>
                </a:lnTo>
                <a:lnTo>
                  <a:pt x="1056961" y="2104797"/>
                </a:lnTo>
                <a:lnTo>
                  <a:pt x="1103193" y="2107045"/>
                </a:lnTo>
                <a:lnTo>
                  <a:pt x="1149758" y="2107395"/>
                </a:lnTo>
                <a:lnTo>
                  <a:pt x="1196611" y="2105813"/>
                </a:lnTo>
                <a:lnTo>
                  <a:pt x="1243704" y="2102268"/>
                </a:lnTo>
                <a:lnTo>
                  <a:pt x="1290993" y="2096728"/>
                </a:lnTo>
                <a:lnTo>
                  <a:pt x="1338432" y="2089162"/>
                </a:lnTo>
                <a:lnTo>
                  <a:pt x="1238981" y="1539170"/>
                </a:lnTo>
                <a:lnTo>
                  <a:pt x="1138431" y="1539170"/>
                </a:lnTo>
                <a:lnTo>
                  <a:pt x="1089503" y="1537248"/>
                </a:lnTo>
                <a:lnTo>
                  <a:pt x="1041256" y="1531169"/>
                </a:lnTo>
                <a:lnTo>
                  <a:pt x="993937" y="1521042"/>
                </a:lnTo>
                <a:lnTo>
                  <a:pt x="947794" y="1506979"/>
                </a:lnTo>
                <a:lnTo>
                  <a:pt x="903076" y="1489090"/>
                </a:lnTo>
                <a:lnTo>
                  <a:pt x="860029" y="1467487"/>
                </a:lnTo>
                <a:lnTo>
                  <a:pt x="818902" y="1442280"/>
                </a:lnTo>
                <a:lnTo>
                  <a:pt x="779942" y="1413579"/>
                </a:lnTo>
                <a:lnTo>
                  <a:pt x="743396" y="1381497"/>
                </a:lnTo>
                <a:lnTo>
                  <a:pt x="709514" y="1346142"/>
                </a:lnTo>
                <a:lnTo>
                  <a:pt x="678541" y="1307627"/>
                </a:lnTo>
                <a:lnTo>
                  <a:pt x="650727" y="1266062"/>
                </a:lnTo>
                <a:lnTo>
                  <a:pt x="627052" y="1223094"/>
                </a:lnTo>
                <a:lnTo>
                  <a:pt x="607445" y="1179007"/>
                </a:lnTo>
                <a:lnTo>
                  <a:pt x="591848" y="1134035"/>
                </a:lnTo>
                <a:lnTo>
                  <a:pt x="580205" y="1088414"/>
                </a:lnTo>
                <a:lnTo>
                  <a:pt x="572458" y="1042378"/>
                </a:lnTo>
                <a:lnTo>
                  <a:pt x="568551" y="996160"/>
                </a:lnTo>
                <a:lnTo>
                  <a:pt x="568427" y="949996"/>
                </a:lnTo>
                <a:lnTo>
                  <a:pt x="572028" y="904120"/>
                </a:lnTo>
                <a:lnTo>
                  <a:pt x="579297" y="858766"/>
                </a:lnTo>
                <a:lnTo>
                  <a:pt x="590178" y="814169"/>
                </a:lnTo>
                <a:lnTo>
                  <a:pt x="604614" y="770562"/>
                </a:lnTo>
                <a:lnTo>
                  <a:pt x="622548" y="728182"/>
                </a:lnTo>
                <a:lnTo>
                  <a:pt x="643922" y="687261"/>
                </a:lnTo>
                <a:lnTo>
                  <a:pt x="668679" y="648034"/>
                </a:lnTo>
                <a:lnTo>
                  <a:pt x="696763" y="610736"/>
                </a:lnTo>
                <a:lnTo>
                  <a:pt x="728117" y="575602"/>
                </a:lnTo>
                <a:lnTo>
                  <a:pt x="762684" y="542865"/>
                </a:lnTo>
                <a:lnTo>
                  <a:pt x="800406" y="512759"/>
                </a:lnTo>
                <a:lnTo>
                  <a:pt x="841227" y="485520"/>
                </a:lnTo>
                <a:lnTo>
                  <a:pt x="546079" y="0"/>
                </a:lnTo>
                <a:close/>
              </a:path>
              <a:path w="1338579" h="2107565">
                <a:moveTo>
                  <a:pt x="1237340" y="1530095"/>
                </a:moveTo>
                <a:lnTo>
                  <a:pt x="1187793" y="1536822"/>
                </a:lnTo>
                <a:lnTo>
                  <a:pt x="1138431" y="1539170"/>
                </a:lnTo>
                <a:lnTo>
                  <a:pt x="1238981" y="1539170"/>
                </a:lnTo>
                <a:lnTo>
                  <a:pt x="1237340" y="1530095"/>
                </a:lnTo>
                <a:close/>
              </a:path>
            </a:pathLst>
          </a:custGeom>
          <a:solidFill>
            <a:srgbClr val="8AC53E"/>
          </a:solidFill>
        </p:spPr>
        <p:txBody>
          <a:bodyPr wrap="square" lIns="0" tIns="0" rIns="0" bIns="0" rtlCol="0"/>
          <a:lstStyle/>
          <a:p/>
        </p:txBody>
      </p:sp>
      <p:sp>
        <p:nvSpPr>
          <p:cNvPr id="15" name="object 15"/>
          <p:cNvSpPr/>
          <p:nvPr/>
        </p:nvSpPr>
        <p:spPr>
          <a:xfrm>
            <a:off x="2484882" y="3497326"/>
            <a:ext cx="568960" cy="650240"/>
          </a:xfrm>
          <a:custGeom>
            <a:rect l="l" t="t" r="r" b="b"/>
            <a:pathLst>
              <a:path w="568960" h="650239">
                <a:moveTo>
                  <a:pt x="547369" y="0"/>
                </a:moveTo>
                <a:lnTo>
                  <a:pt x="494755" y="3223"/>
                </a:lnTo>
                <a:lnTo>
                  <a:pt x="442467" y="8861"/>
                </a:lnTo>
                <a:lnTo>
                  <a:pt x="390587" y="16890"/>
                </a:lnTo>
                <a:lnTo>
                  <a:pt x="339197" y="27288"/>
                </a:lnTo>
                <a:lnTo>
                  <a:pt x="288377" y="40031"/>
                </a:lnTo>
                <a:lnTo>
                  <a:pt x="238210" y="55097"/>
                </a:lnTo>
                <a:lnTo>
                  <a:pt x="188776" y="72463"/>
                </a:lnTo>
                <a:lnTo>
                  <a:pt x="140157" y="92105"/>
                </a:lnTo>
                <a:lnTo>
                  <a:pt x="92433" y="114002"/>
                </a:lnTo>
                <a:lnTo>
                  <a:pt x="45687" y="138129"/>
                </a:lnTo>
                <a:lnTo>
                  <a:pt x="0" y="164465"/>
                </a:lnTo>
                <a:lnTo>
                  <a:pt x="295148" y="649986"/>
                </a:lnTo>
                <a:lnTo>
                  <a:pt x="337407" y="626683"/>
                </a:lnTo>
                <a:lnTo>
                  <a:pt x="381343" y="607116"/>
                </a:lnTo>
                <a:lnTo>
                  <a:pt x="426704" y="591359"/>
                </a:lnTo>
                <a:lnTo>
                  <a:pt x="473239" y="579486"/>
                </a:lnTo>
                <a:lnTo>
                  <a:pt x="520699" y="571572"/>
                </a:lnTo>
                <a:lnTo>
                  <a:pt x="568832" y="567690"/>
                </a:lnTo>
                <a:lnTo>
                  <a:pt x="547369" y="0"/>
                </a:lnTo>
                <a:close/>
              </a:path>
            </a:pathLst>
          </a:custGeom>
          <a:solidFill>
            <a:srgbClr val="D9D9D9"/>
          </a:solidFill>
        </p:spPr>
        <p:txBody>
          <a:bodyPr wrap="square" lIns="0" tIns="0" rIns="0" bIns="0" rtlCol="0"/>
          <a:lstStyle/>
          <a:p/>
        </p:txBody>
      </p:sp>
      <p:sp>
        <p:nvSpPr>
          <p:cNvPr id="16" name="object 16"/>
          <p:cNvSpPr/>
          <p:nvPr/>
        </p:nvSpPr>
        <p:spPr>
          <a:xfrm>
            <a:off x="3032251" y="3496564"/>
            <a:ext cx="36195" cy="568960"/>
          </a:xfrm>
          <a:custGeom>
            <a:rect l="l" t="t" r="r" b="b"/>
            <a:pathLst>
              <a:path w="36194" h="568960">
                <a:moveTo>
                  <a:pt x="0" y="568452"/>
                </a:moveTo>
                <a:lnTo>
                  <a:pt x="35687" y="568452"/>
                </a:lnTo>
                <a:lnTo>
                  <a:pt x="35687" y="0"/>
                </a:lnTo>
                <a:lnTo>
                  <a:pt x="0" y="0"/>
                </a:lnTo>
                <a:lnTo>
                  <a:pt x="0" y="568452"/>
                </a:lnTo>
                <a:close/>
              </a:path>
            </a:pathLst>
          </a:custGeom>
          <a:solidFill>
            <a:srgbClr val="7E7E7E"/>
          </a:solidFill>
        </p:spPr>
        <p:txBody>
          <a:bodyPr wrap="square" lIns="0" tIns="0" rIns="0" bIns="0" rtlCol="0"/>
          <a:lstStyle/>
          <a:p/>
        </p:txBody>
      </p:sp>
      <p:sp>
        <p:nvSpPr>
          <p:cNvPr id="17" name="object 17"/>
          <p:cNvSpPr/>
          <p:nvPr/>
        </p:nvSpPr>
        <p:spPr>
          <a:xfrm>
            <a:off x="3060826" y="3496564"/>
            <a:ext cx="14604" cy="568325"/>
          </a:xfrm>
          <a:custGeom>
            <a:rect l="l" t="t" r="r" b="b"/>
            <a:pathLst>
              <a:path w="14604" h="568325">
                <a:moveTo>
                  <a:pt x="0" y="568198"/>
                </a:moveTo>
                <a:lnTo>
                  <a:pt x="14224" y="568198"/>
                </a:lnTo>
                <a:lnTo>
                  <a:pt x="14224" y="0"/>
                </a:lnTo>
                <a:lnTo>
                  <a:pt x="0" y="0"/>
                </a:lnTo>
                <a:lnTo>
                  <a:pt x="0" y="568198"/>
                </a:lnTo>
                <a:close/>
              </a:path>
            </a:pathLst>
          </a:custGeom>
          <a:solidFill>
            <a:srgbClr val="FFCF00"/>
          </a:solidFill>
        </p:spPr>
        <p:txBody>
          <a:bodyPr wrap="square" lIns="0" tIns="0" rIns="0" bIns="0" rtlCol="0"/>
          <a:lstStyle/>
          <a:p/>
        </p:txBody>
      </p:sp>
      <p:sp>
        <p:nvSpPr>
          <p:cNvPr id="18" name="object 18"/>
          <p:cNvSpPr/>
          <p:nvPr/>
        </p:nvSpPr>
        <p:spPr>
          <a:xfrm>
            <a:off x="3924300" y="4556759"/>
            <a:ext cx="547370" cy="125095"/>
          </a:xfrm>
          <a:custGeom>
            <a:rect l="l" t="t" r="r" b="b"/>
            <a:pathLst>
              <a:path w="547370" h="125095">
                <a:moveTo>
                  <a:pt x="0" y="0"/>
                </a:moveTo>
                <a:lnTo>
                  <a:pt x="489203" y="124967"/>
                </a:lnTo>
                <a:lnTo>
                  <a:pt x="547115" y="124967"/>
                </a:lnTo>
              </a:path>
            </a:pathLst>
          </a:custGeom>
          <a:ln w="9525">
            <a:solidFill>
              <a:srgbClr val="A6A6A6"/>
            </a:solidFill>
          </a:ln>
        </p:spPr>
        <p:txBody>
          <a:bodyPr wrap="square" lIns="0" tIns="0" rIns="0" bIns="0" rtlCol="0"/>
          <a:lstStyle/>
          <a:p/>
        </p:txBody>
      </p:sp>
      <p:sp>
        <p:nvSpPr>
          <p:cNvPr id="19" name="object 19"/>
          <p:cNvSpPr/>
          <p:nvPr/>
        </p:nvSpPr>
        <p:spPr>
          <a:xfrm>
            <a:off x="1979676" y="4934711"/>
            <a:ext cx="299085" cy="379730"/>
          </a:xfrm>
          <a:custGeom>
            <a:rect l="l" t="t" r="r" b="b"/>
            <a:pathLst>
              <a:path w="299085" h="379729">
                <a:moveTo>
                  <a:pt x="298704" y="0"/>
                </a:moveTo>
                <a:lnTo>
                  <a:pt x="56387" y="379475"/>
                </a:lnTo>
                <a:lnTo>
                  <a:pt x="0" y="379475"/>
                </a:lnTo>
              </a:path>
            </a:pathLst>
          </a:custGeom>
          <a:ln w="9525">
            <a:solidFill>
              <a:srgbClr val="A6A6A6"/>
            </a:solidFill>
          </a:ln>
        </p:spPr>
        <p:txBody>
          <a:bodyPr wrap="square" lIns="0" tIns="0" rIns="0" bIns="0" rtlCol="0"/>
          <a:lstStyle/>
          <a:p/>
        </p:txBody>
      </p:sp>
      <p:sp>
        <p:nvSpPr>
          <p:cNvPr id="20" name="object 20"/>
          <p:cNvSpPr/>
          <p:nvPr/>
        </p:nvSpPr>
        <p:spPr>
          <a:xfrm>
            <a:off x="1932432" y="3816096"/>
            <a:ext cx="897890" cy="94615"/>
          </a:xfrm>
          <a:custGeom>
            <a:rect l="l" t="t" r="r" b="b"/>
            <a:pathLst>
              <a:path w="897889" h="94614">
                <a:moveTo>
                  <a:pt x="897636" y="0"/>
                </a:moveTo>
                <a:lnTo>
                  <a:pt x="57912" y="94487"/>
                </a:lnTo>
                <a:lnTo>
                  <a:pt x="0" y="94487"/>
                </a:lnTo>
              </a:path>
            </a:pathLst>
          </a:custGeom>
          <a:ln w="9524">
            <a:solidFill>
              <a:srgbClr val="A6A6A6"/>
            </a:solidFill>
          </a:ln>
        </p:spPr>
        <p:txBody>
          <a:bodyPr wrap="square" lIns="0" tIns="0" rIns="0" bIns="0" rtlCol="0"/>
          <a:lstStyle/>
          <a:p/>
        </p:txBody>
      </p:sp>
      <p:sp>
        <p:nvSpPr>
          <p:cNvPr id="21" name="object 21"/>
          <p:cNvSpPr/>
          <p:nvPr/>
        </p:nvSpPr>
        <p:spPr>
          <a:xfrm>
            <a:off x="2516123" y="3471671"/>
            <a:ext cx="538480" cy="309880"/>
          </a:xfrm>
          <a:custGeom>
            <a:rect l="l" t="t" r="r" b="b"/>
            <a:pathLst>
              <a:path w="538480" h="309879">
                <a:moveTo>
                  <a:pt x="537971" y="309371"/>
                </a:moveTo>
                <a:lnTo>
                  <a:pt x="56387" y="0"/>
                </a:lnTo>
                <a:lnTo>
                  <a:pt x="0" y="0"/>
                </a:lnTo>
              </a:path>
            </a:pathLst>
          </a:custGeom>
          <a:ln w="9525">
            <a:solidFill>
              <a:srgbClr val="A6A6A6"/>
            </a:solidFill>
          </a:ln>
        </p:spPr>
        <p:txBody>
          <a:bodyPr wrap="square" lIns="0" tIns="0" rIns="0" bIns="0" rtlCol="0"/>
          <a:lstStyle/>
          <a:p/>
        </p:txBody>
      </p:sp>
      <p:sp>
        <p:nvSpPr>
          <p:cNvPr id="22" name="object 22"/>
          <p:cNvSpPr/>
          <p:nvPr/>
        </p:nvSpPr>
        <p:spPr>
          <a:xfrm>
            <a:off x="2919983" y="3471671"/>
            <a:ext cx="149860" cy="309880"/>
          </a:xfrm>
          <a:custGeom>
            <a:rect l="l" t="t" r="r" b="b"/>
            <a:pathLst>
              <a:path w="149860" h="309879">
                <a:moveTo>
                  <a:pt x="149352" y="309371"/>
                </a:moveTo>
                <a:lnTo>
                  <a:pt x="0" y="0"/>
                </a:lnTo>
              </a:path>
            </a:pathLst>
          </a:custGeom>
          <a:ln w="9525">
            <a:solidFill>
              <a:srgbClr val="A6A6A6"/>
            </a:solidFill>
          </a:ln>
        </p:spPr>
        <p:txBody>
          <a:bodyPr wrap="square" lIns="0" tIns="0" rIns="0" bIns="0" rtlCol="0"/>
          <a:lstStyle/>
          <a:p/>
        </p:txBody>
      </p:sp>
      <p:sp>
        <p:nvSpPr>
          <p:cNvPr id="23" name="object 23"/>
          <p:cNvSpPr txBox="1"/>
          <p:nvPr/>
        </p:nvSpPr>
        <p:spPr>
          <a:xfrm>
            <a:off x="4571746" y="4407814"/>
            <a:ext cx="594360" cy="482600"/>
          </a:xfrm>
          <a:prstGeom prst="rect">
            <a:avLst/>
          </a:prstGeom>
        </p:spPr>
        <p:txBody>
          <a:bodyPr vert="horz" wrap="square" lIns="0" tIns="12065" rIns="0" bIns="0" rtlCol="0">
            <a:spAutoFit/>
          </a:bodyPr>
          <a:lstStyle/>
          <a:p>
            <a:pPr marL="102235" marR="5080" indent="-90170">
              <a:lnSpc>
                <a:spcPct val="142900"/>
              </a:lnSpc>
              <a:spcBef>
                <a:spcPts val="95"/>
              </a:spcBef>
            </a:pPr>
            <a:r>
              <a:rPr sz="1050">
                <a:solidFill>
                  <a:srgbClr val="585858"/>
                </a:solidFill>
                <a:latin typeface="微软雅黑"/>
                <a:cs typeface="微软雅黑"/>
              </a:rPr>
              <a:t>非常重视,  47.2%</a:t>
            </a:r>
            <a:endParaRPr sz="1050">
              <a:latin typeface="微软雅黑"/>
              <a:cs typeface="微软雅黑"/>
            </a:endParaRPr>
          </a:p>
        </p:txBody>
      </p:sp>
      <p:sp>
        <p:nvSpPr>
          <p:cNvPr id="24" name="object 24"/>
          <p:cNvSpPr txBox="1"/>
          <p:nvPr/>
        </p:nvSpPr>
        <p:spPr>
          <a:xfrm>
            <a:off x="1150111" y="5039004"/>
            <a:ext cx="594360" cy="482600"/>
          </a:xfrm>
          <a:prstGeom prst="rect">
            <a:avLst/>
          </a:prstGeom>
        </p:spPr>
        <p:txBody>
          <a:bodyPr vert="horz" wrap="square" lIns="0" tIns="12065" rIns="0" bIns="0" rtlCol="0">
            <a:spAutoFit/>
          </a:bodyPr>
          <a:lstStyle/>
          <a:p>
            <a:pPr marL="102235" marR="5080" indent="-90170">
              <a:lnSpc>
                <a:spcPct val="142900"/>
              </a:lnSpc>
              <a:spcBef>
                <a:spcPts val="95"/>
              </a:spcBef>
            </a:pPr>
            <a:r>
              <a:rPr sz="1050">
                <a:solidFill>
                  <a:srgbClr val="585858"/>
                </a:solidFill>
                <a:latin typeface="微软雅黑"/>
                <a:cs typeface="微软雅黑"/>
              </a:rPr>
              <a:t>比较重视,  44.2%</a:t>
            </a:r>
            <a:endParaRPr sz="1050">
              <a:latin typeface="微软雅黑"/>
              <a:cs typeface="微软雅黑"/>
            </a:endParaRPr>
          </a:p>
        </p:txBody>
      </p:sp>
      <p:sp>
        <p:nvSpPr>
          <p:cNvPr id="25" name="object 25"/>
          <p:cNvSpPr txBox="1"/>
          <p:nvPr/>
        </p:nvSpPr>
        <p:spPr>
          <a:xfrm>
            <a:off x="1420494" y="3197123"/>
            <a:ext cx="962660" cy="922019"/>
          </a:xfrm>
          <a:prstGeom prst="rect">
            <a:avLst/>
          </a:prstGeom>
        </p:spPr>
        <p:txBody>
          <a:bodyPr vert="horz" wrap="square" lIns="0" tIns="12065" rIns="0" bIns="0" rtlCol="0">
            <a:spAutoFit/>
          </a:bodyPr>
          <a:lstStyle/>
          <a:p>
            <a:pPr marL="443230" marR="5080" indent="-196850">
              <a:lnSpc>
                <a:spcPct val="142900"/>
              </a:lnSpc>
              <a:spcBef>
                <a:spcPts val="95"/>
              </a:spcBef>
            </a:pPr>
            <a:r>
              <a:rPr sz="1050">
                <a:solidFill>
                  <a:srgbClr val="585858"/>
                </a:solidFill>
                <a:latin typeface="微软雅黑"/>
                <a:cs typeface="微软雅黑"/>
              </a:rPr>
              <a:t>比较不重视,  0.4%</a:t>
            </a:r>
            <a:endParaRPr sz="1050">
              <a:latin typeface="微软雅黑"/>
              <a:cs typeface="微软雅黑"/>
            </a:endParaRPr>
          </a:p>
          <a:p>
            <a:pPr marL="12700" marR="632460" indent="4445">
              <a:lnSpc>
                <a:spcPts val="1800"/>
              </a:lnSpc>
              <a:spcBef>
                <a:spcPts val="10"/>
              </a:spcBef>
            </a:pPr>
            <a:r>
              <a:rPr sz="1050">
                <a:solidFill>
                  <a:srgbClr val="585858"/>
                </a:solidFill>
                <a:latin typeface="微软雅黑"/>
                <a:cs typeface="微软雅黑"/>
              </a:rPr>
              <a:t>一般,  8.1%</a:t>
            </a:r>
            <a:endParaRPr sz="1050">
              <a:latin typeface="微软雅黑"/>
              <a:cs typeface="微软雅黑"/>
            </a:endParaRPr>
          </a:p>
        </p:txBody>
      </p:sp>
      <p:sp>
        <p:nvSpPr>
          <p:cNvPr id="26" name="object 26"/>
          <p:cNvSpPr txBox="1"/>
          <p:nvPr/>
        </p:nvSpPr>
        <p:spPr>
          <a:xfrm>
            <a:off x="2556129" y="2891180"/>
            <a:ext cx="728345" cy="482600"/>
          </a:xfrm>
          <a:prstGeom prst="rect">
            <a:avLst/>
          </a:prstGeom>
        </p:spPr>
        <p:txBody>
          <a:bodyPr vert="horz" wrap="square" lIns="0" tIns="12065" rIns="0" bIns="0" rtlCol="0">
            <a:spAutoFit/>
          </a:bodyPr>
          <a:lstStyle/>
          <a:p>
            <a:pPr marL="208915" marR="5080" indent="-196850">
              <a:lnSpc>
                <a:spcPct val="142900"/>
              </a:lnSpc>
              <a:spcBef>
                <a:spcPts val="95"/>
              </a:spcBef>
            </a:pPr>
            <a:r>
              <a:rPr sz="1050">
                <a:solidFill>
                  <a:srgbClr val="585858"/>
                </a:solidFill>
                <a:latin typeface="微软雅黑"/>
                <a:cs typeface="微软雅黑"/>
              </a:rPr>
              <a:t>非常不重视,  0.2%</a:t>
            </a:r>
            <a:endParaRPr sz="1050">
              <a:latin typeface="微软雅黑"/>
              <a:cs typeface="微软雅黑"/>
            </a:endParaRPr>
          </a:p>
        </p:txBody>
      </p:sp>
      <p:sp>
        <p:nvSpPr>
          <p:cNvPr id="27" name="object 27"/>
          <p:cNvSpPr txBox="1"/>
          <p:nvPr/>
        </p:nvSpPr>
        <p:spPr>
          <a:xfrm>
            <a:off x="4394072" y="2848449"/>
            <a:ext cx="939800" cy="354965"/>
          </a:xfrm>
          <a:prstGeom prst="rect">
            <a:avLst/>
          </a:prstGeom>
        </p:spPr>
        <p:txBody>
          <a:bodyPr vert="horz" wrap="square" lIns="0" tIns="12700" rIns="0" bIns="0" rtlCol="0">
            <a:spAutoFit/>
          </a:bodyPr>
          <a:lstStyle/>
          <a:p>
            <a:pPr marL="12700" marR="5080">
              <a:lnSpc>
                <a:spcPct val="113700"/>
              </a:lnSpc>
              <a:spcBef>
                <a:spcPts val="100"/>
              </a:spcBef>
            </a:pPr>
            <a:r>
              <a:rPr sz="950" b="1" i="1" u="sng" spc="-50">
                <a:solidFill>
                  <a:srgbClr val="404040"/>
                </a:solidFill>
                <a:uFill>
                  <a:solidFill>
                    <a:srgbClr val="404040"/>
                  </a:solidFill>
                </a:uFill>
                <a:latin typeface="微软雅黑"/>
                <a:cs typeface="微软雅黑"/>
              </a:rPr>
              <a:t>重视私处健康的 女性受访者比例：</a:t>
            </a:r>
            <a:endParaRPr sz="950">
              <a:latin typeface="微软雅黑"/>
              <a:cs typeface="微软雅黑"/>
            </a:endParaRPr>
          </a:p>
        </p:txBody>
      </p:sp>
      <p:sp>
        <p:nvSpPr>
          <p:cNvPr id="28" name="object 28"/>
          <p:cNvSpPr txBox="1"/>
          <p:nvPr/>
        </p:nvSpPr>
        <p:spPr>
          <a:xfrm>
            <a:off x="4394072" y="3200732"/>
            <a:ext cx="806450" cy="347345"/>
          </a:xfrm>
          <a:prstGeom prst="rect">
            <a:avLst/>
          </a:prstGeom>
        </p:spPr>
        <p:txBody>
          <a:bodyPr vert="horz" wrap="square" lIns="0" tIns="13970" rIns="0" bIns="0" rtlCol="0">
            <a:spAutoFit/>
          </a:bodyPr>
          <a:lstStyle/>
          <a:p>
            <a:pPr marL="12700">
              <a:lnSpc>
                <a:spcPct val="100000"/>
              </a:lnSpc>
              <a:spcBef>
                <a:spcPts val="110"/>
              </a:spcBef>
            </a:pPr>
            <a:r>
              <a:rPr sz="2100" b="1" i="1" u="heavy" spc="-60">
                <a:solidFill>
                  <a:srgbClr val="1EC7F3"/>
                </a:solidFill>
                <a:uFill>
                  <a:solidFill>
                    <a:srgbClr val="1EC7F3"/>
                  </a:solidFill>
                </a:uFill>
                <a:latin typeface="微软雅黑"/>
                <a:cs typeface="微软雅黑"/>
              </a:rPr>
              <a:t>91.3%</a:t>
            </a:r>
            <a:endParaRPr sz="2100">
              <a:latin typeface="微软雅黑"/>
              <a:cs typeface="微软雅黑"/>
            </a:endParaRPr>
          </a:p>
        </p:txBody>
      </p:sp>
      <p:sp>
        <p:nvSpPr>
          <p:cNvPr id="29" name="object 29"/>
          <p:cNvSpPr txBox="1"/>
          <p:nvPr/>
        </p:nvSpPr>
        <p:spPr>
          <a:xfrm>
            <a:off x="526795" y="1036396"/>
            <a:ext cx="6790690" cy="300355"/>
          </a:xfrm>
          <a:prstGeom prst="rect">
            <a:avLst/>
          </a:prstGeom>
        </p:spPr>
        <p:txBody>
          <a:bodyPr vert="horz" wrap="square" lIns="0" tIns="12700" rIns="0" bIns="0" rtlCol="0">
            <a:spAutoFit/>
          </a:bodyPr>
          <a:lstStyle/>
          <a:p>
            <a:pPr marL="12700">
              <a:lnSpc>
                <a:spcPct val="100000"/>
              </a:lnSpc>
              <a:spcBef>
                <a:spcPts val="100"/>
              </a:spcBef>
            </a:pPr>
            <a:r>
              <a:rPr sz="1800" spc="-5">
                <a:solidFill>
                  <a:srgbClr val="7E7E7E"/>
                </a:solidFill>
                <a:latin typeface="微软雅黑"/>
                <a:cs typeface="微软雅黑"/>
              </a:rPr>
              <a:t>超九成女性认知自身重视私处健康，但每年定期妇科检查率不</a:t>
            </a:r>
            <a:r>
              <a:rPr sz="1800">
                <a:solidFill>
                  <a:srgbClr val="7E7E7E"/>
                </a:solidFill>
                <a:latin typeface="微软雅黑"/>
                <a:cs typeface="微软雅黑"/>
              </a:rPr>
              <a:t>足</a:t>
            </a:r>
            <a:r>
              <a:rPr sz="1800" spc="-5">
                <a:solidFill>
                  <a:srgbClr val="7E7E7E"/>
                </a:solidFill>
                <a:latin typeface="微软雅黑"/>
                <a:cs typeface="微软雅黑"/>
              </a:rPr>
              <a:t>6</a:t>
            </a:r>
            <a:r>
              <a:rPr sz="1800">
                <a:solidFill>
                  <a:srgbClr val="7E7E7E"/>
                </a:solidFill>
                <a:latin typeface="微软雅黑"/>
                <a:cs typeface="微软雅黑"/>
              </a:rPr>
              <a:t>成</a:t>
            </a:r>
            <a:endParaRPr sz="1800">
              <a:latin typeface="微软雅黑"/>
              <a:cs typeface="微软雅黑"/>
            </a:endParaRPr>
          </a:p>
        </p:txBody>
      </p:sp>
      <p:sp>
        <p:nvSpPr>
          <p:cNvPr id="30" name="object 30"/>
          <p:cNvSpPr txBox="1"/>
          <p:nvPr/>
        </p:nvSpPr>
        <p:spPr>
          <a:xfrm>
            <a:off x="1861566" y="2427224"/>
            <a:ext cx="2602865" cy="239395"/>
          </a:xfrm>
          <a:prstGeom prst="rect">
            <a:avLst/>
          </a:prstGeom>
        </p:spPr>
        <p:txBody>
          <a:bodyPr vert="horz" wrap="square" lIns="0" tIns="13335" rIns="0" bIns="0" rtlCol="0">
            <a:spAutoFit/>
          </a:bodyPr>
          <a:lstStyle/>
          <a:p>
            <a:pPr marL="12700">
              <a:lnSpc>
                <a:spcPct val="100000"/>
              </a:lnSpc>
              <a:spcBef>
                <a:spcPts val="105"/>
              </a:spcBef>
            </a:pPr>
            <a:r>
              <a:rPr sz="1400" b="1" spc="-5">
                <a:solidFill>
                  <a:srgbClr val="404040"/>
                </a:solidFill>
                <a:latin typeface="微软雅黑"/>
                <a:cs typeface="微软雅黑"/>
              </a:rPr>
              <a:t>2023</a:t>
            </a:r>
            <a:r>
              <a:rPr sz="1400" b="1">
                <a:solidFill>
                  <a:srgbClr val="404040"/>
                </a:solidFill>
                <a:latin typeface="微软雅黑"/>
                <a:cs typeface="微软雅黑"/>
              </a:rPr>
              <a:t>年中国女性私处健康</a:t>
            </a:r>
            <a:r>
              <a:rPr sz="1400" b="1" spc="-15">
                <a:solidFill>
                  <a:srgbClr val="404040"/>
                </a:solidFill>
                <a:latin typeface="微软雅黑"/>
                <a:cs typeface="微软雅黑"/>
              </a:rPr>
              <a:t>关</a:t>
            </a:r>
            <a:r>
              <a:rPr sz="1400" b="1">
                <a:solidFill>
                  <a:srgbClr val="404040"/>
                </a:solidFill>
                <a:latin typeface="微软雅黑"/>
                <a:cs typeface="微软雅黑"/>
              </a:rPr>
              <a:t>注度</a:t>
            </a:r>
            <a:endParaRPr sz="1400">
              <a:latin typeface="微软雅黑"/>
              <a:cs typeface="微软雅黑"/>
            </a:endParaRPr>
          </a:p>
        </p:txBody>
      </p:sp>
      <p:sp>
        <p:nvSpPr>
          <p:cNvPr id="31" name="object 31"/>
          <p:cNvSpPr/>
          <p:nvPr/>
        </p:nvSpPr>
        <p:spPr>
          <a:xfrm>
            <a:off x="2564892" y="4133088"/>
            <a:ext cx="990599" cy="990600"/>
          </a:xfrm>
          <a:prstGeom prst="rect">
            <a:avLst/>
          </a:prstGeom>
          <a:blipFill>
            <a:blip r:embed="rId4"/>
            <a:stretch>
              <a:fillRect/>
            </a:stretch>
          </a:blipFill>
        </p:spPr>
        <p:txBody>
          <a:bodyPr wrap="square" lIns="0" tIns="0" rIns="0" bIns="0" rtlCol="0"/>
          <a:lstStyle/>
          <a:p/>
        </p:txBody>
      </p:sp>
      <p:sp>
        <p:nvSpPr>
          <p:cNvPr id="32" name="object 32"/>
          <p:cNvSpPr/>
          <p:nvPr/>
        </p:nvSpPr>
        <p:spPr>
          <a:xfrm>
            <a:off x="9179052" y="3496564"/>
            <a:ext cx="432434" cy="610870"/>
          </a:xfrm>
          <a:custGeom>
            <a:rect l="l" t="t" r="r" b="b"/>
            <a:pathLst>
              <a:path w="432434" h="610870">
                <a:moveTo>
                  <a:pt x="0" y="0"/>
                </a:moveTo>
                <a:lnTo>
                  <a:pt x="0" y="568071"/>
                </a:lnTo>
                <a:lnTo>
                  <a:pt x="55346" y="570773"/>
                </a:lnTo>
                <a:lnTo>
                  <a:pt x="110061" y="578834"/>
                </a:lnTo>
                <a:lnTo>
                  <a:pt x="163752" y="592181"/>
                </a:lnTo>
                <a:lnTo>
                  <a:pt x="216026" y="610743"/>
                </a:lnTo>
                <a:lnTo>
                  <a:pt x="431926" y="85216"/>
                </a:lnTo>
                <a:lnTo>
                  <a:pt x="385903" y="67476"/>
                </a:lnTo>
                <a:lnTo>
                  <a:pt x="339230" y="51772"/>
                </a:lnTo>
                <a:lnTo>
                  <a:pt x="291977" y="38118"/>
                </a:lnTo>
                <a:lnTo>
                  <a:pt x="244210" y="26528"/>
                </a:lnTo>
                <a:lnTo>
                  <a:pt x="195995" y="17014"/>
                </a:lnTo>
                <a:lnTo>
                  <a:pt x="147399" y="9590"/>
                </a:lnTo>
                <a:lnTo>
                  <a:pt x="98491" y="4271"/>
                </a:lnTo>
                <a:lnTo>
                  <a:pt x="49335" y="1070"/>
                </a:lnTo>
                <a:lnTo>
                  <a:pt x="0" y="0"/>
                </a:lnTo>
                <a:close/>
              </a:path>
            </a:pathLst>
          </a:custGeom>
          <a:solidFill>
            <a:srgbClr val="B1D234"/>
          </a:solidFill>
        </p:spPr>
        <p:txBody>
          <a:bodyPr wrap="square" lIns="0" tIns="0" rIns="0" bIns="0" rtlCol="0"/>
          <a:lstStyle/>
          <a:p/>
        </p:txBody>
      </p:sp>
      <p:sp>
        <p:nvSpPr>
          <p:cNvPr id="33" name="object 33"/>
          <p:cNvSpPr/>
          <p:nvPr/>
        </p:nvSpPr>
        <p:spPr>
          <a:xfrm>
            <a:off x="8548751" y="3581780"/>
            <a:ext cx="1767205" cy="2187575"/>
          </a:xfrm>
          <a:custGeom>
            <a:rect l="l" t="t" r="r" b="b"/>
            <a:pathLst>
              <a:path w="1767204" h="2187575">
                <a:moveTo>
                  <a:pt x="315087" y="1523746"/>
                </a:moveTo>
                <a:lnTo>
                  <a:pt x="0" y="1996440"/>
                </a:lnTo>
                <a:lnTo>
                  <a:pt x="47587" y="2026492"/>
                </a:lnTo>
                <a:lnTo>
                  <a:pt x="96567" y="2054136"/>
                </a:lnTo>
                <a:lnTo>
                  <a:pt x="146857" y="2079321"/>
                </a:lnTo>
                <a:lnTo>
                  <a:pt x="198374" y="2102002"/>
                </a:lnTo>
                <a:lnTo>
                  <a:pt x="243175" y="2119339"/>
                </a:lnTo>
                <a:lnTo>
                  <a:pt x="288255" y="2134663"/>
                </a:lnTo>
                <a:lnTo>
                  <a:pt x="333561" y="2147996"/>
                </a:lnTo>
                <a:lnTo>
                  <a:pt x="379043" y="2159358"/>
                </a:lnTo>
                <a:lnTo>
                  <a:pt x="424649" y="2168773"/>
                </a:lnTo>
                <a:lnTo>
                  <a:pt x="470326" y="2176260"/>
                </a:lnTo>
                <a:lnTo>
                  <a:pt x="516025" y="2181842"/>
                </a:lnTo>
                <a:lnTo>
                  <a:pt x="561693" y="2185540"/>
                </a:lnTo>
                <a:lnTo>
                  <a:pt x="607279" y="2187376"/>
                </a:lnTo>
                <a:lnTo>
                  <a:pt x="652731" y="2187371"/>
                </a:lnTo>
                <a:lnTo>
                  <a:pt x="698066" y="2185540"/>
                </a:lnTo>
                <a:lnTo>
                  <a:pt x="743029" y="2181923"/>
                </a:lnTo>
                <a:lnTo>
                  <a:pt x="787771" y="2176524"/>
                </a:lnTo>
                <a:lnTo>
                  <a:pt x="832174" y="2169369"/>
                </a:lnTo>
                <a:lnTo>
                  <a:pt x="876186" y="2160481"/>
                </a:lnTo>
                <a:lnTo>
                  <a:pt x="919756" y="2149881"/>
                </a:lnTo>
                <a:lnTo>
                  <a:pt x="962831" y="2137591"/>
                </a:lnTo>
                <a:lnTo>
                  <a:pt x="1005362" y="2123631"/>
                </a:lnTo>
                <a:lnTo>
                  <a:pt x="1047295" y="2108024"/>
                </a:lnTo>
                <a:lnTo>
                  <a:pt x="1088580" y="2090791"/>
                </a:lnTo>
                <a:lnTo>
                  <a:pt x="1129165" y="2071953"/>
                </a:lnTo>
                <a:lnTo>
                  <a:pt x="1168999" y="2051532"/>
                </a:lnTo>
                <a:lnTo>
                  <a:pt x="1208031" y="2029550"/>
                </a:lnTo>
                <a:lnTo>
                  <a:pt x="1246208" y="2006027"/>
                </a:lnTo>
                <a:lnTo>
                  <a:pt x="1283479" y="1980985"/>
                </a:lnTo>
                <a:lnTo>
                  <a:pt x="1319793" y="1954447"/>
                </a:lnTo>
                <a:lnTo>
                  <a:pt x="1355098" y="1926432"/>
                </a:lnTo>
                <a:lnTo>
                  <a:pt x="1389344" y="1896964"/>
                </a:lnTo>
                <a:lnTo>
                  <a:pt x="1422477" y="1866063"/>
                </a:lnTo>
                <a:lnTo>
                  <a:pt x="1454448" y="1833750"/>
                </a:lnTo>
                <a:lnTo>
                  <a:pt x="1485204" y="1800048"/>
                </a:lnTo>
                <a:lnTo>
                  <a:pt x="1514694" y="1764978"/>
                </a:lnTo>
                <a:lnTo>
                  <a:pt x="1542867" y="1728560"/>
                </a:lnTo>
                <a:lnTo>
                  <a:pt x="1569670" y="1690818"/>
                </a:lnTo>
                <a:lnTo>
                  <a:pt x="1595054" y="1651772"/>
                </a:lnTo>
                <a:lnTo>
                  <a:pt x="1614367" y="1619199"/>
                </a:lnTo>
                <a:lnTo>
                  <a:pt x="627495" y="1619199"/>
                </a:lnTo>
                <a:lnTo>
                  <a:pt x="581369" y="1617139"/>
                </a:lnTo>
                <a:lnTo>
                  <a:pt x="535348" y="1611298"/>
                </a:lnTo>
                <a:lnTo>
                  <a:pt x="489667" y="1601631"/>
                </a:lnTo>
                <a:lnTo>
                  <a:pt x="444564" y="1588089"/>
                </a:lnTo>
                <a:lnTo>
                  <a:pt x="400275" y="1570626"/>
                </a:lnTo>
                <a:lnTo>
                  <a:pt x="357037" y="1549194"/>
                </a:lnTo>
                <a:lnTo>
                  <a:pt x="315087" y="1523746"/>
                </a:lnTo>
                <a:close/>
              </a:path>
              <a:path w="1767204" h="2187575">
                <a:moveTo>
                  <a:pt x="1062227" y="0"/>
                </a:moveTo>
                <a:lnTo>
                  <a:pt x="846327" y="525526"/>
                </a:lnTo>
                <a:lnTo>
                  <a:pt x="872059" y="536906"/>
                </a:lnTo>
                <a:lnTo>
                  <a:pt x="897207" y="549513"/>
                </a:lnTo>
                <a:lnTo>
                  <a:pt x="945515" y="578358"/>
                </a:lnTo>
                <a:lnTo>
                  <a:pt x="985133" y="607276"/>
                </a:lnTo>
                <a:lnTo>
                  <a:pt x="1021539" y="638930"/>
                </a:lnTo>
                <a:lnTo>
                  <a:pt x="1054687" y="673083"/>
                </a:lnTo>
                <a:lnTo>
                  <a:pt x="1084527" y="709498"/>
                </a:lnTo>
                <a:lnTo>
                  <a:pt x="1111014" y="747938"/>
                </a:lnTo>
                <a:lnTo>
                  <a:pt x="1134098" y="788168"/>
                </a:lnTo>
                <a:lnTo>
                  <a:pt x="1153733" y="829949"/>
                </a:lnTo>
                <a:lnTo>
                  <a:pt x="1169871" y="873046"/>
                </a:lnTo>
                <a:lnTo>
                  <a:pt x="1182465" y="917222"/>
                </a:lnTo>
                <a:lnTo>
                  <a:pt x="1191467" y="962240"/>
                </a:lnTo>
                <a:lnTo>
                  <a:pt x="1196829" y="1007864"/>
                </a:lnTo>
                <a:lnTo>
                  <a:pt x="1198504" y="1053857"/>
                </a:lnTo>
                <a:lnTo>
                  <a:pt x="1196444" y="1099983"/>
                </a:lnTo>
                <a:lnTo>
                  <a:pt x="1190602" y="1146004"/>
                </a:lnTo>
                <a:lnTo>
                  <a:pt x="1180930" y="1191685"/>
                </a:lnTo>
                <a:lnTo>
                  <a:pt x="1167381" y="1236788"/>
                </a:lnTo>
                <a:lnTo>
                  <a:pt x="1149907" y="1281077"/>
                </a:lnTo>
                <a:lnTo>
                  <a:pt x="1128461" y="1324315"/>
                </a:lnTo>
                <a:lnTo>
                  <a:pt x="1102995" y="1366266"/>
                </a:lnTo>
                <a:lnTo>
                  <a:pt x="1074076" y="1405883"/>
                </a:lnTo>
                <a:lnTo>
                  <a:pt x="1042422" y="1442286"/>
                </a:lnTo>
                <a:lnTo>
                  <a:pt x="1008269" y="1475430"/>
                </a:lnTo>
                <a:lnTo>
                  <a:pt x="971854" y="1505265"/>
                </a:lnTo>
                <a:lnTo>
                  <a:pt x="933414" y="1531745"/>
                </a:lnTo>
                <a:lnTo>
                  <a:pt x="893184" y="1554823"/>
                </a:lnTo>
                <a:lnTo>
                  <a:pt x="851403" y="1574451"/>
                </a:lnTo>
                <a:lnTo>
                  <a:pt x="808306" y="1590583"/>
                </a:lnTo>
                <a:lnTo>
                  <a:pt x="764130" y="1603171"/>
                </a:lnTo>
                <a:lnTo>
                  <a:pt x="719112" y="1612168"/>
                </a:lnTo>
                <a:lnTo>
                  <a:pt x="673488" y="1617526"/>
                </a:lnTo>
                <a:lnTo>
                  <a:pt x="627495" y="1619199"/>
                </a:lnTo>
                <a:lnTo>
                  <a:pt x="1614367" y="1619199"/>
                </a:lnTo>
                <a:lnTo>
                  <a:pt x="1641353" y="1569854"/>
                </a:lnTo>
                <a:lnTo>
                  <a:pt x="1662166" y="1527025"/>
                </a:lnTo>
                <a:lnTo>
                  <a:pt x="1681352" y="1482979"/>
                </a:lnTo>
                <a:lnTo>
                  <a:pt x="1698686" y="1438177"/>
                </a:lnTo>
                <a:lnTo>
                  <a:pt x="1714006" y="1393097"/>
                </a:lnTo>
                <a:lnTo>
                  <a:pt x="1727336" y="1347791"/>
                </a:lnTo>
                <a:lnTo>
                  <a:pt x="1738696" y="1302309"/>
                </a:lnTo>
                <a:lnTo>
                  <a:pt x="1748108" y="1256703"/>
                </a:lnTo>
                <a:lnTo>
                  <a:pt x="1755593" y="1211026"/>
                </a:lnTo>
                <a:lnTo>
                  <a:pt x="1761173" y="1165327"/>
                </a:lnTo>
                <a:lnTo>
                  <a:pt x="1764869" y="1119659"/>
                </a:lnTo>
                <a:lnTo>
                  <a:pt x="1766703" y="1074073"/>
                </a:lnTo>
                <a:lnTo>
                  <a:pt x="1766696" y="1028621"/>
                </a:lnTo>
                <a:lnTo>
                  <a:pt x="1764870" y="983354"/>
                </a:lnTo>
                <a:lnTo>
                  <a:pt x="1761246" y="938323"/>
                </a:lnTo>
                <a:lnTo>
                  <a:pt x="1755845" y="893581"/>
                </a:lnTo>
                <a:lnTo>
                  <a:pt x="1748690" y="849178"/>
                </a:lnTo>
                <a:lnTo>
                  <a:pt x="1739801" y="805166"/>
                </a:lnTo>
                <a:lnTo>
                  <a:pt x="1729200" y="761596"/>
                </a:lnTo>
                <a:lnTo>
                  <a:pt x="1716908" y="718521"/>
                </a:lnTo>
                <a:lnTo>
                  <a:pt x="1702947" y="675990"/>
                </a:lnTo>
                <a:lnTo>
                  <a:pt x="1687339" y="634057"/>
                </a:lnTo>
                <a:lnTo>
                  <a:pt x="1670104" y="592772"/>
                </a:lnTo>
                <a:lnTo>
                  <a:pt x="1651265" y="552187"/>
                </a:lnTo>
                <a:lnTo>
                  <a:pt x="1630843" y="512353"/>
                </a:lnTo>
                <a:lnTo>
                  <a:pt x="1608859" y="473321"/>
                </a:lnTo>
                <a:lnTo>
                  <a:pt x="1585334" y="435144"/>
                </a:lnTo>
                <a:lnTo>
                  <a:pt x="1560291" y="397873"/>
                </a:lnTo>
                <a:lnTo>
                  <a:pt x="1533750" y="361559"/>
                </a:lnTo>
                <a:lnTo>
                  <a:pt x="1505734" y="326254"/>
                </a:lnTo>
                <a:lnTo>
                  <a:pt x="1476263" y="292008"/>
                </a:lnTo>
                <a:lnTo>
                  <a:pt x="1445359" y="258875"/>
                </a:lnTo>
                <a:lnTo>
                  <a:pt x="1413043" y="226904"/>
                </a:lnTo>
                <a:lnTo>
                  <a:pt x="1379338" y="196148"/>
                </a:lnTo>
                <a:lnTo>
                  <a:pt x="1344264" y="166658"/>
                </a:lnTo>
                <a:lnTo>
                  <a:pt x="1307842" y="138485"/>
                </a:lnTo>
                <a:lnTo>
                  <a:pt x="1270095" y="111682"/>
                </a:lnTo>
                <a:lnTo>
                  <a:pt x="1231044" y="86298"/>
                </a:lnTo>
                <a:lnTo>
                  <a:pt x="1190711" y="62387"/>
                </a:lnTo>
                <a:lnTo>
                  <a:pt x="1149115" y="39999"/>
                </a:lnTo>
                <a:lnTo>
                  <a:pt x="1106281" y="19186"/>
                </a:lnTo>
                <a:lnTo>
                  <a:pt x="1062227" y="0"/>
                </a:lnTo>
                <a:close/>
              </a:path>
            </a:pathLst>
          </a:custGeom>
          <a:solidFill>
            <a:srgbClr val="8AC53E"/>
          </a:solidFill>
        </p:spPr>
        <p:txBody>
          <a:bodyPr wrap="square" lIns="0" tIns="0" rIns="0" bIns="0" rtlCol="0"/>
          <a:lstStyle/>
          <a:p/>
        </p:txBody>
      </p:sp>
      <p:sp>
        <p:nvSpPr>
          <p:cNvPr id="34" name="object 34"/>
          <p:cNvSpPr/>
          <p:nvPr/>
        </p:nvSpPr>
        <p:spPr>
          <a:xfrm>
            <a:off x="8043084" y="4606035"/>
            <a:ext cx="821055" cy="972185"/>
          </a:xfrm>
          <a:custGeom>
            <a:rect l="l" t="t" r="r" b="b"/>
            <a:pathLst>
              <a:path w="821053" h="972185">
                <a:moveTo>
                  <a:pt x="79" y="0"/>
                </a:moveTo>
                <a:lnTo>
                  <a:pt x="0" y="50635"/>
                </a:lnTo>
                <a:lnTo>
                  <a:pt x="2157" y="100953"/>
                </a:lnTo>
                <a:lnTo>
                  <a:pt x="6518" y="150891"/>
                </a:lnTo>
                <a:lnTo>
                  <a:pt x="13051" y="200385"/>
                </a:lnTo>
                <a:lnTo>
                  <a:pt x="21721" y="249372"/>
                </a:lnTo>
                <a:lnTo>
                  <a:pt x="32496" y="297789"/>
                </a:lnTo>
                <a:lnTo>
                  <a:pt x="45343" y="345572"/>
                </a:lnTo>
                <a:lnTo>
                  <a:pt x="60228" y="392658"/>
                </a:lnTo>
                <a:lnTo>
                  <a:pt x="77119" y="438983"/>
                </a:lnTo>
                <a:lnTo>
                  <a:pt x="95983" y="484484"/>
                </a:lnTo>
                <a:lnTo>
                  <a:pt x="116786" y="529098"/>
                </a:lnTo>
                <a:lnTo>
                  <a:pt x="139496" y="572761"/>
                </a:lnTo>
                <a:lnTo>
                  <a:pt x="164079" y="615411"/>
                </a:lnTo>
                <a:lnTo>
                  <a:pt x="190502" y="656982"/>
                </a:lnTo>
                <a:lnTo>
                  <a:pt x="218732" y="697413"/>
                </a:lnTo>
                <a:lnTo>
                  <a:pt x="248737" y="736640"/>
                </a:lnTo>
                <a:lnTo>
                  <a:pt x="280482" y="774599"/>
                </a:lnTo>
                <a:lnTo>
                  <a:pt x="313936" y="811227"/>
                </a:lnTo>
                <a:lnTo>
                  <a:pt x="349064" y="846461"/>
                </a:lnTo>
                <a:lnTo>
                  <a:pt x="385835" y="880237"/>
                </a:lnTo>
                <a:lnTo>
                  <a:pt x="424214" y="912492"/>
                </a:lnTo>
                <a:lnTo>
                  <a:pt x="464169" y="943162"/>
                </a:lnTo>
                <a:lnTo>
                  <a:pt x="505666" y="972185"/>
                </a:lnTo>
                <a:lnTo>
                  <a:pt x="820753" y="499490"/>
                </a:lnTo>
                <a:lnTo>
                  <a:pt x="781678" y="470939"/>
                </a:lnTo>
                <a:lnTo>
                  <a:pt x="745491" y="439472"/>
                </a:lnTo>
                <a:lnTo>
                  <a:pt x="712309" y="405312"/>
                </a:lnTo>
                <a:lnTo>
                  <a:pt x="682248" y="368681"/>
                </a:lnTo>
                <a:lnTo>
                  <a:pt x="655424" y="329800"/>
                </a:lnTo>
                <a:lnTo>
                  <a:pt x="631952" y="288893"/>
                </a:lnTo>
                <a:lnTo>
                  <a:pt x="611949" y="246181"/>
                </a:lnTo>
                <a:lnTo>
                  <a:pt x="595530" y="201887"/>
                </a:lnTo>
                <a:lnTo>
                  <a:pt x="582813" y="156233"/>
                </a:lnTo>
                <a:lnTo>
                  <a:pt x="573912" y="109442"/>
                </a:lnTo>
                <a:lnTo>
                  <a:pt x="568943" y="61735"/>
                </a:lnTo>
                <a:lnTo>
                  <a:pt x="568023" y="13334"/>
                </a:lnTo>
                <a:lnTo>
                  <a:pt x="79" y="0"/>
                </a:lnTo>
                <a:close/>
              </a:path>
            </a:pathLst>
          </a:custGeom>
          <a:solidFill>
            <a:srgbClr val="64AE45"/>
          </a:solidFill>
        </p:spPr>
        <p:txBody>
          <a:bodyPr wrap="square" lIns="0" tIns="0" rIns="0" bIns="0" rtlCol="0"/>
          <a:lstStyle/>
          <a:p/>
        </p:txBody>
      </p:sp>
      <p:sp>
        <p:nvSpPr>
          <p:cNvPr id="35" name="object 35"/>
          <p:cNvSpPr/>
          <p:nvPr/>
        </p:nvSpPr>
        <p:spPr>
          <a:xfrm>
            <a:off x="8043164" y="3496564"/>
            <a:ext cx="1136015" cy="1123315"/>
          </a:xfrm>
          <a:custGeom>
            <a:rect l="l" t="t" r="r" b="b"/>
            <a:pathLst>
              <a:path w="1136015" h="1123314">
                <a:moveTo>
                  <a:pt x="1135887" y="0"/>
                </a:moveTo>
                <a:lnTo>
                  <a:pt x="1087411" y="1016"/>
                </a:lnTo>
                <a:lnTo>
                  <a:pt x="1039444" y="4039"/>
                </a:lnTo>
                <a:lnTo>
                  <a:pt x="992028" y="9027"/>
                </a:lnTo>
                <a:lnTo>
                  <a:pt x="945205" y="15942"/>
                </a:lnTo>
                <a:lnTo>
                  <a:pt x="899015" y="24741"/>
                </a:lnTo>
                <a:lnTo>
                  <a:pt x="853499" y="35386"/>
                </a:lnTo>
                <a:lnTo>
                  <a:pt x="808700" y="47836"/>
                </a:lnTo>
                <a:lnTo>
                  <a:pt x="764658" y="62051"/>
                </a:lnTo>
                <a:lnTo>
                  <a:pt x="721414" y="77990"/>
                </a:lnTo>
                <a:lnTo>
                  <a:pt x="679010" y="95613"/>
                </a:lnTo>
                <a:lnTo>
                  <a:pt x="637487" y="114881"/>
                </a:lnTo>
                <a:lnTo>
                  <a:pt x="596886" y="135752"/>
                </a:lnTo>
                <a:lnTo>
                  <a:pt x="557249" y="158186"/>
                </a:lnTo>
                <a:lnTo>
                  <a:pt x="518616" y="182144"/>
                </a:lnTo>
                <a:lnTo>
                  <a:pt x="481029" y="207585"/>
                </a:lnTo>
                <a:lnTo>
                  <a:pt x="444529" y="234468"/>
                </a:lnTo>
                <a:lnTo>
                  <a:pt x="409157" y="262755"/>
                </a:lnTo>
                <a:lnTo>
                  <a:pt x="374954" y="292403"/>
                </a:lnTo>
                <a:lnTo>
                  <a:pt x="341963" y="323373"/>
                </a:lnTo>
                <a:lnTo>
                  <a:pt x="310223" y="355625"/>
                </a:lnTo>
                <a:lnTo>
                  <a:pt x="279777" y="389119"/>
                </a:lnTo>
                <a:lnTo>
                  <a:pt x="250665" y="423814"/>
                </a:lnTo>
                <a:lnTo>
                  <a:pt x="222929" y="459670"/>
                </a:lnTo>
                <a:lnTo>
                  <a:pt x="196609" y="496647"/>
                </a:lnTo>
                <a:lnTo>
                  <a:pt x="171748" y="534705"/>
                </a:lnTo>
                <a:lnTo>
                  <a:pt x="148386" y="573802"/>
                </a:lnTo>
                <a:lnTo>
                  <a:pt x="126564" y="613900"/>
                </a:lnTo>
                <a:lnTo>
                  <a:pt x="106325" y="654958"/>
                </a:lnTo>
                <a:lnTo>
                  <a:pt x="87708" y="696935"/>
                </a:lnTo>
                <a:lnTo>
                  <a:pt x="70756" y="739792"/>
                </a:lnTo>
                <a:lnTo>
                  <a:pt x="55509" y="783487"/>
                </a:lnTo>
                <a:lnTo>
                  <a:pt x="42009" y="827982"/>
                </a:lnTo>
                <a:lnTo>
                  <a:pt x="30297" y="873235"/>
                </a:lnTo>
                <a:lnTo>
                  <a:pt x="20414" y="919207"/>
                </a:lnTo>
                <a:lnTo>
                  <a:pt x="12402" y="965856"/>
                </a:lnTo>
                <a:lnTo>
                  <a:pt x="6301" y="1013144"/>
                </a:lnTo>
                <a:lnTo>
                  <a:pt x="2153" y="1061029"/>
                </a:lnTo>
                <a:lnTo>
                  <a:pt x="0" y="1109472"/>
                </a:lnTo>
                <a:lnTo>
                  <a:pt x="567943" y="1122807"/>
                </a:lnTo>
                <a:lnTo>
                  <a:pt x="571095" y="1074643"/>
                </a:lnTo>
                <a:lnTo>
                  <a:pt x="578153" y="1027674"/>
                </a:lnTo>
                <a:lnTo>
                  <a:pt x="588952" y="982062"/>
                </a:lnTo>
                <a:lnTo>
                  <a:pt x="603328" y="937967"/>
                </a:lnTo>
                <a:lnTo>
                  <a:pt x="621116" y="895550"/>
                </a:lnTo>
                <a:lnTo>
                  <a:pt x="642150" y="854972"/>
                </a:lnTo>
                <a:lnTo>
                  <a:pt x="666265" y="816394"/>
                </a:lnTo>
                <a:lnTo>
                  <a:pt x="693296" y="779978"/>
                </a:lnTo>
                <a:lnTo>
                  <a:pt x="723078" y="745883"/>
                </a:lnTo>
                <a:lnTo>
                  <a:pt x="755446" y="714272"/>
                </a:lnTo>
                <a:lnTo>
                  <a:pt x="790235" y="685305"/>
                </a:lnTo>
                <a:lnTo>
                  <a:pt x="827280" y="659143"/>
                </a:lnTo>
                <a:lnTo>
                  <a:pt x="866415" y="635947"/>
                </a:lnTo>
                <a:lnTo>
                  <a:pt x="907476" y="615877"/>
                </a:lnTo>
                <a:lnTo>
                  <a:pt x="950298" y="599096"/>
                </a:lnTo>
                <a:lnTo>
                  <a:pt x="994715" y="585764"/>
                </a:lnTo>
                <a:lnTo>
                  <a:pt x="1040562" y="576042"/>
                </a:lnTo>
                <a:lnTo>
                  <a:pt x="1087675" y="570090"/>
                </a:lnTo>
                <a:lnTo>
                  <a:pt x="1135887" y="568071"/>
                </a:lnTo>
                <a:lnTo>
                  <a:pt x="1135887" y="0"/>
                </a:lnTo>
                <a:close/>
              </a:path>
            </a:pathLst>
          </a:custGeom>
          <a:solidFill>
            <a:srgbClr val="D9D9D9"/>
          </a:solidFill>
        </p:spPr>
        <p:txBody>
          <a:bodyPr wrap="square" lIns="0" tIns="0" rIns="0" bIns="0" rtlCol="0"/>
          <a:lstStyle/>
          <a:p/>
        </p:txBody>
      </p:sp>
      <p:sp>
        <p:nvSpPr>
          <p:cNvPr id="36" name="object 36"/>
          <p:cNvSpPr/>
          <p:nvPr/>
        </p:nvSpPr>
        <p:spPr>
          <a:xfrm>
            <a:off x="9931907" y="5033771"/>
            <a:ext cx="262255" cy="518159"/>
          </a:xfrm>
          <a:custGeom>
            <a:rect l="l" t="t" r="r" b="b"/>
            <a:pathLst>
              <a:path w="262254" h="518159">
                <a:moveTo>
                  <a:pt x="0" y="0"/>
                </a:moveTo>
                <a:lnTo>
                  <a:pt x="205740" y="518159"/>
                </a:lnTo>
                <a:lnTo>
                  <a:pt x="262127" y="518159"/>
                </a:lnTo>
              </a:path>
            </a:pathLst>
          </a:custGeom>
          <a:ln w="9525">
            <a:solidFill>
              <a:srgbClr val="A6A6A6"/>
            </a:solidFill>
          </a:ln>
        </p:spPr>
        <p:txBody>
          <a:bodyPr wrap="square" lIns="0" tIns="0" rIns="0" bIns="0" rtlCol="0"/>
          <a:lstStyle/>
          <a:p/>
        </p:txBody>
      </p:sp>
      <p:sp>
        <p:nvSpPr>
          <p:cNvPr id="37" name="object 37"/>
          <p:cNvSpPr/>
          <p:nvPr/>
        </p:nvSpPr>
        <p:spPr>
          <a:xfrm>
            <a:off x="7932419" y="5026152"/>
            <a:ext cx="490855" cy="94615"/>
          </a:xfrm>
          <a:custGeom>
            <a:rect l="l" t="t" r="r" b="b"/>
            <a:pathLst>
              <a:path w="490854" h="94614">
                <a:moveTo>
                  <a:pt x="490727" y="0"/>
                </a:moveTo>
                <a:lnTo>
                  <a:pt x="57911" y="94487"/>
                </a:lnTo>
                <a:lnTo>
                  <a:pt x="0" y="94487"/>
                </a:lnTo>
              </a:path>
            </a:pathLst>
          </a:custGeom>
          <a:ln w="9525">
            <a:solidFill>
              <a:srgbClr val="A6A6A6"/>
            </a:solidFill>
          </a:ln>
        </p:spPr>
        <p:txBody>
          <a:bodyPr wrap="square" lIns="0" tIns="0" rIns="0" bIns="0" rtlCol="0"/>
          <a:lstStyle/>
          <a:p/>
        </p:txBody>
      </p:sp>
      <p:sp>
        <p:nvSpPr>
          <p:cNvPr id="38" name="object 38"/>
          <p:cNvSpPr/>
          <p:nvPr/>
        </p:nvSpPr>
        <p:spPr>
          <a:xfrm>
            <a:off x="8045195" y="3713988"/>
            <a:ext cx="538480" cy="309880"/>
          </a:xfrm>
          <a:custGeom>
            <a:rect l="l" t="t" r="r" b="b"/>
            <a:pathLst>
              <a:path w="538479" h="309879">
                <a:moveTo>
                  <a:pt x="537972" y="309372"/>
                </a:moveTo>
                <a:lnTo>
                  <a:pt x="57911" y="0"/>
                </a:lnTo>
                <a:lnTo>
                  <a:pt x="0" y="0"/>
                </a:lnTo>
              </a:path>
            </a:pathLst>
          </a:custGeom>
          <a:ln w="9525">
            <a:solidFill>
              <a:srgbClr val="A6A6A6"/>
            </a:solidFill>
          </a:ln>
        </p:spPr>
        <p:txBody>
          <a:bodyPr wrap="square" lIns="0" tIns="0" rIns="0" bIns="0" rtlCol="0"/>
          <a:lstStyle/>
          <a:p/>
        </p:txBody>
      </p:sp>
      <p:sp>
        <p:nvSpPr>
          <p:cNvPr id="39" name="object 39"/>
          <p:cNvSpPr txBox="1"/>
          <p:nvPr/>
        </p:nvSpPr>
        <p:spPr>
          <a:xfrm>
            <a:off x="9262998" y="2974822"/>
            <a:ext cx="631190" cy="482600"/>
          </a:xfrm>
          <a:prstGeom prst="rect">
            <a:avLst/>
          </a:prstGeom>
        </p:spPr>
        <p:txBody>
          <a:bodyPr vert="horz" wrap="square" lIns="0" tIns="80645" rIns="0" bIns="0" rtlCol="0">
            <a:spAutoFit/>
          </a:bodyPr>
          <a:lstStyle/>
          <a:p>
            <a:pPr algn="ctr">
              <a:lnSpc>
                <a:spcPct val="100000"/>
              </a:lnSpc>
              <a:spcBef>
                <a:spcPts val="635"/>
              </a:spcBef>
            </a:pPr>
            <a:r>
              <a:rPr sz="1050" spc="5">
                <a:solidFill>
                  <a:srgbClr val="585858"/>
                </a:solidFill>
                <a:latin typeface="微软雅黑"/>
                <a:cs typeface="微软雅黑"/>
              </a:rPr>
              <a:t>半年一次</a:t>
            </a:r>
            <a:r>
              <a:rPr sz="1050" spc="-95">
                <a:solidFill>
                  <a:srgbClr val="585858"/>
                </a:solidFill>
                <a:latin typeface="微软雅黑"/>
                <a:cs typeface="微软雅黑"/>
              </a:rPr>
              <a:t> </a:t>
            </a:r>
            <a:r>
              <a:rPr sz="1050">
                <a:solidFill>
                  <a:srgbClr val="585858"/>
                </a:solidFill>
                <a:latin typeface="微软雅黑"/>
                <a:cs typeface="微软雅黑"/>
              </a:rPr>
              <a:t>,</a:t>
            </a:r>
            <a:endParaRPr sz="1050">
              <a:latin typeface="微软雅黑"/>
              <a:cs typeface="微软雅黑"/>
            </a:endParaRPr>
          </a:p>
          <a:p>
            <a:pPr algn="ctr">
              <a:lnSpc>
                <a:spcPct val="100000"/>
              </a:lnSpc>
              <a:spcBef>
                <a:spcPts val="540"/>
              </a:spcBef>
            </a:pPr>
            <a:r>
              <a:rPr sz="1050">
                <a:solidFill>
                  <a:srgbClr val="585858"/>
                </a:solidFill>
                <a:latin typeface="微软雅黑"/>
                <a:cs typeface="微软雅黑"/>
              </a:rPr>
              <a:t>6.2%</a:t>
            </a:r>
            <a:endParaRPr sz="1050">
              <a:latin typeface="微软雅黑"/>
              <a:cs typeface="微软雅黑"/>
            </a:endParaRPr>
          </a:p>
        </p:txBody>
      </p:sp>
      <p:sp>
        <p:nvSpPr>
          <p:cNvPr id="40" name="object 40"/>
          <p:cNvSpPr txBox="1"/>
          <p:nvPr/>
        </p:nvSpPr>
        <p:spPr>
          <a:xfrm>
            <a:off x="10411714" y="5276697"/>
            <a:ext cx="631190" cy="483234"/>
          </a:xfrm>
          <a:prstGeom prst="rect">
            <a:avLst/>
          </a:prstGeom>
        </p:spPr>
        <p:txBody>
          <a:bodyPr vert="horz" wrap="square" lIns="0" tIns="12065" rIns="0" bIns="0" rtlCol="0">
            <a:spAutoFit/>
          </a:bodyPr>
          <a:lstStyle/>
          <a:p>
            <a:pPr marL="120650" marR="5080" indent="-108585">
              <a:lnSpc>
                <a:spcPct val="142900"/>
              </a:lnSpc>
              <a:spcBef>
                <a:spcPts val="95"/>
              </a:spcBef>
            </a:pPr>
            <a:r>
              <a:rPr sz="1050" spc="5">
                <a:solidFill>
                  <a:srgbClr val="585858"/>
                </a:solidFill>
                <a:latin typeface="微软雅黑"/>
                <a:cs typeface="微软雅黑"/>
              </a:rPr>
              <a:t>一年一次</a:t>
            </a:r>
            <a:r>
              <a:rPr sz="1050" spc="-114">
                <a:solidFill>
                  <a:srgbClr val="585858"/>
                </a:solidFill>
                <a:latin typeface="微软雅黑"/>
                <a:cs typeface="微软雅黑"/>
              </a:rPr>
              <a:t> </a:t>
            </a:r>
            <a:r>
              <a:rPr sz="1050">
                <a:solidFill>
                  <a:srgbClr val="585858"/>
                </a:solidFill>
                <a:latin typeface="微软雅黑"/>
                <a:cs typeface="微软雅黑"/>
              </a:rPr>
              <a:t>,  53.1%</a:t>
            </a:r>
            <a:endParaRPr sz="1050">
              <a:latin typeface="微软雅黑"/>
              <a:cs typeface="微软雅黑"/>
            </a:endParaRPr>
          </a:p>
        </p:txBody>
      </p:sp>
      <p:sp>
        <p:nvSpPr>
          <p:cNvPr id="41" name="object 41"/>
          <p:cNvSpPr txBox="1"/>
          <p:nvPr/>
        </p:nvSpPr>
        <p:spPr>
          <a:xfrm>
            <a:off x="7099807" y="3439439"/>
            <a:ext cx="897890" cy="482600"/>
          </a:xfrm>
          <a:prstGeom prst="rect">
            <a:avLst/>
          </a:prstGeom>
        </p:spPr>
        <p:txBody>
          <a:bodyPr vert="horz" wrap="square" lIns="0" tIns="12065" rIns="0" bIns="0" rtlCol="0">
            <a:spAutoFit/>
          </a:bodyPr>
          <a:lstStyle/>
          <a:p>
            <a:pPr marL="254635" marR="5080" indent="-242570">
              <a:lnSpc>
                <a:spcPct val="142900"/>
              </a:lnSpc>
              <a:spcBef>
                <a:spcPts val="95"/>
              </a:spcBef>
            </a:pPr>
            <a:r>
              <a:rPr sz="1050" spc="5">
                <a:solidFill>
                  <a:srgbClr val="585858"/>
                </a:solidFill>
                <a:latin typeface="微软雅黑"/>
                <a:cs typeface="微软雅黑"/>
              </a:rPr>
              <a:t>感觉不适才去</a:t>
            </a:r>
            <a:r>
              <a:rPr sz="1050" spc="-125">
                <a:solidFill>
                  <a:srgbClr val="585858"/>
                </a:solidFill>
                <a:latin typeface="微软雅黑"/>
                <a:cs typeface="微软雅黑"/>
              </a:rPr>
              <a:t> </a:t>
            </a:r>
            <a:r>
              <a:rPr sz="1050">
                <a:solidFill>
                  <a:srgbClr val="585858"/>
                </a:solidFill>
                <a:latin typeface="微软雅黑"/>
                <a:cs typeface="微软雅黑"/>
              </a:rPr>
              <a:t>,  24.6%</a:t>
            </a:r>
            <a:endParaRPr sz="1050">
              <a:latin typeface="微软雅黑"/>
              <a:cs typeface="微软雅黑"/>
            </a:endParaRPr>
          </a:p>
        </p:txBody>
      </p:sp>
      <p:sp>
        <p:nvSpPr>
          <p:cNvPr id="42" name="object 42"/>
          <p:cNvSpPr txBox="1"/>
          <p:nvPr/>
        </p:nvSpPr>
        <p:spPr>
          <a:xfrm>
            <a:off x="10324338" y="2848449"/>
            <a:ext cx="1168400" cy="699770"/>
          </a:xfrm>
          <a:prstGeom prst="rect">
            <a:avLst/>
          </a:prstGeom>
        </p:spPr>
        <p:txBody>
          <a:bodyPr vert="horz" wrap="square" lIns="0" tIns="12700" rIns="0" bIns="0" rtlCol="0">
            <a:spAutoFit/>
          </a:bodyPr>
          <a:lstStyle/>
          <a:p>
            <a:pPr marL="12700" marR="5080">
              <a:lnSpc>
                <a:spcPct val="113700"/>
              </a:lnSpc>
              <a:spcBef>
                <a:spcPts val="100"/>
              </a:spcBef>
            </a:pPr>
            <a:r>
              <a:rPr sz="950" b="1" i="1" u="sng" spc="-50">
                <a:solidFill>
                  <a:srgbClr val="404040"/>
                </a:solidFill>
                <a:uFill>
                  <a:solidFill>
                    <a:srgbClr val="404040"/>
                  </a:solidFill>
                </a:uFill>
                <a:latin typeface="微软雅黑"/>
                <a:cs typeface="微软雅黑"/>
              </a:rPr>
              <a:t>每年定期做妇科检查的 女性受访者比例：</a:t>
            </a:r>
            <a:endParaRPr sz="950">
              <a:latin typeface="微软雅黑"/>
              <a:cs typeface="微软雅黑"/>
            </a:endParaRPr>
          </a:p>
          <a:p>
            <a:pPr marL="12700">
              <a:lnSpc>
                <a:spcPct val="100000"/>
              </a:lnSpc>
              <a:spcBef>
                <a:spcPts val="195"/>
              </a:spcBef>
            </a:pPr>
            <a:r>
              <a:rPr sz="2100" b="1" i="1" u="heavy" spc="-60">
                <a:solidFill>
                  <a:srgbClr val="1EC7F3"/>
                </a:solidFill>
                <a:uFill>
                  <a:solidFill>
                    <a:srgbClr val="1EC7F3"/>
                  </a:solidFill>
                </a:uFill>
                <a:latin typeface="微软雅黑"/>
                <a:cs typeface="微软雅黑"/>
              </a:rPr>
              <a:t>59.3%</a:t>
            </a:r>
            <a:endParaRPr sz="2100">
              <a:latin typeface="微软雅黑"/>
              <a:cs typeface="微软雅黑"/>
            </a:endParaRPr>
          </a:p>
        </p:txBody>
      </p:sp>
      <p:sp>
        <p:nvSpPr>
          <p:cNvPr id="43" name="object 43"/>
          <p:cNvSpPr/>
          <p:nvPr/>
        </p:nvSpPr>
        <p:spPr>
          <a:xfrm>
            <a:off x="8680704" y="4136135"/>
            <a:ext cx="990600" cy="990600"/>
          </a:xfrm>
          <a:prstGeom prst="rect">
            <a:avLst/>
          </a:prstGeom>
          <a:blipFill>
            <a:blip r:embed="rId5"/>
            <a:stretch>
              <a:fillRect/>
            </a:stretch>
          </a:blipFill>
        </p:spPr>
        <p:txBody>
          <a:bodyPr wrap="square" lIns="0" tIns="0" rIns="0" bIns="0" rtlCol="0"/>
          <a:lstStyle/>
          <a:p/>
        </p:txBody>
      </p:sp>
      <p:sp>
        <p:nvSpPr>
          <p:cNvPr id="44" name="object 44"/>
          <p:cNvSpPr txBox="1"/>
          <p:nvPr/>
        </p:nvSpPr>
        <p:spPr>
          <a:xfrm>
            <a:off x="5436234" y="3536442"/>
            <a:ext cx="254635" cy="1580515"/>
          </a:xfrm>
          <a:prstGeom prst="rect">
            <a:avLst/>
          </a:prstGeom>
        </p:spPr>
        <p:txBody>
          <a:bodyPr vert="horz" wrap="square" lIns="0" tIns="12700" rIns="0" bIns="0" rtlCol="0">
            <a:spAutoFit/>
          </a:bodyPr>
          <a:lstStyle/>
          <a:p>
            <a:pPr marL="12700">
              <a:lnSpc>
                <a:spcPts val="2155"/>
              </a:lnSpc>
              <a:spcBef>
                <a:spcPts val="100"/>
              </a:spcBef>
            </a:pPr>
            <a:r>
              <a:rPr sz="1800" b="1">
                <a:solidFill>
                  <a:srgbClr val="B1D234"/>
                </a:solidFill>
                <a:latin typeface="微软雅黑"/>
                <a:cs typeface="微软雅黑"/>
              </a:rPr>
              <a:t>”</a:t>
            </a:r>
            <a:endParaRPr sz="1800">
              <a:latin typeface="微软雅黑"/>
              <a:cs typeface="微软雅黑"/>
            </a:endParaRPr>
          </a:p>
          <a:p>
            <a:pPr marL="12700">
              <a:lnSpc>
                <a:spcPts val="2155"/>
              </a:lnSpc>
            </a:pPr>
            <a:r>
              <a:rPr sz="1800" b="1">
                <a:solidFill>
                  <a:srgbClr val="B1D234"/>
                </a:solidFill>
                <a:latin typeface="微软雅黑"/>
                <a:cs typeface="微软雅黑"/>
              </a:rPr>
              <a:t>心</a:t>
            </a:r>
            <a:endParaRPr sz="1800">
              <a:latin typeface="微软雅黑"/>
              <a:cs typeface="微软雅黑"/>
            </a:endParaRPr>
          </a:p>
          <a:p>
            <a:pPr marL="12700">
              <a:lnSpc>
                <a:spcPct val="100000"/>
              </a:lnSpc>
            </a:pPr>
            <a:r>
              <a:rPr sz="1800" b="1">
                <a:solidFill>
                  <a:srgbClr val="B1D234"/>
                </a:solidFill>
                <a:latin typeface="微软雅黑"/>
                <a:cs typeface="微软雅黑"/>
              </a:rPr>
              <a:t>有</a:t>
            </a:r>
            <a:endParaRPr sz="1800">
              <a:latin typeface="微软雅黑"/>
              <a:cs typeface="微软雅黑"/>
            </a:endParaRPr>
          </a:p>
          <a:p>
            <a:pPr marL="12700">
              <a:lnSpc>
                <a:spcPct val="100000"/>
              </a:lnSpc>
              <a:spcBef>
                <a:spcPts val="15"/>
              </a:spcBef>
            </a:pPr>
            <a:r>
              <a:rPr sz="1800" b="1">
                <a:solidFill>
                  <a:srgbClr val="B1D234"/>
                </a:solidFill>
                <a:latin typeface="微软雅黑"/>
                <a:cs typeface="微软雅黑"/>
              </a:rPr>
              <a:t>余</a:t>
            </a:r>
            <a:endParaRPr sz="1800">
              <a:latin typeface="微软雅黑"/>
              <a:cs typeface="微软雅黑"/>
            </a:endParaRPr>
          </a:p>
          <a:p>
            <a:pPr marL="12700">
              <a:lnSpc>
                <a:spcPct val="100000"/>
              </a:lnSpc>
              <a:spcBef>
                <a:spcPts val="1440"/>
              </a:spcBef>
            </a:pPr>
            <a:r>
              <a:rPr sz="1800" b="1">
                <a:solidFill>
                  <a:srgbClr val="B1D234"/>
                </a:solidFill>
                <a:latin typeface="微软雅黑"/>
                <a:cs typeface="微软雅黑"/>
              </a:rPr>
              <a:t>“</a:t>
            </a:r>
            <a:endParaRPr sz="1800">
              <a:latin typeface="微软雅黑"/>
              <a:cs typeface="微软雅黑"/>
            </a:endParaRPr>
          </a:p>
        </p:txBody>
      </p:sp>
      <p:sp>
        <p:nvSpPr>
          <p:cNvPr id="47" name="object 47"/>
          <p:cNvSpPr txBox="1"/>
          <p:nvPr/>
        </p:nvSpPr>
        <p:spPr>
          <a:xfrm>
            <a:off x="10802239" y="6563522"/>
            <a:ext cx="1221740" cy="160655"/>
          </a:xfrm>
          <a:prstGeom prst="rect">
            <a:avLst/>
          </a:prstGeom>
        </p:spPr>
        <p:txBody>
          <a:bodyPr vert="horz" wrap="square" lIns="0" tIns="19050" rIns="0" bIns="0" rtlCol="0">
            <a:spAutoFit/>
          </a:bodyPr>
          <a:lstStyle/>
          <a:p>
            <a:pPr marL="12700">
              <a:lnSpc>
                <a:spcPct val="100000"/>
              </a:lnSpc>
              <a:spcBef>
                <a:spcPts val="150"/>
              </a:spcBef>
              <a:tabLst>
                <a:tab pos="1063625"/>
              </a:tabLst>
            </a:pPr>
            <a:r>
              <a:rPr sz="700" spc="-5">
                <a:solidFill>
                  <a:srgbClr val="7E7E7E"/>
                </a:solidFill>
                <a:latin typeface="Arial"/>
                <a:cs typeface="Arial"/>
                <a:hlinkClick r:id="rId6"/>
              </a:rPr>
              <a:t>www.iresearch.com.cn</a:t>
            </a:r>
            <a:r>
              <a:rPr sz="700" spc="-5">
                <a:solidFill>
                  <a:srgbClr val="7E7E7E"/>
                </a:solidFill>
                <a:latin typeface="Arial"/>
                <a:cs typeface="Arial"/>
              </a:rPr>
              <a:t>	</a:t>
            </a:r>
            <a:fld id="{81D60167-4931-47E6-BA6A-407CBD079E47}" type="slidenum">
              <a:rPr sz="800">
                <a:solidFill>
                  <a:srgbClr val="7E7E7E"/>
                </a:solidFill>
                <a:latin typeface="微软雅黑"/>
                <a:cs typeface="微软雅黑"/>
              </a:rPr>
              <a:t>14</a:t>
            </a:fld>
            <a:endParaRPr sz="800">
              <a:latin typeface="微软雅黑"/>
              <a:cs typeface="微软雅黑"/>
            </a:endParaRPr>
          </a:p>
        </p:txBody>
      </p:sp>
      <p:sp>
        <p:nvSpPr>
          <p:cNvPr id="48" name="object 48"/>
          <p:cNvSpPr txBox="1"/>
          <p:nvPr/>
        </p:nvSpPr>
        <p:spPr>
          <a:xfrm>
            <a:off x="523748" y="6587887"/>
            <a:ext cx="1001394" cy="124460"/>
          </a:xfrm>
          <a:prstGeom prst="rect">
            <a:avLst/>
          </a:prstGeom>
        </p:spPr>
        <p:txBody>
          <a:bodyPr vert="horz" wrap="square" lIns="0" tIns="3810" rIns="0" bIns="0" rtlCol="0">
            <a:spAutoFit/>
          </a:bodyPr>
          <a:lstStyle/>
          <a:p>
            <a:pPr marL="12700">
              <a:lnSpc>
                <a:spcPct val="100000"/>
              </a:lnSpc>
              <a:spcBef>
                <a:spcPts val="30"/>
              </a:spcBef>
            </a:pPr>
            <a:r>
              <a:rPr sz="700" spc="-10">
                <a:solidFill>
                  <a:srgbClr val="7E7E7E"/>
                </a:solidFill>
                <a:latin typeface="Arial"/>
                <a:cs typeface="Arial"/>
              </a:rPr>
              <a:t>©2023.12 </a:t>
            </a:r>
            <a:r>
              <a:rPr sz="700" spc="-5">
                <a:solidFill>
                  <a:srgbClr val="7E7E7E"/>
                </a:solidFill>
                <a:latin typeface="Arial"/>
                <a:cs typeface="Arial"/>
              </a:rPr>
              <a:t>iResearch</a:t>
            </a:r>
            <a:r>
              <a:rPr sz="700" spc="1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49" name="object 49"/>
          <p:cNvSpPr txBox="1"/>
          <p:nvPr/>
        </p:nvSpPr>
        <p:spPr>
          <a:xfrm>
            <a:off x="5009134" y="6587887"/>
            <a:ext cx="911860" cy="124460"/>
          </a:xfrm>
          <a:prstGeom prst="rect">
            <a:avLst/>
          </a:prstGeom>
        </p:spPr>
        <p:txBody>
          <a:bodyPr vert="horz" wrap="square" lIns="0" tIns="3810" rIns="0" bIns="0" rtlCol="0">
            <a:spAutoFit/>
          </a:bodyPr>
          <a:lstStyle/>
          <a:p>
            <a:pPr marL="12700">
              <a:lnSpc>
                <a:spcPct val="100000"/>
              </a:lnSpc>
              <a:spcBef>
                <a:spcPts val="30"/>
              </a:spcBef>
            </a:pPr>
            <a:r>
              <a:rPr sz="700" spc="-20">
                <a:solidFill>
                  <a:srgbClr val="7E7E7E"/>
                </a:solidFill>
                <a:latin typeface="Arial"/>
                <a:cs typeface="Arial"/>
                <a:hlinkClick r:id="rId6"/>
              </a:rPr>
              <a:t>www</a:t>
            </a:r>
            <a:r>
              <a:rPr sz="700" spc="-5">
                <a:solidFill>
                  <a:srgbClr val="7E7E7E"/>
                </a:solidFill>
                <a:latin typeface="Arial"/>
                <a:cs typeface="Arial"/>
                <a:hlinkClick r:id="rId6"/>
              </a:rPr>
              <a:t>.i</a:t>
            </a:r>
            <a:r>
              <a:rPr sz="700" spc="-10">
                <a:solidFill>
                  <a:srgbClr val="7E7E7E"/>
                </a:solidFill>
                <a:latin typeface="Arial"/>
                <a:cs typeface="Arial"/>
                <a:hlinkClick r:id="rId6"/>
              </a:rPr>
              <a:t>re</a:t>
            </a:r>
            <a:r>
              <a:rPr sz="700" spc="-5">
                <a:solidFill>
                  <a:srgbClr val="7E7E7E"/>
                </a:solidFill>
                <a:latin typeface="Arial"/>
                <a:cs typeface="Arial"/>
                <a:hlinkClick r:id="rId6"/>
              </a:rPr>
              <a:t>s</a:t>
            </a:r>
            <a:r>
              <a:rPr sz="700" spc="-10">
                <a:solidFill>
                  <a:srgbClr val="7E7E7E"/>
                </a:solidFill>
                <a:latin typeface="Arial"/>
                <a:cs typeface="Arial"/>
                <a:hlinkClick r:id="rId6"/>
              </a:rPr>
              <a:t>ear</a:t>
            </a:r>
            <a:r>
              <a:rPr sz="700" spc="-5">
                <a:solidFill>
                  <a:srgbClr val="7E7E7E"/>
                </a:solidFill>
                <a:latin typeface="Arial"/>
                <a:cs typeface="Arial"/>
                <a:hlinkClick r:id="rId6"/>
              </a:rPr>
              <a:t>c</a:t>
            </a:r>
            <a:r>
              <a:rPr sz="700">
                <a:solidFill>
                  <a:srgbClr val="7E7E7E"/>
                </a:solidFill>
                <a:latin typeface="Arial"/>
                <a:cs typeface="Arial"/>
                <a:hlinkClick r:id="rId6"/>
              </a:rPr>
              <a:t>h</a:t>
            </a:r>
            <a:r>
              <a:rPr sz="700" spc="-5">
                <a:solidFill>
                  <a:srgbClr val="7E7E7E"/>
                </a:solidFill>
                <a:latin typeface="Arial"/>
                <a:cs typeface="Arial"/>
                <a:hlinkClick r:id="rId6"/>
              </a:rPr>
              <a:t>.c</a:t>
            </a:r>
            <a:r>
              <a:rPr sz="700" spc="-10">
                <a:solidFill>
                  <a:srgbClr val="7E7E7E"/>
                </a:solidFill>
                <a:latin typeface="Arial"/>
                <a:cs typeface="Arial"/>
                <a:hlinkClick r:id="rId6"/>
              </a:rPr>
              <a:t>o</a:t>
            </a:r>
            <a:r>
              <a:rPr sz="700" spc="10">
                <a:solidFill>
                  <a:srgbClr val="7E7E7E"/>
                </a:solidFill>
                <a:latin typeface="Arial"/>
                <a:cs typeface="Arial"/>
                <a:hlinkClick r:id="rId6"/>
              </a:rPr>
              <a:t>m</a:t>
            </a:r>
            <a:r>
              <a:rPr sz="700" spc="-5">
                <a:solidFill>
                  <a:srgbClr val="7E7E7E"/>
                </a:solidFill>
                <a:latin typeface="Arial"/>
                <a:cs typeface="Arial"/>
                <a:hlinkClick r:id="rId6"/>
              </a:rPr>
              <a:t>.cn</a:t>
            </a:r>
            <a:endParaRPr sz="700">
              <a:latin typeface="Arial"/>
              <a:cs typeface="Arial"/>
            </a:endParaRPr>
          </a:p>
        </p:txBody>
      </p:sp>
      <p:sp>
        <p:nvSpPr>
          <p:cNvPr id="50" name="object 50"/>
          <p:cNvSpPr txBox="1"/>
          <p:nvPr/>
        </p:nvSpPr>
        <p:spPr>
          <a:xfrm>
            <a:off x="6316471" y="6588801"/>
            <a:ext cx="1001394" cy="124460"/>
          </a:xfrm>
          <a:prstGeom prst="rect">
            <a:avLst/>
          </a:prstGeom>
        </p:spPr>
        <p:txBody>
          <a:bodyPr vert="horz" wrap="square" lIns="0" tIns="3810" rIns="0" bIns="0" rtlCol="0">
            <a:spAutoFit/>
          </a:bodyPr>
          <a:lstStyle/>
          <a:p>
            <a:pPr marL="12700">
              <a:lnSpc>
                <a:spcPct val="100000"/>
              </a:lnSpc>
              <a:spcBef>
                <a:spcPts val="30"/>
              </a:spcBef>
            </a:pPr>
            <a:r>
              <a:rPr sz="700" spc="-10">
                <a:solidFill>
                  <a:srgbClr val="7E7E7E"/>
                </a:solidFill>
                <a:latin typeface="Arial"/>
                <a:cs typeface="Arial"/>
              </a:rPr>
              <a:t>©2023.12 </a:t>
            </a:r>
            <a:r>
              <a:rPr sz="700" spc="-5">
                <a:solidFill>
                  <a:srgbClr val="7E7E7E"/>
                </a:solidFill>
                <a:latin typeface="Arial"/>
                <a:cs typeface="Arial"/>
              </a:rPr>
              <a:t>iResearch</a:t>
            </a:r>
            <a:r>
              <a:rPr sz="700" spc="1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45" name="object 45"/>
          <p:cNvSpPr txBox="1"/>
          <p:nvPr/>
        </p:nvSpPr>
        <p:spPr>
          <a:xfrm>
            <a:off x="6475221" y="3447033"/>
            <a:ext cx="1424940" cy="2129155"/>
          </a:xfrm>
          <a:prstGeom prst="rect">
            <a:avLst/>
          </a:prstGeom>
        </p:spPr>
        <p:txBody>
          <a:bodyPr vert="horz" wrap="square" lIns="0" tIns="12700" rIns="0" bIns="0" rtlCol="0">
            <a:spAutoFit/>
          </a:bodyPr>
          <a:lstStyle/>
          <a:p>
            <a:pPr marL="12700">
              <a:lnSpc>
                <a:spcPts val="2155"/>
              </a:lnSpc>
              <a:spcBef>
                <a:spcPts val="100"/>
              </a:spcBef>
            </a:pPr>
            <a:r>
              <a:rPr sz="1800" b="1">
                <a:solidFill>
                  <a:srgbClr val="B1D234"/>
                </a:solidFill>
                <a:latin typeface="微软雅黑"/>
                <a:cs typeface="微软雅黑"/>
              </a:rPr>
              <a:t>”</a:t>
            </a:r>
            <a:endParaRPr sz="1800">
              <a:latin typeface="微软雅黑"/>
              <a:cs typeface="微软雅黑"/>
            </a:endParaRPr>
          </a:p>
          <a:p>
            <a:pPr marL="12700">
              <a:lnSpc>
                <a:spcPts val="2155"/>
              </a:lnSpc>
            </a:pPr>
            <a:r>
              <a:rPr sz="1800" b="1">
                <a:solidFill>
                  <a:srgbClr val="B1D234"/>
                </a:solidFill>
                <a:latin typeface="微软雅黑"/>
                <a:cs typeface="微软雅黑"/>
              </a:rPr>
              <a:t>行</a:t>
            </a:r>
            <a:endParaRPr sz="1800">
              <a:latin typeface="微软雅黑"/>
              <a:cs typeface="微软雅黑"/>
            </a:endParaRPr>
          </a:p>
          <a:p>
            <a:pPr marL="12700" marR="1175385" algn="just">
              <a:lnSpc>
                <a:spcPct val="100000"/>
              </a:lnSpc>
            </a:pPr>
            <a:r>
              <a:rPr sz="1800" b="1">
                <a:solidFill>
                  <a:srgbClr val="B1D234"/>
                </a:solidFill>
                <a:latin typeface="微软雅黑"/>
                <a:cs typeface="微软雅黑"/>
              </a:rPr>
              <a:t>动 力 不</a:t>
            </a:r>
            <a:endParaRPr sz="1800">
              <a:latin typeface="微软雅黑"/>
              <a:cs typeface="微软雅黑"/>
            </a:endParaRPr>
          </a:p>
          <a:p>
            <a:pPr marL="12700" algn="just">
              <a:lnSpc>
                <a:spcPct val="100000"/>
              </a:lnSpc>
              <a:spcBef>
                <a:spcPts val="15"/>
              </a:spcBef>
            </a:pPr>
            <a:r>
              <a:rPr sz="1800" b="1">
                <a:solidFill>
                  <a:srgbClr val="B1D234"/>
                </a:solidFill>
                <a:latin typeface="微软雅黑"/>
                <a:cs typeface="微软雅黑"/>
              </a:rPr>
              <a:t>足</a:t>
            </a:r>
            <a:r>
              <a:rPr sz="1800" b="1" spc="155">
                <a:solidFill>
                  <a:srgbClr val="B1D234"/>
                </a:solidFill>
                <a:latin typeface="微软雅黑"/>
                <a:cs typeface="微软雅黑"/>
              </a:rPr>
              <a:t> </a:t>
            </a:r>
            <a:r>
              <a:rPr sz="1050" spc="5">
                <a:solidFill>
                  <a:srgbClr val="585858"/>
                </a:solidFill>
                <a:latin typeface="微软雅黑"/>
                <a:cs typeface="微软雅黑"/>
              </a:rPr>
              <a:t>两年或以上一次</a:t>
            </a:r>
            <a:r>
              <a:rPr sz="1050" spc="-60">
                <a:solidFill>
                  <a:srgbClr val="585858"/>
                </a:solidFill>
                <a:latin typeface="微软雅黑"/>
                <a:cs typeface="微软雅黑"/>
              </a:rPr>
              <a:t> </a:t>
            </a:r>
            <a:r>
              <a:rPr sz="1050">
                <a:solidFill>
                  <a:srgbClr val="585858"/>
                </a:solidFill>
                <a:latin typeface="微软雅黑"/>
                <a:cs typeface="微软雅黑"/>
              </a:rPr>
              <a:t>,</a:t>
            </a:r>
            <a:endParaRPr sz="1050">
              <a:latin typeface="微软雅黑"/>
              <a:cs typeface="微软雅黑"/>
            </a:endParaRPr>
          </a:p>
          <a:p>
            <a:pPr marL="714375">
              <a:lnSpc>
                <a:spcPts val="1155"/>
              </a:lnSpc>
              <a:spcBef>
                <a:spcPts val="390"/>
              </a:spcBef>
            </a:pPr>
            <a:r>
              <a:rPr sz="1050">
                <a:solidFill>
                  <a:srgbClr val="585858"/>
                </a:solidFill>
                <a:latin typeface="微软雅黑"/>
                <a:cs typeface="微软雅黑"/>
              </a:rPr>
              <a:t>16.0%</a:t>
            </a:r>
            <a:endParaRPr sz="1050">
              <a:latin typeface="微软雅黑"/>
              <a:cs typeface="微软雅黑"/>
            </a:endParaRPr>
          </a:p>
          <a:p>
            <a:pPr marL="12700">
              <a:lnSpc>
                <a:spcPts val="2055"/>
              </a:lnSpc>
            </a:pPr>
            <a:r>
              <a:rPr sz="1800" b="1">
                <a:solidFill>
                  <a:srgbClr val="B1D234"/>
                </a:solidFill>
                <a:latin typeface="微软雅黑"/>
                <a:cs typeface="微软雅黑"/>
              </a:rPr>
              <a:t>“</a:t>
            </a:r>
            <a:endParaRPr sz="1800">
              <a:latin typeface="微软雅黑"/>
              <a:cs typeface="微软雅黑"/>
            </a:endParaRPr>
          </a:p>
        </p:txBody>
      </p:sp>
      <p:sp>
        <p:nvSpPr>
          <p:cNvPr id="46" name="object 46"/>
          <p:cNvSpPr txBox="1"/>
          <p:nvPr/>
        </p:nvSpPr>
        <p:spPr>
          <a:xfrm rot="18900000">
            <a:off x="4062142" y="3339572"/>
            <a:ext cx="4015843" cy="127000"/>
          </a:xfrm>
          <a:prstGeom prst="rect">
            <a:avLst/>
          </a:prstGeom>
        </p:spPr>
        <p:txBody>
          <a:bodyPr vert="horz" wrap="square" lIns="0" tIns="0" rIns="0" bIns="0" rtlCol="0">
            <a:spAutoFit/>
          </a:bodyPr>
          <a:lstStyle/>
          <a:p>
            <a:pPr>
              <a:lnSpc>
                <a:spcPts val="990"/>
              </a:lnSpc>
            </a:pPr>
            <a:r>
              <a:rPr sz="1000" spc="-25">
                <a:latin typeface="宋体"/>
                <a:cs typeface="宋体"/>
              </a:rPr>
              <a:t>用户702693615于2023-12-30日下载，仅供本人内部使用，不可传播与转载</a:t>
            </a:r>
            <a:endParaRPr sz="1000">
              <a:latin typeface="宋体"/>
              <a:cs typeface="宋体"/>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0655934"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3" name="object 3"/>
          <p:cNvSpPr/>
          <p:nvPr/>
        </p:nvSpPr>
        <p:spPr>
          <a:xfrm>
            <a:off x="8409089" y="314232"/>
            <a:ext cx="638817" cy="540433"/>
          </a:xfrm>
          <a:prstGeom prst="rect">
            <a:avLst/>
          </a:prstGeom>
          <a:blipFill>
            <a:blip r:embed="rId2"/>
            <a:stretch>
              <a:fillRect/>
            </a:stretch>
          </a:blipFill>
        </p:spPr>
        <p:txBody>
          <a:bodyPr wrap="square" lIns="0" tIns="0" rIns="0" bIns="0" rtlCol="0"/>
          <a:lstStyle/>
          <a:p/>
        </p:txBody>
      </p:sp>
      <p:sp>
        <p:nvSpPr>
          <p:cNvPr id="4" name="object 4"/>
          <p:cNvSpPr/>
          <p:nvPr/>
        </p:nvSpPr>
        <p:spPr>
          <a:xfrm>
            <a:off x="9323831" y="417576"/>
            <a:ext cx="1260348" cy="277367"/>
          </a:xfrm>
          <a:prstGeom prst="rect">
            <a:avLst/>
          </a:prstGeom>
          <a:blipFill>
            <a:blip r:embed="rId3"/>
            <a:stretch>
              <a:fillRect/>
            </a:stretch>
          </a:blipFill>
        </p:spPr>
        <p:txBody>
          <a:bodyPr wrap="square" lIns="0" tIns="0" rIns="0" bIns="0" rtlCol="0"/>
          <a:lstStyle/>
          <a:p/>
        </p:txBody>
      </p:sp>
      <p:sp>
        <p:nvSpPr>
          <p:cNvPr id="5" name="object 5"/>
          <p:cNvSpPr txBox="1"/>
          <p:nvPr/>
        </p:nvSpPr>
        <p:spPr>
          <a:xfrm>
            <a:off x="9101708"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6" name="object 6"/>
          <p:cNvSpPr/>
          <p:nvPr/>
        </p:nvSpPr>
        <p:spPr>
          <a:xfrm>
            <a:off x="539495" y="6573011"/>
            <a:ext cx="5324475" cy="0"/>
          </a:xfrm>
          <a:custGeom>
            <a:rect l="l" t="t" r="r" b="b"/>
            <a:pathLst>
              <a:path w="5324475">
                <a:moveTo>
                  <a:pt x="0" y="0"/>
                </a:moveTo>
                <a:lnTo>
                  <a:pt x="5324220" y="0"/>
                </a:lnTo>
              </a:path>
            </a:pathLst>
          </a:custGeom>
          <a:ln w="6350">
            <a:solidFill>
              <a:srgbClr val="BEBEBE"/>
            </a:solidFill>
          </a:ln>
        </p:spPr>
        <p:txBody>
          <a:bodyPr wrap="square" lIns="0" tIns="0" rIns="0" bIns="0" rtlCol="0"/>
          <a:lstStyle/>
          <a:p/>
        </p:txBody>
      </p:sp>
      <p:sp>
        <p:nvSpPr>
          <p:cNvPr id="7" name="object 7"/>
          <p:cNvSpPr/>
          <p:nvPr/>
        </p:nvSpPr>
        <p:spPr>
          <a:xfrm>
            <a:off x="6332220" y="6574535"/>
            <a:ext cx="5324475" cy="0"/>
          </a:xfrm>
          <a:custGeom>
            <a:rect l="l" t="t" r="r" b="b"/>
            <a:pathLst>
              <a:path w="5324475">
                <a:moveTo>
                  <a:pt x="0" y="0"/>
                </a:moveTo>
                <a:lnTo>
                  <a:pt x="5324221" y="0"/>
                </a:lnTo>
              </a:path>
            </a:pathLst>
          </a:custGeom>
          <a:ln w="6350">
            <a:solidFill>
              <a:srgbClr val="BEBEBE"/>
            </a:solidFill>
          </a:ln>
        </p:spPr>
        <p:txBody>
          <a:bodyPr wrap="square" lIns="0" tIns="0" rIns="0" bIns="0" rtlCol="0"/>
          <a:lstStyle/>
          <a:p/>
        </p:txBody>
      </p:sp>
      <p:sp>
        <p:nvSpPr>
          <p:cNvPr id="8" name="object 8"/>
          <p:cNvSpPr/>
          <p:nvPr/>
        </p:nvSpPr>
        <p:spPr>
          <a:xfrm>
            <a:off x="6605016" y="4657344"/>
            <a:ext cx="1728470" cy="216535"/>
          </a:xfrm>
          <a:custGeom>
            <a:rect l="l" t="t" r="r" b="b"/>
            <a:pathLst>
              <a:path w="1728470" h="216535">
                <a:moveTo>
                  <a:pt x="1728215" y="0"/>
                </a:moveTo>
                <a:lnTo>
                  <a:pt x="108203" y="0"/>
                </a:lnTo>
                <a:lnTo>
                  <a:pt x="0" y="108203"/>
                </a:lnTo>
                <a:lnTo>
                  <a:pt x="108203" y="216407"/>
                </a:lnTo>
                <a:lnTo>
                  <a:pt x="1728215" y="216407"/>
                </a:lnTo>
                <a:lnTo>
                  <a:pt x="1728215" y="0"/>
                </a:lnTo>
                <a:close/>
              </a:path>
            </a:pathLst>
          </a:custGeom>
          <a:solidFill>
            <a:srgbClr val="F38285"/>
          </a:solidFill>
        </p:spPr>
        <p:txBody>
          <a:bodyPr wrap="square" lIns="0" tIns="0" rIns="0" bIns="0" rtlCol="0"/>
          <a:lstStyle/>
          <a:p/>
        </p:txBody>
      </p:sp>
      <p:sp>
        <p:nvSpPr>
          <p:cNvPr id="9" name="object 9"/>
          <p:cNvSpPr txBox="1"/>
          <p:nvPr/>
        </p:nvSpPr>
        <p:spPr>
          <a:xfrm>
            <a:off x="7849361" y="4673346"/>
            <a:ext cx="405130"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FFFFFF"/>
                </a:solidFill>
                <a:latin typeface="微软雅黑"/>
                <a:cs typeface="微软雅黑"/>
              </a:rPr>
              <a:t>用清水</a:t>
            </a:r>
            <a:endParaRPr sz="1000">
              <a:latin typeface="微软雅黑"/>
              <a:cs typeface="微软雅黑"/>
            </a:endParaRPr>
          </a:p>
        </p:txBody>
      </p:sp>
      <p:sp>
        <p:nvSpPr>
          <p:cNvPr id="10" name="object 10"/>
          <p:cNvSpPr/>
          <p:nvPr/>
        </p:nvSpPr>
        <p:spPr>
          <a:xfrm>
            <a:off x="8491728" y="4604003"/>
            <a:ext cx="311150" cy="323215"/>
          </a:xfrm>
          <a:custGeom>
            <a:rect l="l" t="t" r="r" b="b"/>
            <a:pathLst>
              <a:path w="311150" h="323214">
                <a:moveTo>
                  <a:pt x="128679" y="11938"/>
                </a:moveTo>
                <a:lnTo>
                  <a:pt x="69088" y="11938"/>
                </a:lnTo>
                <a:lnTo>
                  <a:pt x="72390" y="14605"/>
                </a:lnTo>
                <a:lnTo>
                  <a:pt x="61468" y="14605"/>
                </a:lnTo>
                <a:lnTo>
                  <a:pt x="55328" y="22121"/>
                </a:lnTo>
                <a:lnTo>
                  <a:pt x="50736" y="30638"/>
                </a:lnTo>
                <a:lnTo>
                  <a:pt x="47859" y="39965"/>
                </a:lnTo>
                <a:lnTo>
                  <a:pt x="46863" y="49911"/>
                </a:lnTo>
                <a:lnTo>
                  <a:pt x="46863" y="282321"/>
                </a:lnTo>
                <a:lnTo>
                  <a:pt x="50038" y="286131"/>
                </a:lnTo>
                <a:lnTo>
                  <a:pt x="58800" y="286131"/>
                </a:lnTo>
                <a:lnTo>
                  <a:pt x="62102" y="282321"/>
                </a:lnTo>
                <a:lnTo>
                  <a:pt x="62102" y="49911"/>
                </a:lnTo>
                <a:lnTo>
                  <a:pt x="62870" y="43154"/>
                </a:lnTo>
                <a:lnTo>
                  <a:pt x="96900" y="15748"/>
                </a:lnTo>
                <a:lnTo>
                  <a:pt x="131825" y="15748"/>
                </a:lnTo>
                <a:lnTo>
                  <a:pt x="131825" y="14605"/>
                </a:lnTo>
                <a:lnTo>
                  <a:pt x="128679" y="11938"/>
                </a:lnTo>
                <a:close/>
              </a:path>
              <a:path w="311150" h="323214">
                <a:moveTo>
                  <a:pt x="142113" y="137922"/>
                </a:moveTo>
                <a:lnTo>
                  <a:pt x="133350" y="137922"/>
                </a:lnTo>
                <a:lnTo>
                  <a:pt x="129540" y="141732"/>
                </a:lnTo>
                <a:lnTo>
                  <a:pt x="129540" y="198755"/>
                </a:lnTo>
                <a:lnTo>
                  <a:pt x="133350" y="202565"/>
                </a:lnTo>
                <a:lnTo>
                  <a:pt x="142113" y="202565"/>
                </a:lnTo>
                <a:lnTo>
                  <a:pt x="145415" y="198755"/>
                </a:lnTo>
                <a:lnTo>
                  <a:pt x="145415" y="141732"/>
                </a:lnTo>
                <a:lnTo>
                  <a:pt x="142113" y="137922"/>
                </a:lnTo>
                <a:close/>
              </a:path>
              <a:path w="311150" h="323214">
                <a:moveTo>
                  <a:pt x="100202" y="117348"/>
                </a:moveTo>
                <a:lnTo>
                  <a:pt x="92075" y="117348"/>
                </a:lnTo>
                <a:lnTo>
                  <a:pt x="88265" y="120523"/>
                </a:lnTo>
                <a:lnTo>
                  <a:pt x="88265" y="178054"/>
                </a:lnTo>
                <a:lnTo>
                  <a:pt x="92075" y="181864"/>
                </a:lnTo>
                <a:lnTo>
                  <a:pt x="100202" y="181864"/>
                </a:lnTo>
                <a:lnTo>
                  <a:pt x="104013" y="178054"/>
                </a:lnTo>
                <a:lnTo>
                  <a:pt x="104013" y="120523"/>
                </a:lnTo>
                <a:lnTo>
                  <a:pt x="100202" y="117348"/>
                </a:lnTo>
                <a:close/>
              </a:path>
              <a:path w="311150" h="323214">
                <a:moveTo>
                  <a:pt x="182879" y="117348"/>
                </a:moveTo>
                <a:lnTo>
                  <a:pt x="174244" y="117348"/>
                </a:lnTo>
                <a:lnTo>
                  <a:pt x="170942" y="120523"/>
                </a:lnTo>
                <a:lnTo>
                  <a:pt x="170942" y="178054"/>
                </a:lnTo>
                <a:lnTo>
                  <a:pt x="174244" y="181864"/>
                </a:lnTo>
                <a:lnTo>
                  <a:pt x="182879" y="181864"/>
                </a:lnTo>
                <a:lnTo>
                  <a:pt x="186181" y="178054"/>
                </a:lnTo>
                <a:lnTo>
                  <a:pt x="186181" y="120523"/>
                </a:lnTo>
                <a:lnTo>
                  <a:pt x="182879" y="117348"/>
                </a:lnTo>
                <a:close/>
              </a:path>
              <a:path w="311150" h="323214">
                <a:moveTo>
                  <a:pt x="131825" y="15748"/>
                </a:moveTo>
                <a:lnTo>
                  <a:pt x="96900" y="15748"/>
                </a:lnTo>
                <a:lnTo>
                  <a:pt x="103723" y="16436"/>
                </a:lnTo>
                <a:lnTo>
                  <a:pt x="110140" y="18399"/>
                </a:lnTo>
                <a:lnTo>
                  <a:pt x="130682" y="46736"/>
                </a:lnTo>
                <a:lnTo>
                  <a:pt x="81661" y="95631"/>
                </a:lnTo>
                <a:lnTo>
                  <a:pt x="80010" y="97155"/>
                </a:lnTo>
                <a:lnTo>
                  <a:pt x="79621" y="98806"/>
                </a:lnTo>
                <a:lnTo>
                  <a:pt x="79501" y="105283"/>
                </a:lnTo>
                <a:lnTo>
                  <a:pt x="82803" y="109093"/>
                </a:lnTo>
                <a:lnTo>
                  <a:pt x="192150" y="109093"/>
                </a:lnTo>
                <a:lnTo>
                  <a:pt x="194437" y="108077"/>
                </a:lnTo>
                <a:lnTo>
                  <a:pt x="195452" y="106934"/>
                </a:lnTo>
                <a:lnTo>
                  <a:pt x="198754" y="103759"/>
                </a:lnTo>
                <a:lnTo>
                  <a:pt x="198754" y="98806"/>
                </a:lnTo>
                <a:lnTo>
                  <a:pt x="195452" y="95631"/>
                </a:lnTo>
                <a:lnTo>
                  <a:pt x="193161" y="93345"/>
                </a:lnTo>
                <a:lnTo>
                  <a:pt x="106172" y="93345"/>
                </a:lnTo>
                <a:lnTo>
                  <a:pt x="138811" y="60833"/>
                </a:lnTo>
                <a:lnTo>
                  <a:pt x="160564" y="60833"/>
                </a:lnTo>
                <a:lnTo>
                  <a:pt x="146430" y="46736"/>
                </a:lnTo>
                <a:lnTo>
                  <a:pt x="144863" y="37572"/>
                </a:lnTo>
                <a:lnTo>
                  <a:pt x="141795" y="29051"/>
                </a:lnTo>
                <a:lnTo>
                  <a:pt x="139783" y="25527"/>
                </a:lnTo>
                <a:lnTo>
                  <a:pt x="131825" y="25527"/>
                </a:lnTo>
                <a:lnTo>
                  <a:pt x="131825" y="15748"/>
                </a:lnTo>
                <a:close/>
              </a:path>
              <a:path w="311150" h="323214">
                <a:moveTo>
                  <a:pt x="160564" y="60833"/>
                </a:moveTo>
                <a:lnTo>
                  <a:pt x="138811" y="60833"/>
                </a:lnTo>
                <a:lnTo>
                  <a:pt x="171450" y="93345"/>
                </a:lnTo>
                <a:lnTo>
                  <a:pt x="193161" y="93345"/>
                </a:lnTo>
                <a:lnTo>
                  <a:pt x="160564" y="60833"/>
                </a:lnTo>
                <a:close/>
              </a:path>
              <a:path w="311150" h="323214">
                <a:moveTo>
                  <a:pt x="135000" y="18445"/>
                </a:moveTo>
                <a:lnTo>
                  <a:pt x="135000" y="22860"/>
                </a:lnTo>
                <a:lnTo>
                  <a:pt x="131825" y="25527"/>
                </a:lnTo>
                <a:lnTo>
                  <a:pt x="139783" y="25527"/>
                </a:lnTo>
                <a:lnTo>
                  <a:pt x="137394" y="21339"/>
                </a:lnTo>
                <a:lnTo>
                  <a:pt x="135000" y="18445"/>
                </a:lnTo>
                <a:close/>
              </a:path>
              <a:path w="311150" h="323214">
                <a:moveTo>
                  <a:pt x="131825" y="14605"/>
                </a:moveTo>
                <a:lnTo>
                  <a:pt x="135000" y="18445"/>
                </a:lnTo>
                <a:lnTo>
                  <a:pt x="135000" y="17907"/>
                </a:lnTo>
                <a:lnTo>
                  <a:pt x="131825" y="14605"/>
                </a:lnTo>
                <a:close/>
              </a:path>
              <a:path w="311150" h="323214">
                <a:moveTo>
                  <a:pt x="96900" y="0"/>
                </a:moveTo>
                <a:lnTo>
                  <a:pt x="86649" y="996"/>
                </a:lnTo>
                <a:lnTo>
                  <a:pt x="77184" y="3873"/>
                </a:lnTo>
                <a:lnTo>
                  <a:pt x="68718" y="8465"/>
                </a:lnTo>
                <a:lnTo>
                  <a:pt x="61468" y="14605"/>
                </a:lnTo>
                <a:lnTo>
                  <a:pt x="64770" y="11938"/>
                </a:lnTo>
                <a:lnTo>
                  <a:pt x="128679" y="11938"/>
                </a:lnTo>
                <a:lnTo>
                  <a:pt x="124583" y="8465"/>
                </a:lnTo>
                <a:lnTo>
                  <a:pt x="116173" y="3873"/>
                </a:lnTo>
                <a:lnTo>
                  <a:pt x="106858" y="996"/>
                </a:lnTo>
                <a:lnTo>
                  <a:pt x="96900" y="0"/>
                </a:lnTo>
                <a:close/>
              </a:path>
              <a:path w="311150" h="323214">
                <a:moveTo>
                  <a:pt x="305435" y="297053"/>
                </a:moveTo>
                <a:lnTo>
                  <a:pt x="5969" y="297053"/>
                </a:lnTo>
                <a:lnTo>
                  <a:pt x="0" y="303022"/>
                </a:lnTo>
                <a:lnTo>
                  <a:pt x="0" y="317627"/>
                </a:lnTo>
                <a:lnTo>
                  <a:pt x="5969" y="323088"/>
                </a:lnTo>
                <a:lnTo>
                  <a:pt x="305435" y="323088"/>
                </a:lnTo>
                <a:lnTo>
                  <a:pt x="310896" y="317627"/>
                </a:lnTo>
                <a:lnTo>
                  <a:pt x="310896" y="303022"/>
                </a:lnTo>
                <a:lnTo>
                  <a:pt x="305435" y="297053"/>
                </a:lnTo>
                <a:close/>
              </a:path>
            </a:pathLst>
          </a:custGeom>
          <a:solidFill>
            <a:srgbClr val="F38285"/>
          </a:solidFill>
        </p:spPr>
        <p:txBody>
          <a:bodyPr wrap="square" lIns="0" tIns="0" rIns="0" bIns="0" rtlCol="0"/>
          <a:lstStyle/>
          <a:p/>
        </p:txBody>
      </p:sp>
      <p:sp>
        <p:nvSpPr>
          <p:cNvPr id="11" name="object 11"/>
          <p:cNvSpPr txBox="1">
            <a:spLocks noGrp="1"/>
          </p:cNvSpPr>
          <p:nvPr>
            <p:ph type="title"/>
          </p:nvPr>
        </p:nvSpPr>
        <p:spPr>
          <a:xfrm>
            <a:off x="526795" y="410921"/>
            <a:ext cx="7129780" cy="452120"/>
          </a:xfrm>
          <a:prstGeom prst="rect">
            <a:avLst/>
          </a:prstGeom>
        </p:spPr>
        <p:txBody>
          <a:bodyPr vert="horz" wrap="square" lIns="0" tIns="12065" rIns="0" bIns="0" rtlCol="0">
            <a:spAutoFit/>
          </a:bodyPr>
          <a:lstStyle/>
          <a:p>
            <a:pPr marL="12700">
              <a:lnSpc>
                <a:spcPct val="100000"/>
              </a:lnSpc>
              <a:spcBef>
                <a:spcPts val="95"/>
              </a:spcBef>
            </a:pPr>
            <a:r>
              <a:rPr spc="-10"/>
              <a:t>日常私处护理需求进阶，精细化护</a:t>
            </a:r>
            <a:r>
              <a:rPr/>
              <a:t>理</a:t>
            </a:r>
            <a:r>
              <a:rPr spc="-10"/>
              <a:t>势在</a:t>
            </a:r>
            <a:r>
              <a:rPr/>
              <a:t>必</a:t>
            </a:r>
            <a:r>
              <a:rPr spc="-5"/>
              <a:t>行</a:t>
            </a:r>
          </a:p>
        </p:txBody>
      </p:sp>
      <p:sp>
        <p:nvSpPr>
          <p:cNvPr id="12" name="object 12"/>
          <p:cNvSpPr txBox="1"/>
          <p:nvPr/>
        </p:nvSpPr>
        <p:spPr>
          <a:xfrm>
            <a:off x="526795" y="1579245"/>
            <a:ext cx="11062335" cy="683895"/>
          </a:xfrm>
          <a:prstGeom prst="rect">
            <a:avLst/>
          </a:prstGeom>
        </p:spPr>
        <p:txBody>
          <a:bodyPr vert="horz" wrap="square" lIns="0" tIns="12700" rIns="0" bIns="0" rtlCol="0">
            <a:spAutoFit/>
          </a:bodyPr>
          <a:lstStyle/>
          <a:p>
            <a:pPr marL="12700" marR="5080">
              <a:lnSpc>
                <a:spcPct val="120000"/>
              </a:lnSpc>
              <a:spcBef>
                <a:spcPts val="100"/>
              </a:spcBef>
            </a:pPr>
            <a:r>
              <a:rPr sz="1200">
                <a:solidFill>
                  <a:srgbClr val="404040"/>
                </a:solidFill>
                <a:latin typeface="微软雅黑"/>
                <a:cs typeface="微软雅黑"/>
              </a:rPr>
              <a:t>女性私处日常护理需求逐渐精细化，除了抗菌抑菌（68.3</a:t>
            </a:r>
            <a:r>
              <a:rPr sz="1200" spc="5">
                <a:solidFill>
                  <a:srgbClr val="404040"/>
                </a:solidFill>
                <a:latin typeface="微软雅黑"/>
                <a:cs typeface="微软雅黑"/>
              </a:rPr>
              <a:t>%</a:t>
            </a:r>
            <a:r>
              <a:rPr sz="1200">
                <a:solidFill>
                  <a:srgbClr val="404040"/>
                </a:solidFill>
                <a:latin typeface="微软雅黑"/>
                <a:cs typeface="微软雅黑"/>
              </a:rPr>
              <a:t>）、基础清洁（5</a:t>
            </a:r>
            <a:r>
              <a:rPr sz="1200" spc="-10">
                <a:solidFill>
                  <a:srgbClr val="404040"/>
                </a:solidFill>
                <a:latin typeface="微软雅黑"/>
                <a:cs typeface="微软雅黑"/>
              </a:rPr>
              <a:t>9</a:t>
            </a:r>
            <a:r>
              <a:rPr sz="1200">
                <a:solidFill>
                  <a:srgbClr val="404040"/>
                </a:solidFill>
                <a:latin typeface="微软雅黑"/>
                <a:cs typeface="微软雅黑"/>
              </a:rPr>
              <a:t>.</a:t>
            </a:r>
            <a:r>
              <a:rPr sz="1200" spc="-10">
                <a:solidFill>
                  <a:srgbClr val="404040"/>
                </a:solidFill>
                <a:latin typeface="微软雅黑"/>
                <a:cs typeface="微软雅黑"/>
              </a:rPr>
              <a:t>5</a:t>
            </a:r>
            <a:r>
              <a:rPr sz="1200">
                <a:solidFill>
                  <a:srgbClr val="404040"/>
                </a:solidFill>
                <a:latin typeface="微软雅黑"/>
                <a:cs typeface="微软雅黑"/>
              </a:rPr>
              <a:t>%）需求外，还有祛除异味（</a:t>
            </a:r>
            <a:r>
              <a:rPr sz="1200" spc="-10">
                <a:solidFill>
                  <a:srgbClr val="404040"/>
                </a:solidFill>
                <a:latin typeface="微软雅黑"/>
                <a:cs typeface="微软雅黑"/>
              </a:rPr>
              <a:t>5</a:t>
            </a:r>
            <a:r>
              <a:rPr sz="1200">
                <a:solidFill>
                  <a:srgbClr val="404040"/>
                </a:solidFill>
                <a:latin typeface="微软雅黑"/>
                <a:cs typeface="微软雅黑"/>
              </a:rPr>
              <a:t>8.</a:t>
            </a:r>
            <a:r>
              <a:rPr sz="1200" spc="-10">
                <a:solidFill>
                  <a:srgbClr val="404040"/>
                </a:solidFill>
                <a:latin typeface="微软雅黑"/>
                <a:cs typeface="微软雅黑"/>
              </a:rPr>
              <a:t>1</a:t>
            </a:r>
            <a:r>
              <a:rPr sz="1200">
                <a:solidFill>
                  <a:srgbClr val="404040"/>
                </a:solidFill>
                <a:latin typeface="微软雅黑"/>
                <a:cs typeface="微软雅黑"/>
              </a:rPr>
              <a:t>%）、治疗瘙痒（</a:t>
            </a:r>
            <a:r>
              <a:rPr sz="1200" spc="-10">
                <a:solidFill>
                  <a:srgbClr val="404040"/>
                </a:solidFill>
                <a:latin typeface="微软雅黑"/>
                <a:cs typeface="微软雅黑"/>
              </a:rPr>
              <a:t>49</a:t>
            </a:r>
            <a:r>
              <a:rPr sz="1200">
                <a:solidFill>
                  <a:srgbClr val="404040"/>
                </a:solidFill>
                <a:latin typeface="微软雅黑"/>
                <a:cs typeface="微软雅黑"/>
              </a:rPr>
              <a:t>.</a:t>
            </a:r>
            <a:r>
              <a:rPr sz="1200" spc="-10">
                <a:solidFill>
                  <a:srgbClr val="404040"/>
                </a:solidFill>
                <a:latin typeface="微软雅黑"/>
                <a:cs typeface="微软雅黑"/>
              </a:rPr>
              <a:t>2</a:t>
            </a:r>
            <a:r>
              <a:rPr sz="1200" spc="-5">
                <a:solidFill>
                  <a:srgbClr val="404040"/>
                </a:solidFill>
                <a:latin typeface="微软雅黑"/>
                <a:cs typeface="微软雅黑"/>
              </a:rPr>
              <a:t>%</a:t>
            </a:r>
            <a:r>
              <a:rPr sz="1200">
                <a:solidFill>
                  <a:srgbClr val="404040"/>
                </a:solidFill>
                <a:latin typeface="微软雅黑"/>
                <a:cs typeface="微软雅黑"/>
              </a:rPr>
              <a:t>）、酸碱平衡（</a:t>
            </a:r>
            <a:r>
              <a:rPr sz="1200" spc="-10">
                <a:solidFill>
                  <a:srgbClr val="404040"/>
                </a:solidFill>
                <a:latin typeface="微软雅黑"/>
                <a:cs typeface="微软雅黑"/>
              </a:rPr>
              <a:t>4</a:t>
            </a:r>
            <a:r>
              <a:rPr sz="1200">
                <a:solidFill>
                  <a:srgbClr val="404040"/>
                </a:solidFill>
                <a:latin typeface="微软雅黑"/>
                <a:cs typeface="微软雅黑"/>
              </a:rPr>
              <a:t>4.</a:t>
            </a:r>
            <a:r>
              <a:rPr sz="1200" spc="-10">
                <a:solidFill>
                  <a:srgbClr val="404040"/>
                </a:solidFill>
                <a:latin typeface="微软雅黑"/>
                <a:cs typeface="微软雅黑"/>
              </a:rPr>
              <a:t>2</a:t>
            </a:r>
            <a:r>
              <a:rPr sz="1200">
                <a:solidFill>
                  <a:srgbClr val="404040"/>
                </a:solidFill>
                <a:latin typeface="微软雅黑"/>
                <a:cs typeface="微软雅黑"/>
              </a:rPr>
              <a:t>%）等 需求。用清水清洁私处虽然仍是当前女性私处护理的主流方式，但是这种简单的护理方式已逐渐不能满足女性日常的私处护理需求，女性在私处护理方面开始追求更 为精细化的方式，如使用私处护理产品清洁私处、使用内裤专用产品清洁内裤。</a:t>
            </a:r>
            <a:endParaRPr sz="1200">
              <a:latin typeface="微软雅黑"/>
              <a:cs typeface="微软雅黑"/>
            </a:endParaRPr>
          </a:p>
        </p:txBody>
      </p:sp>
      <p:sp>
        <p:nvSpPr>
          <p:cNvPr id="13" name="object 13"/>
          <p:cNvSpPr txBox="1"/>
          <p:nvPr/>
        </p:nvSpPr>
        <p:spPr>
          <a:xfrm>
            <a:off x="7236079" y="2407666"/>
            <a:ext cx="3669665" cy="239395"/>
          </a:xfrm>
          <a:prstGeom prst="rect">
            <a:avLst/>
          </a:prstGeom>
        </p:spPr>
        <p:txBody>
          <a:bodyPr vert="horz" wrap="square" lIns="0" tIns="13335" rIns="0" bIns="0" rtlCol="0">
            <a:spAutoFit/>
          </a:bodyPr>
          <a:lstStyle/>
          <a:p>
            <a:pPr marL="12700">
              <a:lnSpc>
                <a:spcPct val="100000"/>
              </a:lnSpc>
              <a:spcBef>
                <a:spcPts val="105"/>
              </a:spcBef>
            </a:pPr>
            <a:r>
              <a:rPr sz="1400" b="1" spc="-5">
                <a:solidFill>
                  <a:srgbClr val="404040"/>
                </a:solidFill>
                <a:latin typeface="微软雅黑"/>
                <a:cs typeface="微软雅黑"/>
              </a:rPr>
              <a:t>2023</a:t>
            </a:r>
            <a:r>
              <a:rPr sz="1400" b="1">
                <a:solidFill>
                  <a:srgbClr val="404040"/>
                </a:solidFill>
                <a:latin typeface="微软雅黑"/>
                <a:cs typeface="微软雅黑"/>
              </a:rPr>
              <a:t>年中国女性私处日常</a:t>
            </a:r>
            <a:r>
              <a:rPr sz="1400" b="1" spc="-15">
                <a:solidFill>
                  <a:srgbClr val="404040"/>
                </a:solidFill>
                <a:latin typeface="微软雅黑"/>
                <a:cs typeface="微软雅黑"/>
              </a:rPr>
              <a:t>护</a:t>
            </a:r>
            <a:r>
              <a:rPr sz="1400" b="1">
                <a:solidFill>
                  <a:srgbClr val="404040"/>
                </a:solidFill>
                <a:latin typeface="微软雅黑"/>
                <a:cs typeface="微软雅黑"/>
              </a:rPr>
              <a:t>理及</a:t>
            </a:r>
            <a:r>
              <a:rPr sz="1400" b="1" spc="-15">
                <a:solidFill>
                  <a:srgbClr val="404040"/>
                </a:solidFill>
                <a:latin typeface="微软雅黑"/>
                <a:cs typeface="微软雅黑"/>
              </a:rPr>
              <a:t>内</a:t>
            </a:r>
            <a:r>
              <a:rPr sz="1400" b="1">
                <a:solidFill>
                  <a:srgbClr val="404040"/>
                </a:solidFill>
                <a:latin typeface="微软雅黑"/>
                <a:cs typeface="微软雅黑"/>
              </a:rPr>
              <a:t>裤清</a:t>
            </a:r>
            <a:r>
              <a:rPr sz="1400" b="1" spc="-15">
                <a:solidFill>
                  <a:srgbClr val="404040"/>
                </a:solidFill>
                <a:latin typeface="微软雅黑"/>
                <a:cs typeface="微软雅黑"/>
              </a:rPr>
              <a:t>洁</a:t>
            </a:r>
            <a:r>
              <a:rPr sz="1400" b="1">
                <a:solidFill>
                  <a:srgbClr val="404040"/>
                </a:solidFill>
                <a:latin typeface="微软雅黑"/>
                <a:cs typeface="微软雅黑"/>
              </a:rPr>
              <a:t>方式</a:t>
            </a:r>
            <a:endParaRPr sz="1400">
              <a:latin typeface="微软雅黑"/>
              <a:cs typeface="微软雅黑"/>
            </a:endParaRPr>
          </a:p>
        </p:txBody>
      </p:sp>
      <p:sp>
        <p:nvSpPr>
          <p:cNvPr id="14" name="object 14"/>
          <p:cNvSpPr txBox="1"/>
          <p:nvPr/>
        </p:nvSpPr>
        <p:spPr>
          <a:xfrm>
            <a:off x="526795" y="1036396"/>
            <a:ext cx="7797800" cy="300355"/>
          </a:xfrm>
          <a:prstGeom prst="rect">
            <a:avLst/>
          </a:prstGeom>
        </p:spPr>
        <p:txBody>
          <a:bodyPr vert="horz" wrap="square" lIns="0" tIns="12700" rIns="0" bIns="0" rtlCol="0">
            <a:spAutoFit/>
          </a:bodyPr>
          <a:lstStyle/>
          <a:p>
            <a:pPr marL="12700">
              <a:lnSpc>
                <a:spcPct val="100000"/>
              </a:lnSpc>
              <a:spcBef>
                <a:spcPts val="100"/>
              </a:spcBef>
            </a:pPr>
            <a:r>
              <a:rPr sz="1800" spc="-5">
                <a:solidFill>
                  <a:srgbClr val="7E7E7E"/>
                </a:solidFill>
                <a:latin typeface="微软雅黑"/>
                <a:cs typeface="微软雅黑"/>
              </a:rPr>
              <a:t>女性日常私处护理需求逐渐精细化，私处护理产品是主要的私处护理方式之一</a:t>
            </a:r>
            <a:endParaRPr sz="1800">
              <a:latin typeface="微软雅黑"/>
              <a:cs typeface="微软雅黑"/>
            </a:endParaRPr>
          </a:p>
        </p:txBody>
      </p:sp>
      <p:sp>
        <p:nvSpPr>
          <p:cNvPr id="15" name="object 15"/>
          <p:cNvSpPr txBox="1"/>
          <p:nvPr/>
        </p:nvSpPr>
        <p:spPr>
          <a:xfrm>
            <a:off x="1772792" y="2427224"/>
            <a:ext cx="2781300" cy="239395"/>
          </a:xfrm>
          <a:prstGeom prst="rect">
            <a:avLst/>
          </a:prstGeom>
        </p:spPr>
        <p:txBody>
          <a:bodyPr vert="horz" wrap="square" lIns="0" tIns="13335" rIns="0" bIns="0" rtlCol="0">
            <a:spAutoFit/>
          </a:bodyPr>
          <a:lstStyle/>
          <a:p>
            <a:pPr marL="12700">
              <a:lnSpc>
                <a:spcPct val="100000"/>
              </a:lnSpc>
              <a:spcBef>
                <a:spcPts val="105"/>
              </a:spcBef>
            </a:pPr>
            <a:r>
              <a:rPr sz="1400" b="1" spc="-5">
                <a:solidFill>
                  <a:srgbClr val="404040"/>
                </a:solidFill>
                <a:latin typeface="微软雅黑"/>
                <a:cs typeface="微软雅黑"/>
              </a:rPr>
              <a:t>2023</a:t>
            </a:r>
            <a:r>
              <a:rPr sz="1400" b="1">
                <a:solidFill>
                  <a:srgbClr val="404040"/>
                </a:solidFill>
                <a:latin typeface="微软雅黑"/>
                <a:cs typeface="微软雅黑"/>
              </a:rPr>
              <a:t>年中国女性私处日常</a:t>
            </a:r>
            <a:r>
              <a:rPr sz="1400" b="1" spc="-15">
                <a:solidFill>
                  <a:srgbClr val="404040"/>
                </a:solidFill>
                <a:latin typeface="微软雅黑"/>
                <a:cs typeface="微软雅黑"/>
              </a:rPr>
              <a:t>护</a:t>
            </a:r>
            <a:r>
              <a:rPr sz="1400" b="1">
                <a:solidFill>
                  <a:srgbClr val="404040"/>
                </a:solidFill>
                <a:latin typeface="微软雅黑"/>
                <a:cs typeface="微软雅黑"/>
              </a:rPr>
              <a:t>理需求</a:t>
            </a:r>
            <a:endParaRPr sz="1400">
              <a:latin typeface="微软雅黑"/>
              <a:cs typeface="微软雅黑"/>
            </a:endParaRPr>
          </a:p>
        </p:txBody>
      </p:sp>
      <p:sp>
        <p:nvSpPr>
          <p:cNvPr id="16" name="object 16"/>
          <p:cNvSpPr/>
          <p:nvPr/>
        </p:nvSpPr>
        <p:spPr>
          <a:xfrm>
            <a:off x="1650492" y="2994660"/>
            <a:ext cx="556260" cy="1102360"/>
          </a:xfrm>
          <a:custGeom>
            <a:rect l="l" t="t" r="r" b="b"/>
            <a:pathLst>
              <a:path w="556260" h="1102360">
                <a:moveTo>
                  <a:pt x="556259" y="0"/>
                </a:moveTo>
                <a:lnTo>
                  <a:pt x="0" y="1101852"/>
                </a:lnTo>
                <a:lnTo>
                  <a:pt x="556259" y="1101852"/>
                </a:lnTo>
                <a:lnTo>
                  <a:pt x="556259" y="0"/>
                </a:lnTo>
                <a:close/>
              </a:path>
            </a:pathLst>
          </a:custGeom>
          <a:solidFill>
            <a:srgbClr val="6AB34B"/>
          </a:solidFill>
        </p:spPr>
        <p:txBody>
          <a:bodyPr wrap="square" lIns="0" tIns="0" rIns="0" bIns="0" rtlCol="0"/>
          <a:lstStyle/>
          <a:p/>
        </p:txBody>
      </p:sp>
      <p:sp>
        <p:nvSpPr>
          <p:cNvPr id="17" name="object 17"/>
          <p:cNvSpPr/>
          <p:nvPr/>
        </p:nvSpPr>
        <p:spPr>
          <a:xfrm>
            <a:off x="1165860" y="4094988"/>
            <a:ext cx="1036319" cy="913130"/>
          </a:xfrm>
          <a:custGeom>
            <a:rect l="l" t="t" r="r" b="b"/>
            <a:pathLst>
              <a:path w="1036319" h="913128">
                <a:moveTo>
                  <a:pt x="1036320" y="0"/>
                </a:moveTo>
                <a:lnTo>
                  <a:pt x="482727" y="0"/>
                </a:lnTo>
                <a:lnTo>
                  <a:pt x="0" y="912876"/>
                </a:lnTo>
                <a:lnTo>
                  <a:pt x="1036320" y="912876"/>
                </a:lnTo>
                <a:lnTo>
                  <a:pt x="1036320" y="0"/>
                </a:lnTo>
                <a:close/>
              </a:path>
            </a:pathLst>
          </a:custGeom>
          <a:solidFill>
            <a:srgbClr val="8AC53E"/>
          </a:solidFill>
        </p:spPr>
        <p:txBody>
          <a:bodyPr wrap="square" lIns="0" tIns="0" rIns="0" bIns="0" rtlCol="0"/>
          <a:lstStyle/>
          <a:p/>
        </p:txBody>
      </p:sp>
      <p:sp>
        <p:nvSpPr>
          <p:cNvPr id="18" name="object 18"/>
          <p:cNvSpPr/>
          <p:nvPr/>
        </p:nvSpPr>
        <p:spPr>
          <a:xfrm>
            <a:off x="601980" y="5004815"/>
            <a:ext cx="1598930" cy="1056640"/>
          </a:xfrm>
          <a:custGeom>
            <a:rect l="l" t="t" r="r" b="b"/>
            <a:pathLst>
              <a:path w="1598930" h="1056639">
                <a:moveTo>
                  <a:pt x="1598676" y="0"/>
                </a:moveTo>
                <a:lnTo>
                  <a:pt x="560146" y="0"/>
                </a:lnTo>
                <a:lnTo>
                  <a:pt x="0" y="1056131"/>
                </a:lnTo>
                <a:lnTo>
                  <a:pt x="1598676" y="1056131"/>
                </a:lnTo>
                <a:lnTo>
                  <a:pt x="1598676" y="0"/>
                </a:lnTo>
                <a:close/>
              </a:path>
            </a:pathLst>
          </a:custGeom>
          <a:solidFill>
            <a:srgbClr val="B1D234"/>
          </a:solidFill>
        </p:spPr>
        <p:txBody>
          <a:bodyPr wrap="square" lIns="0" tIns="0" rIns="0" bIns="0" rtlCol="0"/>
          <a:lstStyle/>
          <a:p/>
        </p:txBody>
      </p:sp>
      <p:sp>
        <p:nvSpPr>
          <p:cNvPr id="19" name="object 19"/>
          <p:cNvSpPr/>
          <p:nvPr/>
        </p:nvSpPr>
        <p:spPr>
          <a:xfrm>
            <a:off x="2202179" y="2994660"/>
            <a:ext cx="556260" cy="1102360"/>
          </a:xfrm>
          <a:custGeom>
            <a:rect l="l" t="t" r="r" b="b"/>
            <a:pathLst>
              <a:path w="556260" h="1102360">
                <a:moveTo>
                  <a:pt x="0" y="0"/>
                </a:moveTo>
                <a:lnTo>
                  <a:pt x="0" y="1101852"/>
                </a:lnTo>
                <a:lnTo>
                  <a:pt x="556259" y="1101852"/>
                </a:lnTo>
                <a:lnTo>
                  <a:pt x="0" y="0"/>
                </a:lnTo>
                <a:close/>
              </a:path>
            </a:pathLst>
          </a:custGeom>
          <a:solidFill>
            <a:srgbClr val="6AB34B"/>
          </a:solidFill>
        </p:spPr>
        <p:txBody>
          <a:bodyPr wrap="square" lIns="0" tIns="0" rIns="0" bIns="0" rtlCol="0"/>
          <a:lstStyle/>
          <a:p/>
        </p:txBody>
      </p:sp>
      <p:sp>
        <p:nvSpPr>
          <p:cNvPr id="20" name="object 20"/>
          <p:cNvSpPr/>
          <p:nvPr/>
        </p:nvSpPr>
        <p:spPr>
          <a:xfrm>
            <a:off x="2202179" y="4094988"/>
            <a:ext cx="1038225" cy="913130"/>
          </a:xfrm>
          <a:custGeom>
            <a:rect l="l" t="t" r="r" b="b"/>
            <a:pathLst>
              <a:path w="1038225" h="913128">
                <a:moveTo>
                  <a:pt x="554482" y="0"/>
                </a:moveTo>
                <a:lnTo>
                  <a:pt x="0" y="0"/>
                </a:lnTo>
                <a:lnTo>
                  <a:pt x="0" y="912876"/>
                </a:lnTo>
                <a:lnTo>
                  <a:pt x="1037844" y="912876"/>
                </a:lnTo>
                <a:lnTo>
                  <a:pt x="554482" y="0"/>
                </a:lnTo>
                <a:close/>
              </a:path>
            </a:pathLst>
          </a:custGeom>
          <a:solidFill>
            <a:srgbClr val="8AC53E"/>
          </a:solidFill>
        </p:spPr>
        <p:txBody>
          <a:bodyPr wrap="square" lIns="0" tIns="0" rIns="0" bIns="0" rtlCol="0"/>
          <a:lstStyle/>
          <a:p/>
        </p:txBody>
      </p:sp>
      <p:sp>
        <p:nvSpPr>
          <p:cNvPr id="21" name="object 21"/>
          <p:cNvSpPr/>
          <p:nvPr/>
        </p:nvSpPr>
        <p:spPr>
          <a:xfrm>
            <a:off x="2200655" y="5004815"/>
            <a:ext cx="1598930" cy="1056640"/>
          </a:xfrm>
          <a:custGeom>
            <a:rect l="l" t="t" r="r" b="b"/>
            <a:pathLst>
              <a:path w="1598929" h="1056639">
                <a:moveTo>
                  <a:pt x="1038479" y="0"/>
                </a:moveTo>
                <a:lnTo>
                  <a:pt x="0" y="0"/>
                </a:lnTo>
                <a:lnTo>
                  <a:pt x="0" y="1056131"/>
                </a:lnTo>
                <a:lnTo>
                  <a:pt x="1598676" y="1056131"/>
                </a:lnTo>
                <a:lnTo>
                  <a:pt x="1038479" y="0"/>
                </a:lnTo>
                <a:close/>
              </a:path>
            </a:pathLst>
          </a:custGeom>
          <a:solidFill>
            <a:srgbClr val="B1D234"/>
          </a:solidFill>
        </p:spPr>
        <p:txBody>
          <a:bodyPr wrap="square" lIns="0" tIns="0" rIns="0" bIns="0" rtlCol="0"/>
          <a:lstStyle/>
          <a:p/>
        </p:txBody>
      </p:sp>
      <p:sp>
        <p:nvSpPr>
          <p:cNvPr id="22" name="object 22"/>
          <p:cNvSpPr txBox="1"/>
          <p:nvPr/>
        </p:nvSpPr>
        <p:spPr>
          <a:xfrm>
            <a:off x="1878838" y="5371591"/>
            <a:ext cx="63500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FFFFFF"/>
                </a:solidFill>
                <a:latin typeface="微软雅黑"/>
                <a:cs typeface="微软雅黑"/>
              </a:rPr>
              <a:t>基础需求</a:t>
            </a:r>
            <a:endParaRPr sz="1200">
              <a:latin typeface="微软雅黑"/>
              <a:cs typeface="微软雅黑"/>
            </a:endParaRPr>
          </a:p>
        </p:txBody>
      </p:sp>
      <p:sp>
        <p:nvSpPr>
          <p:cNvPr id="23" name="object 23"/>
          <p:cNvSpPr txBox="1"/>
          <p:nvPr/>
        </p:nvSpPr>
        <p:spPr>
          <a:xfrm>
            <a:off x="1878838" y="4375226"/>
            <a:ext cx="635000" cy="208915"/>
          </a:xfrm>
          <a:prstGeom prst="rect">
            <a:avLst/>
          </a:prstGeom>
        </p:spPr>
        <p:txBody>
          <a:bodyPr vert="horz" wrap="square" lIns="0" tIns="12700" rIns="0" bIns="0" rtlCol="0">
            <a:spAutoFit/>
          </a:bodyPr>
          <a:lstStyle/>
          <a:p>
            <a:pPr marL="12700">
              <a:lnSpc>
                <a:spcPct val="100000"/>
              </a:lnSpc>
              <a:spcBef>
                <a:spcPts val="100"/>
              </a:spcBef>
            </a:pPr>
            <a:r>
              <a:rPr sz="1200" b="1" spc="-5">
                <a:solidFill>
                  <a:srgbClr val="FFFFFF"/>
                </a:solidFill>
                <a:latin typeface="微软雅黑"/>
                <a:cs typeface="微软雅黑"/>
              </a:rPr>
              <a:t>进阶需求</a:t>
            </a:r>
            <a:endParaRPr sz="1200">
              <a:latin typeface="微软雅黑"/>
              <a:cs typeface="微软雅黑"/>
            </a:endParaRPr>
          </a:p>
        </p:txBody>
      </p:sp>
      <p:sp>
        <p:nvSpPr>
          <p:cNvPr id="24" name="object 24"/>
          <p:cNvSpPr txBox="1"/>
          <p:nvPr/>
        </p:nvSpPr>
        <p:spPr>
          <a:xfrm>
            <a:off x="1888363" y="3648582"/>
            <a:ext cx="63500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FFFFFF"/>
                </a:solidFill>
                <a:latin typeface="微软雅黑"/>
                <a:cs typeface="微软雅黑"/>
              </a:rPr>
              <a:t>高层需求</a:t>
            </a:r>
            <a:endParaRPr sz="1200">
              <a:latin typeface="微软雅黑"/>
              <a:cs typeface="微软雅黑"/>
            </a:endParaRPr>
          </a:p>
        </p:txBody>
      </p:sp>
      <p:sp>
        <p:nvSpPr>
          <p:cNvPr id="25" name="object 25"/>
          <p:cNvSpPr/>
          <p:nvPr/>
        </p:nvSpPr>
        <p:spPr>
          <a:xfrm>
            <a:off x="1699260" y="4094988"/>
            <a:ext cx="3636010" cy="0"/>
          </a:xfrm>
          <a:custGeom>
            <a:rect l="l" t="t" r="r" b="b"/>
            <a:pathLst>
              <a:path w="3636010">
                <a:moveTo>
                  <a:pt x="0" y="0"/>
                </a:moveTo>
                <a:lnTo>
                  <a:pt x="3636010" y="0"/>
                </a:lnTo>
              </a:path>
            </a:pathLst>
          </a:custGeom>
          <a:ln w="12700">
            <a:solidFill>
              <a:srgbClr val="BEBEBE"/>
            </a:solidFill>
          </a:ln>
        </p:spPr>
        <p:txBody>
          <a:bodyPr wrap="square" lIns="0" tIns="0" rIns="0" bIns="0" rtlCol="0"/>
          <a:lstStyle/>
          <a:p/>
        </p:txBody>
      </p:sp>
      <p:sp>
        <p:nvSpPr>
          <p:cNvPr id="26" name="object 26"/>
          <p:cNvSpPr/>
          <p:nvPr/>
        </p:nvSpPr>
        <p:spPr>
          <a:xfrm>
            <a:off x="1225296" y="5004815"/>
            <a:ext cx="4176395" cy="0"/>
          </a:xfrm>
          <a:custGeom>
            <a:rect l="l" t="t" r="r" b="b"/>
            <a:pathLst>
              <a:path w="4176395">
                <a:moveTo>
                  <a:pt x="0" y="0"/>
                </a:moveTo>
                <a:lnTo>
                  <a:pt x="4176014" y="0"/>
                </a:lnTo>
              </a:path>
            </a:pathLst>
          </a:custGeom>
          <a:ln w="12700">
            <a:solidFill>
              <a:srgbClr val="BEBEBE"/>
            </a:solidFill>
          </a:ln>
        </p:spPr>
        <p:txBody>
          <a:bodyPr wrap="square" lIns="0" tIns="0" rIns="0" bIns="0" rtlCol="0"/>
          <a:lstStyle/>
          <a:p/>
        </p:txBody>
      </p:sp>
      <p:sp>
        <p:nvSpPr>
          <p:cNvPr id="27" name="object 27"/>
          <p:cNvSpPr/>
          <p:nvPr/>
        </p:nvSpPr>
        <p:spPr>
          <a:xfrm>
            <a:off x="589787" y="6062471"/>
            <a:ext cx="4896485" cy="0"/>
          </a:xfrm>
          <a:custGeom>
            <a:rect l="l" t="t" r="r" b="b"/>
            <a:pathLst>
              <a:path w="4896485">
                <a:moveTo>
                  <a:pt x="0" y="0"/>
                </a:moveTo>
                <a:lnTo>
                  <a:pt x="4895977" y="0"/>
                </a:lnTo>
              </a:path>
            </a:pathLst>
          </a:custGeom>
          <a:ln w="12700">
            <a:solidFill>
              <a:srgbClr val="BEBEBE"/>
            </a:solidFill>
          </a:ln>
        </p:spPr>
        <p:txBody>
          <a:bodyPr wrap="square" lIns="0" tIns="0" rIns="0" bIns="0" rtlCol="0"/>
          <a:lstStyle/>
          <a:p/>
        </p:txBody>
      </p:sp>
      <p:sp>
        <p:nvSpPr>
          <p:cNvPr id="28" name="object 28"/>
          <p:cNvSpPr txBox="1"/>
          <p:nvPr/>
        </p:nvSpPr>
        <p:spPr>
          <a:xfrm>
            <a:off x="3786632" y="5249468"/>
            <a:ext cx="807720" cy="464820"/>
          </a:xfrm>
          <a:prstGeom prst="rect">
            <a:avLst/>
          </a:prstGeom>
        </p:spPr>
        <p:txBody>
          <a:bodyPr vert="horz" wrap="square" lIns="0" tIns="48895" rIns="0" bIns="0" rtlCol="0">
            <a:spAutoFit/>
          </a:bodyPr>
          <a:lstStyle/>
          <a:p>
            <a:pPr marL="184785" indent="-172720">
              <a:lnSpc>
                <a:spcPct val="100000"/>
              </a:lnSpc>
              <a:spcBef>
                <a:spcPts val="385"/>
              </a:spcBef>
              <a:buFont typeface="Arial"/>
              <a:buChar char="•"/>
              <a:tabLst>
                <a:tab pos="185420"/>
              </a:tabLst>
            </a:pPr>
            <a:r>
              <a:rPr sz="1200" b="1">
                <a:solidFill>
                  <a:srgbClr val="B1D234"/>
                </a:solidFill>
                <a:latin typeface="微软雅黑"/>
                <a:cs typeface="微软雅黑"/>
              </a:rPr>
              <a:t>抗菌抑菌</a:t>
            </a:r>
            <a:endParaRPr sz="1200">
              <a:latin typeface="微软雅黑"/>
              <a:cs typeface="微软雅黑"/>
            </a:endParaRPr>
          </a:p>
          <a:p>
            <a:pPr marL="184785" indent="-172720">
              <a:lnSpc>
                <a:spcPct val="100000"/>
              </a:lnSpc>
              <a:spcBef>
                <a:spcPts val="290"/>
              </a:spcBef>
              <a:buFont typeface="Arial"/>
              <a:buChar char="•"/>
              <a:tabLst>
                <a:tab pos="185420"/>
              </a:tabLst>
            </a:pPr>
            <a:r>
              <a:rPr sz="1200" b="1">
                <a:solidFill>
                  <a:srgbClr val="B1D234"/>
                </a:solidFill>
                <a:latin typeface="微软雅黑"/>
                <a:cs typeface="微软雅黑"/>
              </a:rPr>
              <a:t>基础清洁</a:t>
            </a:r>
            <a:endParaRPr sz="1200">
              <a:latin typeface="微软雅黑"/>
              <a:cs typeface="微软雅黑"/>
            </a:endParaRPr>
          </a:p>
        </p:txBody>
      </p:sp>
      <p:sp>
        <p:nvSpPr>
          <p:cNvPr id="29" name="object 29"/>
          <p:cNvSpPr txBox="1"/>
          <p:nvPr/>
        </p:nvSpPr>
        <p:spPr>
          <a:xfrm>
            <a:off x="4707382" y="5249468"/>
            <a:ext cx="494665" cy="464820"/>
          </a:xfrm>
          <a:prstGeom prst="rect">
            <a:avLst/>
          </a:prstGeom>
        </p:spPr>
        <p:txBody>
          <a:bodyPr vert="horz" wrap="square" lIns="0" tIns="48895" rIns="0" bIns="0" rtlCol="0">
            <a:spAutoFit/>
          </a:bodyPr>
          <a:lstStyle/>
          <a:p>
            <a:pPr marL="12700">
              <a:lnSpc>
                <a:spcPct val="100000"/>
              </a:lnSpc>
              <a:spcBef>
                <a:spcPts val="385"/>
              </a:spcBef>
            </a:pPr>
            <a:r>
              <a:rPr sz="1200" b="1">
                <a:solidFill>
                  <a:srgbClr val="B1D234"/>
                </a:solidFill>
                <a:latin typeface="微软雅黑"/>
                <a:cs typeface="微软雅黑"/>
              </a:rPr>
              <a:t>68.3%</a:t>
            </a:r>
            <a:endParaRPr sz="1200">
              <a:latin typeface="微软雅黑"/>
              <a:cs typeface="微软雅黑"/>
            </a:endParaRPr>
          </a:p>
          <a:p>
            <a:pPr marL="12700">
              <a:lnSpc>
                <a:spcPct val="100000"/>
              </a:lnSpc>
              <a:spcBef>
                <a:spcPts val="290"/>
              </a:spcBef>
            </a:pPr>
            <a:r>
              <a:rPr sz="1200" b="1">
                <a:solidFill>
                  <a:srgbClr val="B1D234"/>
                </a:solidFill>
                <a:latin typeface="微软雅黑"/>
                <a:cs typeface="微软雅黑"/>
              </a:rPr>
              <a:t>59.5%</a:t>
            </a:r>
            <a:endParaRPr sz="1200">
              <a:latin typeface="微软雅黑"/>
              <a:cs typeface="微软雅黑"/>
            </a:endParaRPr>
          </a:p>
        </p:txBody>
      </p:sp>
      <p:sp>
        <p:nvSpPr>
          <p:cNvPr id="30" name="object 30"/>
          <p:cNvSpPr txBox="1"/>
          <p:nvPr/>
        </p:nvSpPr>
        <p:spPr>
          <a:xfrm>
            <a:off x="3786632" y="4136894"/>
            <a:ext cx="807720" cy="683895"/>
          </a:xfrm>
          <a:prstGeom prst="rect">
            <a:avLst/>
          </a:prstGeom>
        </p:spPr>
        <p:txBody>
          <a:bodyPr vert="horz" wrap="square" lIns="0" tIns="48895" rIns="0" bIns="0" rtlCol="0">
            <a:spAutoFit/>
          </a:bodyPr>
          <a:lstStyle/>
          <a:p>
            <a:pPr marL="184785" indent="-172720">
              <a:lnSpc>
                <a:spcPct val="100000"/>
              </a:lnSpc>
              <a:spcBef>
                <a:spcPts val="385"/>
              </a:spcBef>
              <a:buFont typeface="Arial"/>
              <a:buChar char="•"/>
              <a:tabLst>
                <a:tab pos="185420"/>
              </a:tabLst>
            </a:pPr>
            <a:r>
              <a:rPr sz="1200" b="1">
                <a:solidFill>
                  <a:srgbClr val="8AC53E"/>
                </a:solidFill>
                <a:latin typeface="微软雅黑"/>
                <a:cs typeface="微软雅黑"/>
              </a:rPr>
              <a:t>祛除异味</a:t>
            </a:r>
            <a:endParaRPr sz="1200">
              <a:latin typeface="微软雅黑"/>
              <a:cs typeface="微软雅黑"/>
            </a:endParaRPr>
          </a:p>
          <a:p>
            <a:pPr marL="184785" indent="-172720">
              <a:lnSpc>
                <a:spcPct val="100000"/>
              </a:lnSpc>
              <a:spcBef>
                <a:spcPts val="285"/>
              </a:spcBef>
              <a:buFont typeface="Arial"/>
              <a:buChar char="•"/>
              <a:tabLst>
                <a:tab pos="185420"/>
              </a:tabLst>
            </a:pPr>
            <a:r>
              <a:rPr sz="1200" b="1" spc="-5">
                <a:solidFill>
                  <a:srgbClr val="8AC53E"/>
                </a:solidFill>
                <a:latin typeface="微软雅黑"/>
                <a:cs typeface="微软雅黑"/>
              </a:rPr>
              <a:t>治疗瘙痒</a:t>
            </a:r>
            <a:endParaRPr sz="1200">
              <a:latin typeface="微软雅黑"/>
              <a:cs typeface="微软雅黑"/>
            </a:endParaRPr>
          </a:p>
          <a:p>
            <a:pPr marL="184785" indent="-172720">
              <a:lnSpc>
                <a:spcPct val="100000"/>
              </a:lnSpc>
              <a:spcBef>
                <a:spcPts val="295"/>
              </a:spcBef>
              <a:buFont typeface="Arial"/>
              <a:buChar char="•"/>
              <a:tabLst>
                <a:tab pos="185420"/>
              </a:tabLst>
            </a:pPr>
            <a:r>
              <a:rPr sz="1200" b="1">
                <a:solidFill>
                  <a:srgbClr val="8AC53E"/>
                </a:solidFill>
                <a:latin typeface="微软雅黑"/>
                <a:cs typeface="微软雅黑"/>
              </a:rPr>
              <a:t>酸碱平衡</a:t>
            </a:r>
            <a:endParaRPr sz="1200">
              <a:latin typeface="微软雅黑"/>
              <a:cs typeface="微软雅黑"/>
            </a:endParaRPr>
          </a:p>
        </p:txBody>
      </p:sp>
      <p:sp>
        <p:nvSpPr>
          <p:cNvPr id="31" name="object 31"/>
          <p:cNvSpPr txBox="1"/>
          <p:nvPr/>
        </p:nvSpPr>
        <p:spPr>
          <a:xfrm>
            <a:off x="4707382" y="4136894"/>
            <a:ext cx="495300" cy="683895"/>
          </a:xfrm>
          <a:prstGeom prst="rect">
            <a:avLst/>
          </a:prstGeom>
        </p:spPr>
        <p:txBody>
          <a:bodyPr vert="horz" wrap="square" lIns="0" tIns="48895" rIns="0" bIns="0" rtlCol="0">
            <a:spAutoFit/>
          </a:bodyPr>
          <a:lstStyle/>
          <a:p>
            <a:pPr marL="12700">
              <a:lnSpc>
                <a:spcPct val="100000"/>
              </a:lnSpc>
              <a:spcBef>
                <a:spcPts val="385"/>
              </a:spcBef>
            </a:pPr>
            <a:r>
              <a:rPr sz="1200" b="1">
                <a:solidFill>
                  <a:srgbClr val="8AC53E"/>
                </a:solidFill>
                <a:latin typeface="微软雅黑"/>
                <a:cs typeface="微软雅黑"/>
              </a:rPr>
              <a:t>58.1%</a:t>
            </a:r>
            <a:endParaRPr sz="1200">
              <a:latin typeface="微软雅黑"/>
              <a:cs typeface="微软雅黑"/>
            </a:endParaRPr>
          </a:p>
          <a:p>
            <a:pPr marL="12700">
              <a:lnSpc>
                <a:spcPct val="100000"/>
              </a:lnSpc>
              <a:spcBef>
                <a:spcPts val="285"/>
              </a:spcBef>
            </a:pPr>
            <a:r>
              <a:rPr sz="1200" b="1">
                <a:solidFill>
                  <a:srgbClr val="8AC53E"/>
                </a:solidFill>
                <a:latin typeface="微软雅黑"/>
                <a:cs typeface="微软雅黑"/>
              </a:rPr>
              <a:t>49.2%</a:t>
            </a:r>
            <a:endParaRPr sz="1200">
              <a:latin typeface="微软雅黑"/>
              <a:cs typeface="微软雅黑"/>
            </a:endParaRPr>
          </a:p>
          <a:p>
            <a:pPr marL="12700">
              <a:lnSpc>
                <a:spcPct val="100000"/>
              </a:lnSpc>
              <a:spcBef>
                <a:spcPts val="295"/>
              </a:spcBef>
            </a:pPr>
            <a:r>
              <a:rPr sz="1200" b="1">
                <a:solidFill>
                  <a:srgbClr val="8AC53E"/>
                </a:solidFill>
                <a:latin typeface="微软雅黑"/>
                <a:cs typeface="微软雅黑"/>
              </a:rPr>
              <a:t>44.2%</a:t>
            </a:r>
            <a:endParaRPr sz="1200">
              <a:latin typeface="微软雅黑"/>
              <a:cs typeface="微软雅黑"/>
            </a:endParaRPr>
          </a:p>
        </p:txBody>
      </p:sp>
      <p:sp>
        <p:nvSpPr>
          <p:cNvPr id="32" name="object 32"/>
          <p:cNvSpPr txBox="1"/>
          <p:nvPr/>
        </p:nvSpPr>
        <p:spPr>
          <a:xfrm>
            <a:off x="3786632" y="3439414"/>
            <a:ext cx="807720" cy="464820"/>
          </a:xfrm>
          <a:prstGeom prst="rect">
            <a:avLst/>
          </a:prstGeom>
        </p:spPr>
        <p:txBody>
          <a:bodyPr vert="horz" wrap="square" lIns="0" tIns="48895" rIns="0" bIns="0" rtlCol="0">
            <a:spAutoFit/>
          </a:bodyPr>
          <a:lstStyle/>
          <a:p>
            <a:pPr marL="184785" indent="-172720">
              <a:lnSpc>
                <a:spcPct val="100000"/>
              </a:lnSpc>
              <a:spcBef>
                <a:spcPts val="385"/>
              </a:spcBef>
              <a:buFont typeface="Arial"/>
              <a:buChar char="•"/>
              <a:tabLst>
                <a:tab pos="185420"/>
              </a:tabLst>
            </a:pPr>
            <a:r>
              <a:rPr sz="1200" b="1">
                <a:solidFill>
                  <a:srgbClr val="64AE45"/>
                </a:solidFill>
                <a:latin typeface="微软雅黑"/>
                <a:cs typeface="微软雅黑"/>
              </a:rPr>
              <a:t>滋润保湿</a:t>
            </a:r>
            <a:endParaRPr sz="1200">
              <a:latin typeface="微软雅黑"/>
              <a:cs typeface="微软雅黑"/>
            </a:endParaRPr>
          </a:p>
          <a:p>
            <a:pPr marL="184785" indent="-172720">
              <a:lnSpc>
                <a:spcPct val="100000"/>
              </a:lnSpc>
              <a:spcBef>
                <a:spcPts val="290"/>
              </a:spcBef>
              <a:buFont typeface="Arial"/>
              <a:buChar char="•"/>
              <a:tabLst>
                <a:tab pos="185420"/>
              </a:tabLst>
            </a:pPr>
            <a:r>
              <a:rPr sz="1200" b="1">
                <a:solidFill>
                  <a:srgbClr val="64AE45"/>
                </a:solidFill>
                <a:latin typeface="微软雅黑"/>
                <a:cs typeface="微软雅黑"/>
              </a:rPr>
              <a:t>美容美白</a:t>
            </a:r>
            <a:endParaRPr sz="1200">
              <a:latin typeface="微软雅黑"/>
              <a:cs typeface="微软雅黑"/>
            </a:endParaRPr>
          </a:p>
        </p:txBody>
      </p:sp>
      <p:sp>
        <p:nvSpPr>
          <p:cNvPr id="33" name="object 33"/>
          <p:cNvSpPr txBox="1"/>
          <p:nvPr/>
        </p:nvSpPr>
        <p:spPr>
          <a:xfrm>
            <a:off x="4707382" y="3439414"/>
            <a:ext cx="494665" cy="464820"/>
          </a:xfrm>
          <a:prstGeom prst="rect">
            <a:avLst/>
          </a:prstGeom>
        </p:spPr>
        <p:txBody>
          <a:bodyPr vert="horz" wrap="square" lIns="0" tIns="48895" rIns="0" bIns="0" rtlCol="0">
            <a:spAutoFit/>
          </a:bodyPr>
          <a:lstStyle/>
          <a:p>
            <a:pPr marL="12700">
              <a:lnSpc>
                <a:spcPct val="100000"/>
              </a:lnSpc>
              <a:spcBef>
                <a:spcPts val="385"/>
              </a:spcBef>
            </a:pPr>
            <a:r>
              <a:rPr sz="1200" b="1">
                <a:solidFill>
                  <a:srgbClr val="64AE45"/>
                </a:solidFill>
                <a:latin typeface="微软雅黑"/>
                <a:cs typeface="微软雅黑"/>
              </a:rPr>
              <a:t>40.9%</a:t>
            </a:r>
            <a:endParaRPr sz="1200">
              <a:latin typeface="微软雅黑"/>
              <a:cs typeface="微软雅黑"/>
            </a:endParaRPr>
          </a:p>
          <a:p>
            <a:pPr marL="12700">
              <a:lnSpc>
                <a:spcPct val="100000"/>
              </a:lnSpc>
              <a:spcBef>
                <a:spcPts val="290"/>
              </a:spcBef>
            </a:pPr>
            <a:r>
              <a:rPr sz="1200" b="1">
                <a:solidFill>
                  <a:srgbClr val="64AE45"/>
                </a:solidFill>
                <a:latin typeface="微软雅黑"/>
                <a:cs typeface="微软雅黑"/>
              </a:rPr>
              <a:t>24.1%</a:t>
            </a:r>
            <a:endParaRPr sz="1200">
              <a:latin typeface="微软雅黑"/>
              <a:cs typeface="微软雅黑"/>
            </a:endParaRPr>
          </a:p>
        </p:txBody>
      </p:sp>
      <p:sp>
        <p:nvSpPr>
          <p:cNvPr id="34" name="object 34"/>
          <p:cNvSpPr/>
          <p:nvPr/>
        </p:nvSpPr>
        <p:spPr>
          <a:xfrm>
            <a:off x="9602723" y="3058667"/>
            <a:ext cx="901065" cy="901065"/>
          </a:xfrm>
          <a:custGeom>
            <a:rect l="l" t="t" r="r" b="b"/>
            <a:pathLst>
              <a:path w="901065" h="901064">
                <a:moveTo>
                  <a:pt x="450342" y="0"/>
                </a:moveTo>
                <a:lnTo>
                  <a:pt x="401281" y="2643"/>
                </a:lnTo>
                <a:lnTo>
                  <a:pt x="353748" y="10389"/>
                </a:lnTo>
                <a:lnTo>
                  <a:pt x="308018" y="22963"/>
                </a:lnTo>
                <a:lnTo>
                  <a:pt x="264367" y="40090"/>
                </a:lnTo>
                <a:lnTo>
                  <a:pt x="223068" y="61496"/>
                </a:lnTo>
                <a:lnTo>
                  <a:pt x="184397" y="86904"/>
                </a:lnTo>
                <a:lnTo>
                  <a:pt x="148630" y="116040"/>
                </a:lnTo>
                <a:lnTo>
                  <a:pt x="116040" y="148630"/>
                </a:lnTo>
                <a:lnTo>
                  <a:pt x="86904" y="184397"/>
                </a:lnTo>
                <a:lnTo>
                  <a:pt x="61496" y="223068"/>
                </a:lnTo>
                <a:lnTo>
                  <a:pt x="40090" y="264367"/>
                </a:lnTo>
                <a:lnTo>
                  <a:pt x="22963" y="308018"/>
                </a:lnTo>
                <a:lnTo>
                  <a:pt x="10389" y="353748"/>
                </a:lnTo>
                <a:lnTo>
                  <a:pt x="2643" y="401281"/>
                </a:lnTo>
                <a:lnTo>
                  <a:pt x="0" y="450342"/>
                </a:lnTo>
                <a:lnTo>
                  <a:pt x="2643" y="499402"/>
                </a:lnTo>
                <a:lnTo>
                  <a:pt x="10389" y="546935"/>
                </a:lnTo>
                <a:lnTo>
                  <a:pt x="22963" y="592665"/>
                </a:lnTo>
                <a:lnTo>
                  <a:pt x="40090" y="636316"/>
                </a:lnTo>
                <a:lnTo>
                  <a:pt x="61496" y="677615"/>
                </a:lnTo>
                <a:lnTo>
                  <a:pt x="86904" y="716286"/>
                </a:lnTo>
                <a:lnTo>
                  <a:pt x="116040" y="752053"/>
                </a:lnTo>
                <a:lnTo>
                  <a:pt x="148630" y="784643"/>
                </a:lnTo>
                <a:lnTo>
                  <a:pt x="184397" y="813779"/>
                </a:lnTo>
                <a:lnTo>
                  <a:pt x="223068" y="839187"/>
                </a:lnTo>
                <a:lnTo>
                  <a:pt x="264367" y="860593"/>
                </a:lnTo>
                <a:lnTo>
                  <a:pt x="308018" y="877720"/>
                </a:lnTo>
                <a:lnTo>
                  <a:pt x="353748" y="890294"/>
                </a:lnTo>
                <a:lnTo>
                  <a:pt x="401281" y="898040"/>
                </a:lnTo>
                <a:lnTo>
                  <a:pt x="450342" y="900684"/>
                </a:lnTo>
                <a:lnTo>
                  <a:pt x="499402" y="898040"/>
                </a:lnTo>
                <a:lnTo>
                  <a:pt x="546935" y="890294"/>
                </a:lnTo>
                <a:lnTo>
                  <a:pt x="592665" y="877720"/>
                </a:lnTo>
                <a:lnTo>
                  <a:pt x="636316" y="860593"/>
                </a:lnTo>
                <a:lnTo>
                  <a:pt x="677615" y="839187"/>
                </a:lnTo>
                <a:lnTo>
                  <a:pt x="716286" y="813779"/>
                </a:lnTo>
                <a:lnTo>
                  <a:pt x="752053" y="784643"/>
                </a:lnTo>
                <a:lnTo>
                  <a:pt x="784643" y="752053"/>
                </a:lnTo>
                <a:lnTo>
                  <a:pt x="813779" y="716286"/>
                </a:lnTo>
                <a:lnTo>
                  <a:pt x="839187" y="677615"/>
                </a:lnTo>
                <a:lnTo>
                  <a:pt x="860593" y="636316"/>
                </a:lnTo>
                <a:lnTo>
                  <a:pt x="877720" y="592665"/>
                </a:lnTo>
                <a:lnTo>
                  <a:pt x="890294" y="546935"/>
                </a:lnTo>
                <a:lnTo>
                  <a:pt x="898040" y="499402"/>
                </a:lnTo>
                <a:lnTo>
                  <a:pt x="900683" y="450342"/>
                </a:lnTo>
                <a:lnTo>
                  <a:pt x="898040" y="401281"/>
                </a:lnTo>
                <a:lnTo>
                  <a:pt x="890294" y="353748"/>
                </a:lnTo>
                <a:lnTo>
                  <a:pt x="877720" y="308018"/>
                </a:lnTo>
                <a:lnTo>
                  <a:pt x="860593" y="264367"/>
                </a:lnTo>
                <a:lnTo>
                  <a:pt x="839187" y="223068"/>
                </a:lnTo>
                <a:lnTo>
                  <a:pt x="813779" y="184397"/>
                </a:lnTo>
                <a:lnTo>
                  <a:pt x="784643" y="148630"/>
                </a:lnTo>
                <a:lnTo>
                  <a:pt x="752053" y="116040"/>
                </a:lnTo>
                <a:lnTo>
                  <a:pt x="716286" y="86904"/>
                </a:lnTo>
                <a:lnTo>
                  <a:pt x="677615" y="61496"/>
                </a:lnTo>
                <a:lnTo>
                  <a:pt x="636316" y="40090"/>
                </a:lnTo>
                <a:lnTo>
                  <a:pt x="592665" y="22963"/>
                </a:lnTo>
                <a:lnTo>
                  <a:pt x="546935" y="10389"/>
                </a:lnTo>
                <a:lnTo>
                  <a:pt x="499402" y="2643"/>
                </a:lnTo>
                <a:lnTo>
                  <a:pt x="450342" y="0"/>
                </a:lnTo>
                <a:close/>
              </a:path>
            </a:pathLst>
          </a:custGeom>
          <a:solidFill>
            <a:srgbClr val="1EC7F3">
              <a:alpha val="19999"/>
            </a:srgbClr>
          </a:solidFill>
        </p:spPr>
        <p:txBody>
          <a:bodyPr wrap="square" lIns="0" tIns="0" rIns="0" bIns="0" rtlCol="0"/>
          <a:lstStyle/>
          <a:p/>
        </p:txBody>
      </p:sp>
      <p:sp>
        <p:nvSpPr>
          <p:cNvPr id="35" name="object 35"/>
          <p:cNvSpPr/>
          <p:nvPr/>
        </p:nvSpPr>
        <p:spPr>
          <a:xfrm>
            <a:off x="9706356" y="3311652"/>
            <a:ext cx="692150" cy="460375"/>
          </a:xfrm>
          <a:custGeom>
            <a:rect l="l" t="t" r="r" b="b"/>
            <a:pathLst>
              <a:path w="692150" h="460375">
                <a:moveTo>
                  <a:pt x="642203" y="207403"/>
                </a:moveTo>
                <a:lnTo>
                  <a:pt x="36558" y="207403"/>
                </a:lnTo>
                <a:lnTo>
                  <a:pt x="74356" y="212360"/>
                </a:lnTo>
                <a:lnTo>
                  <a:pt x="112674" y="222957"/>
                </a:lnTo>
                <a:lnTo>
                  <a:pt x="150792" y="239255"/>
                </a:lnTo>
                <a:lnTo>
                  <a:pt x="187991" y="261318"/>
                </a:lnTo>
                <a:lnTo>
                  <a:pt x="223552" y="289206"/>
                </a:lnTo>
                <a:lnTo>
                  <a:pt x="256755" y="322981"/>
                </a:lnTo>
                <a:lnTo>
                  <a:pt x="286881" y="362705"/>
                </a:lnTo>
                <a:lnTo>
                  <a:pt x="313211" y="408440"/>
                </a:lnTo>
                <a:lnTo>
                  <a:pt x="335025" y="460248"/>
                </a:lnTo>
                <a:lnTo>
                  <a:pt x="383159" y="460248"/>
                </a:lnTo>
                <a:lnTo>
                  <a:pt x="403614" y="405234"/>
                </a:lnTo>
                <a:lnTo>
                  <a:pt x="428406" y="356360"/>
                </a:lnTo>
                <a:lnTo>
                  <a:pt x="457162" y="313887"/>
                </a:lnTo>
                <a:lnTo>
                  <a:pt x="489505" y="278074"/>
                </a:lnTo>
                <a:lnTo>
                  <a:pt x="525060" y="249182"/>
                </a:lnTo>
                <a:lnTo>
                  <a:pt x="563451" y="227471"/>
                </a:lnTo>
                <a:lnTo>
                  <a:pt x="604305" y="213201"/>
                </a:lnTo>
                <a:lnTo>
                  <a:pt x="642203" y="207403"/>
                </a:lnTo>
                <a:close/>
              </a:path>
              <a:path w="692150" h="460375">
                <a:moveTo>
                  <a:pt x="29083" y="0"/>
                </a:moveTo>
                <a:lnTo>
                  <a:pt x="24538" y="52006"/>
                </a:lnTo>
                <a:lnTo>
                  <a:pt x="4544" y="156019"/>
                </a:lnTo>
                <a:lnTo>
                  <a:pt x="0" y="208025"/>
                </a:lnTo>
                <a:lnTo>
                  <a:pt x="36558" y="207403"/>
                </a:lnTo>
                <a:lnTo>
                  <a:pt x="642203" y="207403"/>
                </a:lnTo>
                <a:lnTo>
                  <a:pt x="647245" y="206632"/>
                </a:lnTo>
                <a:lnTo>
                  <a:pt x="691751" y="206632"/>
                </a:lnTo>
                <a:lnTo>
                  <a:pt x="686498" y="156019"/>
                </a:lnTo>
                <a:lnTo>
                  <a:pt x="662749" y="52006"/>
                </a:lnTo>
                <a:lnTo>
                  <a:pt x="660050" y="26003"/>
                </a:lnTo>
                <a:lnTo>
                  <a:pt x="345598" y="26003"/>
                </a:lnTo>
                <a:lnTo>
                  <a:pt x="293161" y="25358"/>
                </a:lnTo>
                <a:lnTo>
                  <a:pt x="240594" y="23255"/>
                </a:lnTo>
                <a:lnTo>
                  <a:pt x="187900" y="19681"/>
                </a:lnTo>
                <a:lnTo>
                  <a:pt x="135082" y="14622"/>
                </a:lnTo>
                <a:lnTo>
                  <a:pt x="82142" y="8066"/>
                </a:lnTo>
                <a:lnTo>
                  <a:pt x="29083" y="0"/>
                </a:lnTo>
                <a:close/>
              </a:path>
              <a:path w="692150" h="460375">
                <a:moveTo>
                  <a:pt x="691751" y="206632"/>
                </a:moveTo>
                <a:lnTo>
                  <a:pt x="647245" y="206632"/>
                </a:lnTo>
                <a:lnTo>
                  <a:pt x="691896" y="208025"/>
                </a:lnTo>
                <a:lnTo>
                  <a:pt x="691751" y="206632"/>
                </a:lnTo>
                <a:close/>
              </a:path>
              <a:path w="692150" h="460375">
                <a:moveTo>
                  <a:pt x="657351" y="0"/>
                </a:moveTo>
                <a:lnTo>
                  <a:pt x="605748" y="7824"/>
                </a:lnTo>
                <a:lnTo>
                  <a:pt x="553998" y="14269"/>
                </a:lnTo>
                <a:lnTo>
                  <a:pt x="502106" y="19323"/>
                </a:lnTo>
                <a:lnTo>
                  <a:pt x="450073" y="22972"/>
                </a:lnTo>
                <a:lnTo>
                  <a:pt x="397903" y="25203"/>
                </a:lnTo>
                <a:lnTo>
                  <a:pt x="345598" y="26003"/>
                </a:lnTo>
                <a:lnTo>
                  <a:pt x="660050" y="26003"/>
                </a:lnTo>
                <a:lnTo>
                  <a:pt x="657351" y="0"/>
                </a:lnTo>
                <a:close/>
              </a:path>
            </a:pathLst>
          </a:custGeom>
          <a:solidFill>
            <a:srgbClr val="1EC7F3"/>
          </a:solidFill>
        </p:spPr>
        <p:txBody>
          <a:bodyPr wrap="square" lIns="0" tIns="0" rIns="0" bIns="0" rtlCol="0"/>
          <a:lstStyle/>
          <a:p/>
        </p:txBody>
      </p:sp>
      <p:sp>
        <p:nvSpPr>
          <p:cNvPr id="36" name="object 36"/>
          <p:cNvSpPr/>
          <p:nvPr/>
        </p:nvSpPr>
        <p:spPr>
          <a:xfrm>
            <a:off x="6669023" y="4005071"/>
            <a:ext cx="2161540" cy="361315"/>
          </a:xfrm>
          <a:custGeom>
            <a:rect l="l" t="t" r="r" b="b"/>
            <a:pathLst>
              <a:path w="2161540" h="361314">
                <a:moveTo>
                  <a:pt x="2161031" y="0"/>
                </a:moveTo>
                <a:lnTo>
                  <a:pt x="180594" y="0"/>
                </a:lnTo>
                <a:lnTo>
                  <a:pt x="0" y="180594"/>
                </a:lnTo>
                <a:lnTo>
                  <a:pt x="180594" y="361188"/>
                </a:lnTo>
                <a:lnTo>
                  <a:pt x="2161031" y="361188"/>
                </a:lnTo>
                <a:lnTo>
                  <a:pt x="2161031" y="0"/>
                </a:lnTo>
                <a:close/>
              </a:path>
            </a:pathLst>
          </a:custGeom>
          <a:solidFill>
            <a:srgbClr val="F38285"/>
          </a:solidFill>
        </p:spPr>
        <p:txBody>
          <a:bodyPr wrap="square" lIns="0" tIns="0" rIns="0" bIns="0" rtlCol="0"/>
          <a:lstStyle/>
          <a:p/>
        </p:txBody>
      </p:sp>
      <p:sp>
        <p:nvSpPr>
          <p:cNvPr id="37" name="object 37"/>
          <p:cNvSpPr txBox="1"/>
          <p:nvPr/>
        </p:nvSpPr>
        <p:spPr>
          <a:xfrm>
            <a:off x="7059294" y="4081017"/>
            <a:ext cx="124460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FFFFFF"/>
                </a:solidFill>
                <a:latin typeface="微软雅黑"/>
                <a:cs typeface="微软雅黑"/>
              </a:rPr>
              <a:t>日常私处护理方式</a:t>
            </a:r>
            <a:endParaRPr sz="1200">
              <a:latin typeface="微软雅黑"/>
              <a:cs typeface="微软雅黑"/>
            </a:endParaRPr>
          </a:p>
        </p:txBody>
      </p:sp>
      <p:sp>
        <p:nvSpPr>
          <p:cNvPr id="38" name="object 38"/>
          <p:cNvSpPr/>
          <p:nvPr/>
        </p:nvSpPr>
        <p:spPr>
          <a:xfrm>
            <a:off x="8500871" y="5105400"/>
            <a:ext cx="204470" cy="304800"/>
          </a:xfrm>
          <a:custGeom>
            <a:rect l="l" t="t" r="r" b="b"/>
            <a:pathLst>
              <a:path w="204470" h="304800">
                <a:moveTo>
                  <a:pt x="199517" y="101981"/>
                </a:moveTo>
                <a:lnTo>
                  <a:pt x="56387" y="101981"/>
                </a:lnTo>
                <a:lnTo>
                  <a:pt x="51688" y="107187"/>
                </a:lnTo>
                <a:lnTo>
                  <a:pt x="51688" y="299466"/>
                </a:lnTo>
                <a:lnTo>
                  <a:pt x="56387" y="304800"/>
                </a:lnTo>
                <a:lnTo>
                  <a:pt x="199517" y="304800"/>
                </a:lnTo>
                <a:lnTo>
                  <a:pt x="204216" y="299466"/>
                </a:lnTo>
                <a:lnTo>
                  <a:pt x="204216" y="281559"/>
                </a:lnTo>
                <a:lnTo>
                  <a:pt x="72008" y="281559"/>
                </a:lnTo>
                <a:lnTo>
                  <a:pt x="72008" y="125094"/>
                </a:lnTo>
                <a:lnTo>
                  <a:pt x="204216" y="125094"/>
                </a:lnTo>
                <a:lnTo>
                  <a:pt x="204216" y="107187"/>
                </a:lnTo>
                <a:lnTo>
                  <a:pt x="199517" y="101981"/>
                </a:lnTo>
                <a:close/>
              </a:path>
              <a:path w="204470" h="304800">
                <a:moveTo>
                  <a:pt x="204216" y="125094"/>
                </a:moveTo>
                <a:lnTo>
                  <a:pt x="183896" y="125094"/>
                </a:lnTo>
                <a:lnTo>
                  <a:pt x="183896" y="281559"/>
                </a:lnTo>
                <a:lnTo>
                  <a:pt x="204216" y="281559"/>
                </a:lnTo>
                <a:lnTo>
                  <a:pt x="204216" y="125094"/>
                </a:lnTo>
                <a:close/>
              </a:path>
              <a:path w="204470" h="304800">
                <a:moveTo>
                  <a:pt x="177926" y="67563"/>
                </a:moveTo>
                <a:lnTo>
                  <a:pt x="78358" y="67563"/>
                </a:lnTo>
                <a:lnTo>
                  <a:pt x="75437" y="70485"/>
                </a:lnTo>
                <a:lnTo>
                  <a:pt x="75437" y="101981"/>
                </a:lnTo>
                <a:lnTo>
                  <a:pt x="87756" y="101981"/>
                </a:lnTo>
                <a:lnTo>
                  <a:pt x="87756" y="81661"/>
                </a:lnTo>
                <a:lnTo>
                  <a:pt x="180467" y="81661"/>
                </a:lnTo>
                <a:lnTo>
                  <a:pt x="180467" y="70485"/>
                </a:lnTo>
                <a:lnTo>
                  <a:pt x="177926" y="67563"/>
                </a:lnTo>
                <a:close/>
              </a:path>
              <a:path w="204470" h="304800">
                <a:moveTo>
                  <a:pt x="180467" y="81661"/>
                </a:moveTo>
                <a:lnTo>
                  <a:pt x="168148" y="81661"/>
                </a:lnTo>
                <a:lnTo>
                  <a:pt x="168148" y="101981"/>
                </a:lnTo>
                <a:lnTo>
                  <a:pt x="180467" y="101981"/>
                </a:lnTo>
                <a:lnTo>
                  <a:pt x="180467" y="81661"/>
                </a:lnTo>
                <a:close/>
              </a:path>
              <a:path w="204470" h="304800">
                <a:moveTo>
                  <a:pt x="163068" y="0"/>
                </a:moveTo>
                <a:lnTo>
                  <a:pt x="92836" y="0"/>
                </a:lnTo>
                <a:lnTo>
                  <a:pt x="89788" y="2920"/>
                </a:lnTo>
                <a:lnTo>
                  <a:pt x="89788" y="26543"/>
                </a:lnTo>
                <a:lnTo>
                  <a:pt x="41909" y="26543"/>
                </a:lnTo>
                <a:lnTo>
                  <a:pt x="39370" y="27558"/>
                </a:lnTo>
                <a:lnTo>
                  <a:pt x="37719" y="29972"/>
                </a:lnTo>
                <a:lnTo>
                  <a:pt x="3809" y="68072"/>
                </a:lnTo>
                <a:lnTo>
                  <a:pt x="0" y="72898"/>
                </a:lnTo>
                <a:lnTo>
                  <a:pt x="0" y="80137"/>
                </a:lnTo>
                <a:lnTo>
                  <a:pt x="3809" y="84581"/>
                </a:lnTo>
                <a:lnTo>
                  <a:pt x="8000" y="89407"/>
                </a:lnTo>
                <a:lnTo>
                  <a:pt x="14350" y="89407"/>
                </a:lnTo>
                <a:lnTo>
                  <a:pt x="18160" y="84581"/>
                </a:lnTo>
                <a:lnTo>
                  <a:pt x="49149" y="49275"/>
                </a:lnTo>
                <a:lnTo>
                  <a:pt x="102107" y="49275"/>
                </a:lnTo>
                <a:lnTo>
                  <a:pt x="102107" y="13462"/>
                </a:lnTo>
                <a:lnTo>
                  <a:pt x="166116" y="13462"/>
                </a:lnTo>
                <a:lnTo>
                  <a:pt x="166116" y="2920"/>
                </a:lnTo>
                <a:lnTo>
                  <a:pt x="163068" y="0"/>
                </a:lnTo>
                <a:close/>
              </a:path>
              <a:path w="204470" h="304800">
                <a:moveTo>
                  <a:pt x="102107" y="49275"/>
                </a:moveTo>
                <a:lnTo>
                  <a:pt x="89788" y="49275"/>
                </a:lnTo>
                <a:lnTo>
                  <a:pt x="89788" y="67563"/>
                </a:lnTo>
                <a:lnTo>
                  <a:pt x="102107" y="67563"/>
                </a:lnTo>
                <a:lnTo>
                  <a:pt x="102107" y="49275"/>
                </a:lnTo>
                <a:close/>
              </a:path>
              <a:path w="204470" h="304800">
                <a:moveTo>
                  <a:pt x="166116" y="13462"/>
                </a:moveTo>
                <a:lnTo>
                  <a:pt x="153797" y="13462"/>
                </a:lnTo>
                <a:lnTo>
                  <a:pt x="153797" y="67563"/>
                </a:lnTo>
                <a:lnTo>
                  <a:pt x="166116" y="67563"/>
                </a:lnTo>
                <a:lnTo>
                  <a:pt x="166116" y="13462"/>
                </a:lnTo>
                <a:close/>
              </a:path>
            </a:pathLst>
          </a:custGeom>
          <a:solidFill>
            <a:srgbClr val="F38285"/>
          </a:solidFill>
        </p:spPr>
        <p:txBody>
          <a:bodyPr wrap="square" lIns="0" tIns="0" rIns="0" bIns="0" rtlCol="0"/>
          <a:lstStyle/>
          <a:p/>
        </p:txBody>
      </p:sp>
      <p:sp>
        <p:nvSpPr>
          <p:cNvPr id="39" name="object 39"/>
          <p:cNvSpPr/>
          <p:nvPr/>
        </p:nvSpPr>
        <p:spPr>
          <a:xfrm>
            <a:off x="8479535" y="5593079"/>
            <a:ext cx="334010" cy="184785"/>
          </a:xfrm>
          <a:custGeom>
            <a:rect l="l" t="t" r="r" b="b"/>
            <a:pathLst>
              <a:path w="334009" h="184785">
                <a:moveTo>
                  <a:pt x="268605" y="0"/>
                </a:moveTo>
                <a:lnTo>
                  <a:pt x="65150" y="0"/>
                </a:lnTo>
                <a:lnTo>
                  <a:pt x="52085" y="1083"/>
                </a:lnTo>
                <a:lnTo>
                  <a:pt x="10876" y="24230"/>
                </a:lnTo>
                <a:lnTo>
                  <a:pt x="0" y="55232"/>
                </a:lnTo>
                <a:lnTo>
                  <a:pt x="0" y="129171"/>
                </a:lnTo>
                <a:lnTo>
                  <a:pt x="18796" y="167970"/>
                </a:lnTo>
                <a:lnTo>
                  <a:pt x="65150" y="184404"/>
                </a:lnTo>
                <a:lnTo>
                  <a:pt x="268605" y="184404"/>
                </a:lnTo>
                <a:lnTo>
                  <a:pt x="314325" y="167970"/>
                </a:lnTo>
                <a:lnTo>
                  <a:pt x="319725" y="162496"/>
                </a:lnTo>
                <a:lnTo>
                  <a:pt x="65150" y="162496"/>
                </a:lnTo>
                <a:lnTo>
                  <a:pt x="57211" y="161832"/>
                </a:lnTo>
                <a:lnTo>
                  <a:pt x="26564" y="135834"/>
                </a:lnTo>
                <a:lnTo>
                  <a:pt x="25781" y="129171"/>
                </a:lnTo>
                <a:lnTo>
                  <a:pt x="25781" y="55232"/>
                </a:lnTo>
                <a:lnTo>
                  <a:pt x="49736" y="24477"/>
                </a:lnTo>
                <a:lnTo>
                  <a:pt x="65150" y="21907"/>
                </a:lnTo>
                <a:lnTo>
                  <a:pt x="320125" y="21907"/>
                </a:lnTo>
                <a:lnTo>
                  <a:pt x="314325" y="15976"/>
                </a:lnTo>
                <a:lnTo>
                  <a:pt x="304698" y="9242"/>
                </a:lnTo>
                <a:lnTo>
                  <a:pt x="293703" y="4221"/>
                </a:lnTo>
                <a:lnTo>
                  <a:pt x="281588" y="1083"/>
                </a:lnTo>
                <a:lnTo>
                  <a:pt x="268605" y="0"/>
                </a:lnTo>
                <a:close/>
              </a:path>
              <a:path w="334009" h="184785">
                <a:moveTo>
                  <a:pt x="320125" y="21907"/>
                </a:moveTo>
                <a:lnTo>
                  <a:pt x="268605" y="21907"/>
                </a:lnTo>
                <a:lnTo>
                  <a:pt x="276463" y="22571"/>
                </a:lnTo>
                <a:lnTo>
                  <a:pt x="283749" y="24477"/>
                </a:lnTo>
                <a:lnTo>
                  <a:pt x="307975" y="55232"/>
                </a:lnTo>
                <a:lnTo>
                  <a:pt x="307975" y="129171"/>
                </a:lnTo>
                <a:lnTo>
                  <a:pt x="283749" y="159926"/>
                </a:lnTo>
                <a:lnTo>
                  <a:pt x="268605" y="162496"/>
                </a:lnTo>
                <a:lnTo>
                  <a:pt x="319725" y="162496"/>
                </a:lnTo>
                <a:lnTo>
                  <a:pt x="322397" y="159788"/>
                </a:lnTo>
                <a:lnTo>
                  <a:pt x="328517" y="150452"/>
                </a:lnTo>
                <a:lnTo>
                  <a:pt x="332398" y="140175"/>
                </a:lnTo>
                <a:lnTo>
                  <a:pt x="333756" y="129171"/>
                </a:lnTo>
                <a:lnTo>
                  <a:pt x="333756" y="55232"/>
                </a:lnTo>
                <a:lnTo>
                  <a:pt x="332398" y="44156"/>
                </a:lnTo>
                <a:lnTo>
                  <a:pt x="328517" y="33723"/>
                </a:lnTo>
                <a:lnTo>
                  <a:pt x="322397" y="24230"/>
                </a:lnTo>
                <a:lnTo>
                  <a:pt x="320125" y="21907"/>
                </a:lnTo>
                <a:close/>
              </a:path>
              <a:path w="334009" h="184785">
                <a:moveTo>
                  <a:pt x="194310" y="57061"/>
                </a:moveTo>
                <a:lnTo>
                  <a:pt x="189992" y="58420"/>
                </a:lnTo>
                <a:lnTo>
                  <a:pt x="163703" y="121412"/>
                </a:lnTo>
                <a:lnTo>
                  <a:pt x="165862" y="125069"/>
                </a:lnTo>
                <a:lnTo>
                  <a:pt x="170053" y="125984"/>
                </a:lnTo>
                <a:lnTo>
                  <a:pt x="173863" y="127342"/>
                </a:lnTo>
                <a:lnTo>
                  <a:pt x="178181" y="125526"/>
                </a:lnTo>
                <a:lnTo>
                  <a:pt x="179832" y="122326"/>
                </a:lnTo>
                <a:lnTo>
                  <a:pt x="183515" y="112280"/>
                </a:lnTo>
                <a:lnTo>
                  <a:pt x="223782" y="112280"/>
                </a:lnTo>
                <a:lnTo>
                  <a:pt x="218290" y="99047"/>
                </a:lnTo>
                <a:lnTo>
                  <a:pt x="189484" y="99047"/>
                </a:lnTo>
                <a:lnTo>
                  <a:pt x="195453" y="83985"/>
                </a:lnTo>
                <a:lnTo>
                  <a:pt x="212038" y="83985"/>
                </a:lnTo>
                <a:lnTo>
                  <a:pt x="202946" y="62077"/>
                </a:lnTo>
                <a:lnTo>
                  <a:pt x="201930" y="60248"/>
                </a:lnTo>
                <a:lnTo>
                  <a:pt x="200279" y="58877"/>
                </a:lnTo>
                <a:lnTo>
                  <a:pt x="198120" y="57962"/>
                </a:lnTo>
                <a:lnTo>
                  <a:pt x="194310" y="57061"/>
                </a:lnTo>
                <a:close/>
              </a:path>
              <a:path w="334009" h="184785">
                <a:moveTo>
                  <a:pt x="223782" y="112280"/>
                </a:moveTo>
                <a:lnTo>
                  <a:pt x="207264" y="112280"/>
                </a:lnTo>
                <a:lnTo>
                  <a:pt x="211582" y="122326"/>
                </a:lnTo>
                <a:lnTo>
                  <a:pt x="212598" y="125526"/>
                </a:lnTo>
                <a:lnTo>
                  <a:pt x="217424" y="127342"/>
                </a:lnTo>
                <a:lnTo>
                  <a:pt x="221234" y="125984"/>
                </a:lnTo>
                <a:lnTo>
                  <a:pt x="225044" y="125069"/>
                </a:lnTo>
                <a:lnTo>
                  <a:pt x="227203" y="121412"/>
                </a:lnTo>
                <a:lnTo>
                  <a:pt x="226060" y="117767"/>
                </a:lnTo>
                <a:lnTo>
                  <a:pt x="223782" y="112280"/>
                </a:lnTo>
                <a:close/>
              </a:path>
              <a:path w="334009" h="184785">
                <a:moveTo>
                  <a:pt x="52705" y="105892"/>
                </a:moveTo>
                <a:lnTo>
                  <a:pt x="44196" y="105892"/>
                </a:lnTo>
                <a:lnTo>
                  <a:pt x="40894" y="108635"/>
                </a:lnTo>
                <a:lnTo>
                  <a:pt x="40894" y="116395"/>
                </a:lnTo>
                <a:lnTo>
                  <a:pt x="43053" y="119583"/>
                </a:lnTo>
                <a:lnTo>
                  <a:pt x="45720" y="122326"/>
                </a:lnTo>
                <a:lnTo>
                  <a:pt x="49022" y="125069"/>
                </a:lnTo>
                <a:lnTo>
                  <a:pt x="53340" y="126428"/>
                </a:lnTo>
                <a:lnTo>
                  <a:pt x="84455" y="126428"/>
                </a:lnTo>
                <a:lnTo>
                  <a:pt x="88773" y="125069"/>
                </a:lnTo>
                <a:lnTo>
                  <a:pt x="92075" y="122326"/>
                </a:lnTo>
                <a:lnTo>
                  <a:pt x="94742" y="119583"/>
                </a:lnTo>
                <a:lnTo>
                  <a:pt x="96900" y="116395"/>
                </a:lnTo>
                <a:lnTo>
                  <a:pt x="96900" y="113652"/>
                </a:lnTo>
                <a:lnTo>
                  <a:pt x="57658" y="113652"/>
                </a:lnTo>
                <a:lnTo>
                  <a:pt x="57023" y="113195"/>
                </a:lnTo>
                <a:lnTo>
                  <a:pt x="56515" y="112737"/>
                </a:lnTo>
                <a:lnTo>
                  <a:pt x="56515" y="108635"/>
                </a:lnTo>
                <a:lnTo>
                  <a:pt x="52705" y="105892"/>
                </a:lnTo>
                <a:close/>
              </a:path>
              <a:path w="334009" h="184785">
                <a:moveTo>
                  <a:pt x="147447" y="57505"/>
                </a:moveTo>
                <a:lnTo>
                  <a:pt x="116332" y="57505"/>
                </a:lnTo>
                <a:lnTo>
                  <a:pt x="112014" y="59334"/>
                </a:lnTo>
                <a:lnTo>
                  <a:pt x="108712" y="62077"/>
                </a:lnTo>
                <a:lnTo>
                  <a:pt x="106045" y="64363"/>
                </a:lnTo>
                <a:lnTo>
                  <a:pt x="103886" y="68008"/>
                </a:lnTo>
                <a:lnTo>
                  <a:pt x="103886" y="116395"/>
                </a:lnTo>
                <a:lnTo>
                  <a:pt x="106045" y="119583"/>
                </a:lnTo>
                <a:lnTo>
                  <a:pt x="108712" y="122326"/>
                </a:lnTo>
                <a:lnTo>
                  <a:pt x="112014" y="125069"/>
                </a:lnTo>
                <a:lnTo>
                  <a:pt x="116332" y="126428"/>
                </a:lnTo>
                <a:lnTo>
                  <a:pt x="147447" y="126428"/>
                </a:lnTo>
                <a:lnTo>
                  <a:pt x="159893" y="116395"/>
                </a:lnTo>
                <a:lnTo>
                  <a:pt x="159893" y="113652"/>
                </a:lnTo>
                <a:lnTo>
                  <a:pt x="120523" y="113652"/>
                </a:lnTo>
                <a:lnTo>
                  <a:pt x="119507" y="112737"/>
                </a:lnTo>
                <a:lnTo>
                  <a:pt x="119507" y="71208"/>
                </a:lnTo>
                <a:lnTo>
                  <a:pt x="120015" y="71208"/>
                </a:lnTo>
                <a:lnTo>
                  <a:pt x="120015" y="70751"/>
                </a:lnTo>
                <a:lnTo>
                  <a:pt x="159893" y="70751"/>
                </a:lnTo>
                <a:lnTo>
                  <a:pt x="159893" y="68008"/>
                </a:lnTo>
                <a:lnTo>
                  <a:pt x="157734" y="64363"/>
                </a:lnTo>
                <a:lnTo>
                  <a:pt x="155067" y="62077"/>
                </a:lnTo>
                <a:lnTo>
                  <a:pt x="151765" y="59334"/>
                </a:lnTo>
                <a:lnTo>
                  <a:pt x="147447" y="57505"/>
                </a:lnTo>
                <a:close/>
              </a:path>
              <a:path w="334009" h="184785">
                <a:moveTo>
                  <a:pt x="283210" y="57505"/>
                </a:moveTo>
                <a:lnTo>
                  <a:pt x="238506" y="57505"/>
                </a:lnTo>
                <a:lnTo>
                  <a:pt x="235204" y="60706"/>
                </a:lnTo>
                <a:lnTo>
                  <a:pt x="235204" y="123698"/>
                </a:lnTo>
                <a:lnTo>
                  <a:pt x="238506" y="126428"/>
                </a:lnTo>
                <a:lnTo>
                  <a:pt x="247142" y="126428"/>
                </a:lnTo>
                <a:lnTo>
                  <a:pt x="250317" y="123698"/>
                </a:lnTo>
                <a:lnTo>
                  <a:pt x="250317" y="98590"/>
                </a:lnTo>
                <a:lnTo>
                  <a:pt x="283210" y="98590"/>
                </a:lnTo>
                <a:lnTo>
                  <a:pt x="286385" y="97218"/>
                </a:lnTo>
                <a:lnTo>
                  <a:pt x="288544" y="95846"/>
                </a:lnTo>
                <a:lnTo>
                  <a:pt x="291211" y="93573"/>
                </a:lnTo>
                <a:lnTo>
                  <a:pt x="292862" y="90830"/>
                </a:lnTo>
                <a:lnTo>
                  <a:pt x="292862" y="85356"/>
                </a:lnTo>
                <a:lnTo>
                  <a:pt x="250317" y="85356"/>
                </a:lnTo>
                <a:lnTo>
                  <a:pt x="250317" y="70751"/>
                </a:lnTo>
                <a:lnTo>
                  <a:pt x="292862" y="70751"/>
                </a:lnTo>
                <a:lnTo>
                  <a:pt x="292862" y="65722"/>
                </a:lnTo>
                <a:lnTo>
                  <a:pt x="291211" y="62992"/>
                </a:lnTo>
                <a:lnTo>
                  <a:pt x="289052" y="61163"/>
                </a:lnTo>
                <a:lnTo>
                  <a:pt x="289052" y="60706"/>
                </a:lnTo>
                <a:lnTo>
                  <a:pt x="286385" y="58877"/>
                </a:lnTo>
                <a:lnTo>
                  <a:pt x="283210" y="57505"/>
                </a:lnTo>
                <a:close/>
              </a:path>
              <a:path w="334009" h="184785">
                <a:moveTo>
                  <a:pt x="84455" y="57505"/>
                </a:moveTo>
                <a:lnTo>
                  <a:pt x="53340" y="57505"/>
                </a:lnTo>
                <a:lnTo>
                  <a:pt x="49022" y="59334"/>
                </a:lnTo>
                <a:lnTo>
                  <a:pt x="45720" y="62077"/>
                </a:lnTo>
                <a:lnTo>
                  <a:pt x="43053" y="64363"/>
                </a:lnTo>
                <a:lnTo>
                  <a:pt x="40894" y="68008"/>
                </a:lnTo>
                <a:lnTo>
                  <a:pt x="40894" y="88087"/>
                </a:lnTo>
                <a:lnTo>
                  <a:pt x="43053" y="91744"/>
                </a:lnTo>
                <a:lnTo>
                  <a:pt x="45720" y="94488"/>
                </a:lnTo>
                <a:lnTo>
                  <a:pt x="49022" y="96761"/>
                </a:lnTo>
                <a:lnTo>
                  <a:pt x="52705" y="98590"/>
                </a:lnTo>
                <a:lnTo>
                  <a:pt x="80772" y="98590"/>
                </a:lnTo>
                <a:lnTo>
                  <a:pt x="80772" y="99047"/>
                </a:lnTo>
                <a:lnTo>
                  <a:pt x="81280" y="99047"/>
                </a:lnTo>
                <a:lnTo>
                  <a:pt x="81280" y="113195"/>
                </a:lnTo>
                <a:lnTo>
                  <a:pt x="80772" y="113195"/>
                </a:lnTo>
                <a:lnTo>
                  <a:pt x="80264" y="113652"/>
                </a:lnTo>
                <a:lnTo>
                  <a:pt x="96900" y="113652"/>
                </a:lnTo>
                <a:lnTo>
                  <a:pt x="96900" y="95846"/>
                </a:lnTo>
                <a:lnTo>
                  <a:pt x="80772" y="85356"/>
                </a:lnTo>
                <a:lnTo>
                  <a:pt x="57023" y="85356"/>
                </a:lnTo>
                <a:lnTo>
                  <a:pt x="56515" y="84899"/>
                </a:lnTo>
                <a:lnTo>
                  <a:pt x="56515" y="71208"/>
                </a:lnTo>
                <a:lnTo>
                  <a:pt x="57023" y="71208"/>
                </a:lnTo>
                <a:lnTo>
                  <a:pt x="57023" y="70751"/>
                </a:lnTo>
                <a:lnTo>
                  <a:pt x="96900" y="70751"/>
                </a:lnTo>
                <a:lnTo>
                  <a:pt x="96900" y="68008"/>
                </a:lnTo>
                <a:lnTo>
                  <a:pt x="94742" y="64363"/>
                </a:lnTo>
                <a:lnTo>
                  <a:pt x="92075" y="62077"/>
                </a:lnTo>
                <a:lnTo>
                  <a:pt x="88773" y="59334"/>
                </a:lnTo>
                <a:lnTo>
                  <a:pt x="84455" y="57505"/>
                </a:lnTo>
                <a:close/>
              </a:path>
              <a:path w="334009" h="184785">
                <a:moveTo>
                  <a:pt x="159893" y="70751"/>
                </a:moveTo>
                <a:lnTo>
                  <a:pt x="143764" y="70751"/>
                </a:lnTo>
                <a:lnTo>
                  <a:pt x="144272" y="71208"/>
                </a:lnTo>
                <a:lnTo>
                  <a:pt x="144272" y="113195"/>
                </a:lnTo>
                <a:lnTo>
                  <a:pt x="143764" y="113195"/>
                </a:lnTo>
                <a:lnTo>
                  <a:pt x="143129" y="113652"/>
                </a:lnTo>
                <a:lnTo>
                  <a:pt x="159893" y="113652"/>
                </a:lnTo>
                <a:lnTo>
                  <a:pt x="159893" y="70751"/>
                </a:lnTo>
                <a:close/>
              </a:path>
              <a:path w="334009" h="184785">
                <a:moveTo>
                  <a:pt x="212038" y="83985"/>
                </a:moveTo>
                <a:lnTo>
                  <a:pt x="195453" y="83985"/>
                </a:lnTo>
                <a:lnTo>
                  <a:pt x="201930" y="99047"/>
                </a:lnTo>
                <a:lnTo>
                  <a:pt x="218290" y="99047"/>
                </a:lnTo>
                <a:lnTo>
                  <a:pt x="212038" y="83985"/>
                </a:lnTo>
                <a:close/>
              </a:path>
              <a:path w="334009" h="184785">
                <a:moveTo>
                  <a:pt x="292862" y="70751"/>
                </a:moveTo>
                <a:lnTo>
                  <a:pt x="277241" y="70751"/>
                </a:lnTo>
                <a:lnTo>
                  <a:pt x="277241" y="85356"/>
                </a:lnTo>
                <a:lnTo>
                  <a:pt x="292862" y="85356"/>
                </a:lnTo>
                <a:lnTo>
                  <a:pt x="292862" y="70751"/>
                </a:lnTo>
                <a:close/>
              </a:path>
              <a:path w="334009" h="184785">
                <a:moveTo>
                  <a:pt x="96900" y="70751"/>
                </a:moveTo>
                <a:lnTo>
                  <a:pt x="80772" y="70751"/>
                </a:lnTo>
                <a:lnTo>
                  <a:pt x="81280" y="71208"/>
                </a:lnTo>
                <a:lnTo>
                  <a:pt x="81280" y="75768"/>
                </a:lnTo>
                <a:lnTo>
                  <a:pt x="85090" y="78511"/>
                </a:lnTo>
                <a:lnTo>
                  <a:pt x="93725" y="78511"/>
                </a:lnTo>
                <a:lnTo>
                  <a:pt x="96900" y="75768"/>
                </a:lnTo>
                <a:lnTo>
                  <a:pt x="96900" y="70751"/>
                </a:lnTo>
                <a:close/>
              </a:path>
            </a:pathLst>
          </a:custGeom>
          <a:solidFill>
            <a:srgbClr val="F38285"/>
          </a:solidFill>
        </p:spPr>
        <p:txBody>
          <a:bodyPr wrap="square" lIns="0" tIns="0" rIns="0" bIns="0" rtlCol="0"/>
          <a:lstStyle/>
          <a:p/>
        </p:txBody>
      </p:sp>
      <p:sp>
        <p:nvSpPr>
          <p:cNvPr id="40" name="object 40"/>
          <p:cNvSpPr txBox="1"/>
          <p:nvPr/>
        </p:nvSpPr>
        <p:spPr>
          <a:xfrm>
            <a:off x="5940678" y="4643373"/>
            <a:ext cx="571500" cy="239395"/>
          </a:xfrm>
          <a:prstGeom prst="rect">
            <a:avLst/>
          </a:prstGeom>
        </p:spPr>
        <p:txBody>
          <a:bodyPr vert="horz" wrap="square" lIns="0" tIns="12700" rIns="0" bIns="0" rtlCol="0">
            <a:spAutoFit/>
          </a:bodyPr>
          <a:lstStyle/>
          <a:p>
            <a:pPr marL="12700">
              <a:lnSpc>
                <a:spcPct val="100000"/>
              </a:lnSpc>
              <a:spcBef>
                <a:spcPts val="100"/>
              </a:spcBef>
            </a:pPr>
            <a:r>
              <a:rPr sz="1400" b="1">
                <a:solidFill>
                  <a:srgbClr val="F38285"/>
                </a:solidFill>
                <a:latin typeface="微软雅黑"/>
                <a:cs typeface="微软雅黑"/>
              </a:rPr>
              <a:t>6</a:t>
            </a:r>
            <a:r>
              <a:rPr sz="1400" b="1" spc="-5">
                <a:solidFill>
                  <a:srgbClr val="F38285"/>
                </a:solidFill>
                <a:latin typeface="微软雅黑"/>
                <a:cs typeface="微软雅黑"/>
              </a:rPr>
              <a:t>5</a:t>
            </a:r>
            <a:r>
              <a:rPr sz="1400" b="1" spc="-10">
                <a:solidFill>
                  <a:srgbClr val="F38285"/>
                </a:solidFill>
                <a:latin typeface="微软雅黑"/>
                <a:cs typeface="微软雅黑"/>
              </a:rPr>
              <a:t>.</a:t>
            </a:r>
            <a:r>
              <a:rPr sz="1400" b="1">
                <a:solidFill>
                  <a:srgbClr val="F38285"/>
                </a:solidFill>
                <a:latin typeface="微软雅黑"/>
                <a:cs typeface="微软雅黑"/>
              </a:rPr>
              <a:t>6%</a:t>
            </a:r>
            <a:endParaRPr sz="1400">
              <a:latin typeface="微软雅黑"/>
              <a:cs typeface="微软雅黑"/>
            </a:endParaRPr>
          </a:p>
        </p:txBody>
      </p:sp>
      <p:sp>
        <p:nvSpPr>
          <p:cNvPr id="41" name="object 41"/>
          <p:cNvSpPr txBox="1"/>
          <p:nvPr/>
        </p:nvSpPr>
        <p:spPr>
          <a:xfrm>
            <a:off x="6263766" y="5136007"/>
            <a:ext cx="571500" cy="239395"/>
          </a:xfrm>
          <a:prstGeom prst="rect">
            <a:avLst/>
          </a:prstGeom>
        </p:spPr>
        <p:txBody>
          <a:bodyPr vert="horz" wrap="square" lIns="0" tIns="12700" rIns="0" bIns="0" rtlCol="0">
            <a:spAutoFit/>
          </a:bodyPr>
          <a:lstStyle/>
          <a:p>
            <a:pPr marL="12700">
              <a:lnSpc>
                <a:spcPct val="100000"/>
              </a:lnSpc>
              <a:spcBef>
                <a:spcPts val="100"/>
              </a:spcBef>
            </a:pPr>
            <a:r>
              <a:rPr sz="1400" b="1">
                <a:solidFill>
                  <a:srgbClr val="F38285"/>
                </a:solidFill>
                <a:latin typeface="微软雅黑"/>
                <a:cs typeface="微软雅黑"/>
              </a:rPr>
              <a:t>4</a:t>
            </a:r>
            <a:r>
              <a:rPr sz="1400" b="1" spc="-5">
                <a:solidFill>
                  <a:srgbClr val="F38285"/>
                </a:solidFill>
                <a:latin typeface="微软雅黑"/>
                <a:cs typeface="微软雅黑"/>
              </a:rPr>
              <a:t>0</a:t>
            </a:r>
            <a:r>
              <a:rPr sz="1400" b="1" spc="-10">
                <a:solidFill>
                  <a:srgbClr val="F38285"/>
                </a:solidFill>
                <a:latin typeface="微软雅黑"/>
                <a:cs typeface="微软雅黑"/>
              </a:rPr>
              <a:t>.</a:t>
            </a:r>
            <a:r>
              <a:rPr sz="1400" b="1">
                <a:solidFill>
                  <a:srgbClr val="F38285"/>
                </a:solidFill>
                <a:latin typeface="微软雅黑"/>
                <a:cs typeface="微软雅黑"/>
              </a:rPr>
              <a:t>1%</a:t>
            </a:r>
            <a:endParaRPr sz="1400">
              <a:latin typeface="微软雅黑"/>
              <a:cs typeface="微软雅黑"/>
            </a:endParaRPr>
          </a:p>
        </p:txBody>
      </p:sp>
      <p:sp>
        <p:nvSpPr>
          <p:cNvPr id="42" name="object 42"/>
          <p:cNvSpPr txBox="1"/>
          <p:nvPr/>
        </p:nvSpPr>
        <p:spPr>
          <a:xfrm>
            <a:off x="6404228" y="5563311"/>
            <a:ext cx="571500" cy="239395"/>
          </a:xfrm>
          <a:prstGeom prst="rect">
            <a:avLst/>
          </a:prstGeom>
        </p:spPr>
        <p:txBody>
          <a:bodyPr vert="horz" wrap="square" lIns="0" tIns="12700" rIns="0" bIns="0" rtlCol="0">
            <a:spAutoFit/>
          </a:bodyPr>
          <a:lstStyle/>
          <a:p>
            <a:pPr marL="12700">
              <a:lnSpc>
                <a:spcPct val="100000"/>
              </a:lnSpc>
              <a:spcBef>
                <a:spcPts val="100"/>
              </a:spcBef>
            </a:pPr>
            <a:r>
              <a:rPr sz="1400" b="1">
                <a:solidFill>
                  <a:srgbClr val="F38285"/>
                </a:solidFill>
                <a:latin typeface="微软雅黑"/>
                <a:cs typeface="微软雅黑"/>
              </a:rPr>
              <a:t>3</a:t>
            </a:r>
            <a:r>
              <a:rPr sz="1400" b="1" spc="-5">
                <a:solidFill>
                  <a:srgbClr val="F38285"/>
                </a:solidFill>
                <a:latin typeface="微软雅黑"/>
                <a:cs typeface="微软雅黑"/>
              </a:rPr>
              <a:t>5</a:t>
            </a:r>
            <a:r>
              <a:rPr sz="1400" b="1" spc="-10">
                <a:solidFill>
                  <a:srgbClr val="F38285"/>
                </a:solidFill>
                <a:latin typeface="微软雅黑"/>
                <a:cs typeface="微软雅黑"/>
              </a:rPr>
              <a:t>.</a:t>
            </a:r>
            <a:r>
              <a:rPr sz="1400" b="1">
                <a:solidFill>
                  <a:srgbClr val="F38285"/>
                </a:solidFill>
                <a:latin typeface="微软雅黑"/>
                <a:cs typeface="微软雅黑"/>
              </a:rPr>
              <a:t>8%</a:t>
            </a:r>
            <a:endParaRPr sz="1400">
              <a:latin typeface="微软雅黑"/>
              <a:cs typeface="微软雅黑"/>
            </a:endParaRPr>
          </a:p>
        </p:txBody>
      </p:sp>
      <p:sp>
        <p:nvSpPr>
          <p:cNvPr id="43" name="object 43"/>
          <p:cNvSpPr/>
          <p:nvPr/>
        </p:nvSpPr>
        <p:spPr>
          <a:xfrm>
            <a:off x="8993123" y="4005071"/>
            <a:ext cx="2161540" cy="361315"/>
          </a:xfrm>
          <a:custGeom>
            <a:rect l="l" t="t" r="r" b="b"/>
            <a:pathLst>
              <a:path w="2161540" h="361314">
                <a:moveTo>
                  <a:pt x="1980437" y="0"/>
                </a:moveTo>
                <a:lnTo>
                  <a:pt x="0" y="0"/>
                </a:lnTo>
                <a:lnTo>
                  <a:pt x="0" y="361188"/>
                </a:lnTo>
                <a:lnTo>
                  <a:pt x="1980437" y="361188"/>
                </a:lnTo>
                <a:lnTo>
                  <a:pt x="2161031" y="180594"/>
                </a:lnTo>
                <a:lnTo>
                  <a:pt x="1980437" y="0"/>
                </a:lnTo>
                <a:close/>
              </a:path>
            </a:pathLst>
          </a:custGeom>
          <a:solidFill>
            <a:srgbClr val="1EC7F3"/>
          </a:solidFill>
        </p:spPr>
        <p:txBody>
          <a:bodyPr wrap="square" lIns="0" tIns="0" rIns="0" bIns="0" rtlCol="0"/>
          <a:lstStyle/>
          <a:p/>
        </p:txBody>
      </p:sp>
      <p:sp>
        <p:nvSpPr>
          <p:cNvPr id="44" name="object 44"/>
          <p:cNvSpPr txBox="1"/>
          <p:nvPr/>
        </p:nvSpPr>
        <p:spPr>
          <a:xfrm>
            <a:off x="9430257" y="4070680"/>
            <a:ext cx="1244600" cy="208915"/>
          </a:xfrm>
          <a:prstGeom prst="rect">
            <a:avLst/>
          </a:prstGeom>
        </p:spPr>
        <p:txBody>
          <a:bodyPr vert="horz" wrap="square" lIns="0" tIns="12700" rIns="0" bIns="0" rtlCol="0">
            <a:spAutoFit/>
          </a:bodyPr>
          <a:lstStyle/>
          <a:p>
            <a:pPr marL="12700">
              <a:lnSpc>
                <a:spcPct val="100000"/>
              </a:lnSpc>
              <a:spcBef>
                <a:spcPts val="100"/>
              </a:spcBef>
            </a:pPr>
            <a:r>
              <a:rPr sz="1200" b="1" spc="-5">
                <a:solidFill>
                  <a:srgbClr val="FFFFFF"/>
                </a:solidFill>
                <a:latin typeface="微软雅黑"/>
                <a:cs typeface="微软雅黑"/>
              </a:rPr>
              <a:t>日常内裤清洁方式</a:t>
            </a:r>
            <a:endParaRPr sz="1200">
              <a:latin typeface="微软雅黑"/>
              <a:cs typeface="微软雅黑"/>
            </a:endParaRPr>
          </a:p>
        </p:txBody>
      </p:sp>
      <p:sp>
        <p:nvSpPr>
          <p:cNvPr id="45" name="object 45"/>
          <p:cNvSpPr/>
          <p:nvPr/>
        </p:nvSpPr>
        <p:spPr>
          <a:xfrm>
            <a:off x="6964680" y="5149596"/>
            <a:ext cx="1403985" cy="216535"/>
          </a:xfrm>
          <a:custGeom>
            <a:rect l="l" t="t" r="r" b="b"/>
            <a:pathLst>
              <a:path w="1403984" h="216535">
                <a:moveTo>
                  <a:pt x="1403603" y="0"/>
                </a:moveTo>
                <a:lnTo>
                  <a:pt x="108203" y="0"/>
                </a:lnTo>
                <a:lnTo>
                  <a:pt x="0" y="108203"/>
                </a:lnTo>
                <a:lnTo>
                  <a:pt x="108203" y="216407"/>
                </a:lnTo>
                <a:lnTo>
                  <a:pt x="1403603" y="216407"/>
                </a:lnTo>
                <a:lnTo>
                  <a:pt x="1403603" y="0"/>
                </a:lnTo>
                <a:close/>
              </a:path>
            </a:pathLst>
          </a:custGeom>
          <a:solidFill>
            <a:srgbClr val="F38285"/>
          </a:solidFill>
        </p:spPr>
        <p:txBody>
          <a:bodyPr wrap="square" lIns="0" tIns="0" rIns="0" bIns="0" rtlCol="0"/>
          <a:lstStyle/>
          <a:p/>
        </p:txBody>
      </p:sp>
      <p:sp>
        <p:nvSpPr>
          <p:cNvPr id="46" name="object 46"/>
          <p:cNvSpPr txBox="1"/>
          <p:nvPr/>
        </p:nvSpPr>
        <p:spPr>
          <a:xfrm>
            <a:off x="7380223" y="5173471"/>
            <a:ext cx="911225"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FFFFFF"/>
                </a:solidFill>
                <a:latin typeface="微软雅黑"/>
                <a:cs typeface="微软雅黑"/>
              </a:rPr>
              <a:t>用私处护理产品</a:t>
            </a:r>
            <a:endParaRPr sz="1000">
              <a:latin typeface="微软雅黑"/>
              <a:cs typeface="微软雅黑"/>
            </a:endParaRPr>
          </a:p>
        </p:txBody>
      </p:sp>
      <p:sp>
        <p:nvSpPr>
          <p:cNvPr id="47" name="object 47"/>
          <p:cNvSpPr/>
          <p:nvPr/>
        </p:nvSpPr>
        <p:spPr>
          <a:xfrm>
            <a:off x="7521513" y="3246373"/>
            <a:ext cx="682625" cy="597535"/>
          </a:xfrm>
          <a:custGeom>
            <a:rect l="l" t="t" r="r" b="b"/>
            <a:pathLst>
              <a:path w="682625" h="597535">
                <a:moveTo>
                  <a:pt x="192085" y="0"/>
                </a:moveTo>
                <a:lnTo>
                  <a:pt x="122949" y="10223"/>
                </a:lnTo>
                <a:lnTo>
                  <a:pt x="58227" y="48640"/>
                </a:lnTo>
                <a:lnTo>
                  <a:pt x="19355" y="102754"/>
                </a:lnTo>
                <a:lnTo>
                  <a:pt x="3950" y="148367"/>
                </a:lnTo>
                <a:lnTo>
                  <a:pt x="0" y="196695"/>
                </a:lnTo>
                <a:lnTo>
                  <a:pt x="6157" y="246379"/>
                </a:lnTo>
                <a:lnTo>
                  <a:pt x="18909" y="291036"/>
                </a:lnTo>
                <a:lnTo>
                  <a:pt x="37954" y="334259"/>
                </a:lnTo>
                <a:lnTo>
                  <a:pt x="62173" y="374953"/>
                </a:lnTo>
                <a:lnTo>
                  <a:pt x="90331" y="411752"/>
                </a:lnTo>
                <a:lnTo>
                  <a:pt x="121219" y="443356"/>
                </a:lnTo>
                <a:lnTo>
                  <a:pt x="170019" y="482854"/>
                </a:lnTo>
                <a:lnTo>
                  <a:pt x="220914" y="518921"/>
                </a:lnTo>
                <a:lnTo>
                  <a:pt x="247729" y="538200"/>
                </a:lnTo>
                <a:lnTo>
                  <a:pt x="273698" y="557323"/>
                </a:lnTo>
                <a:lnTo>
                  <a:pt x="297977" y="576804"/>
                </a:lnTo>
                <a:lnTo>
                  <a:pt x="319720" y="597153"/>
                </a:lnTo>
                <a:lnTo>
                  <a:pt x="361884" y="597153"/>
                </a:lnTo>
                <a:lnTo>
                  <a:pt x="384016" y="576804"/>
                </a:lnTo>
                <a:lnTo>
                  <a:pt x="408350" y="557323"/>
                </a:lnTo>
                <a:lnTo>
                  <a:pt x="434375" y="538200"/>
                </a:lnTo>
                <a:lnTo>
                  <a:pt x="437565" y="535939"/>
                </a:lnTo>
                <a:lnTo>
                  <a:pt x="341310" y="535939"/>
                </a:lnTo>
                <a:lnTo>
                  <a:pt x="320583" y="518878"/>
                </a:lnTo>
                <a:lnTo>
                  <a:pt x="299130" y="502507"/>
                </a:lnTo>
                <a:lnTo>
                  <a:pt x="254950" y="470407"/>
                </a:lnTo>
                <a:lnTo>
                  <a:pt x="230653" y="453491"/>
                </a:lnTo>
                <a:lnTo>
                  <a:pt x="206500" y="436229"/>
                </a:lnTo>
                <a:lnTo>
                  <a:pt x="160716" y="399288"/>
                </a:lnTo>
                <a:lnTo>
                  <a:pt x="124775" y="360600"/>
                </a:lnTo>
                <a:lnTo>
                  <a:pt x="94168" y="313816"/>
                </a:lnTo>
                <a:lnTo>
                  <a:pt x="111414" y="305504"/>
                </a:lnTo>
                <a:lnTo>
                  <a:pt x="127069" y="290969"/>
                </a:lnTo>
                <a:lnTo>
                  <a:pt x="141192" y="280116"/>
                </a:lnTo>
                <a:lnTo>
                  <a:pt x="257734" y="280116"/>
                </a:lnTo>
                <a:lnTo>
                  <a:pt x="264441" y="261747"/>
                </a:lnTo>
                <a:lnTo>
                  <a:pt x="89723" y="261747"/>
                </a:lnTo>
                <a:lnTo>
                  <a:pt x="77171" y="217620"/>
                </a:lnTo>
                <a:lnTo>
                  <a:pt x="75172" y="173511"/>
                </a:lnTo>
                <a:lnTo>
                  <a:pt x="83944" y="132213"/>
                </a:lnTo>
                <a:lnTo>
                  <a:pt x="103707" y="96516"/>
                </a:lnTo>
                <a:lnTo>
                  <a:pt x="134681" y="69214"/>
                </a:lnTo>
                <a:lnTo>
                  <a:pt x="164272" y="61213"/>
                </a:lnTo>
                <a:lnTo>
                  <a:pt x="335405" y="61213"/>
                </a:lnTo>
                <a:lnTo>
                  <a:pt x="334071" y="60325"/>
                </a:lnTo>
                <a:lnTo>
                  <a:pt x="299491" y="34057"/>
                </a:lnTo>
                <a:lnTo>
                  <a:pt x="263745" y="15636"/>
                </a:lnTo>
                <a:lnTo>
                  <a:pt x="227665" y="4478"/>
                </a:lnTo>
                <a:lnTo>
                  <a:pt x="192085" y="0"/>
                </a:lnTo>
                <a:close/>
              </a:path>
              <a:path w="682625" h="597535">
                <a:moveTo>
                  <a:pt x="670680" y="266191"/>
                </a:moveTo>
                <a:lnTo>
                  <a:pt x="554162" y="266191"/>
                </a:lnTo>
                <a:lnTo>
                  <a:pt x="569831" y="268539"/>
                </a:lnTo>
                <a:lnTo>
                  <a:pt x="581118" y="276780"/>
                </a:lnTo>
                <a:lnTo>
                  <a:pt x="589024" y="288712"/>
                </a:lnTo>
                <a:lnTo>
                  <a:pt x="594548" y="302133"/>
                </a:lnTo>
                <a:lnTo>
                  <a:pt x="579163" y="329743"/>
                </a:lnTo>
                <a:lnTo>
                  <a:pt x="541916" y="378821"/>
                </a:lnTo>
                <a:lnTo>
                  <a:pt x="498730" y="418276"/>
                </a:lnTo>
                <a:lnTo>
                  <a:pt x="451701" y="453491"/>
                </a:lnTo>
                <a:lnTo>
                  <a:pt x="404818" y="486469"/>
                </a:lnTo>
                <a:lnTo>
                  <a:pt x="382712" y="502507"/>
                </a:lnTo>
                <a:lnTo>
                  <a:pt x="361412" y="518921"/>
                </a:lnTo>
                <a:lnTo>
                  <a:pt x="341310" y="535939"/>
                </a:lnTo>
                <a:lnTo>
                  <a:pt x="437565" y="535939"/>
                </a:lnTo>
                <a:lnTo>
                  <a:pt x="461641" y="518878"/>
                </a:lnTo>
                <a:lnTo>
                  <a:pt x="486769" y="501185"/>
                </a:lnTo>
                <a:lnTo>
                  <a:pt x="536767" y="463665"/>
                </a:lnTo>
                <a:lnTo>
                  <a:pt x="591707" y="411752"/>
                </a:lnTo>
                <a:lnTo>
                  <a:pt x="620128" y="374953"/>
                </a:lnTo>
                <a:lnTo>
                  <a:pt x="644482" y="334259"/>
                </a:lnTo>
                <a:lnTo>
                  <a:pt x="663607" y="290969"/>
                </a:lnTo>
                <a:lnTo>
                  <a:pt x="670680" y="266191"/>
                </a:lnTo>
                <a:close/>
              </a:path>
              <a:path w="682625" h="597535">
                <a:moveTo>
                  <a:pt x="359217" y="333628"/>
                </a:moveTo>
                <a:lnTo>
                  <a:pt x="348442" y="336337"/>
                </a:lnTo>
                <a:lnTo>
                  <a:pt x="339596" y="343773"/>
                </a:lnTo>
                <a:lnTo>
                  <a:pt x="333607" y="354899"/>
                </a:lnTo>
                <a:lnTo>
                  <a:pt x="331404" y="368681"/>
                </a:lnTo>
                <a:lnTo>
                  <a:pt x="333607" y="382160"/>
                </a:lnTo>
                <a:lnTo>
                  <a:pt x="339596" y="393366"/>
                </a:lnTo>
                <a:lnTo>
                  <a:pt x="348442" y="401024"/>
                </a:lnTo>
                <a:lnTo>
                  <a:pt x="359217" y="403859"/>
                </a:lnTo>
                <a:lnTo>
                  <a:pt x="369478" y="401024"/>
                </a:lnTo>
                <a:lnTo>
                  <a:pt x="378061" y="393366"/>
                </a:lnTo>
                <a:lnTo>
                  <a:pt x="383952" y="382160"/>
                </a:lnTo>
                <a:lnTo>
                  <a:pt x="386141" y="368681"/>
                </a:lnTo>
                <a:lnTo>
                  <a:pt x="383952" y="354899"/>
                </a:lnTo>
                <a:lnTo>
                  <a:pt x="378061" y="343773"/>
                </a:lnTo>
                <a:lnTo>
                  <a:pt x="369478" y="336337"/>
                </a:lnTo>
                <a:lnTo>
                  <a:pt x="359217" y="333628"/>
                </a:lnTo>
                <a:close/>
              </a:path>
              <a:path w="682625" h="597535">
                <a:moveTo>
                  <a:pt x="674131" y="254103"/>
                </a:moveTo>
                <a:lnTo>
                  <a:pt x="423386" y="254103"/>
                </a:lnTo>
                <a:lnTo>
                  <a:pt x="438211" y="255397"/>
                </a:lnTo>
                <a:lnTo>
                  <a:pt x="449875" y="287230"/>
                </a:lnTo>
                <a:lnTo>
                  <a:pt x="456658" y="331088"/>
                </a:lnTo>
                <a:lnTo>
                  <a:pt x="466822" y="370375"/>
                </a:lnTo>
                <a:lnTo>
                  <a:pt x="488630" y="388493"/>
                </a:lnTo>
                <a:lnTo>
                  <a:pt x="509853" y="371437"/>
                </a:lnTo>
                <a:lnTo>
                  <a:pt x="521146" y="329743"/>
                </a:lnTo>
                <a:lnTo>
                  <a:pt x="532439" y="287319"/>
                </a:lnTo>
                <a:lnTo>
                  <a:pt x="554162" y="266191"/>
                </a:lnTo>
                <a:lnTo>
                  <a:pt x="670680" y="266191"/>
                </a:lnTo>
                <a:lnTo>
                  <a:pt x="674131" y="254103"/>
                </a:lnTo>
                <a:close/>
              </a:path>
              <a:path w="682625" h="597535">
                <a:moveTo>
                  <a:pt x="257734" y="280116"/>
                </a:moveTo>
                <a:lnTo>
                  <a:pt x="141192" y="280116"/>
                </a:lnTo>
                <a:lnTo>
                  <a:pt x="154366" y="282448"/>
                </a:lnTo>
                <a:lnTo>
                  <a:pt x="166971" y="300176"/>
                </a:lnTo>
                <a:lnTo>
                  <a:pt x="180814" y="322643"/>
                </a:lnTo>
                <a:lnTo>
                  <a:pt x="198514" y="340062"/>
                </a:lnTo>
                <a:lnTo>
                  <a:pt x="222692" y="342646"/>
                </a:lnTo>
                <a:lnTo>
                  <a:pt x="244179" y="320153"/>
                </a:lnTo>
                <a:lnTo>
                  <a:pt x="257236" y="281479"/>
                </a:lnTo>
                <a:lnTo>
                  <a:pt x="257734" y="280116"/>
                </a:lnTo>
                <a:close/>
              </a:path>
              <a:path w="682625" h="597535">
                <a:moveTo>
                  <a:pt x="677164" y="239267"/>
                </a:moveTo>
                <a:lnTo>
                  <a:pt x="289113" y="239267"/>
                </a:lnTo>
                <a:lnTo>
                  <a:pt x="308157" y="257282"/>
                </a:lnTo>
                <a:lnTo>
                  <a:pt x="319450" y="282987"/>
                </a:lnTo>
                <a:lnTo>
                  <a:pt x="333101" y="306169"/>
                </a:lnTo>
                <a:lnTo>
                  <a:pt x="359217" y="316611"/>
                </a:lnTo>
                <a:lnTo>
                  <a:pt x="388258" y="303760"/>
                </a:lnTo>
                <a:lnTo>
                  <a:pt x="408191" y="276574"/>
                </a:lnTo>
                <a:lnTo>
                  <a:pt x="423386" y="254103"/>
                </a:lnTo>
                <a:lnTo>
                  <a:pt x="674131" y="254103"/>
                </a:lnTo>
                <a:lnTo>
                  <a:pt x="676336" y="246379"/>
                </a:lnTo>
                <a:lnTo>
                  <a:pt x="677164" y="239267"/>
                </a:lnTo>
                <a:close/>
              </a:path>
              <a:path w="682625" h="597535">
                <a:moveTo>
                  <a:pt x="335405" y="61213"/>
                </a:moveTo>
                <a:lnTo>
                  <a:pt x="164272" y="61213"/>
                </a:lnTo>
                <a:lnTo>
                  <a:pt x="134550" y="103120"/>
                </a:lnTo>
                <a:lnTo>
                  <a:pt x="112520" y="150622"/>
                </a:lnTo>
                <a:lnTo>
                  <a:pt x="97728" y="203553"/>
                </a:lnTo>
                <a:lnTo>
                  <a:pt x="89723" y="261747"/>
                </a:lnTo>
                <a:lnTo>
                  <a:pt x="264441" y="261747"/>
                </a:lnTo>
                <a:lnTo>
                  <a:pt x="269626" y="247544"/>
                </a:lnTo>
                <a:lnTo>
                  <a:pt x="289113" y="239267"/>
                </a:lnTo>
                <a:lnTo>
                  <a:pt x="677164" y="239267"/>
                </a:lnTo>
                <a:lnTo>
                  <a:pt x="682120" y="196695"/>
                </a:lnTo>
                <a:lnTo>
                  <a:pt x="678225" y="148367"/>
                </a:lnTo>
                <a:lnTo>
                  <a:pt x="663066" y="102754"/>
                </a:lnTo>
                <a:lnTo>
                  <a:pt x="638657" y="66548"/>
                </a:lnTo>
                <a:lnTo>
                  <a:pt x="341310" y="66548"/>
                </a:lnTo>
                <a:lnTo>
                  <a:pt x="338516" y="64770"/>
                </a:lnTo>
                <a:lnTo>
                  <a:pt x="336738" y="62102"/>
                </a:lnTo>
                <a:lnTo>
                  <a:pt x="335405" y="61213"/>
                </a:lnTo>
                <a:close/>
              </a:path>
              <a:path w="682625" h="597535">
                <a:moveTo>
                  <a:pt x="490408" y="0"/>
                </a:moveTo>
                <a:lnTo>
                  <a:pt x="454828" y="4478"/>
                </a:lnTo>
                <a:lnTo>
                  <a:pt x="418748" y="15636"/>
                </a:lnTo>
                <a:lnTo>
                  <a:pt x="383002" y="34057"/>
                </a:lnTo>
                <a:lnTo>
                  <a:pt x="348422" y="60325"/>
                </a:lnTo>
                <a:lnTo>
                  <a:pt x="345755" y="62102"/>
                </a:lnTo>
                <a:lnTo>
                  <a:pt x="341310" y="66548"/>
                </a:lnTo>
                <a:lnTo>
                  <a:pt x="638657" y="66548"/>
                </a:lnTo>
                <a:lnTo>
                  <a:pt x="589528" y="24395"/>
                </a:lnTo>
                <a:lnTo>
                  <a:pt x="525480" y="1956"/>
                </a:lnTo>
                <a:lnTo>
                  <a:pt x="490408" y="0"/>
                </a:lnTo>
                <a:close/>
              </a:path>
            </a:pathLst>
          </a:custGeom>
          <a:solidFill>
            <a:srgbClr val="F38285"/>
          </a:solidFill>
        </p:spPr>
        <p:txBody>
          <a:bodyPr wrap="square" lIns="0" tIns="0" rIns="0" bIns="0" rtlCol="0"/>
          <a:lstStyle/>
          <a:p/>
        </p:txBody>
      </p:sp>
      <p:sp>
        <p:nvSpPr>
          <p:cNvPr id="48" name="object 48"/>
          <p:cNvSpPr/>
          <p:nvPr/>
        </p:nvSpPr>
        <p:spPr>
          <a:xfrm>
            <a:off x="7411211" y="3058667"/>
            <a:ext cx="901065" cy="901065"/>
          </a:xfrm>
          <a:custGeom>
            <a:rect l="l" t="t" r="r" b="b"/>
            <a:pathLst>
              <a:path w="901065" h="901064">
                <a:moveTo>
                  <a:pt x="450342" y="0"/>
                </a:moveTo>
                <a:lnTo>
                  <a:pt x="401281" y="2643"/>
                </a:lnTo>
                <a:lnTo>
                  <a:pt x="353748" y="10389"/>
                </a:lnTo>
                <a:lnTo>
                  <a:pt x="308018" y="22963"/>
                </a:lnTo>
                <a:lnTo>
                  <a:pt x="264367" y="40090"/>
                </a:lnTo>
                <a:lnTo>
                  <a:pt x="223068" y="61496"/>
                </a:lnTo>
                <a:lnTo>
                  <a:pt x="184397" y="86904"/>
                </a:lnTo>
                <a:lnTo>
                  <a:pt x="148630" y="116040"/>
                </a:lnTo>
                <a:lnTo>
                  <a:pt x="116040" y="148630"/>
                </a:lnTo>
                <a:lnTo>
                  <a:pt x="86904" y="184397"/>
                </a:lnTo>
                <a:lnTo>
                  <a:pt x="61496" y="223068"/>
                </a:lnTo>
                <a:lnTo>
                  <a:pt x="40090" y="264367"/>
                </a:lnTo>
                <a:lnTo>
                  <a:pt x="22963" y="308018"/>
                </a:lnTo>
                <a:lnTo>
                  <a:pt x="10389" y="353748"/>
                </a:lnTo>
                <a:lnTo>
                  <a:pt x="2643" y="401281"/>
                </a:lnTo>
                <a:lnTo>
                  <a:pt x="0" y="450342"/>
                </a:lnTo>
                <a:lnTo>
                  <a:pt x="2643" y="499402"/>
                </a:lnTo>
                <a:lnTo>
                  <a:pt x="10389" y="546935"/>
                </a:lnTo>
                <a:lnTo>
                  <a:pt x="22963" y="592665"/>
                </a:lnTo>
                <a:lnTo>
                  <a:pt x="40090" y="636316"/>
                </a:lnTo>
                <a:lnTo>
                  <a:pt x="61496" y="677615"/>
                </a:lnTo>
                <a:lnTo>
                  <a:pt x="86904" y="716286"/>
                </a:lnTo>
                <a:lnTo>
                  <a:pt x="116040" y="752053"/>
                </a:lnTo>
                <a:lnTo>
                  <a:pt x="148630" y="784643"/>
                </a:lnTo>
                <a:lnTo>
                  <a:pt x="184397" y="813779"/>
                </a:lnTo>
                <a:lnTo>
                  <a:pt x="223068" y="839187"/>
                </a:lnTo>
                <a:lnTo>
                  <a:pt x="264367" y="860593"/>
                </a:lnTo>
                <a:lnTo>
                  <a:pt x="308018" y="877720"/>
                </a:lnTo>
                <a:lnTo>
                  <a:pt x="353748" y="890294"/>
                </a:lnTo>
                <a:lnTo>
                  <a:pt x="401281" y="898040"/>
                </a:lnTo>
                <a:lnTo>
                  <a:pt x="450342" y="900684"/>
                </a:lnTo>
                <a:lnTo>
                  <a:pt x="499402" y="898040"/>
                </a:lnTo>
                <a:lnTo>
                  <a:pt x="546935" y="890294"/>
                </a:lnTo>
                <a:lnTo>
                  <a:pt x="592665" y="877720"/>
                </a:lnTo>
                <a:lnTo>
                  <a:pt x="636316" y="860593"/>
                </a:lnTo>
                <a:lnTo>
                  <a:pt x="677615" y="839187"/>
                </a:lnTo>
                <a:lnTo>
                  <a:pt x="716286" y="813779"/>
                </a:lnTo>
                <a:lnTo>
                  <a:pt x="752053" y="784643"/>
                </a:lnTo>
                <a:lnTo>
                  <a:pt x="784643" y="752053"/>
                </a:lnTo>
                <a:lnTo>
                  <a:pt x="813779" y="716286"/>
                </a:lnTo>
                <a:lnTo>
                  <a:pt x="839187" y="677615"/>
                </a:lnTo>
                <a:lnTo>
                  <a:pt x="860593" y="636316"/>
                </a:lnTo>
                <a:lnTo>
                  <a:pt x="877720" y="592665"/>
                </a:lnTo>
                <a:lnTo>
                  <a:pt x="890294" y="546935"/>
                </a:lnTo>
                <a:lnTo>
                  <a:pt x="898040" y="499402"/>
                </a:lnTo>
                <a:lnTo>
                  <a:pt x="900684" y="450342"/>
                </a:lnTo>
                <a:lnTo>
                  <a:pt x="898040" y="401281"/>
                </a:lnTo>
                <a:lnTo>
                  <a:pt x="890294" y="353748"/>
                </a:lnTo>
                <a:lnTo>
                  <a:pt x="877720" y="308018"/>
                </a:lnTo>
                <a:lnTo>
                  <a:pt x="860593" y="264367"/>
                </a:lnTo>
                <a:lnTo>
                  <a:pt x="839187" y="223068"/>
                </a:lnTo>
                <a:lnTo>
                  <a:pt x="813779" y="184397"/>
                </a:lnTo>
                <a:lnTo>
                  <a:pt x="784643" y="148630"/>
                </a:lnTo>
                <a:lnTo>
                  <a:pt x="752053" y="116040"/>
                </a:lnTo>
                <a:lnTo>
                  <a:pt x="716286" y="86904"/>
                </a:lnTo>
                <a:lnTo>
                  <a:pt x="677615" y="61496"/>
                </a:lnTo>
                <a:lnTo>
                  <a:pt x="636316" y="40090"/>
                </a:lnTo>
                <a:lnTo>
                  <a:pt x="592665" y="22963"/>
                </a:lnTo>
                <a:lnTo>
                  <a:pt x="546935" y="10389"/>
                </a:lnTo>
                <a:lnTo>
                  <a:pt x="499402" y="2643"/>
                </a:lnTo>
                <a:lnTo>
                  <a:pt x="450342" y="0"/>
                </a:lnTo>
                <a:close/>
              </a:path>
            </a:pathLst>
          </a:custGeom>
          <a:solidFill>
            <a:srgbClr val="F38285">
              <a:alpha val="19999"/>
            </a:srgbClr>
          </a:solidFill>
        </p:spPr>
        <p:txBody>
          <a:bodyPr wrap="square" lIns="0" tIns="0" rIns="0" bIns="0" rtlCol="0"/>
          <a:lstStyle/>
          <a:p/>
        </p:txBody>
      </p:sp>
      <p:sp>
        <p:nvSpPr>
          <p:cNvPr id="49" name="object 49"/>
          <p:cNvSpPr/>
          <p:nvPr/>
        </p:nvSpPr>
        <p:spPr>
          <a:xfrm>
            <a:off x="9386316" y="4657344"/>
            <a:ext cx="1873250" cy="216535"/>
          </a:xfrm>
          <a:custGeom>
            <a:rect l="l" t="t" r="r" b="b"/>
            <a:pathLst>
              <a:path w="1873250" h="216535">
                <a:moveTo>
                  <a:pt x="1764791" y="0"/>
                </a:moveTo>
                <a:lnTo>
                  <a:pt x="0" y="0"/>
                </a:lnTo>
                <a:lnTo>
                  <a:pt x="0" y="216407"/>
                </a:lnTo>
                <a:lnTo>
                  <a:pt x="1764791" y="216407"/>
                </a:lnTo>
                <a:lnTo>
                  <a:pt x="1872995" y="108203"/>
                </a:lnTo>
                <a:lnTo>
                  <a:pt x="1764791" y="0"/>
                </a:lnTo>
                <a:close/>
              </a:path>
            </a:pathLst>
          </a:custGeom>
          <a:solidFill>
            <a:srgbClr val="1EC7F3"/>
          </a:solidFill>
        </p:spPr>
        <p:txBody>
          <a:bodyPr wrap="square" lIns="0" tIns="0" rIns="0" bIns="0" rtlCol="0"/>
          <a:lstStyle/>
          <a:p/>
        </p:txBody>
      </p:sp>
      <p:sp>
        <p:nvSpPr>
          <p:cNvPr id="50" name="object 50"/>
          <p:cNvSpPr txBox="1"/>
          <p:nvPr/>
        </p:nvSpPr>
        <p:spPr>
          <a:xfrm>
            <a:off x="9466580" y="4667758"/>
            <a:ext cx="1231265" cy="186690"/>
          </a:xfrm>
          <a:prstGeom prst="rect">
            <a:avLst/>
          </a:prstGeom>
        </p:spPr>
        <p:txBody>
          <a:bodyPr vert="horz" wrap="square" lIns="0" tIns="13335" rIns="0" bIns="0" rtlCol="0">
            <a:spAutoFit/>
          </a:bodyPr>
          <a:lstStyle/>
          <a:p>
            <a:pPr marL="12700">
              <a:lnSpc>
                <a:spcPct val="100000"/>
              </a:lnSpc>
              <a:spcBef>
                <a:spcPts val="105"/>
              </a:spcBef>
            </a:pPr>
            <a:r>
              <a:rPr sz="1050" b="1" spc="5">
                <a:solidFill>
                  <a:srgbClr val="FFFFFF"/>
                </a:solidFill>
                <a:latin typeface="微软雅黑"/>
                <a:cs typeface="微软雅黑"/>
              </a:rPr>
              <a:t>用内裤专用洗</a:t>
            </a:r>
            <a:r>
              <a:rPr sz="1050" b="1" spc="-10">
                <a:solidFill>
                  <a:srgbClr val="FFFFFF"/>
                </a:solidFill>
                <a:latin typeface="微软雅黑"/>
                <a:cs typeface="微软雅黑"/>
              </a:rPr>
              <a:t>涤</a:t>
            </a:r>
            <a:r>
              <a:rPr sz="1050" b="1" spc="5">
                <a:solidFill>
                  <a:srgbClr val="FFFFFF"/>
                </a:solidFill>
                <a:latin typeface="微软雅黑"/>
                <a:cs typeface="微软雅黑"/>
              </a:rPr>
              <a:t>产品</a:t>
            </a:r>
            <a:endParaRPr sz="1050">
              <a:latin typeface="微软雅黑"/>
              <a:cs typeface="微软雅黑"/>
            </a:endParaRPr>
          </a:p>
        </p:txBody>
      </p:sp>
      <p:sp>
        <p:nvSpPr>
          <p:cNvPr id="51" name="object 51"/>
          <p:cNvSpPr/>
          <p:nvPr/>
        </p:nvSpPr>
        <p:spPr>
          <a:xfrm>
            <a:off x="7144511" y="5577840"/>
            <a:ext cx="1188720" cy="215265"/>
          </a:xfrm>
          <a:custGeom>
            <a:rect l="l" t="t" r="r" b="b"/>
            <a:pathLst>
              <a:path w="1188720" h="215264">
                <a:moveTo>
                  <a:pt x="1188720" y="0"/>
                </a:moveTo>
                <a:lnTo>
                  <a:pt x="107442" y="0"/>
                </a:lnTo>
                <a:lnTo>
                  <a:pt x="0" y="107442"/>
                </a:lnTo>
                <a:lnTo>
                  <a:pt x="107442" y="214884"/>
                </a:lnTo>
                <a:lnTo>
                  <a:pt x="1188720" y="214884"/>
                </a:lnTo>
                <a:lnTo>
                  <a:pt x="1188720" y="0"/>
                </a:lnTo>
                <a:close/>
              </a:path>
            </a:pathLst>
          </a:custGeom>
          <a:solidFill>
            <a:srgbClr val="F38285"/>
          </a:solidFill>
        </p:spPr>
        <p:txBody>
          <a:bodyPr wrap="square" lIns="0" tIns="0" rIns="0" bIns="0" rtlCol="0"/>
          <a:lstStyle/>
          <a:p/>
        </p:txBody>
      </p:sp>
      <p:sp>
        <p:nvSpPr>
          <p:cNvPr id="52" name="object 52"/>
          <p:cNvSpPr txBox="1"/>
          <p:nvPr/>
        </p:nvSpPr>
        <p:spPr>
          <a:xfrm>
            <a:off x="7284466" y="5600801"/>
            <a:ext cx="970280"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FFFFFF"/>
                </a:solidFill>
                <a:latin typeface="微软雅黑"/>
                <a:cs typeface="微软雅黑"/>
              </a:rPr>
              <a:t>用普通沐浴露</a:t>
            </a:r>
            <a:r>
              <a:rPr sz="1000" b="1" spc="-10">
                <a:solidFill>
                  <a:srgbClr val="FFFFFF"/>
                </a:solidFill>
                <a:latin typeface="微软雅黑"/>
                <a:cs typeface="微软雅黑"/>
              </a:rPr>
              <a:t>/</a:t>
            </a:r>
            <a:r>
              <a:rPr sz="1000" b="1" spc="-5">
                <a:solidFill>
                  <a:srgbClr val="FFFFFF"/>
                </a:solidFill>
                <a:latin typeface="微软雅黑"/>
                <a:cs typeface="微软雅黑"/>
              </a:rPr>
              <a:t>皂</a:t>
            </a:r>
            <a:endParaRPr sz="1000">
              <a:latin typeface="微软雅黑"/>
              <a:cs typeface="微软雅黑"/>
            </a:endParaRPr>
          </a:p>
        </p:txBody>
      </p:sp>
      <p:sp>
        <p:nvSpPr>
          <p:cNvPr id="53" name="object 53"/>
          <p:cNvSpPr/>
          <p:nvPr/>
        </p:nvSpPr>
        <p:spPr>
          <a:xfrm>
            <a:off x="8961119" y="5515355"/>
            <a:ext cx="384175" cy="340360"/>
          </a:xfrm>
          <a:custGeom>
            <a:rect l="l" t="t" r="r" b="b"/>
            <a:pathLst>
              <a:path w="384175" h="340360">
                <a:moveTo>
                  <a:pt x="42545" y="170853"/>
                </a:moveTo>
                <a:lnTo>
                  <a:pt x="24637" y="170853"/>
                </a:lnTo>
                <a:lnTo>
                  <a:pt x="30007" y="192045"/>
                </a:lnTo>
                <a:lnTo>
                  <a:pt x="55320" y="229787"/>
                </a:lnTo>
                <a:lnTo>
                  <a:pt x="96196" y="258111"/>
                </a:lnTo>
                <a:lnTo>
                  <a:pt x="148254" y="274916"/>
                </a:lnTo>
                <a:lnTo>
                  <a:pt x="177546" y="278561"/>
                </a:lnTo>
                <a:lnTo>
                  <a:pt x="177546" y="333667"/>
                </a:lnTo>
                <a:lnTo>
                  <a:pt x="183641" y="339852"/>
                </a:lnTo>
                <a:lnTo>
                  <a:pt x="200405" y="339852"/>
                </a:lnTo>
                <a:lnTo>
                  <a:pt x="207136" y="333667"/>
                </a:lnTo>
                <a:lnTo>
                  <a:pt x="207136" y="279806"/>
                </a:lnTo>
                <a:lnTo>
                  <a:pt x="206501" y="279184"/>
                </a:lnTo>
                <a:lnTo>
                  <a:pt x="206501" y="278561"/>
                </a:lnTo>
                <a:lnTo>
                  <a:pt x="235803" y="274916"/>
                </a:lnTo>
                <a:lnTo>
                  <a:pt x="263175" y="267965"/>
                </a:lnTo>
                <a:lnTo>
                  <a:pt x="280201" y="261239"/>
                </a:lnTo>
                <a:lnTo>
                  <a:pt x="192277" y="261239"/>
                </a:lnTo>
                <a:lnTo>
                  <a:pt x="161357" y="259109"/>
                </a:lnTo>
                <a:lnTo>
                  <a:pt x="106803" y="243472"/>
                </a:lnTo>
                <a:lnTo>
                  <a:pt x="68476" y="217950"/>
                </a:lnTo>
                <a:lnTo>
                  <a:pt x="47093" y="187637"/>
                </a:lnTo>
                <a:lnTo>
                  <a:pt x="42545" y="170853"/>
                </a:lnTo>
                <a:close/>
              </a:path>
              <a:path w="384175" h="340360">
                <a:moveTo>
                  <a:pt x="360045" y="170853"/>
                </a:moveTo>
                <a:lnTo>
                  <a:pt x="342137" y="170853"/>
                </a:lnTo>
                <a:lnTo>
                  <a:pt x="337232" y="187637"/>
                </a:lnTo>
                <a:lnTo>
                  <a:pt x="328326" y="203433"/>
                </a:lnTo>
                <a:lnTo>
                  <a:pt x="300227" y="230898"/>
                </a:lnTo>
                <a:lnTo>
                  <a:pt x="251539" y="253031"/>
                </a:lnTo>
                <a:lnTo>
                  <a:pt x="192277" y="261239"/>
                </a:lnTo>
                <a:lnTo>
                  <a:pt x="280201" y="261239"/>
                </a:lnTo>
                <a:lnTo>
                  <a:pt x="329094" y="229787"/>
                </a:lnTo>
                <a:lnTo>
                  <a:pt x="354585" y="192045"/>
                </a:lnTo>
                <a:lnTo>
                  <a:pt x="360045" y="170853"/>
                </a:lnTo>
                <a:close/>
              </a:path>
              <a:path w="384175" h="340360">
                <a:moveTo>
                  <a:pt x="377316" y="141135"/>
                </a:moveTo>
                <a:lnTo>
                  <a:pt x="6730" y="141135"/>
                </a:lnTo>
                <a:lnTo>
                  <a:pt x="0" y="147955"/>
                </a:lnTo>
                <a:lnTo>
                  <a:pt x="0" y="164045"/>
                </a:lnTo>
                <a:lnTo>
                  <a:pt x="6730" y="170853"/>
                </a:lnTo>
                <a:lnTo>
                  <a:pt x="377316" y="170853"/>
                </a:lnTo>
                <a:lnTo>
                  <a:pt x="384048" y="164045"/>
                </a:lnTo>
                <a:lnTo>
                  <a:pt x="384048" y="147955"/>
                </a:lnTo>
                <a:lnTo>
                  <a:pt x="377316" y="141135"/>
                </a:lnTo>
                <a:close/>
              </a:path>
              <a:path w="384175" h="340360">
                <a:moveTo>
                  <a:pt x="149225" y="104000"/>
                </a:moveTo>
                <a:lnTo>
                  <a:pt x="132587" y="104000"/>
                </a:lnTo>
                <a:lnTo>
                  <a:pt x="125729" y="110807"/>
                </a:lnTo>
                <a:lnTo>
                  <a:pt x="125729" y="141135"/>
                </a:lnTo>
                <a:lnTo>
                  <a:pt x="155321" y="141135"/>
                </a:lnTo>
                <a:lnTo>
                  <a:pt x="155321" y="110807"/>
                </a:lnTo>
                <a:lnTo>
                  <a:pt x="149225" y="104000"/>
                </a:lnTo>
                <a:close/>
              </a:path>
              <a:path w="384175" h="340360">
                <a:moveTo>
                  <a:pt x="242824" y="0"/>
                </a:moveTo>
                <a:lnTo>
                  <a:pt x="236093" y="0"/>
                </a:lnTo>
                <a:lnTo>
                  <a:pt x="225611" y="1127"/>
                </a:lnTo>
                <a:lnTo>
                  <a:pt x="192188" y="23844"/>
                </a:lnTo>
                <a:lnTo>
                  <a:pt x="183133" y="53848"/>
                </a:lnTo>
                <a:lnTo>
                  <a:pt x="183133" y="141135"/>
                </a:lnTo>
                <a:lnTo>
                  <a:pt x="200913" y="141135"/>
                </a:lnTo>
                <a:lnTo>
                  <a:pt x="200913" y="53848"/>
                </a:lnTo>
                <a:lnTo>
                  <a:pt x="201685" y="46664"/>
                </a:lnTo>
                <a:lnTo>
                  <a:pt x="229189" y="19214"/>
                </a:lnTo>
                <a:lnTo>
                  <a:pt x="236093" y="18542"/>
                </a:lnTo>
                <a:lnTo>
                  <a:pt x="282584" y="18542"/>
                </a:lnTo>
                <a:lnTo>
                  <a:pt x="280543" y="16129"/>
                </a:lnTo>
                <a:lnTo>
                  <a:pt x="272559" y="9429"/>
                </a:lnTo>
                <a:lnTo>
                  <a:pt x="263540" y="4349"/>
                </a:lnTo>
                <a:lnTo>
                  <a:pt x="253593" y="1127"/>
                </a:lnTo>
                <a:lnTo>
                  <a:pt x="242824" y="0"/>
                </a:lnTo>
                <a:close/>
              </a:path>
              <a:path w="384175" h="340360">
                <a:moveTo>
                  <a:pt x="251459" y="104000"/>
                </a:moveTo>
                <a:lnTo>
                  <a:pt x="235457" y="104000"/>
                </a:lnTo>
                <a:lnTo>
                  <a:pt x="228726" y="110807"/>
                </a:lnTo>
                <a:lnTo>
                  <a:pt x="228726" y="141135"/>
                </a:lnTo>
                <a:lnTo>
                  <a:pt x="258318" y="141135"/>
                </a:lnTo>
                <a:lnTo>
                  <a:pt x="258318" y="110807"/>
                </a:lnTo>
                <a:lnTo>
                  <a:pt x="251459" y="104000"/>
                </a:lnTo>
                <a:close/>
              </a:path>
              <a:path w="384175" h="340360">
                <a:moveTo>
                  <a:pt x="282584" y="18542"/>
                </a:moveTo>
                <a:lnTo>
                  <a:pt x="242824" y="18542"/>
                </a:lnTo>
                <a:lnTo>
                  <a:pt x="250005" y="19214"/>
                </a:lnTo>
                <a:lnTo>
                  <a:pt x="256651" y="21161"/>
                </a:lnTo>
                <a:lnTo>
                  <a:pt x="278002" y="53848"/>
                </a:lnTo>
                <a:lnTo>
                  <a:pt x="278002" y="58801"/>
                </a:lnTo>
                <a:lnTo>
                  <a:pt x="282321" y="62484"/>
                </a:lnTo>
                <a:lnTo>
                  <a:pt x="292226" y="62484"/>
                </a:lnTo>
                <a:lnTo>
                  <a:pt x="295909" y="58801"/>
                </a:lnTo>
                <a:lnTo>
                  <a:pt x="295909" y="53848"/>
                </a:lnTo>
                <a:lnTo>
                  <a:pt x="294884" y="42989"/>
                </a:lnTo>
                <a:lnTo>
                  <a:pt x="291893" y="32893"/>
                </a:lnTo>
                <a:lnTo>
                  <a:pt x="287069" y="23844"/>
                </a:lnTo>
                <a:lnTo>
                  <a:pt x="282584" y="18542"/>
                </a:lnTo>
                <a:close/>
              </a:path>
            </a:pathLst>
          </a:custGeom>
          <a:solidFill>
            <a:srgbClr val="1EC7F3"/>
          </a:solidFill>
        </p:spPr>
        <p:txBody>
          <a:bodyPr wrap="square" lIns="0" tIns="0" rIns="0" bIns="0" rtlCol="0"/>
          <a:lstStyle/>
          <a:p/>
        </p:txBody>
      </p:sp>
      <p:sp>
        <p:nvSpPr>
          <p:cNvPr id="54" name="object 54"/>
          <p:cNvSpPr txBox="1"/>
          <p:nvPr/>
        </p:nvSpPr>
        <p:spPr>
          <a:xfrm>
            <a:off x="11298681" y="4643373"/>
            <a:ext cx="571500" cy="239395"/>
          </a:xfrm>
          <a:prstGeom prst="rect">
            <a:avLst/>
          </a:prstGeom>
        </p:spPr>
        <p:txBody>
          <a:bodyPr vert="horz" wrap="square" lIns="0" tIns="12700" rIns="0" bIns="0" rtlCol="0">
            <a:spAutoFit/>
          </a:bodyPr>
          <a:lstStyle/>
          <a:p>
            <a:pPr marL="12700">
              <a:lnSpc>
                <a:spcPct val="100000"/>
              </a:lnSpc>
              <a:spcBef>
                <a:spcPts val="100"/>
              </a:spcBef>
            </a:pPr>
            <a:r>
              <a:rPr sz="1400" b="1">
                <a:solidFill>
                  <a:srgbClr val="1EC7F3"/>
                </a:solidFill>
                <a:latin typeface="微软雅黑"/>
                <a:cs typeface="微软雅黑"/>
              </a:rPr>
              <a:t>7</a:t>
            </a:r>
            <a:r>
              <a:rPr sz="1400" b="1" spc="-5">
                <a:solidFill>
                  <a:srgbClr val="1EC7F3"/>
                </a:solidFill>
                <a:latin typeface="微软雅黑"/>
                <a:cs typeface="微软雅黑"/>
              </a:rPr>
              <a:t>8</a:t>
            </a:r>
            <a:r>
              <a:rPr sz="1400" b="1" spc="-10">
                <a:solidFill>
                  <a:srgbClr val="1EC7F3"/>
                </a:solidFill>
                <a:latin typeface="微软雅黑"/>
                <a:cs typeface="微软雅黑"/>
              </a:rPr>
              <a:t>.</a:t>
            </a:r>
            <a:r>
              <a:rPr sz="1400" b="1">
                <a:solidFill>
                  <a:srgbClr val="1EC7F3"/>
                </a:solidFill>
                <a:latin typeface="微软雅黑"/>
                <a:cs typeface="微软雅黑"/>
              </a:rPr>
              <a:t>2%</a:t>
            </a:r>
            <a:endParaRPr sz="1400">
              <a:latin typeface="微软雅黑"/>
              <a:cs typeface="微软雅黑"/>
            </a:endParaRPr>
          </a:p>
        </p:txBody>
      </p:sp>
      <p:sp>
        <p:nvSpPr>
          <p:cNvPr id="55" name="object 55"/>
          <p:cNvSpPr/>
          <p:nvPr/>
        </p:nvSpPr>
        <p:spPr>
          <a:xfrm>
            <a:off x="9051035" y="4613147"/>
            <a:ext cx="204470" cy="304800"/>
          </a:xfrm>
          <a:custGeom>
            <a:rect l="l" t="t" r="r" b="b"/>
            <a:pathLst>
              <a:path w="204470" h="304800">
                <a:moveTo>
                  <a:pt x="199517" y="101981"/>
                </a:moveTo>
                <a:lnTo>
                  <a:pt x="56388" y="101981"/>
                </a:lnTo>
                <a:lnTo>
                  <a:pt x="51689" y="107187"/>
                </a:lnTo>
                <a:lnTo>
                  <a:pt x="51689" y="299465"/>
                </a:lnTo>
                <a:lnTo>
                  <a:pt x="56388" y="304800"/>
                </a:lnTo>
                <a:lnTo>
                  <a:pt x="199517" y="304800"/>
                </a:lnTo>
                <a:lnTo>
                  <a:pt x="204216" y="299465"/>
                </a:lnTo>
                <a:lnTo>
                  <a:pt x="204216" y="281558"/>
                </a:lnTo>
                <a:lnTo>
                  <a:pt x="72009" y="281558"/>
                </a:lnTo>
                <a:lnTo>
                  <a:pt x="72009" y="125094"/>
                </a:lnTo>
                <a:lnTo>
                  <a:pt x="204216" y="125094"/>
                </a:lnTo>
                <a:lnTo>
                  <a:pt x="204216" y="107187"/>
                </a:lnTo>
                <a:lnTo>
                  <a:pt x="199517" y="101981"/>
                </a:lnTo>
                <a:close/>
              </a:path>
              <a:path w="204470" h="304800">
                <a:moveTo>
                  <a:pt x="204216" y="125094"/>
                </a:moveTo>
                <a:lnTo>
                  <a:pt x="183896" y="125094"/>
                </a:lnTo>
                <a:lnTo>
                  <a:pt x="183896" y="281558"/>
                </a:lnTo>
                <a:lnTo>
                  <a:pt x="204216" y="281558"/>
                </a:lnTo>
                <a:lnTo>
                  <a:pt x="204216" y="125094"/>
                </a:lnTo>
                <a:close/>
              </a:path>
              <a:path w="204470" h="304800">
                <a:moveTo>
                  <a:pt x="177927" y="67563"/>
                </a:moveTo>
                <a:lnTo>
                  <a:pt x="78359" y="67563"/>
                </a:lnTo>
                <a:lnTo>
                  <a:pt x="75438" y="70484"/>
                </a:lnTo>
                <a:lnTo>
                  <a:pt x="75438" y="101981"/>
                </a:lnTo>
                <a:lnTo>
                  <a:pt x="87757" y="101981"/>
                </a:lnTo>
                <a:lnTo>
                  <a:pt x="87757" y="81660"/>
                </a:lnTo>
                <a:lnTo>
                  <a:pt x="180467" y="81660"/>
                </a:lnTo>
                <a:lnTo>
                  <a:pt x="180467" y="70484"/>
                </a:lnTo>
                <a:lnTo>
                  <a:pt x="177927" y="67563"/>
                </a:lnTo>
                <a:close/>
              </a:path>
              <a:path w="204470" h="304800">
                <a:moveTo>
                  <a:pt x="180467" y="81660"/>
                </a:moveTo>
                <a:lnTo>
                  <a:pt x="168148" y="81660"/>
                </a:lnTo>
                <a:lnTo>
                  <a:pt x="168148" y="101981"/>
                </a:lnTo>
                <a:lnTo>
                  <a:pt x="180467" y="101981"/>
                </a:lnTo>
                <a:lnTo>
                  <a:pt x="180467" y="81660"/>
                </a:lnTo>
                <a:close/>
              </a:path>
              <a:path w="204470" h="304800">
                <a:moveTo>
                  <a:pt x="163068" y="0"/>
                </a:moveTo>
                <a:lnTo>
                  <a:pt x="92837" y="0"/>
                </a:lnTo>
                <a:lnTo>
                  <a:pt x="89789" y="2920"/>
                </a:lnTo>
                <a:lnTo>
                  <a:pt x="89789" y="26543"/>
                </a:lnTo>
                <a:lnTo>
                  <a:pt x="41910" y="26543"/>
                </a:lnTo>
                <a:lnTo>
                  <a:pt x="39370" y="27558"/>
                </a:lnTo>
                <a:lnTo>
                  <a:pt x="37719" y="29971"/>
                </a:lnTo>
                <a:lnTo>
                  <a:pt x="3810" y="68071"/>
                </a:lnTo>
                <a:lnTo>
                  <a:pt x="0" y="72897"/>
                </a:lnTo>
                <a:lnTo>
                  <a:pt x="0" y="80137"/>
                </a:lnTo>
                <a:lnTo>
                  <a:pt x="3810" y="84581"/>
                </a:lnTo>
                <a:lnTo>
                  <a:pt x="8000" y="89407"/>
                </a:lnTo>
                <a:lnTo>
                  <a:pt x="14350" y="89407"/>
                </a:lnTo>
                <a:lnTo>
                  <a:pt x="18161" y="84581"/>
                </a:lnTo>
                <a:lnTo>
                  <a:pt x="49149" y="49275"/>
                </a:lnTo>
                <a:lnTo>
                  <a:pt x="102108" y="49275"/>
                </a:lnTo>
                <a:lnTo>
                  <a:pt x="102108" y="13462"/>
                </a:lnTo>
                <a:lnTo>
                  <a:pt x="166116" y="13462"/>
                </a:lnTo>
                <a:lnTo>
                  <a:pt x="166116" y="2920"/>
                </a:lnTo>
                <a:lnTo>
                  <a:pt x="163068" y="0"/>
                </a:lnTo>
                <a:close/>
              </a:path>
              <a:path w="204470" h="304800">
                <a:moveTo>
                  <a:pt x="102108" y="49275"/>
                </a:moveTo>
                <a:lnTo>
                  <a:pt x="89789" y="49275"/>
                </a:lnTo>
                <a:lnTo>
                  <a:pt x="89789" y="67563"/>
                </a:lnTo>
                <a:lnTo>
                  <a:pt x="102108" y="67563"/>
                </a:lnTo>
                <a:lnTo>
                  <a:pt x="102108" y="49275"/>
                </a:lnTo>
                <a:close/>
              </a:path>
              <a:path w="204470" h="304800">
                <a:moveTo>
                  <a:pt x="166116" y="13462"/>
                </a:moveTo>
                <a:lnTo>
                  <a:pt x="153797" y="13462"/>
                </a:lnTo>
                <a:lnTo>
                  <a:pt x="153797" y="67563"/>
                </a:lnTo>
                <a:lnTo>
                  <a:pt x="166116" y="67563"/>
                </a:lnTo>
                <a:lnTo>
                  <a:pt x="166116" y="13462"/>
                </a:lnTo>
                <a:close/>
              </a:path>
            </a:pathLst>
          </a:custGeom>
          <a:solidFill>
            <a:srgbClr val="1EC7F3"/>
          </a:solidFill>
        </p:spPr>
        <p:txBody>
          <a:bodyPr wrap="square" lIns="0" tIns="0" rIns="0" bIns="0" rtlCol="0"/>
          <a:lstStyle/>
          <a:p/>
        </p:txBody>
      </p:sp>
      <p:sp>
        <p:nvSpPr>
          <p:cNvPr id="56" name="object 56"/>
          <p:cNvSpPr/>
          <p:nvPr/>
        </p:nvSpPr>
        <p:spPr>
          <a:xfrm>
            <a:off x="9002268" y="5166359"/>
            <a:ext cx="332740" cy="184785"/>
          </a:xfrm>
          <a:custGeom>
            <a:rect l="l" t="t" r="r" b="b"/>
            <a:pathLst>
              <a:path w="332740" h="184785">
                <a:moveTo>
                  <a:pt x="267334" y="0"/>
                </a:moveTo>
                <a:lnTo>
                  <a:pt x="64897" y="0"/>
                </a:lnTo>
                <a:lnTo>
                  <a:pt x="51853" y="1089"/>
                </a:lnTo>
                <a:lnTo>
                  <a:pt x="10876" y="24241"/>
                </a:lnTo>
                <a:lnTo>
                  <a:pt x="0" y="55244"/>
                </a:lnTo>
                <a:lnTo>
                  <a:pt x="0" y="129158"/>
                </a:lnTo>
                <a:lnTo>
                  <a:pt x="18796" y="168020"/>
                </a:lnTo>
                <a:lnTo>
                  <a:pt x="64897" y="184403"/>
                </a:lnTo>
                <a:lnTo>
                  <a:pt x="267334" y="184403"/>
                </a:lnTo>
                <a:lnTo>
                  <a:pt x="312927" y="168020"/>
                </a:lnTo>
                <a:lnTo>
                  <a:pt x="318392" y="162432"/>
                </a:lnTo>
                <a:lnTo>
                  <a:pt x="64897" y="162432"/>
                </a:lnTo>
                <a:lnTo>
                  <a:pt x="56959" y="161784"/>
                </a:lnTo>
                <a:lnTo>
                  <a:pt x="26544" y="135834"/>
                </a:lnTo>
                <a:lnTo>
                  <a:pt x="25780" y="129158"/>
                </a:lnTo>
                <a:lnTo>
                  <a:pt x="25780" y="55244"/>
                </a:lnTo>
                <a:lnTo>
                  <a:pt x="49498" y="24495"/>
                </a:lnTo>
                <a:lnTo>
                  <a:pt x="64897" y="21970"/>
                </a:lnTo>
                <a:lnTo>
                  <a:pt x="318723" y="21970"/>
                </a:lnTo>
                <a:lnTo>
                  <a:pt x="312927" y="16001"/>
                </a:lnTo>
                <a:lnTo>
                  <a:pt x="303321" y="9269"/>
                </a:lnTo>
                <a:lnTo>
                  <a:pt x="292369" y="4238"/>
                </a:lnTo>
                <a:lnTo>
                  <a:pt x="280298" y="1089"/>
                </a:lnTo>
                <a:lnTo>
                  <a:pt x="267334" y="0"/>
                </a:lnTo>
                <a:close/>
              </a:path>
              <a:path w="332740" h="184785">
                <a:moveTo>
                  <a:pt x="318723" y="21970"/>
                </a:moveTo>
                <a:lnTo>
                  <a:pt x="267334" y="21970"/>
                </a:lnTo>
                <a:lnTo>
                  <a:pt x="275193" y="22619"/>
                </a:lnTo>
                <a:lnTo>
                  <a:pt x="282479" y="24495"/>
                </a:lnTo>
                <a:lnTo>
                  <a:pt x="306450" y="55244"/>
                </a:lnTo>
                <a:lnTo>
                  <a:pt x="306450" y="129158"/>
                </a:lnTo>
                <a:lnTo>
                  <a:pt x="282479" y="159908"/>
                </a:lnTo>
                <a:lnTo>
                  <a:pt x="267334" y="162432"/>
                </a:lnTo>
                <a:lnTo>
                  <a:pt x="318392" y="162432"/>
                </a:lnTo>
                <a:lnTo>
                  <a:pt x="320927" y="159841"/>
                </a:lnTo>
                <a:lnTo>
                  <a:pt x="327009" y="150494"/>
                </a:lnTo>
                <a:lnTo>
                  <a:pt x="330876" y="140196"/>
                </a:lnTo>
                <a:lnTo>
                  <a:pt x="332231" y="129158"/>
                </a:lnTo>
                <a:lnTo>
                  <a:pt x="332231" y="55244"/>
                </a:lnTo>
                <a:lnTo>
                  <a:pt x="330876" y="44148"/>
                </a:lnTo>
                <a:lnTo>
                  <a:pt x="327009" y="33718"/>
                </a:lnTo>
                <a:lnTo>
                  <a:pt x="320927" y="24241"/>
                </a:lnTo>
                <a:lnTo>
                  <a:pt x="318723" y="21970"/>
                </a:lnTo>
                <a:close/>
              </a:path>
              <a:path w="332740" h="184785">
                <a:moveTo>
                  <a:pt x="193421" y="57022"/>
                </a:moveTo>
                <a:lnTo>
                  <a:pt x="189102" y="58419"/>
                </a:lnTo>
                <a:lnTo>
                  <a:pt x="162940" y="121411"/>
                </a:lnTo>
                <a:lnTo>
                  <a:pt x="165100" y="125094"/>
                </a:lnTo>
                <a:lnTo>
                  <a:pt x="169290" y="125983"/>
                </a:lnTo>
                <a:lnTo>
                  <a:pt x="173100" y="127380"/>
                </a:lnTo>
                <a:lnTo>
                  <a:pt x="177418" y="125475"/>
                </a:lnTo>
                <a:lnTo>
                  <a:pt x="178942" y="122300"/>
                </a:lnTo>
                <a:lnTo>
                  <a:pt x="182752" y="112267"/>
                </a:lnTo>
                <a:lnTo>
                  <a:pt x="222787" y="112267"/>
                </a:lnTo>
                <a:lnTo>
                  <a:pt x="217329" y="99059"/>
                </a:lnTo>
                <a:lnTo>
                  <a:pt x="188595" y="99059"/>
                </a:lnTo>
                <a:lnTo>
                  <a:pt x="194563" y="83946"/>
                </a:lnTo>
                <a:lnTo>
                  <a:pt x="211083" y="83946"/>
                </a:lnTo>
                <a:lnTo>
                  <a:pt x="202056" y="62102"/>
                </a:lnTo>
                <a:lnTo>
                  <a:pt x="200913" y="60197"/>
                </a:lnTo>
                <a:lnTo>
                  <a:pt x="199389" y="58927"/>
                </a:lnTo>
                <a:lnTo>
                  <a:pt x="197230" y="57912"/>
                </a:lnTo>
                <a:lnTo>
                  <a:pt x="193421" y="57022"/>
                </a:lnTo>
                <a:close/>
              </a:path>
              <a:path w="332740" h="184785">
                <a:moveTo>
                  <a:pt x="222787" y="112267"/>
                </a:moveTo>
                <a:lnTo>
                  <a:pt x="206248" y="112267"/>
                </a:lnTo>
                <a:lnTo>
                  <a:pt x="210565" y="122300"/>
                </a:lnTo>
                <a:lnTo>
                  <a:pt x="211708" y="125475"/>
                </a:lnTo>
                <a:lnTo>
                  <a:pt x="216534" y="127380"/>
                </a:lnTo>
                <a:lnTo>
                  <a:pt x="220217" y="125983"/>
                </a:lnTo>
                <a:lnTo>
                  <a:pt x="224027" y="125094"/>
                </a:lnTo>
                <a:lnTo>
                  <a:pt x="226186" y="121411"/>
                </a:lnTo>
                <a:lnTo>
                  <a:pt x="225043" y="117728"/>
                </a:lnTo>
                <a:lnTo>
                  <a:pt x="222787" y="112267"/>
                </a:lnTo>
                <a:close/>
              </a:path>
              <a:path w="332740" h="184785">
                <a:moveTo>
                  <a:pt x="52450" y="105917"/>
                </a:moveTo>
                <a:lnTo>
                  <a:pt x="43941" y="105917"/>
                </a:lnTo>
                <a:lnTo>
                  <a:pt x="40766" y="108584"/>
                </a:lnTo>
                <a:lnTo>
                  <a:pt x="40766" y="116331"/>
                </a:lnTo>
                <a:lnTo>
                  <a:pt x="42925" y="119633"/>
                </a:lnTo>
                <a:lnTo>
                  <a:pt x="45592" y="122300"/>
                </a:lnTo>
                <a:lnTo>
                  <a:pt x="48767" y="125094"/>
                </a:lnTo>
                <a:lnTo>
                  <a:pt x="53085" y="126491"/>
                </a:lnTo>
                <a:lnTo>
                  <a:pt x="84074" y="126491"/>
                </a:lnTo>
                <a:lnTo>
                  <a:pt x="88391" y="125094"/>
                </a:lnTo>
                <a:lnTo>
                  <a:pt x="91693" y="122300"/>
                </a:lnTo>
                <a:lnTo>
                  <a:pt x="94360" y="119633"/>
                </a:lnTo>
                <a:lnTo>
                  <a:pt x="96392" y="116331"/>
                </a:lnTo>
                <a:lnTo>
                  <a:pt x="96392" y="113664"/>
                </a:lnTo>
                <a:lnTo>
                  <a:pt x="57276" y="113664"/>
                </a:lnTo>
                <a:lnTo>
                  <a:pt x="56768" y="113156"/>
                </a:lnTo>
                <a:lnTo>
                  <a:pt x="56260" y="112775"/>
                </a:lnTo>
                <a:lnTo>
                  <a:pt x="56260" y="108584"/>
                </a:lnTo>
                <a:lnTo>
                  <a:pt x="52450" y="105917"/>
                </a:lnTo>
                <a:close/>
              </a:path>
              <a:path w="332740" h="184785">
                <a:moveTo>
                  <a:pt x="146811" y="57531"/>
                </a:moveTo>
                <a:lnTo>
                  <a:pt x="115697" y="57531"/>
                </a:lnTo>
                <a:lnTo>
                  <a:pt x="111505" y="59308"/>
                </a:lnTo>
                <a:lnTo>
                  <a:pt x="105536" y="64388"/>
                </a:lnTo>
                <a:lnTo>
                  <a:pt x="103377" y="68071"/>
                </a:lnTo>
                <a:lnTo>
                  <a:pt x="103377" y="116331"/>
                </a:lnTo>
                <a:lnTo>
                  <a:pt x="105536" y="119633"/>
                </a:lnTo>
                <a:lnTo>
                  <a:pt x="108203" y="122300"/>
                </a:lnTo>
                <a:lnTo>
                  <a:pt x="111505" y="125094"/>
                </a:lnTo>
                <a:lnTo>
                  <a:pt x="115697" y="126491"/>
                </a:lnTo>
                <a:lnTo>
                  <a:pt x="146811" y="126491"/>
                </a:lnTo>
                <a:lnTo>
                  <a:pt x="150622" y="125094"/>
                </a:lnTo>
                <a:lnTo>
                  <a:pt x="153797" y="122808"/>
                </a:lnTo>
                <a:lnTo>
                  <a:pt x="156972" y="119633"/>
                </a:lnTo>
                <a:lnTo>
                  <a:pt x="159130" y="116331"/>
                </a:lnTo>
                <a:lnTo>
                  <a:pt x="159130" y="113664"/>
                </a:lnTo>
                <a:lnTo>
                  <a:pt x="120014" y="113664"/>
                </a:lnTo>
                <a:lnTo>
                  <a:pt x="119506" y="113156"/>
                </a:lnTo>
                <a:lnTo>
                  <a:pt x="118999" y="112775"/>
                </a:lnTo>
                <a:lnTo>
                  <a:pt x="118999" y="71246"/>
                </a:lnTo>
                <a:lnTo>
                  <a:pt x="119506" y="71246"/>
                </a:lnTo>
                <a:lnTo>
                  <a:pt x="119506" y="70738"/>
                </a:lnTo>
                <a:lnTo>
                  <a:pt x="159130" y="70738"/>
                </a:lnTo>
                <a:lnTo>
                  <a:pt x="159130" y="68071"/>
                </a:lnTo>
                <a:lnTo>
                  <a:pt x="156972" y="64388"/>
                </a:lnTo>
                <a:lnTo>
                  <a:pt x="154304" y="62102"/>
                </a:lnTo>
                <a:lnTo>
                  <a:pt x="151129" y="59308"/>
                </a:lnTo>
                <a:lnTo>
                  <a:pt x="146811" y="57531"/>
                </a:lnTo>
                <a:close/>
              </a:path>
              <a:path w="332740" h="184785">
                <a:moveTo>
                  <a:pt x="281812" y="57531"/>
                </a:moveTo>
                <a:lnTo>
                  <a:pt x="237362" y="57531"/>
                </a:lnTo>
                <a:lnTo>
                  <a:pt x="234187" y="60706"/>
                </a:lnTo>
                <a:lnTo>
                  <a:pt x="234187" y="123697"/>
                </a:lnTo>
                <a:lnTo>
                  <a:pt x="237362" y="126491"/>
                </a:lnTo>
                <a:lnTo>
                  <a:pt x="245999" y="126491"/>
                </a:lnTo>
                <a:lnTo>
                  <a:pt x="249174" y="123697"/>
                </a:lnTo>
                <a:lnTo>
                  <a:pt x="249174" y="98551"/>
                </a:lnTo>
                <a:lnTo>
                  <a:pt x="281812" y="98551"/>
                </a:lnTo>
                <a:lnTo>
                  <a:pt x="285114" y="97281"/>
                </a:lnTo>
                <a:lnTo>
                  <a:pt x="287274" y="95884"/>
                </a:lnTo>
                <a:lnTo>
                  <a:pt x="287781" y="95376"/>
                </a:lnTo>
                <a:lnTo>
                  <a:pt x="289940" y="93598"/>
                </a:lnTo>
                <a:lnTo>
                  <a:pt x="291464" y="90804"/>
                </a:lnTo>
                <a:lnTo>
                  <a:pt x="291464" y="85343"/>
                </a:lnTo>
                <a:lnTo>
                  <a:pt x="249174" y="85343"/>
                </a:lnTo>
                <a:lnTo>
                  <a:pt x="249174" y="70738"/>
                </a:lnTo>
                <a:lnTo>
                  <a:pt x="291464" y="70738"/>
                </a:lnTo>
                <a:lnTo>
                  <a:pt x="291464" y="65785"/>
                </a:lnTo>
                <a:lnTo>
                  <a:pt x="289940" y="62991"/>
                </a:lnTo>
                <a:lnTo>
                  <a:pt x="287781" y="61213"/>
                </a:lnTo>
                <a:lnTo>
                  <a:pt x="287781" y="60706"/>
                </a:lnTo>
                <a:lnTo>
                  <a:pt x="285114" y="58927"/>
                </a:lnTo>
                <a:lnTo>
                  <a:pt x="281812" y="57531"/>
                </a:lnTo>
                <a:close/>
              </a:path>
              <a:path w="332740" h="184785">
                <a:moveTo>
                  <a:pt x="84074" y="57531"/>
                </a:moveTo>
                <a:lnTo>
                  <a:pt x="53085" y="57531"/>
                </a:lnTo>
                <a:lnTo>
                  <a:pt x="48767" y="59308"/>
                </a:lnTo>
                <a:lnTo>
                  <a:pt x="45592" y="62102"/>
                </a:lnTo>
                <a:lnTo>
                  <a:pt x="42925" y="64388"/>
                </a:lnTo>
                <a:lnTo>
                  <a:pt x="40766" y="68071"/>
                </a:lnTo>
                <a:lnTo>
                  <a:pt x="40766" y="88137"/>
                </a:lnTo>
                <a:lnTo>
                  <a:pt x="42925" y="91693"/>
                </a:lnTo>
                <a:lnTo>
                  <a:pt x="45592" y="94487"/>
                </a:lnTo>
                <a:lnTo>
                  <a:pt x="48767" y="96773"/>
                </a:lnTo>
                <a:lnTo>
                  <a:pt x="52450" y="98551"/>
                </a:lnTo>
                <a:lnTo>
                  <a:pt x="80390" y="98551"/>
                </a:lnTo>
                <a:lnTo>
                  <a:pt x="80390" y="99059"/>
                </a:lnTo>
                <a:lnTo>
                  <a:pt x="80899" y="99059"/>
                </a:lnTo>
                <a:lnTo>
                  <a:pt x="80899" y="113156"/>
                </a:lnTo>
                <a:lnTo>
                  <a:pt x="80390" y="113156"/>
                </a:lnTo>
                <a:lnTo>
                  <a:pt x="79882" y="113664"/>
                </a:lnTo>
                <a:lnTo>
                  <a:pt x="96392" y="113664"/>
                </a:lnTo>
                <a:lnTo>
                  <a:pt x="96392" y="95884"/>
                </a:lnTo>
                <a:lnTo>
                  <a:pt x="94360" y="92201"/>
                </a:lnTo>
                <a:lnTo>
                  <a:pt x="88391" y="87121"/>
                </a:lnTo>
                <a:lnTo>
                  <a:pt x="84708" y="85851"/>
                </a:lnTo>
                <a:lnTo>
                  <a:pt x="80390" y="85343"/>
                </a:lnTo>
                <a:lnTo>
                  <a:pt x="56768" y="85343"/>
                </a:lnTo>
                <a:lnTo>
                  <a:pt x="56260" y="84835"/>
                </a:lnTo>
                <a:lnTo>
                  <a:pt x="56260" y="71246"/>
                </a:lnTo>
                <a:lnTo>
                  <a:pt x="56768" y="71246"/>
                </a:lnTo>
                <a:lnTo>
                  <a:pt x="56768" y="70738"/>
                </a:lnTo>
                <a:lnTo>
                  <a:pt x="96392" y="70738"/>
                </a:lnTo>
                <a:lnTo>
                  <a:pt x="96392" y="68071"/>
                </a:lnTo>
                <a:lnTo>
                  <a:pt x="94360" y="64388"/>
                </a:lnTo>
                <a:lnTo>
                  <a:pt x="88391" y="59308"/>
                </a:lnTo>
                <a:lnTo>
                  <a:pt x="84074" y="57531"/>
                </a:lnTo>
                <a:close/>
              </a:path>
              <a:path w="332740" h="184785">
                <a:moveTo>
                  <a:pt x="159130" y="70738"/>
                </a:moveTo>
                <a:lnTo>
                  <a:pt x="143128" y="70738"/>
                </a:lnTo>
                <a:lnTo>
                  <a:pt x="143636" y="71246"/>
                </a:lnTo>
                <a:lnTo>
                  <a:pt x="143636" y="113156"/>
                </a:lnTo>
                <a:lnTo>
                  <a:pt x="143128" y="113156"/>
                </a:lnTo>
                <a:lnTo>
                  <a:pt x="142493" y="113664"/>
                </a:lnTo>
                <a:lnTo>
                  <a:pt x="159130" y="113664"/>
                </a:lnTo>
                <a:lnTo>
                  <a:pt x="159130" y="70738"/>
                </a:lnTo>
                <a:close/>
              </a:path>
              <a:path w="332740" h="184785">
                <a:moveTo>
                  <a:pt x="211083" y="83946"/>
                </a:moveTo>
                <a:lnTo>
                  <a:pt x="194563" y="83946"/>
                </a:lnTo>
                <a:lnTo>
                  <a:pt x="200913" y="99059"/>
                </a:lnTo>
                <a:lnTo>
                  <a:pt x="217329" y="99059"/>
                </a:lnTo>
                <a:lnTo>
                  <a:pt x="211083" y="83946"/>
                </a:lnTo>
                <a:close/>
              </a:path>
              <a:path w="332740" h="184785">
                <a:moveTo>
                  <a:pt x="291464" y="70738"/>
                </a:moveTo>
                <a:lnTo>
                  <a:pt x="275971" y="70738"/>
                </a:lnTo>
                <a:lnTo>
                  <a:pt x="275971" y="85343"/>
                </a:lnTo>
                <a:lnTo>
                  <a:pt x="291464" y="85343"/>
                </a:lnTo>
                <a:lnTo>
                  <a:pt x="291464" y="70738"/>
                </a:lnTo>
                <a:close/>
              </a:path>
              <a:path w="332740" h="184785">
                <a:moveTo>
                  <a:pt x="96392" y="70738"/>
                </a:moveTo>
                <a:lnTo>
                  <a:pt x="80390" y="70738"/>
                </a:lnTo>
                <a:lnTo>
                  <a:pt x="80899" y="71246"/>
                </a:lnTo>
                <a:lnTo>
                  <a:pt x="80899" y="75818"/>
                </a:lnTo>
                <a:lnTo>
                  <a:pt x="84708" y="78485"/>
                </a:lnTo>
                <a:lnTo>
                  <a:pt x="93217" y="78485"/>
                </a:lnTo>
                <a:lnTo>
                  <a:pt x="96392" y="75818"/>
                </a:lnTo>
                <a:lnTo>
                  <a:pt x="96392" y="70738"/>
                </a:lnTo>
                <a:close/>
              </a:path>
            </a:pathLst>
          </a:custGeom>
          <a:solidFill>
            <a:srgbClr val="1EC7F3"/>
          </a:solidFill>
        </p:spPr>
        <p:txBody>
          <a:bodyPr wrap="square" lIns="0" tIns="0" rIns="0" bIns="0" rtlCol="0"/>
          <a:lstStyle/>
          <a:p/>
        </p:txBody>
      </p:sp>
      <p:sp>
        <p:nvSpPr>
          <p:cNvPr id="57" name="object 57"/>
          <p:cNvSpPr txBox="1"/>
          <p:nvPr/>
        </p:nvSpPr>
        <p:spPr>
          <a:xfrm>
            <a:off x="10425176" y="5136007"/>
            <a:ext cx="847090" cy="666750"/>
          </a:xfrm>
          <a:prstGeom prst="rect">
            <a:avLst/>
          </a:prstGeom>
        </p:spPr>
        <p:txBody>
          <a:bodyPr vert="horz" wrap="square" lIns="0" tIns="12700" rIns="0" bIns="0" rtlCol="0">
            <a:spAutoFit/>
          </a:bodyPr>
          <a:lstStyle/>
          <a:p>
            <a:pPr marL="287655">
              <a:lnSpc>
                <a:spcPct val="100000"/>
              </a:lnSpc>
              <a:spcBef>
                <a:spcPts val="100"/>
              </a:spcBef>
            </a:pPr>
            <a:r>
              <a:rPr sz="1400" b="1">
                <a:solidFill>
                  <a:srgbClr val="1EC7F3"/>
                </a:solidFill>
                <a:latin typeface="微软雅黑"/>
                <a:cs typeface="微软雅黑"/>
              </a:rPr>
              <a:t>3</a:t>
            </a:r>
            <a:r>
              <a:rPr sz="1400" b="1" spc="-5">
                <a:solidFill>
                  <a:srgbClr val="1EC7F3"/>
                </a:solidFill>
                <a:latin typeface="微软雅黑"/>
                <a:cs typeface="微软雅黑"/>
              </a:rPr>
              <a:t>7</a:t>
            </a:r>
            <a:r>
              <a:rPr sz="1400" b="1" spc="-10">
                <a:solidFill>
                  <a:srgbClr val="1EC7F3"/>
                </a:solidFill>
                <a:latin typeface="微软雅黑"/>
                <a:cs typeface="微软雅黑"/>
              </a:rPr>
              <a:t>.</a:t>
            </a:r>
            <a:r>
              <a:rPr sz="1400" b="1">
                <a:solidFill>
                  <a:srgbClr val="1EC7F3"/>
                </a:solidFill>
                <a:latin typeface="微软雅黑"/>
                <a:cs typeface="微软雅黑"/>
              </a:rPr>
              <a:t>1%</a:t>
            </a:r>
            <a:endParaRPr sz="1400">
              <a:latin typeface="微软雅黑"/>
              <a:cs typeface="微软雅黑"/>
            </a:endParaRPr>
          </a:p>
          <a:p>
            <a:pPr>
              <a:lnSpc>
                <a:spcPct val="100000"/>
              </a:lnSpc>
              <a:spcBef>
                <a:spcPts val="25"/>
              </a:spcBef>
            </a:pPr>
            <a:endParaRPr sz="900">
              <a:latin typeface="微软雅黑"/>
              <a:cs typeface="微软雅黑"/>
            </a:endParaRPr>
          </a:p>
          <a:p>
            <a:pPr marL="12700">
              <a:lnSpc>
                <a:spcPct val="100000"/>
              </a:lnSpc>
              <a:spcBef>
                <a:spcPts val="5"/>
              </a:spcBef>
            </a:pPr>
            <a:r>
              <a:rPr sz="1400" b="1" spc="-5">
                <a:solidFill>
                  <a:srgbClr val="1EC7F3"/>
                </a:solidFill>
                <a:latin typeface="微软雅黑"/>
                <a:cs typeface="微软雅黑"/>
              </a:rPr>
              <a:t>26.6%</a:t>
            </a:r>
            <a:endParaRPr sz="1400">
              <a:latin typeface="微软雅黑"/>
              <a:cs typeface="微软雅黑"/>
            </a:endParaRPr>
          </a:p>
        </p:txBody>
      </p:sp>
      <p:sp>
        <p:nvSpPr>
          <p:cNvPr id="58" name="object 58"/>
          <p:cNvSpPr/>
          <p:nvPr/>
        </p:nvSpPr>
        <p:spPr>
          <a:xfrm>
            <a:off x="9386316" y="5149596"/>
            <a:ext cx="1188720" cy="216535"/>
          </a:xfrm>
          <a:custGeom>
            <a:rect l="l" t="t" r="r" b="b"/>
            <a:pathLst>
              <a:path w="1188720" h="216535">
                <a:moveTo>
                  <a:pt x="1080515" y="0"/>
                </a:moveTo>
                <a:lnTo>
                  <a:pt x="0" y="0"/>
                </a:lnTo>
                <a:lnTo>
                  <a:pt x="0" y="216407"/>
                </a:lnTo>
                <a:lnTo>
                  <a:pt x="1080515" y="216407"/>
                </a:lnTo>
                <a:lnTo>
                  <a:pt x="1188719" y="108203"/>
                </a:lnTo>
                <a:lnTo>
                  <a:pt x="1080515" y="0"/>
                </a:lnTo>
                <a:close/>
              </a:path>
            </a:pathLst>
          </a:custGeom>
          <a:solidFill>
            <a:srgbClr val="1EC7F3"/>
          </a:solidFill>
        </p:spPr>
        <p:txBody>
          <a:bodyPr wrap="square" lIns="0" tIns="0" rIns="0" bIns="0" rtlCol="0"/>
          <a:lstStyle/>
          <a:p/>
        </p:txBody>
      </p:sp>
      <p:sp>
        <p:nvSpPr>
          <p:cNvPr id="59" name="object 59"/>
          <p:cNvSpPr txBox="1"/>
          <p:nvPr/>
        </p:nvSpPr>
        <p:spPr>
          <a:xfrm>
            <a:off x="9466580" y="5169153"/>
            <a:ext cx="964565" cy="186690"/>
          </a:xfrm>
          <a:prstGeom prst="rect">
            <a:avLst/>
          </a:prstGeom>
        </p:spPr>
        <p:txBody>
          <a:bodyPr vert="horz" wrap="square" lIns="0" tIns="13335" rIns="0" bIns="0" rtlCol="0">
            <a:spAutoFit/>
          </a:bodyPr>
          <a:lstStyle/>
          <a:p>
            <a:pPr marL="12700">
              <a:lnSpc>
                <a:spcPct val="100000"/>
              </a:lnSpc>
              <a:spcBef>
                <a:spcPts val="105"/>
              </a:spcBef>
            </a:pPr>
            <a:r>
              <a:rPr sz="1050" b="1" spc="5">
                <a:solidFill>
                  <a:srgbClr val="FFFFFF"/>
                </a:solidFill>
                <a:latin typeface="微软雅黑"/>
                <a:cs typeface="微软雅黑"/>
              </a:rPr>
              <a:t>用普通洗衣产品</a:t>
            </a:r>
            <a:endParaRPr sz="1050">
              <a:latin typeface="微软雅黑"/>
              <a:cs typeface="微软雅黑"/>
            </a:endParaRPr>
          </a:p>
        </p:txBody>
      </p:sp>
      <p:sp>
        <p:nvSpPr>
          <p:cNvPr id="60" name="object 60"/>
          <p:cNvSpPr/>
          <p:nvPr/>
        </p:nvSpPr>
        <p:spPr>
          <a:xfrm>
            <a:off x="9386316" y="5577840"/>
            <a:ext cx="901065" cy="215265"/>
          </a:xfrm>
          <a:custGeom>
            <a:rect l="l" t="t" r="r" b="b"/>
            <a:pathLst>
              <a:path w="901065" h="215264">
                <a:moveTo>
                  <a:pt x="793241" y="0"/>
                </a:moveTo>
                <a:lnTo>
                  <a:pt x="0" y="0"/>
                </a:lnTo>
                <a:lnTo>
                  <a:pt x="0" y="214884"/>
                </a:lnTo>
                <a:lnTo>
                  <a:pt x="793241" y="214884"/>
                </a:lnTo>
                <a:lnTo>
                  <a:pt x="900683" y="107442"/>
                </a:lnTo>
                <a:lnTo>
                  <a:pt x="793241" y="0"/>
                </a:lnTo>
                <a:close/>
              </a:path>
            </a:pathLst>
          </a:custGeom>
          <a:solidFill>
            <a:srgbClr val="1EC7F3"/>
          </a:solidFill>
        </p:spPr>
        <p:txBody>
          <a:bodyPr wrap="square" lIns="0" tIns="0" rIns="0" bIns="0" rtlCol="0"/>
          <a:lstStyle/>
          <a:p/>
        </p:txBody>
      </p:sp>
      <p:sp>
        <p:nvSpPr>
          <p:cNvPr id="61" name="object 61"/>
          <p:cNvSpPr txBox="1"/>
          <p:nvPr/>
        </p:nvSpPr>
        <p:spPr>
          <a:xfrm>
            <a:off x="9466580" y="5593181"/>
            <a:ext cx="657860" cy="177800"/>
          </a:xfrm>
          <a:prstGeom prst="rect">
            <a:avLst/>
          </a:prstGeom>
        </p:spPr>
        <p:txBody>
          <a:bodyPr vert="horz" wrap="square" lIns="0" tIns="12065" rIns="0" bIns="0" rtlCol="0">
            <a:spAutoFit/>
          </a:bodyPr>
          <a:lstStyle/>
          <a:p>
            <a:pPr marL="12700">
              <a:lnSpc>
                <a:spcPct val="100000"/>
              </a:lnSpc>
              <a:spcBef>
                <a:spcPts val="95"/>
              </a:spcBef>
            </a:pPr>
            <a:r>
              <a:rPr sz="1000" b="1" spc="-5">
                <a:solidFill>
                  <a:srgbClr val="FFFFFF"/>
                </a:solidFill>
                <a:latin typeface="微软雅黑"/>
                <a:cs typeface="微软雅黑"/>
              </a:rPr>
              <a:t>用清水洗涤</a:t>
            </a:r>
            <a:endParaRPr sz="1000">
              <a:latin typeface="微软雅黑"/>
              <a:cs typeface="微软雅黑"/>
            </a:endParaRPr>
          </a:p>
        </p:txBody>
      </p:sp>
      <p:sp>
        <p:nvSpPr>
          <p:cNvPr id="62" name="object 62"/>
          <p:cNvSpPr/>
          <p:nvPr/>
        </p:nvSpPr>
        <p:spPr>
          <a:xfrm>
            <a:off x="6083046" y="5001005"/>
            <a:ext cx="2748280" cy="498475"/>
          </a:xfrm>
          <a:custGeom>
            <a:rect l="l" t="t" r="r" b="b"/>
            <a:pathLst>
              <a:path w="2748279" h="498475">
                <a:moveTo>
                  <a:pt x="0" y="36449"/>
                </a:moveTo>
                <a:lnTo>
                  <a:pt x="2873" y="22288"/>
                </a:lnTo>
                <a:lnTo>
                  <a:pt x="10699" y="10699"/>
                </a:lnTo>
                <a:lnTo>
                  <a:pt x="22288" y="2873"/>
                </a:lnTo>
                <a:lnTo>
                  <a:pt x="36449" y="0"/>
                </a:lnTo>
                <a:lnTo>
                  <a:pt x="2711323" y="0"/>
                </a:lnTo>
                <a:lnTo>
                  <a:pt x="2725483" y="2873"/>
                </a:lnTo>
                <a:lnTo>
                  <a:pt x="2737072" y="10699"/>
                </a:lnTo>
                <a:lnTo>
                  <a:pt x="2744898" y="22288"/>
                </a:lnTo>
                <a:lnTo>
                  <a:pt x="2747772" y="36449"/>
                </a:lnTo>
                <a:lnTo>
                  <a:pt x="2747772" y="461899"/>
                </a:lnTo>
                <a:lnTo>
                  <a:pt x="2744898" y="476059"/>
                </a:lnTo>
                <a:lnTo>
                  <a:pt x="2737072" y="487648"/>
                </a:lnTo>
                <a:lnTo>
                  <a:pt x="2725483" y="495474"/>
                </a:lnTo>
                <a:lnTo>
                  <a:pt x="2711323" y="498348"/>
                </a:lnTo>
                <a:lnTo>
                  <a:pt x="36449" y="498348"/>
                </a:lnTo>
                <a:lnTo>
                  <a:pt x="22288" y="495474"/>
                </a:lnTo>
                <a:lnTo>
                  <a:pt x="10699" y="487648"/>
                </a:lnTo>
                <a:lnTo>
                  <a:pt x="2873" y="476059"/>
                </a:lnTo>
                <a:lnTo>
                  <a:pt x="0" y="461899"/>
                </a:lnTo>
                <a:lnTo>
                  <a:pt x="0" y="36449"/>
                </a:lnTo>
                <a:close/>
              </a:path>
            </a:pathLst>
          </a:custGeom>
          <a:ln w="19050">
            <a:solidFill>
              <a:srgbClr val="00AFEF"/>
            </a:solidFill>
            <a:prstDash val="sysDot"/>
          </a:ln>
        </p:spPr>
        <p:txBody>
          <a:bodyPr wrap="square" lIns="0" tIns="0" rIns="0" bIns="0" rtlCol="0"/>
          <a:lstStyle/>
          <a:p/>
        </p:txBody>
      </p:sp>
      <p:sp>
        <p:nvSpPr>
          <p:cNvPr id="63" name="object 63"/>
          <p:cNvSpPr/>
          <p:nvPr/>
        </p:nvSpPr>
        <p:spPr>
          <a:xfrm>
            <a:off x="9004554" y="4501134"/>
            <a:ext cx="2854960" cy="498475"/>
          </a:xfrm>
          <a:custGeom>
            <a:rect l="l" t="t" r="r" b="b"/>
            <a:pathLst>
              <a:path w="2854959" h="498475">
                <a:moveTo>
                  <a:pt x="0" y="36449"/>
                </a:moveTo>
                <a:lnTo>
                  <a:pt x="2873" y="22288"/>
                </a:lnTo>
                <a:lnTo>
                  <a:pt x="10699" y="10699"/>
                </a:lnTo>
                <a:lnTo>
                  <a:pt x="22288" y="2873"/>
                </a:lnTo>
                <a:lnTo>
                  <a:pt x="36449" y="0"/>
                </a:lnTo>
                <a:lnTo>
                  <a:pt x="2818003" y="0"/>
                </a:lnTo>
                <a:lnTo>
                  <a:pt x="2832163" y="2873"/>
                </a:lnTo>
                <a:lnTo>
                  <a:pt x="2843752" y="10699"/>
                </a:lnTo>
                <a:lnTo>
                  <a:pt x="2851578" y="22288"/>
                </a:lnTo>
                <a:lnTo>
                  <a:pt x="2854452" y="36449"/>
                </a:lnTo>
                <a:lnTo>
                  <a:pt x="2854452" y="461899"/>
                </a:lnTo>
                <a:lnTo>
                  <a:pt x="2851578" y="476059"/>
                </a:lnTo>
                <a:lnTo>
                  <a:pt x="2843752" y="487648"/>
                </a:lnTo>
                <a:lnTo>
                  <a:pt x="2832163" y="495474"/>
                </a:lnTo>
                <a:lnTo>
                  <a:pt x="2818003" y="498348"/>
                </a:lnTo>
                <a:lnTo>
                  <a:pt x="36449" y="498348"/>
                </a:lnTo>
                <a:lnTo>
                  <a:pt x="22288" y="495474"/>
                </a:lnTo>
                <a:lnTo>
                  <a:pt x="10699" y="487648"/>
                </a:lnTo>
                <a:lnTo>
                  <a:pt x="2873" y="476059"/>
                </a:lnTo>
                <a:lnTo>
                  <a:pt x="0" y="461899"/>
                </a:lnTo>
                <a:lnTo>
                  <a:pt x="0" y="36449"/>
                </a:lnTo>
                <a:close/>
              </a:path>
            </a:pathLst>
          </a:custGeom>
          <a:ln w="19050">
            <a:solidFill>
              <a:srgbClr val="00AFEF"/>
            </a:solidFill>
            <a:prstDash val="sysDot"/>
          </a:ln>
        </p:spPr>
        <p:txBody>
          <a:bodyPr wrap="square" lIns="0" tIns="0" rIns="0" bIns="0" rtlCol="0"/>
          <a:lstStyle/>
          <a:p/>
        </p:txBody>
      </p:sp>
      <p:sp>
        <p:nvSpPr>
          <p:cNvPr id="64" name="object 64"/>
          <p:cNvSpPr txBox="1"/>
          <p:nvPr/>
        </p:nvSpPr>
        <p:spPr>
          <a:xfrm rot="18900000">
            <a:off x="4062142" y="3339572"/>
            <a:ext cx="4015843" cy="127000"/>
          </a:xfrm>
          <a:prstGeom prst="rect">
            <a:avLst/>
          </a:prstGeom>
        </p:spPr>
        <p:txBody>
          <a:bodyPr vert="horz" wrap="square" lIns="0" tIns="0" rIns="0" bIns="0" rtlCol="0">
            <a:spAutoFit/>
          </a:bodyPr>
          <a:lstStyle/>
          <a:p>
            <a:pPr>
              <a:lnSpc>
                <a:spcPts val="990"/>
              </a:lnSpc>
            </a:pPr>
            <a:r>
              <a:rPr sz="1000" spc="-25">
                <a:latin typeface="宋体"/>
                <a:cs typeface="宋体"/>
              </a:rPr>
              <a:t>用户702693615于2023-12-30日下载，仅供本人内部使用，不可传播与转载</a:t>
            </a:r>
            <a:endParaRPr sz="1000">
              <a:latin typeface="宋体"/>
              <a:cs typeface="宋体"/>
            </a:endParaRPr>
          </a:p>
        </p:txBody>
      </p:sp>
      <p:sp>
        <p:nvSpPr>
          <p:cNvPr id="65" name="object 65"/>
          <p:cNvSpPr txBox="1"/>
          <p:nvPr/>
        </p:nvSpPr>
        <p:spPr>
          <a:xfrm>
            <a:off x="523748" y="6390583"/>
            <a:ext cx="3419475" cy="321945"/>
          </a:xfrm>
          <a:prstGeom prst="rect">
            <a:avLst/>
          </a:prstGeom>
        </p:spPr>
        <p:txBody>
          <a:bodyPr vert="horz" wrap="square" lIns="0" tIns="17145" rIns="0" bIns="0" rtlCol="0">
            <a:spAutoFit/>
          </a:bodyPr>
          <a:lstStyle/>
          <a:p>
            <a:pPr marL="20955">
              <a:lnSpc>
                <a:spcPct val="100000"/>
              </a:lnSpc>
              <a:spcBef>
                <a:spcPts val="135"/>
              </a:spcBef>
            </a:pPr>
            <a:r>
              <a:rPr sz="700" spc="-5">
                <a:solidFill>
                  <a:srgbClr val="7E7E7E"/>
                </a:solidFill>
                <a:latin typeface="微软雅黑"/>
                <a:cs typeface="微软雅黑"/>
              </a:rPr>
              <a:t>来源：艾瑞智研平台</a:t>
            </a:r>
            <a:r>
              <a:rPr sz="700" spc="-10">
                <a:solidFill>
                  <a:srgbClr val="7E7E7E"/>
                </a:solidFill>
                <a:latin typeface="微软雅黑"/>
                <a:cs typeface="微软雅黑"/>
              </a:rPr>
              <a:t>-</a:t>
            </a:r>
            <a:r>
              <a:rPr sz="700" spc="-5">
                <a:solidFill>
                  <a:srgbClr val="7E7E7E"/>
                </a:solidFill>
                <a:latin typeface="微软雅黑"/>
                <a:cs typeface="微软雅黑"/>
              </a:rPr>
              <a:t>消费洞察数据</a:t>
            </a:r>
            <a:r>
              <a:rPr sz="700" spc="5">
                <a:solidFill>
                  <a:srgbClr val="7E7E7E"/>
                </a:solidFill>
                <a:latin typeface="微软雅黑"/>
                <a:cs typeface="微软雅黑"/>
              </a:rPr>
              <a:t>库</a:t>
            </a:r>
            <a:r>
              <a:rPr sz="700" spc="-5">
                <a:solidFill>
                  <a:srgbClr val="7E7E7E"/>
                </a:solidFill>
                <a:latin typeface="微软雅黑"/>
                <a:cs typeface="微软雅黑"/>
              </a:rPr>
              <a:t>，请</a:t>
            </a:r>
            <a:r>
              <a:rPr sz="700" spc="5">
                <a:solidFill>
                  <a:srgbClr val="7E7E7E"/>
                </a:solidFill>
                <a:latin typeface="微软雅黑"/>
                <a:cs typeface="微软雅黑"/>
              </a:rPr>
              <a:t>问</a:t>
            </a:r>
            <a:r>
              <a:rPr sz="700" spc="-5">
                <a:solidFill>
                  <a:srgbClr val="7E7E7E"/>
                </a:solidFill>
                <a:latin typeface="微软雅黑"/>
                <a:cs typeface="微软雅黑"/>
              </a:rPr>
              <a:t>您日</a:t>
            </a:r>
            <a:r>
              <a:rPr sz="700" spc="5">
                <a:solidFill>
                  <a:srgbClr val="7E7E7E"/>
                </a:solidFill>
                <a:latin typeface="微软雅黑"/>
                <a:cs typeface="微软雅黑"/>
              </a:rPr>
              <a:t>常</a:t>
            </a:r>
            <a:r>
              <a:rPr sz="700" spc="-5">
                <a:solidFill>
                  <a:srgbClr val="7E7E7E"/>
                </a:solidFill>
                <a:latin typeface="微软雅黑"/>
                <a:cs typeface="微软雅黑"/>
              </a:rPr>
              <a:t>私处</a:t>
            </a:r>
            <a:r>
              <a:rPr sz="700" spc="5">
                <a:solidFill>
                  <a:srgbClr val="7E7E7E"/>
                </a:solidFill>
                <a:latin typeface="微软雅黑"/>
                <a:cs typeface="微软雅黑"/>
              </a:rPr>
              <a:t>护</a:t>
            </a:r>
            <a:r>
              <a:rPr sz="700" spc="-5">
                <a:solidFill>
                  <a:srgbClr val="7E7E7E"/>
                </a:solidFill>
                <a:latin typeface="微软雅黑"/>
                <a:cs typeface="微软雅黑"/>
              </a:rPr>
              <a:t>理需</a:t>
            </a:r>
            <a:r>
              <a:rPr sz="700" spc="5">
                <a:solidFill>
                  <a:srgbClr val="7E7E7E"/>
                </a:solidFill>
                <a:latin typeface="微软雅黑"/>
                <a:cs typeface="微软雅黑"/>
              </a:rPr>
              <a:t>求</a:t>
            </a:r>
            <a:r>
              <a:rPr sz="700" spc="-5">
                <a:solidFill>
                  <a:srgbClr val="7E7E7E"/>
                </a:solidFill>
                <a:latin typeface="微软雅黑"/>
                <a:cs typeface="微软雅黑"/>
              </a:rPr>
              <a:t>主要</a:t>
            </a:r>
            <a:r>
              <a:rPr sz="700" spc="5">
                <a:solidFill>
                  <a:srgbClr val="7E7E7E"/>
                </a:solidFill>
                <a:latin typeface="微软雅黑"/>
                <a:cs typeface="微软雅黑"/>
              </a:rPr>
              <a:t>有</a:t>
            </a:r>
            <a:r>
              <a:rPr sz="700" spc="-5">
                <a:solidFill>
                  <a:srgbClr val="7E7E7E"/>
                </a:solidFill>
                <a:latin typeface="微软雅黑"/>
                <a:cs typeface="微软雅黑"/>
              </a:rPr>
              <a:t>哪些</a:t>
            </a:r>
            <a:r>
              <a:rPr sz="700">
                <a:solidFill>
                  <a:srgbClr val="7E7E7E"/>
                </a:solidFill>
                <a:latin typeface="微软雅黑"/>
                <a:cs typeface="微软雅黑"/>
              </a:rPr>
              <a:t>？n=1060</a:t>
            </a:r>
            <a:endParaRPr sz="700">
              <a:latin typeface="微软雅黑"/>
              <a:cs typeface="微软雅黑"/>
            </a:endParaRPr>
          </a:p>
          <a:p>
            <a:pPr marL="12700">
              <a:lnSpc>
                <a:spcPct val="100000"/>
              </a:lnSpc>
              <a:spcBef>
                <a:spcPts val="605"/>
              </a:spcBef>
            </a:pPr>
            <a:r>
              <a:rPr sz="700" spc="-10">
                <a:solidFill>
                  <a:srgbClr val="7E7E7E"/>
                </a:solidFill>
                <a:latin typeface="Arial"/>
                <a:cs typeface="Arial"/>
              </a:rPr>
              <a:t>©2023.12 </a:t>
            </a:r>
            <a:r>
              <a:rPr sz="700" spc="-5">
                <a:solidFill>
                  <a:srgbClr val="7E7E7E"/>
                </a:solidFill>
                <a:latin typeface="Arial"/>
                <a:cs typeface="Arial"/>
              </a:rPr>
              <a:t>iResearch</a:t>
            </a:r>
            <a:r>
              <a:rPr sz="700" spc="4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66" name="object 66"/>
          <p:cNvSpPr txBox="1"/>
          <p:nvPr/>
        </p:nvSpPr>
        <p:spPr>
          <a:xfrm>
            <a:off x="6325361" y="6391498"/>
            <a:ext cx="4883150" cy="142240"/>
          </a:xfrm>
          <a:prstGeom prst="rect">
            <a:avLst/>
          </a:prstGeom>
        </p:spPr>
        <p:txBody>
          <a:bodyPr vert="horz" wrap="square" lIns="0" tIns="17145" rIns="0" bIns="0" rtlCol="0">
            <a:spAutoFit/>
          </a:bodyPr>
          <a:lstStyle/>
          <a:p>
            <a:pPr marL="12700">
              <a:lnSpc>
                <a:spcPct val="100000"/>
              </a:lnSpc>
              <a:spcBef>
                <a:spcPts val="135"/>
              </a:spcBef>
            </a:pPr>
            <a:r>
              <a:rPr sz="700" spc="-5">
                <a:solidFill>
                  <a:srgbClr val="7E7E7E"/>
                </a:solidFill>
                <a:latin typeface="微软雅黑"/>
                <a:cs typeface="微软雅黑"/>
              </a:rPr>
              <a:t>来源：艾瑞智研平台</a:t>
            </a:r>
            <a:r>
              <a:rPr sz="700" spc="-10">
                <a:solidFill>
                  <a:srgbClr val="7E7E7E"/>
                </a:solidFill>
                <a:latin typeface="微软雅黑"/>
                <a:cs typeface="微软雅黑"/>
              </a:rPr>
              <a:t>-</a:t>
            </a:r>
            <a:r>
              <a:rPr sz="700" spc="-5">
                <a:solidFill>
                  <a:srgbClr val="7E7E7E"/>
                </a:solidFill>
                <a:latin typeface="微软雅黑"/>
                <a:cs typeface="微软雅黑"/>
              </a:rPr>
              <a:t>消费洞察数据</a:t>
            </a:r>
            <a:r>
              <a:rPr sz="700" spc="5">
                <a:solidFill>
                  <a:srgbClr val="7E7E7E"/>
                </a:solidFill>
                <a:latin typeface="微软雅黑"/>
                <a:cs typeface="微软雅黑"/>
              </a:rPr>
              <a:t>库</a:t>
            </a:r>
            <a:r>
              <a:rPr sz="700" spc="-5">
                <a:solidFill>
                  <a:srgbClr val="7E7E7E"/>
                </a:solidFill>
                <a:latin typeface="微软雅黑"/>
                <a:cs typeface="微软雅黑"/>
              </a:rPr>
              <a:t>，A8</a:t>
            </a:r>
            <a:r>
              <a:rPr sz="700" spc="45">
                <a:solidFill>
                  <a:srgbClr val="7E7E7E"/>
                </a:solidFill>
                <a:latin typeface="微软雅黑"/>
                <a:cs typeface="微软雅黑"/>
              </a:rPr>
              <a:t> </a:t>
            </a:r>
            <a:r>
              <a:rPr sz="700" spc="-5">
                <a:solidFill>
                  <a:srgbClr val="7E7E7E"/>
                </a:solidFill>
                <a:latin typeface="微软雅黑"/>
                <a:cs typeface="微软雅黑"/>
              </a:rPr>
              <a:t>请问您日常如何护理私处</a:t>
            </a:r>
            <a:r>
              <a:rPr sz="700" spc="50">
                <a:solidFill>
                  <a:srgbClr val="7E7E7E"/>
                </a:solidFill>
                <a:latin typeface="微软雅黑"/>
                <a:cs typeface="微软雅黑"/>
              </a:rPr>
              <a:t> </a:t>
            </a:r>
            <a:r>
              <a:rPr sz="700" spc="-5">
                <a:solidFill>
                  <a:srgbClr val="7E7E7E"/>
                </a:solidFill>
                <a:latin typeface="微软雅黑"/>
                <a:cs typeface="微软雅黑"/>
              </a:rPr>
              <a:t>？n=1060；A9</a:t>
            </a:r>
            <a:r>
              <a:rPr sz="700" spc="40">
                <a:solidFill>
                  <a:srgbClr val="7E7E7E"/>
                </a:solidFill>
                <a:latin typeface="微软雅黑"/>
                <a:cs typeface="微软雅黑"/>
              </a:rPr>
              <a:t> </a:t>
            </a:r>
            <a:r>
              <a:rPr sz="700" spc="-5">
                <a:solidFill>
                  <a:srgbClr val="7E7E7E"/>
                </a:solidFill>
                <a:latin typeface="微软雅黑"/>
                <a:cs typeface="微软雅黑"/>
              </a:rPr>
              <a:t>请问您日常如何清洗内裤？</a:t>
            </a:r>
            <a:r>
              <a:rPr sz="700" spc="50">
                <a:solidFill>
                  <a:srgbClr val="7E7E7E"/>
                </a:solidFill>
                <a:latin typeface="微软雅黑"/>
                <a:cs typeface="微软雅黑"/>
              </a:rPr>
              <a:t> </a:t>
            </a:r>
            <a:r>
              <a:rPr sz="700" spc="-5">
                <a:solidFill>
                  <a:srgbClr val="7E7E7E"/>
                </a:solidFill>
                <a:latin typeface="微软雅黑"/>
                <a:cs typeface="微软雅黑"/>
              </a:rPr>
              <a:t>n=1060。</a:t>
            </a:r>
            <a:endParaRPr sz="700">
              <a:latin typeface="微软雅黑"/>
              <a:cs typeface="微软雅黑"/>
            </a:endParaRPr>
          </a:p>
        </p:txBody>
      </p:sp>
      <p:sp>
        <p:nvSpPr>
          <p:cNvPr id="67" name="object 67"/>
          <p:cNvSpPr txBox="1"/>
          <p:nvPr/>
        </p:nvSpPr>
        <p:spPr>
          <a:xfrm>
            <a:off x="10802239" y="6563522"/>
            <a:ext cx="1221740" cy="160655"/>
          </a:xfrm>
          <a:prstGeom prst="rect">
            <a:avLst/>
          </a:prstGeom>
        </p:spPr>
        <p:txBody>
          <a:bodyPr vert="horz" wrap="square" lIns="0" tIns="19050" rIns="0" bIns="0" rtlCol="0">
            <a:spAutoFit/>
          </a:bodyPr>
          <a:lstStyle/>
          <a:p>
            <a:pPr marL="12700">
              <a:lnSpc>
                <a:spcPct val="100000"/>
              </a:lnSpc>
              <a:spcBef>
                <a:spcPts val="150"/>
              </a:spcBef>
              <a:tabLst>
                <a:tab pos="1063625"/>
              </a:tabLst>
            </a:pPr>
            <a:r>
              <a:rPr sz="700" spc="-5">
                <a:solidFill>
                  <a:srgbClr val="7E7E7E"/>
                </a:solidFill>
                <a:latin typeface="Arial"/>
                <a:cs typeface="Arial"/>
                <a:hlinkClick r:id="rId4"/>
              </a:rPr>
              <a:t>www.iresearch.com.cn</a:t>
            </a:r>
            <a:r>
              <a:rPr sz="700" spc="-5">
                <a:solidFill>
                  <a:srgbClr val="7E7E7E"/>
                </a:solidFill>
                <a:latin typeface="Arial"/>
                <a:cs typeface="Arial"/>
              </a:rPr>
              <a:t>	</a:t>
            </a:r>
            <a:fld id="{81D60167-4931-47E6-BA6A-407CBD079E47}" type="slidenum">
              <a:rPr sz="800">
                <a:solidFill>
                  <a:srgbClr val="7E7E7E"/>
                </a:solidFill>
                <a:latin typeface="微软雅黑"/>
                <a:cs typeface="微软雅黑"/>
              </a:rPr>
              <a:t>15</a:t>
            </a:fld>
            <a:endParaRPr sz="800">
              <a:latin typeface="微软雅黑"/>
              <a:cs typeface="微软雅黑"/>
            </a:endParaRPr>
          </a:p>
        </p:txBody>
      </p:sp>
      <p:sp>
        <p:nvSpPr>
          <p:cNvPr id="68" name="object 68"/>
          <p:cNvSpPr txBox="1"/>
          <p:nvPr/>
        </p:nvSpPr>
        <p:spPr>
          <a:xfrm>
            <a:off x="5009134" y="6587887"/>
            <a:ext cx="911860" cy="124460"/>
          </a:xfrm>
          <a:prstGeom prst="rect">
            <a:avLst/>
          </a:prstGeom>
        </p:spPr>
        <p:txBody>
          <a:bodyPr vert="horz" wrap="square" lIns="0" tIns="3810" rIns="0" bIns="0" rtlCol="0">
            <a:spAutoFit/>
          </a:bodyPr>
          <a:lstStyle/>
          <a:p>
            <a:pPr marL="12700">
              <a:lnSpc>
                <a:spcPct val="100000"/>
              </a:lnSpc>
              <a:spcBef>
                <a:spcPts val="30"/>
              </a:spcBef>
            </a:pPr>
            <a:r>
              <a:rPr sz="700" spc="-20">
                <a:solidFill>
                  <a:srgbClr val="7E7E7E"/>
                </a:solidFill>
                <a:latin typeface="Arial"/>
                <a:cs typeface="Arial"/>
                <a:hlinkClick r:id="rId4"/>
              </a:rPr>
              <a:t>www</a:t>
            </a:r>
            <a:r>
              <a:rPr sz="700" spc="-5">
                <a:solidFill>
                  <a:srgbClr val="7E7E7E"/>
                </a:solidFill>
                <a:latin typeface="Arial"/>
                <a:cs typeface="Arial"/>
                <a:hlinkClick r:id="rId4"/>
              </a:rPr>
              <a:t>.i</a:t>
            </a:r>
            <a:r>
              <a:rPr sz="700" spc="-10">
                <a:solidFill>
                  <a:srgbClr val="7E7E7E"/>
                </a:solidFill>
                <a:latin typeface="Arial"/>
                <a:cs typeface="Arial"/>
                <a:hlinkClick r:id="rId4"/>
              </a:rPr>
              <a:t>re</a:t>
            </a:r>
            <a:r>
              <a:rPr sz="700" spc="-5">
                <a:solidFill>
                  <a:srgbClr val="7E7E7E"/>
                </a:solidFill>
                <a:latin typeface="Arial"/>
                <a:cs typeface="Arial"/>
                <a:hlinkClick r:id="rId4"/>
              </a:rPr>
              <a:t>s</a:t>
            </a:r>
            <a:r>
              <a:rPr sz="700" spc="-10">
                <a:solidFill>
                  <a:srgbClr val="7E7E7E"/>
                </a:solidFill>
                <a:latin typeface="Arial"/>
                <a:cs typeface="Arial"/>
                <a:hlinkClick r:id="rId4"/>
              </a:rPr>
              <a:t>ear</a:t>
            </a:r>
            <a:r>
              <a:rPr sz="700" spc="-5">
                <a:solidFill>
                  <a:srgbClr val="7E7E7E"/>
                </a:solidFill>
                <a:latin typeface="Arial"/>
                <a:cs typeface="Arial"/>
                <a:hlinkClick r:id="rId4"/>
              </a:rPr>
              <a:t>c</a:t>
            </a:r>
            <a:r>
              <a:rPr sz="700">
                <a:solidFill>
                  <a:srgbClr val="7E7E7E"/>
                </a:solidFill>
                <a:latin typeface="Arial"/>
                <a:cs typeface="Arial"/>
                <a:hlinkClick r:id="rId4"/>
              </a:rPr>
              <a:t>h</a:t>
            </a:r>
            <a:r>
              <a:rPr sz="700" spc="-5">
                <a:solidFill>
                  <a:srgbClr val="7E7E7E"/>
                </a:solidFill>
                <a:latin typeface="Arial"/>
                <a:cs typeface="Arial"/>
                <a:hlinkClick r:id="rId4"/>
              </a:rPr>
              <a:t>.c</a:t>
            </a:r>
            <a:r>
              <a:rPr sz="700" spc="-10">
                <a:solidFill>
                  <a:srgbClr val="7E7E7E"/>
                </a:solidFill>
                <a:latin typeface="Arial"/>
                <a:cs typeface="Arial"/>
                <a:hlinkClick r:id="rId4"/>
              </a:rPr>
              <a:t>o</a:t>
            </a:r>
            <a:r>
              <a:rPr sz="700" spc="10">
                <a:solidFill>
                  <a:srgbClr val="7E7E7E"/>
                </a:solidFill>
                <a:latin typeface="Arial"/>
                <a:cs typeface="Arial"/>
                <a:hlinkClick r:id="rId4"/>
              </a:rPr>
              <a:t>m</a:t>
            </a:r>
            <a:r>
              <a:rPr sz="700" spc="-5">
                <a:solidFill>
                  <a:srgbClr val="7E7E7E"/>
                </a:solidFill>
                <a:latin typeface="Arial"/>
                <a:cs typeface="Arial"/>
                <a:hlinkClick r:id="rId4"/>
              </a:rPr>
              <a:t>.cn</a:t>
            </a:r>
            <a:endParaRPr sz="700">
              <a:latin typeface="Arial"/>
              <a:cs typeface="Arial"/>
            </a:endParaRPr>
          </a:p>
        </p:txBody>
      </p:sp>
      <p:sp>
        <p:nvSpPr>
          <p:cNvPr id="69" name="object 69"/>
          <p:cNvSpPr txBox="1"/>
          <p:nvPr/>
        </p:nvSpPr>
        <p:spPr>
          <a:xfrm>
            <a:off x="6316471" y="6588801"/>
            <a:ext cx="1001394" cy="124460"/>
          </a:xfrm>
          <a:prstGeom prst="rect">
            <a:avLst/>
          </a:prstGeom>
        </p:spPr>
        <p:txBody>
          <a:bodyPr vert="horz" wrap="square" lIns="0" tIns="3810" rIns="0" bIns="0" rtlCol="0">
            <a:spAutoFit/>
          </a:bodyPr>
          <a:lstStyle/>
          <a:p>
            <a:pPr marL="12700">
              <a:lnSpc>
                <a:spcPct val="100000"/>
              </a:lnSpc>
              <a:spcBef>
                <a:spcPts val="30"/>
              </a:spcBef>
            </a:pPr>
            <a:r>
              <a:rPr sz="700" spc="-10">
                <a:solidFill>
                  <a:srgbClr val="7E7E7E"/>
                </a:solidFill>
                <a:latin typeface="Arial"/>
                <a:cs typeface="Arial"/>
              </a:rPr>
              <a:t>©2023.12 </a:t>
            </a:r>
            <a:r>
              <a:rPr sz="700" spc="-5">
                <a:solidFill>
                  <a:srgbClr val="7E7E7E"/>
                </a:solidFill>
                <a:latin typeface="Arial"/>
                <a:cs typeface="Arial"/>
              </a:rPr>
              <a:t>iResearch</a:t>
            </a:r>
            <a:r>
              <a:rPr sz="700" spc="1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0655934"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3" name="object 3"/>
          <p:cNvSpPr/>
          <p:nvPr/>
        </p:nvSpPr>
        <p:spPr>
          <a:xfrm>
            <a:off x="8409089" y="314232"/>
            <a:ext cx="638817" cy="540433"/>
          </a:xfrm>
          <a:prstGeom prst="rect">
            <a:avLst/>
          </a:prstGeom>
          <a:blipFill>
            <a:blip r:embed="rId2"/>
            <a:stretch>
              <a:fillRect/>
            </a:stretch>
          </a:blipFill>
        </p:spPr>
        <p:txBody>
          <a:bodyPr wrap="square" lIns="0" tIns="0" rIns="0" bIns="0" rtlCol="0"/>
          <a:lstStyle/>
          <a:p/>
        </p:txBody>
      </p:sp>
      <p:sp>
        <p:nvSpPr>
          <p:cNvPr id="4" name="object 4"/>
          <p:cNvSpPr/>
          <p:nvPr/>
        </p:nvSpPr>
        <p:spPr>
          <a:xfrm>
            <a:off x="9323831" y="417576"/>
            <a:ext cx="1260348" cy="277367"/>
          </a:xfrm>
          <a:prstGeom prst="rect">
            <a:avLst/>
          </a:prstGeom>
          <a:blipFill>
            <a:blip r:embed="rId3"/>
            <a:stretch>
              <a:fillRect/>
            </a:stretch>
          </a:blipFill>
        </p:spPr>
        <p:txBody>
          <a:bodyPr wrap="square" lIns="0" tIns="0" rIns="0" bIns="0" rtlCol="0"/>
          <a:lstStyle/>
          <a:p/>
        </p:txBody>
      </p:sp>
      <p:sp>
        <p:nvSpPr>
          <p:cNvPr id="5" name="object 5"/>
          <p:cNvSpPr txBox="1"/>
          <p:nvPr/>
        </p:nvSpPr>
        <p:spPr>
          <a:xfrm>
            <a:off x="9101708"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6" name="object 6"/>
          <p:cNvSpPr/>
          <p:nvPr/>
        </p:nvSpPr>
        <p:spPr>
          <a:xfrm>
            <a:off x="539495" y="6573011"/>
            <a:ext cx="5324475" cy="0"/>
          </a:xfrm>
          <a:custGeom>
            <a:rect l="l" t="t" r="r" b="b"/>
            <a:pathLst>
              <a:path w="5324475">
                <a:moveTo>
                  <a:pt x="0" y="0"/>
                </a:moveTo>
                <a:lnTo>
                  <a:pt x="5324220" y="0"/>
                </a:lnTo>
              </a:path>
            </a:pathLst>
          </a:custGeom>
          <a:ln w="6350">
            <a:solidFill>
              <a:srgbClr val="BEBEBE"/>
            </a:solidFill>
          </a:ln>
        </p:spPr>
        <p:txBody>
          <a:bodyPr wrap="square" lIns="0" tIns="0" rIns="0" bIns="0" rtlCol="0"/>
          <a:lstStyle/>
          <a:p/>
        </p:txBody>
      </p:sp>
      <p:sp>
        <p:nvSpPr>
          <p:cNvPr id="7" name="object 7"/>
          <p:cNvSpPr/>
          <p:nvPr/>
        </p:nvSpPr>
        <p:spPr>
          <a:xfrm>
            <a:off x="6332220" y="6574535"/>
            <a:ext cx="5324475" cy="0"/>
          </a:xfrm>
          <a:custGeom>
            <a:rect l="l" t="t" r="r" b="b"/>
            <a:pathLst>
              <a:path w="5324475">
                <a:moveTo>
                  <a:pt x="0" y="0"/>
                </a:moveTo>
                <a:lnTo>
                  <a:pt x="5324221" y="0"/>
                </a:lnTo>
              </a:path>
            </a:pathLst>
          </a:custGeom>
          <a:ln w="6350">
            <a:solidFill>
              <a:srgbClr val="BEBEBE"/>
            </a:solidFill>
          </a:ln>
        </p:spPr>
        <p:txBody>
          <a:bodyPr wrap="square" lIns="0" tIns="0" rIns="0" bIns="0" rtlCol="0"/>
          <a:lstStyle/>
          <a:p/>
        </p:txBody>
      </p:sp>
      <p:sp>
        <p:nvSpPr>
          <p:cNvPr id="8" name="object 8"/>
          <p:cNvSpPr/>
          <p:nvPr/>
        </p:nvSpPr>
        <p:spPr>
          <a:xfrm>
            <a:off x="2482342" y="3132963"/>
            <a:ext cx="1950720" cy="1950720"/>
          </a:xfrm>
          <a:custGeom>
            <a:rect l="l" t="t" r="r" b="b"/>
            <a:pathLst>
              <a:path w="1950720" h="1950720">
                <a:moveTo>
                  <a:pt x="158369" y="442340"/>
                </a:moveTo>
                <a:lnTo>
                  <a:pt x="131379" y="486211"/>
                </a:lnTo>
                <a:lnTo>
                  <a:pt x="106819" y="531302"/>
                </a:lnTo>
                <a:lnTo>
                  <a:pt x="84718" y="577512"/>
                </a:lnTo>
                <a:lnTo>
                  <a:pt x="65080" y="624807"/>
                </a:lnTo>
                <a:lnTo>
                  <a:pt x="48011" y="672879"/>
                </a:lnTo>
                <a:lnTo>
                  <a:pt x="33465" y="721834"/>
                </a:lnTo>
                <a:lnTo>
                  <a:pt x="21497" y="771499"/>
                </a:lnTo>
                <a:lnTo>
                  <a:pt x="12136" y="821773"/>
                </a:lnTo>
                <a:lnTo>
                  <a:pt x="5413" y="872555"/>
                </a:lnTo>
                <a:lnTo>
                  <a:pt x="1358" y="923742"/>
                </a:lnTo>
                <a:lnTo>
                  <a:pt x="0" y="975232"/>
                </a:lnTo>
                <a:lnTo>
                  <a:pt x="1193" y="1023907"/>
                </a:lnTo>
                <a:lnTo>
                  <a:pt x="4736" y="1071963"/>
                </a:lnTo>
                <a:lnTo>
                  <a:pt x="10574" y="1119345"/>
                </a:lnTo>
                <a:lnTo>
                  <a:pt x="18649" y="1165999"/>
                </a:lnTo>
                <a:lnTo>
                  <a:pt x="28906" y="1211866"/>
                </a:lnTo>
                <a:lnTo>
                  <a:pt x="41340" y="1257046"/>
                </a:lnTo>
                <a:lnTo>
                  <a:pt x="55744" y="1301022"/>
                </a:lnTo>
                <a:lnTo>
                  <a:pt x="72213" y="1344199"/>
                </a:lnTo>
                <a:lnTo>
                  <a:pt x="90640" y="1386366"/>
                </a:lnTo>
                <a:lnTo>
                  <a:pt x="110970" y="1427469"/>
                </a:lnTo>
                <a:lnTo>
                  <a:pt x="133147" y="1467452"/>
                </a:lnTo>
                <a:lnTo>
                  <a:pt x="157115" y="1506257"/>
                </a:lnTo>
                <a:lnTo>
                  <a:pt x="182819" y="1543831"/>
                </a:lnTo>
                <a:lnTo>
                  <a:pt x="210201" y="1580116"/>
                </a:lnTo>
                <a:lnTo>
                  <a:pt x="239207" y="1615057"/>
                </a:lnTo>
                <a:lnTo>
                  <a:pt x="269781" y="1648598"/>
                </a:lnTo>
                <a:lnTo>
                  <a:pt x="301867" y="1680684"/>
                </a:lnTo>
                <a:lnTo>
                  <a:pt x="335408" y="1711258"/>
                </a:lnTo>
                <a:lnTo>
                  <a:pt x="370349" y="1740264"/>
                </a:lnTo>
                <a:lnTo>
                  <a:pt x="406634" y="1767646"/>
                </a:lnTo>
                <a:lnTo>
                  <a:pt x="444208" y="1793350"/>
                </a:lnTo>
                <a:lnTo>
                  <a:pt x="483013" y="1817318"/>
                </a:lnTo>
                <a:lnTo>
                  <a:pt x="522996" y="1839495"/>
                </a:lnTo>
                <a:lnTo>
                  <a:pt x="564099" y="1859825"/>
                </a:lnTo>
                <a:lnTo>
                  <a:pt x="606266" y="1878252"/>
                </a:lnTo>
                <a:lnTo>
                  <a:pt x="649443" y="1894721"/>
                </a:lnTo>
                <a:lnTo>
                  <a:pt x="693572" y="1909175"/>
                </a:lnTo>
                <a:lnTo>
                  <a:pt x="738599" y="1921559"/>
                </a:lnTo>
                <a:lnTo>
                  <a:pt x="784466" y="1931816"/>
                </a:lnTo>
                <a:lnTo>
                  <a:pt x="831120" y="1939891"/>
                </a:lnTo>
                <a:lnTo>
                  <a:pt x="878502" y="1945729"/>
                </a:lnTo>
                <a:lnTo>
                  <a:pt x="926558" y="1949272"/>
                </a:lnTo>
                <a:lnTo>
                  <a:pt x="975232" y="1950466"/>
                </a:lnTo>
                <a:lnTo>
                  <a:pt x="1023907" y="1949272"/>
                </a:lnTo>
                <a:lnTo>
                  <a:pt x="1071963" y="1945729"/>
                </a:lnTo>
                <a:lnTo>
                  <a:pt x="1119345" y="1939891"/>
                </a:lnTo>
                <a:lnTo>
                  <a:pt x="1165999" y="1931816"/>
                </a:lnTo>
                <a:lnTo>
                  <a:pt x="1211866" y="1921559"/>
                </a:lnTo>
                <a:lnTo>
                  <a:pt x="1256893" y="1909175"/>
                </a:lnTo>
                <a:lnTo>
                  <a:pt x="1301022" y="1894721"/>
                </a:lnTo>
                <a:lnTo>
                  <a:pt x="1344199" y="1878252"/>
                </a:lnTo>
                <a:lnTo>
                  <a:pt x="1386366" y="1859825"/>
                </a:lnTo>
                <a:lnTo>
                  <a:pt x="1427469" y="1839495"/>
                </a:lnTo>
                <a:lnTo>
                  <a:pt x="1467452" y="1817318"/>
                </a:lnTo>
                <a:lnTo>
                  <a:pt x="1506257" y="1793350"/>
                </a:lnTo>
                <a:lnTo>
                  <a:pt x="1543831" y="1767646"/>
                </a:lnTo>
                <a:lnTo>
                  <a:pt x="1580116" y="1740264"/>
                </a:lnTo>
                <a:lnTo>
                  <a:pt x="1615057" y="1711258"/>
                </a:lnTo>
                <a:lnTo>
                  <a:pt x="1648598" y="1680684"/>
                </a:lnTo>
                <a:lnTo>
                  <a:pt x="1680684" y="1648598"/>
                </a:lnTo>
                <a:lnTo>
                  <a:pt x="1711258" y="1615057"/>
                </a:lnTo>
                <a:lnTo>
                  <a:pt x="1740264" y="1580116"/>
                </a:lnTo>
                <a:lnTo>
                  <a:pt x="1767646" y="1543831"/>
                </a:lnTo>
                <a:lnTo>
                  <a:pt x="1793350" y="1506257"/>
                </a:lnTo>
                <a:lnTo>
                  <a:pt x="1817318" y="1467452"/>
                </a:lnTo>
                <a:lnTo>
                  <a:pt x="1819884" y="1462825"/>
                </a:lnTo>
                <a:lnTo>
                  <a:pt x="966046" y="1462825"/>
                </a:lnTo>
                <a:lnTo>
                  <a:pt x="921786" y="1460018"/>
                </a:lnTo>
                <a:lnTo>
                  <a:pt x="877703" y="1453135"/>
                </a:lnTo>
                <a:lnTo>
                  <a:pt x="834079" y="1442117"/>
                </a:lnTo>
                <a:lnTo>
                  <a:pt x="791196" y="1426906"/>
                </a:lnTo>
                <a:lnTo>
                  <a:pt x="749338" y="1407441"/>
                </a:lnTo>
                <a:lnTo>
                  <a:pt x="708787" y="1383664"/>
                </a:lnTo>
                <a:lnTo>
                  <a:pt x="670674" y="1356128"/>
                </a:lnTo>
                <a:lnTo>
                  <a:pt x="635983" y="1325658"/>
                </a:lnTo>
                <a:lnTo>
                  <a:pt x="604773" y="1292536"/>
                </a:lnTo>
                <a:lnTo>
                  <a:pt x="577104" y="1257046"/>
                </a:lnTo>
                <a:lnTo>
                  <a:pt x="553036" y="1219470"/>
                </a:lnTo>
                <a:lnTo>
                  <a:pt x="532628" y="1180090"/>
                </a:lnTo>
                <a:lnTo>
                  <a:pt x="515940" y="1139191"/>
                </a:lnTo>
                <a:lnTo>
                  <a:pt x="503032" y="1097054"/>
                </a:lnTo>
                <a:lnTo>
                  <a:pt x="493963" y="1053963"/>
                </a:lnTo>
                <a:lnTo>
                  <a:pt x="488794" y="1010199"/>
                </a:lnTo>
                <a:lnTo>
                  <a:pt x="487583" y="966046"/>
                </a:lnTo>
                <a:lnTo>
                  <a:pt x="490391" y="921786"/>
                </a:lnTo>
                <a:lnTo>
                  <a:pt x="497278" y="877703"/>
                </a:lnTo>
                <a:lnTo>
                  <a:pt x="508302" y="834079"/>
                </a:lnTo>
                <a:lnTo>
                  <a:pt x="523524" y="791196"/>
                </a:lnTo>
                <a:lnTo>
                  <a:pt x="543004" y="749338"/>
                </a:lnTo>
                <a:lnTo>
                  <a:pt x="566801" y="708787"/>
                </a:lnTo>
                <a:lnTo>
                  <a:pt x="158369" y="442340"/>
                </a:lnTo>
                <a:close/>
              </a:path>
              <a:path w="1950720" h="1950720">
                <a:moveTo>
                  <a:pt x="975232" y="0"/>
                </a:moveTo>
                <a:lnTo>
                  <a:pt x="975232" y="487553"/>
                </a:lnTo>
                <a:lnTo>
                  <a:pt x="1022318" y="489833"/>
                </a:lnTo>
                <a:lnTo>
                  <a:pt x="1068752" y="496612"/>
                </a:lnTo>
                <a:lnTo>
                  <a:pt x="1114218" y="507793"/>
                </a:lnTo>
                <a:lnTo>
                  <a:pt x="1158404" y="523282"/>
                </a:lnTo>
                <a:lnTo>
                  <a:pt x="1200996" y="542983"/>
                </a:lnTo>
                <a:lnTo>
                  <a:pt x="1241679" y="566801"/>
                </a:lnTo>
                <a:lnTo>
                  <a:pt x="1279790" y="594337"/>
                </a:lnTo>
                <a:lnTo>
                  <a:pt x="1314477" y="624807"/>
                </a:lnTo>
                <a:lnTo>
                  <a:pt x="1345682" y="657929"/>
                </a:lnTo>
                <a:lnTo>
                  <a:pt x="1373344" y="693419"/>
                </a:lnTo>
                <a:lnTo>
                  <a:pt x="1397406" y="730995"/>
                </a:lnTo>
                <a:lnTo>
                  <a:pt x="1417806" y="770375"/>
                </a:lnTo>
                <a:lnTo>
                  <a:pt x="1434487" y="811274"/>
                </a:lnTo>
                <a:lnTo>
                  <a:pt x="1447388" y="853411"/>
                </a:lnTo>
                <a:lnTo>
                  <a:pt x="1456451" y="896502"/>
                </a:lnTo>
                <a:lnTo>
                  <a:pt x="1461617" y="940266"/>
                </a:lnTo>
                <a:lnTo>
                  <a:pt x="1462825" y="984419"/>
                </a:lnTo>
                <a:lnTo>
                  <a:pt x="1460018" y="1028679"/>
                </a:lnTo>
                <a:lnTo>
                  <a:pt x="1453135" y="1072762"/>
                </a:lnTo>
                <a:lnTo>
                  <a:pt x="1442117" y="1116386"/>
                </a:lnTo>
                <a:lnTo>
                  <a:pt x="1426906" y="1159269"/>
                </a:lnTo>
                <a:lnTo>
                  <a:pt x="1407441" y="1201127"/>
                </a:lnTo>
                <a:lnTo>
                  <a:pt x="1383665" y="1241679"/>
                </a:lnTo>
                <a:lnTo>
                  <a:pt x="1356128" y="1279790"/>
                </a:lnTo>
                <a:lnTo>
                  <a:pt x="1325658" y="1314477"/>
                </a:lnTo>
                <a:lnTo>
                  <a:pt x="1292536" y="1345682"/>
                </a:lnTo>
                <a:lnTo>
                  <a:pt x="1257046" y="1373344"/>
                </a:lnTo>
                <a:lnTo>
                  <a:pt x="1219470" y="1397406"/>
                </a:lnTo>
                <a:lnTo>
                  <a:pt x="1180090" y="1417806"/>
                </a:lnTo>
                <a:lnTo>
                  <a:pt x="1139191" y="1434487"/>
                </a:lnTo>
                <a:lnTo>
                  <a:pt x="1097054" y="1447388"/>
                </a:lnTo>
                <a:lnTo>
                  <a:pt x="1053963" y="1456451"/>
                </a:lnTo>
                <a:lnTo>
                  <a:pt x="1010199" y="1461617"/>
                </a:lnTo>
                <a:lnTo>
                  <a:pt x="966046" y="1462825"/>
                </a:lnTo>
                <a:lnTo>
                  <a:pt x="1819884" y="1462825"/>
                </a:lnTo>
                <a:lnTo>
                  <a:pt x="1839495" y="1427469"/>
                </a:lnTo>
                <a:lnTo>
                  <a:pt x="1859825" y="1386366"/>
                </a:lnTo>
                <a:lnTo>
                  <a:pt x="1878252" y="1344199"/>
                </a:lnTo>
                <a:lnTo>
                  <a:pt x="1894721" y="1301022"/>
                </a:lnTo>
                <a:lnTo>
                  <a:pt x="1909175" y="1256893"/>
                </a:lnTo>
                <a:lnTo>
                  <a:pt x="1921559" y="1211866"/>
                </a:lnTo>
                <a:lnTo>
                  <a:pt x="1931816" y="1165999"/>
                </a:lnTo>
                <a:lnTo>
                  <a:pt x="1939891" y="1119345"/>
                </a:lnTo>
                <a:lnTo>
                  <a:pt x="1945729" y="1071963"/>
                </a:lnTo>
                <a:lnTo>
                  <a:pt x="1949272" y="1023907"/>
                </a:lnTo>
                <a:lnTo>
                  <a:pt x="1950466" y="975232"/>
                </a:lnTo>
                <a:lnTo>
                  <a:pt x="1949272" y="926558"/>
                </a:lnTo>
                <a:lnTo>
                  <a:pt x="1945729" y="878502"/>
                </a:lnTo>
                <a:lnTo>
                  <a:pt x="1939891" y="831120"/>
                </a:lnTo>
                <a:lnTo>
                  <a:pt x="1931816" y="784466"/>
                </a:lnTo>
                <a:lnTo>
                  <a:pt x="1921559" y="738599"/>
                </a:lnTo>
                <a:lnTo>
                  <a:pt x="1909125" y="693419"/>
                </a:lnTo>
                <a:lnTo>
                  <a:pt x="1894721" y="649443"/>
                </a:lnTo>
                <a:lnTo>
                  <a:pt x="1878252" y="606266"/>
                </a:lnTo>
                <a:lnTo>
                  <a:pt x="1859825" y="564099"/>
                </a:lnTo>
                <a:lnTo>
                  <a:pt x="1839495" y="522996"/>
                </a:lnTo>
                <a:lnTo>
                  <a:pt x="1817318" y="483013"/>
                </a:lnTo>
                <a:lnTo>
                  <a:pt x="1793350" y="444208"/>
                </a:lnTo>
                <a:lnTo>
                  <a:pt x="1767646" y="406634"/>
                </a:lnTo>
                <a:lnTo>
                  <a:pt x="1740264" y="370349"/>
                </a:lnTo>
                <a:lnTo>
                  <a:pt x="1711258" y="335408"/>
                </a:lnTo>
                <a:lnTo>
                  <a:pt x="1680684" y="301867"/>
                </a:lnTo>
                <a:lnTo>
                  <a:pt x="1648598" y="269781"/>
                </a:lnTo>
                <a:lnTo>
                  <a:pt x="1615057" y="239207"/>
                </a:lnTo>
                <a:lnTo>
                  <a:pt x="1580116" y="210201"/>
                </a:lnTo>
                <a:lnTo>
                  <a:pt x="1543831" y="182819"/>
                </a:lnTo>
                <a:lnTo>
                  <a:pt x="1506257" y="157115"/>
                </a:lnTo>
                <a:lnTo>
                  <a:pt x="1467452" y="133147"/>
                </a:lnTo>
                <a:lnTo>
                  <a:pt x="1427469" y="110970"/>
                </a:lnTo>
                <a:lnTo>
                  <a:pt x="1386366" y="90640"/>
                </a:lnTo>
                <a:lnTo>
                  <a:pt x="1344199" y="72213"/>
                </a:lnTo>
                <a:lnTo>
                  <a:pt x="1301022" y="55744"/>
                </a:lnTo>
                <a:lnTo>
                  <a:pt x="1256893" y="41290"/>
                </a:lnTo>
                <a:lnTo>
                  <a:pt x="1211866" y="28906"/>
                </a:lnTo>
                <a:lnTo>
                  <a:pt x="1165999" y="18649"/>
                </a:lnTo>
                <a:lnTo>
                  <a:pt x="1119345" y="10574"/>
                </a:lnTo>
                <a:lnTo>
                  <a:pt x="1071963" y="4736"/>
                </a:lnTo>
                <a:lnTo>
                  <a:pt x="1023907" y="1193"/>
                </a:lnTo>
                <a:lnTo>
                  <a:pt x="975232" y="0"/>
                </a:lnTo>
                <a:close/>
              </a:path>
            </a:pathLst>
          </a:custGeom>
          <a:solidFill>
            <a:srgbClr val="B1D234"/>
          </a:solidFill>
        </p:spPr>
        <p:txBody>
          <a:bodyPr wrap="square" lIns="0" tIns="0" rIns="0" bIns="0" rtlCol="0"/>
          <a:lstStyle/>
          <a:p/>
        </p:txBody>
      </p:sp>
      <p:sp>
        <p:nvSpPr>
          <p:cNvPr id="9" name="object 9"/>
          <p:cNvSpPr/>
          <p:nvPr/>
        </p:nvSpPr>
        <p:spPr>
          <a:xfrm>
            <a:off x="2640710" y="3132963"/>
            <a:ext cx="817244" cy="709295"/>
          </a:xfrm>
          <a:custGeom>
            <a:rect l="l" t="t" r="r" b="b"/>
            <a:pathLst>
              <a:path w="817244" h="709295">
                <a:moveTo>
                  <a:pt x="816863" y="0"/>
                </a:moveTo>
                <a:lnTo>
                  <a:pt x="767609" y="1240"/>
                </a:lnTo>
                <a:lnTo>
                  <a:pt x="718769" y="4934"/>
                </a:lnTo>
                <a:lnTo>
                  <a:pt x="670422" y="11038"/>
                </a:lnTo>
                <a:lnTo>
                  <a:pt x="622645" y="19510"/>
                </a:lnTo>
                <a:lnTo>
                  <a:pt x="575518" y="30307"/>
                </a:lnTo>
                <a:lnTo>
                  <a:pt x="529119" y="43387"/>
                </a:lnTo>
                <a:lnTo>
                  <a:pt x="483527" y="58707"/>
                </a:lnTo>
                <a:lnTo>
                  <a:pt x="438820" y="76224"/>
                </a:lnTo>
                <a:lnTo>
                  <a:pt x="395077" y="95896"/>
                </a:lnTo>
                <a:lnTo>
                  <a:pt x="352377" y="117681"/>
                </a:lnTo>
                <a:lnTo>
                  <a:pt x="310798" y="141535"/>
                </a:lnTo>
                <a:lnTo>
                  <a:pt x="270418" y="167417"/>
                </a:lnTo>
                <a:lnTo>
                  <a:pt x="231317" y="195283"/>
                </a:lnTo>
                <a:lnTo>
                  <a:pt x="193572" y="225092"/>
                </a:lnTo>
                <a:lnTo>
                  <a:pt x="157263" y="256799"/>
                </a:lnTo>
                <a:lnTo>
                  <a:pt x="122468" y="290364"/>
                </a:lnTo>
                <a:lnTo>
                  <a:pt x="89266" y="325743"/>
                </a:lnTo>
                <a:lnTo>
                  <a:pt x="57734" y="362894"/>
                </a:lnTo>
                <a:lnTo>
                  <a:pt x="27953" y="401774"/>
                </a:lnTo>
                <a:lnTo>
                  <a:pt x="0" y="442340"/>
                </a:lnTo>
                <a:lnTo>
                  <a:pt x="408431" y="708787"/>
                </a:lnTo>
                <a:lnTo>
                  <a:pt x="437297" y="669046"/>
                </a:lnTo>
                <a:lnTo>
                  <a:pt x="469660" y="632767"/>
                </a:lnTo>
                <a:lnTo>
                  <a:pt x="505206" y="600120"/>
                </a:lnTo>
                <a:lnTo>
                  <a:pt x="543622" y="571275"/>
                </a:lnTo>
                <a:lnTo>
                  <a:pt x="584596" y="546401"/>
                </a:lnTo>
                <a:lnTo>
                  <a:pt x="627814" y="525669"/>
                </a:lnTo>
                <a:lnTo>
                  <a:pt x="672963" y="509248"/>
                </a:lnTo>
                <a:lnTo>
                  <a:pt x="719730" y="497308"/>
                </a:lnTo>
                <a:lnTo>
                  <a:pt x="767801" y="490020"/>
                </a:lnTo>
                <a:lnTo>
                  <a:pt x="816863" y="487553"/>
                </a:lnTo>
                <a:lnTo>
                  <a:pt x="816863" y="0"/>
                </a:lnTo>
                <a:close/>
              </a:path>
            </a:pathLst>
          </a:custGeom>
          <a:solidFill>
            <a:srgbClr val="D9D9D9"/>
          </a:solidFill>
        </p:spPr>
        <p:txBody>
          <a:bodyPr wrap="square" lIns="0" tIns="0" rIns="0" bIns="0" rtlCol="0"/>
          <a:lstStyle/>
          <a:p/>
        </p:txBody>
      </p:sp>
      <p:sp>
        <p:nvSpPr>
          <p:cNvPr id="10" name="object 10"/>
          <p:cNvSpPr/>
          <p:nvPr/>
        </p:nvSpPr>
        <p:spPr>
          <a:xfrm>
            <a:off x="2793492" y="3435096"/>
            <a:ext cx="315595" cy="30480"/>
          </a:xfrm>
          <a:custGeom>
            <a:rect l="l" t="t" r="r" b="b"/>
            <a:pathLst>
              <a:path w="315594" h="30478">
                <a:moveTo>
                  <a:pt x="315468" y="30479"/>
                </a:moveTo>
                <a:lnTo>
                  <a:pt x="57912" y="0"/>
                </a:lnTo>
                <a:lnTo>
                  <a:pt x="0" y="0"/>
                </a:lnTo>
              </a:path>
            </a:pathLst>
          </a:custGeom>
          <a:ln w="9525">
            <a:solidFill>
              <a:srgbClr val="A6A6A6"/>
            </a:solidFill>
          </a:ln>
        </p:spPr>
        <p:txBody>
          <a:bodyPr wrap="square" lIns="0" tIns="0" rIns="0" bIns="0" rtlCol="0"/>
          <a:lstStyle/>
          <a:p/>
        </p:txBody>
      </p:sp>
      <p:sp>
        <p:nvSpPr>
          <p:cNvPr id="11" name="object 11"/>
          <p:cNvSpPr txBox="1"/>
          <p:nvPr/>
        </p:nvSpPr>
        <p:spPr>
          <a:xfrm>
            <a:off x="626465" y="3159006"/>
            <a:ext cx="5295900" cy="1341120"/>
          </a:xfrm>
          <a:prstGeom prst="rect">
            <a:avLst/>
          </a:prstGeom>
        </p:spPr>
        <p:txBody>
          <a:bodyPr vert="horz" wrap="square" lIns="0" tIns="81280" rIns="0" bIns="0" rtlCol="0">
            <a:spAutoFit/>
          </a:bodyPr>
          <a:lstStyle/>
          <a:p>
            <a:pPr marL="12700">
              <a:lnSpc>
                <a:spcPct val="100000"/>
              </a:lnSpc>
              <a:spcBef>
                <a:spcPts val="640"/>
              </a:spcBef>
            </a:pPr>
            <a:r>
              <a:rPr sz="1050">
                <a:solidFill>
                  <a:srgbClr val="585858"/>
                </a:solidFill>
                <a:latin typeface="微软雅黑"/>
                <a:cs typeface="微软雅黑"/>
              </a:rPr>
              <a:t>治</a:t>
            </a:r>
            <a:r>
              <a:rPr sz="1050" spc="5">
                <a:solidFill>
                  <a:srgbClr val="585858"/>
                </a:solidFill>
                <a:latin typeface="微软雅黑"/>
                <a:cs typeface="微软雅黑"/>
              </a:rPr>
              <a:t>疗</a:t>
            </a:r>
            <a:r>
              <a:rPr sz="1050">
                <a:solidFill>
                  <a:srgbClr val="585858"/>
                </a:solidFill>
                <a:latin typeface="微软雅黑"/>
                <a:cs typeface="微软雅黑"/>
              </a:rPr>
              <a:t>&gt;</a:t>
            </a:r>
            <a:r>
              <a:rPr sz="1050" spc="5">
                <a:solidFill>
                  <a:srgbClr val="585858"/>
                </a:solidFill>
                <a:latin typeface="微软雅黑"/>
                <a:cs typeface="微软雅黑"/>
              </a:rPr>
              <a:t>预</a:t>
            </a:r>
            <a:r>
              <a:rPr sz="1050" spc="-5">
                <a:solidFill>
                  <a:srgbClr val="585858"/>
                </a:solidFill>
                <a:latin typeface="微软雅黑"/>
                <a:cs typeface="微软雅黑"/>
              </a:rPr>
              <a:t>防</a:t>
            </a:r>
            <a:r>
              <a:rPr sz="1050" spc="5">
                <a:solidFill>
                  <a:srgbClr val="585858"/>
                </a:solidFill>
                <a:latin typeface="微软雅黑"/>
                <a:cs typeface="微软雅黑"/>
              </a:rPr>
              <a:t>，</a:t>
            </a:r>
            <a:r>
              <a:rPr sz="1050" spc="-5">
                <a:solidFill>
                  <a:srgbClr val="585858"/>
                </a:solidFill>
                <a:latin typeface="微软雅黑"/>
                <a:cs typeface="微软雅黑"/>
              </a:rPr>
              <a:t>日</a:t>
            </a:r>
            <a:r>
              <a:rPr sz="1050" spc="-10">
                <a:solidFill>
                  <a:srgbClr val="585858"/>
                </a:solidFill>
                <a:latin typeface="微软雅黑"/>
                <a:cs typeface="微软雅黑"/>
              </a:rPr>
              <a:t>常</a:t>
            </a:r>
            <a:r>
              <a:rPr sz="1050" spc="5">
                <a:solidFill>
                  <a:srgbClr val="585858"/>
                </a:solidFill>
                <a:latin typeface="微软雅黑"/>
                <a:cs typeface="微软雅黑"/>
              </a:rPr>
              <a:t>不</a:t>
            </a:r>
            <a:r>
              <a:rPr sz="1050" spc="-15">
                <a:solidFill>
                  <a:srgbClr val="585858"/>
                </a:solidFill>
                <a:latin typeface="微软雅黑"/>
                <a:cs typeface="微软雅黑"/>
              </a:rPr>
              <a:t>需</a:t>
            </a:r>
            <a:r>
              <a:rPr sz="1050" spc="5">
                <a:solidFill>
                  <a:srgbClr val="585858"/>
                </a:solidFill>
                <a:latin typeface="微软雅黑"/>
                <a:cs typeface="微软雅黑"/>
              </a:rPr>
              <a:t>要</a:t>
            </a:r>
            <a:r>
              <a:rPr sz="1050" spc="-15">
                <a:solidFill>
                  <a:srgbClr val="585858"/>
                </a:solidFill>
                <a:latin typeface="微软雅黑"/>
                <a:cs typeface="微软雅黑"/>
              </a:rPr>
              <a:t>格</a:t>
            </a:r>
            <a:r>
              <a:rPr sz="1050" spc="5">
                <a:solidFill>
                  <a:srgbClr val="585858"/>
                </a:solidFill>
                <a:latin typeface="微软雅黑"/>
                <a:cs typeface="微软雅黑"/>
              </a:rPr>
              <a:t>外</a:t>
            </a:r>
            <a:r>
              <a:rPr sz="1050" spc="-15">
                <a:solidFill>
                  <a:srgbClr val="585858"/>
                </a:solidFill>
                <a:latin typeface="微软雅黑"/>
                <a:cs typeface="微软雅黑"/>
              </a:rPr>
              <a:t>注</a:t>
            </a:r>
            <a:r>
              <a:rPr sz="1050" spc="5">
                <a:solidFill>
                  <a:srgbClr val="585858"/>
                </a:solidFill>
                <a:latin typeface="微软雅黑"/>
                <a:cs typeface="微软雅黑"/>
              </a:rPr>
              <a:t>重，</a:t>
            </a:r>
            <a:endParaRPr sz="1050">
              <a:latin typeface="微软雅黑"/>
              <a:cs typeface="微软雅黑"/>
            </a:endParaRPr>
          </a:p>
          <a:p>
            <a:pPr marL="52069">
              <a:lnSpc>
                <a:spcPct val="100000"/>
              </a:lnSpc>
              <a:spcBef>
                <a:spcPts val="545"/>
              </a:spcBef>
            </a:pPr>
            <a:r>
              <a:rPr sz="1050" spc="5">
                <a:solidFill>
                  <a:srgbClr val="585858"/>
                </a:solidFill>
                <a:latin typeface="微软雅黑"/>
                <a:cs typeface="微软雅黑"/>
              </a:rPr>
              <a:t>有问题</a:t>
            </a:r>
            <a:r>
              <a:rPr sz="1050">
                <a:solidFill>
                  <a:srgbClr val="585858"/>
                </a:solidFill>
                <a:latin typeface="微软雅黑"/>
                <a:cs typeface="微软雅黑"/>
              </a:rPr>
              <a:t>/</a:t>
            </a:r>
            <a:r>
              <a:rPr sz="1050" spc="5">
                <a:solidFill>
                  <a:srgbClr val="585858"/>
                </a:solidFill>
                <a:latin typeface="微软雅黑"/>
                <a:cs typeface="微软雅黑"/>
              </a:rPr>
              <a:t>症状</a:t>
            </a:r>
            <a:r>
              <a:rPr sz="1050" spc="-10">
                <a:solidFill>
                  <a:srgbClr val="585858"/>
                </a:solidFill>
                <a:latin typeface="微软雅黑"/>
                <a:cs typeface="微软雅黑"/>
              </a:rPr>
              <a:t>再</a:t>
            </a:r>
            <a:r>
              <a:rPr sz="1050" spc="5">
                <a:solidFill>
                  <a:srgbClr val="585858"/>
                </a:solidFill>
                <a:latin typeface="微软雅黑"/>
                <a:cs typeface="微软雅黑"/>
              </a:rPr>
              <a:t>治</a:t>
            </a:r>
            <a:r>
              <a:rPr sz="1050" spc="-10">
                <a:solidFill>
                  <a:srgbClr val="585858"/>
                </a:solidFill>
                <a:latin typeface="微软雅黑"/>
                <a:cs typeface="微软雅黑"/>
              </a:rPr>
              <a:t>疗</a:t>
            </a:r>
            <a:r>
              <a:rPr sz="1050" spc="5">
                <a:solidFill>
                  <a:srgbClr val="585858"/>
                </a:solidFill>
                <a:latin typeface="微软雅黑"/>
                <a:cs typeface="微软雅黑"/>
              </a:rPr>
              <a:t>就</a:t>
            </a:r>
            <a:r>
              <a:rPr sz="1050" spc="-10">
                <a:solidFill>
                  <a:srgbClr val="585858"/>
                </a:solidFill>
                <a:latin typeface="微软雅黑"/>
                <a:cs typeface="微软雅黑"/>
              </a:rPr>
              <a:t>好</a:t>
            </a:r>
            <a:r>
              <a:rPr sz="1050" spc="5">
                <a:solidFill>
                  <a:srgbClr val="585858"/>
                </a:solidFill>
                <a:latin typeface="微软雅黑"/>
                <a:cs typeface="微软雅黑"/>
              </a:rPr>
              <a:t>了</a:t>
            </a:r>
            <a:r>
              <a:rPr sz="1050" spc="-45">
                <a:solidFill>
                  <a:srgbClr val="585858"/>
                </a:solidFill>
                <a:latin typeface="微软雅黑"/>
                <a:cs typeface="微软雅黑"/>
              </a:rPr>
              <a:t> </a:t>
            </a:r>
            <a:r>
              <a:rPr sz="1050">
                <a:solidFill>
                  <a:srgbClr val="585858"/>
                </a:solidFill>
                <a:latin typeface="微软雅黑"/>
                <a:cs typeface="微软雅黑"/>
              </a:rPr>
              <a:t>,</a:t>
            </a:r>
            <a:r>
              <a:rPr sz="1050" spc="-5">
                <a:solidFill>
                  <a:srgbClr val="585858"/>
                </a:solidFill>
                <a:latin typeface="微软雅黑"/>
                <a:cs typeface="微软雅黑"/>
              </a:rPr>
              <a:t> </a:t>
            </a:r>
            <a:r>
              <a:rPr sz="1050">
                <a:solidFill>
                  <a:srgbClr val="585858"/>
                </a:solidFill>
                <a:latin typeface="微软雅黑"/>
                <a:cs typeface="微软雅黑"/>
              </a:rPr>
              <a:t>15.8%</a:t>
            </a:r>
            <a:endParaRPr sz="1050">
              <a:latin typeface="微软雅黑"/>
              <a:cs typeface="微软雅黑"/>
            </a:endParaRPr>
          </a:p>
          <a:p>
            <a:pPr>
              <a:lnSpc>
                <a:spcPct val="100000"/>
              </a:lnSpc>
              <a:spcBef>
                <a:spcPts val="15"/>
              </a:spcBef>
            </a:pPr>
            <a:endParaRPr sz="1700">
              <a:latin typeface="微软雅黑"/>
              <a:cs typeface="微软雅黑"/>
            </a:endParaRPr>
          </a:p>
          <a:p>
            <a:pPr marL="2950210" marR="5080" indent="-40005">
              <a:lnSpc>
                <a:spcPct val="142900"/>
              </a:lnSpc>
            </a:pPr>
            <a:r>
              <a:rPr sz="1050" spc="5">
                <a:solidFill>
                  <a:srgbClr val="585858"/>
                </a:solidFill>
                <a:latin typeface="微软雅黑"/>
                <a:cs typeface="微软雅黑"/>
              </a:rPr>
              <a:t>预防</a:t>
            </a:r>
            <a:r>
              <a:rPr sz="1050" spc="-5">
                <a:solidFill>
                  <a:srgbClr val="585858"/>
                </a:solidFill>
                <a:latin typeface="微软雅黑"/>
                <a:cs typeface="微软雅黑"/>
              </a:rPr>
              <a:t>&gt;</a:t>
            </a:r>
            <a:r>
              <a:rPr sz="1050" spc="5">
                <a:solidFill>
                  <a:srgbClr val="585858"/>
                </a:solidFill>
                <a:latin typeface="微软雅黑"/>
                <a:cs typeface="微软雅黑"/>
              </a:rPr>
              <a:t>治疗，做</a:t>
            </a:r>
            <a:r>
              <a:rPr sz="1050" spc="-10">
                <a:solidFill>
                  <a:srgbClr val="585858"/>
                </a:solidFill>
                <a:latin typeface="微软雅黑"/>
                <a:cs typeface="微软雅黑"/>
              </a:rPr>
              <a:t>好</a:t>
            </a:r>
            <a:r>
              <a:rPr sz="1050" spc="5">
                <a:solidFill>
                  <a:srgbClr val="585858"/>
                </a:solidFill>
                <a:latin typeface="微软雅黑"/>
                <a:cs typeface="微软雅黑"/>
              </a:rPr>
              <a:t>日</a:t>
            </a:r>
            <a:r>
              <a:rPr sz="1050" spc="-10">
                <a:solidFill>
                  <a:srgbClr val="585858"/>
                </a:solidFill>
                <a:latin typeface="微软雅黑"/>
                <a:cs typeface="微软雅黑"/>
              </a:rPr>
              <a:t>常</a:t>
            </a:r>
            <a:r>
              <a:rPr sz="1050" spc="5">
                <a:solidFill>
                  <a:srgbClr val="585858"/>
                </a:solidFill>
                <a:latin typeface="微软雅黑"/>
                <a:cs typeface="微软雅黑"/>
              </a:rPr>
              <a:t>护</a:t>
            </a:r>
            <a:r>
              <a:rPr sz="1050" spc="-10">
                <a:solidFill>
                  <a:srgbClr val="585858"/>
                </a:solidFill>
                <a:latin typeface="微软雅黑"/>
                <a:cs typeface="微软雅黑"/>
              </a:rPr>
              <a:t>理</a:t>
            </a:r>
            <a:r>
              <a:rPr sz="1050" spc="5">
                <a:solidFill>
                  <a:srgbClr val="585858"/>
                </a:solidFill>
                <a:latin typeface="微软雅黑"/>
                <a:cs typeface="微软雅黑"/>
              </a:rPr>
              <a:t>才</a:t>
            </a:r>
            <a:r>
              <a:rPr sz="1050" spc="-10">
                <a:solidFill>
                  <a:srgbClr val="585858"/>
                </a:solidFill>
                <a:latin typeface="微软雅黑"/>
                <a:cs typeface="微软雅黑"/>
              </a:rPr>
              <a:t>能</a:t>
            </a:r>
            <a:r>
              <a:rPr sz="1050" spc="5">
                <a:solidFill>
                  <a:srgbClr val="585858"/>
                </a:solidFill>
                <a:latin typeface="微软雅黑"/>
                <a:cs typeface="微软雅黑"/>
              </a:rPr>
              <a:t>更</a:t>
            </a:r>
            <a:r>
              <a:rPr sz="1050" spc="-10">
                <a:solidFill>
                  <a:srgbClr val="585858"/>
                </a:solidFill>
                <a:latin typeface="微软雅黑"/>
                <a:cs typeface="微软雅黑"/>
              </a:rPr>
              <a:t>好</a:t>
            </a:r>
            <a:r>
              <a:rPr sz="1050">
                <a:solidFill>
                  <a:srgbClr val="585858"/>
                </a:solidFill>
                <a:latin typeface="微软雅黑"/>
                <a:cs typeface="微软雅黑"/>
              </a:rPr>
              <a:t>保持 </a:t>
            </a:r>
            <a:r>
              <a:rPr sz="1050" spc="5">
                <a:solidFill>
                  <a:srgbClr val="585858"/>
                </a:solidFill>
                <a:latin typeface="微软雅黑"/>
                <a:cs typeface="微软雅黑"/>
              </a:rPr>
              <a:t>私处健康，预</a:t>
            </a:r>
            <a:r>
              <a:rPr sz="1050" spc="-10">
                <a:solidFill>
                  <a:srgbClr val="585858"/>
                </a:solidFill>
                <a:latin typeface="微软雅黑"/>
                <a:cs typeface="微软雅黑"/>
              </a:rPr>
              <a:t>防</a:t>
            </a:r>
            <a:r>
              <a:rPr sz="1050" spc="5">
                <a:solidFill>
                  <a:srgbClr val="585858"/>
                </a:solidFill>
                <a:latin typeface="微软雅黑"/>
                <a:cs typeface="微软雅黑"/>
              </a:rPr>
              <a:t>私</a:t>
            </a:r>
            <a:r>
              <a:rPr sz="1050" spc="-10">
                <a:solidFill>
                  <a:srgbClr val="585858"/>
                </a:solidFill>
                <a:latin typeface="微软雅黑"/>
                <a:cs typeface="微软雅黑"/>
              </a:rPr>
              <a:t>处</a:t>
            </a:r>
            <a:r>
              <a:rPr sz="1050" spc="5">
                <a:solidFill>
                  <a:srgbClr val="585858"/>
                </a:solidFill>
                <a:latin typeface="微软雅黑"/>
                <a:cs typeface="微软雅黑"/>
              </a:rPr>
              <a:t>问</a:t>
            </a:r>
            <a:r>
              <a:rPr sz="1050" spc="-5">
                <a:solidFill>
                  <a:srgbClr val="585858"/>
                </a:solidFill>
                <a:latin typeface="微软雅黑"/>
                <a:cs typeface="微软雅黑"/>
              </a:rPr>
              <a:t>题</a:t>
            </a:r>
            <a:r>
              <a:rPr sz="1050">
                <a:solidFill>
                  <a:srgbClr val="585858"/>
                </a:solidFill>
                <a:latin typeface="微软雅黑"/>
                <a:cs typeface="微软雅黑"/>
              </a:rPr>
              <a:t>/</a:t>
            </a:r>
            <a:r>
              <a:rPr sz="1050" spc="-10">
                <a:solidFill>
                  <a:srgbClr val="585858"/>
                </a:solidFill>
                <a:latin typeface="微软雅黑"/>
                <a:cs typeface="微软雅黑"/>
              </a:rPr>
              <a:t>症</a:t>
            </a:r>
            <a:r>
              <a:rPr sz="1050" spc="5">
                <a:solidFill>
                  <a:srgbClr val="585858"/>
                </a:solidFill>
                <a:latin typeface="微软雅黑"/>
                <a:cs typeface="微软雅黑"/>
              </a:rPr>
              <a:t>状</a:t>
            </a:r>
            <a:r>
              <a:rPr sz="1050" spc="-55">
                <a:solidFill>
                  <a:srgbClr val="585858"/>
                </a:solidFill>
                <a:latin typeface="微软雅黑"/>
                <a:cs typeface="微软雅黑"/>
              </a:rPr>
              <a:t> </a:t>
            </a:r>
            <a:r>
              <a:rPr sz="1050">
                <a:solidFill>
                  <a:srgbClr val="585858"/>
                </a:solidFill>
                <a:latin typeface="微软雅黑"/>
                <a:cs typeface="微软雅黑"/>
              </a:rPr>
              <a:t>,</a:t>
            </a:r>
            <a:r>
              <a:rPr sz="1050" spc="-30">
                <a:solidFill>
                  <a:srgbClr val="585858"/>
                </a:solidFill>
                <a:latin typeface="微软雅黑"/>
                <a:cs typeface="微软雅黑"/>
              </a:rPr>
              <a:t> </a:t>
            </a:r>
            <a:r>
              <a:rPr sz="1050">
                <a:solidFill>
                  <a:srgbClr val="585858"/>
                </a:solidFill>
                <a:latin typeface="微软雅黑"/>
                <a:cs typeface="微软雅黑"/>
              </a:rPr>
              <a:t>84.2%</a:t>
            </a:r>
            <a:endParaRPr sz="1050">
              <a:latin typeface="微软雅黑"/>
              <a:cs typeface="微软雅黑"/>
            </a:endParaRPr>
          </a:p>
        </p:txBody>
      </p:sp>
      <p:sp>
        <p:nvSpPr>
          <p:cNvPr id="12" name="object 12"/>
          <p:cNvSpPr txBox="1">
            <a:spLocks noGrp="1"/>
          </p:cNvSpPr>
          <p:nvPr>
            <p:ph type="title"/>
          </p:nvPr>
        </p:nvSpPr>
        <p:spPr>
          <a:xfrm>
            <a:off x="526795" y="410921"/>
            <a:ext cx="7393940" cy="452120"/>
          </a:xfrm>
          <a:prstGeom prst="rect">
            <a:avLst/>
          </a:prstGeom>
        </p:spPr>
        <p:txBody>
          <a:bodyPr vert="horz" wrap="square" lIns="0" tIns="12065" rIns="0" bIns="0" rtlCol="0">
            <a:spAutoFit/>
          </a:bodyPr>
          <a:lstStyle/>
          <a:p>
            <a:pPr marL="12700">
              <a:lnSpc>
                <a:spcPct val="100000"/>
              </a:lnSpc>
              <a:spcBef>
                <a:spcPts val="95"/>
              </a:spcBef>
            </a:pPr>
            <a:r>
              <a:rPr spc="-10"/>
              <a:t>“预防</a:t>
            </a:r>
            <a:r>
              <a:rPr spc="-5"/>
              <a:t>&gt;</a:t>
            </a:r>
            <a:r>
              <a:rPr spc="-10"/>
              <a:t>治疗”已成为女性私处护理</a:t>
            </a:r>
            <a:r>
              <a:rPr/>
              <a:t>的</a:t>
            </a:r>
            <a:r>
              <a:rPr spc="-10"/>
              <a:t>普遍</a:t>
            </a:r>
            <a:r>
              <a:rPr/>
              <a:t>认</a:t>
            </a:r>
            <a:r>
              <a:rPr spc="-5"/>
              <a:t>知</a:t>
            </a:r>
          </a:p>
        </p:txBody>
      </p:sp>
      <p:sp>
        <p:nvSpPr>
          <p:cNvPr id="13" name="object 13"/>
          <p:cNvSpPr txBox="1"/>
          <p:nvPr/>
        </p:nvSpPr>
        <p:spPr>
          <a:xfrm>
            <a:off x="526795" y="1579245"/>
            <a:ext cx="11073765" cy="464820"/>
          </a:xfrm>
          <a:prstGeom prst="rect">
            <a:avLst/>
          </a:prstGeom>
        </p:spPr>
        <p:txBody>
          <a:bodyPr vert="horz" wrap="square" lIns="0" tIns="12700" rIns="0" bIns="0" rtlCol="0">
            <a:spAutoFit/>
          </a:bodyPr>
          <a:lstStyle/>
          <a:p>
            <a:pPr marL="12700" marR="5080">
              <a:lnSpc>
                <a:spcPct val="120000"/>
              </a:lnSpc>
              <a:spcBef>
                <a:spcPts val="100"/>
              </a:spcBef>
            </a:pPr>
            <a:r>
              <a:rPr sz="1200">
                <a:solidFill>
                  <a:srgbClr val="404040"/>
                </a:solidFill>
                <a:latin typeface="微软雅黑"/>
                <a:cs typeface="微软雅黑"/>
              </a:rPr>
              <a:t>84.2%的女性认为做好日常护理才能更好保持私处健康，预防私处不适。除了注重内裤清洁，</a:t>
            </a:r>
            <a:r>
              <a:rPr sz="1200" spc="5">
                <a:solidFill>
                  <a:srgbClr val="404040"/>
                </a:solidFill>
                <a:latin typeface="微软雅黑"/>
                <a:cs typeface="微软雅黑"/>
              </a:rPr>
              <a:t>超</a:t>
            </a:r>
            <a:r>
              <a:rPr sz="1200">
                <a:solidFill>
                  <a:srgbClr val="404040"/>
                </a:solidFill>
                <a:latin typeface="微软雅黑"/>
                <a:cs typeface="微软雅黑"/>
              </a:rPr>
              <a:t>5成女性会通过合理使用私处护理产品预防私处不适问题。而定期妇科 检查、做好性生活防护措施、生理期勤换卫生巾等方式亦是女性常见的私处不适预防措施。此外，部分女性会使用妇科疾病检测试</a:t>
            </a:r>
            <a:r>
              <a:rPr sz="1200" spc="10">
                <a:solidFill>
                  <a:srgbClr val="404040"/>
                </a:solidFill>
                <a:latin typeface="微软雅黑"/>
                <a:cs typeface="微软雅黑"/>
              </a:rPr>
              <a:t>剂</a:t>
            </a:r>
            <a:r>
              <a:rPr sz="1200">
                <a:solidFill>
                  <a:srgbClr val="404040"/>
                </a:solidFill>
                <a:latin typeface="微软雅黑"/>
                <a:cs typeface="微软雅黑"/>
              </a:rPr>
              <a:t>/试纸进行日常监测。</a:t>
            </a:r>
            <a:endParaRPr sz="1200">
              <a:latin typeface="微软雅黑"/>
              <a:cs typeface="微软雅黑"/>
            </a:endParaRPr>
          </a:p>
        </p:txBody>
      </p:sp>
      <p:sp>
        <p:nvSpPr>
          <p:cNvPr id="14" name="object 14"/>
          <p:cNvSpPr txBox="1"/>
          <p:nvPr/>
        </p:nvSpPr>
        <p:spPr>
          <a:xfrm>
            <a:off x="526795" y="1036396"/>
            <a:ext cx="9667240" cy="300355"/>
          </a:xfrm>
          <a:prstGeom prst="rect">
            <a:avLst/>
          </a:prstGeom>
        </p:spPr>
        <p:txBody>
          <a:bodyPr vert="horz" wrap="square" lIns="0" tIns="12700" rIns="0" bIns="0" rtlCol="0">
            <a:spAutoFit/>
          </a:bodyPr>
          <a:lstStyle/>
          <a:p>
            <a:pPr marL="12700">
              <a:lnSpc>
                <a:spcPct val="100000"/>
              </a:lnSpc>
              <a:spcBef>
                <a:spcPts val="100"/>
              </a:spcBef>
            </a:pPr>
            <a:r>
              <a:rPr sz="1800" spc="-5">
                <a:solidFill>
                  <a:srgbClr val="7E7E7E"/>
                </a:solidFill>
                <a:latin typeface="微软雅黑"/>
                <a:cs typeface="微软雅黑"/>
              </a:rPr>
              <a:t>超8成女性认为预防的重要性大于治疗，</a:t>
            </a:r>
            <a:r>
              <a:rPr sz="1800">
                <a:solidFill>
                  <a:srgbClr val="7E7E7E"/>
                </a:solidFill>
                <a:latin typeface="微软雅黑"/>
                <a:cs typeface="微软雅黑"/>
              </a:rPr>
              <a:t>超</a:t>
            </a:r>
            <a:r>
              <a:rPr sz="1800" spc="-5">
                <a:solidFill>
                  <a:srgbClr val="7E7E7E"/>
                </a:solidFill>
                <a:latin typeface="微软雅黑"/>
                <a:cs typeface="微软雅黑"/>
              </a:rPr>
              <a:t>5成女性认为合理使用私处护理产品可以防范私处问题</a:t>
            </a:r>
            <a:endParaRPr sz="1800">
              <a:latin typeface="微软雅黑"/>
              <a:cs typeface="微软雅黑"/>
            </a:endParaRPr>
          </a:p>
        </p:txBody>
      </p:sp>
      <p:sp>
        <p:nvSpPr>
          <p:cNvPr id="15" name="object 15"/>
          <p:cNvSpPr txBox="1"/>
          <p:nvPr/>
        </p:nvSpPr>
        <p:spPr>
          <a:xfrm>
            <a:off x="1594485" y="2427224"/>
            <a:ext cx="3136265" cy="239395"/>
          </a:xfrm>
          <a:prstGeom prst="rect">
            <a:avLst/>
          </a:prstGeom>
        </p:spPr>
        <p:txBody>
          <a:bodyPr vert="horz" wrap="square" lIns="0" tIns="13335" rIns="0" bIns="0" rtlCol="0">
            <a:spAutoFit/>
          </a:bodyPr>
          <a:lstStyle/>
          <a:p>
            <a:pPr marL="12700">
              <a:lnSpc>
                <a:spcPct val="100000"/>
              </a:lnSpc>
              <a:spcBef>
                <a:spcPts val="105"/>
              </a:spcBef>
            </a:pPr>
            <a:r>
              <a:rPr sz="1400" b="1" spc="-5">
                <a:solidFill>
                  <a:srgbClr val="404040"/>
                </a:solidFill>
                <a:latin typeface="微软雅黑"/>
                <a:cs typeface="微软雅黑"/>
              </a:rPr>
              <a:t>2023</a:t>
            </a:r>
            <a:r>
              <a:rPr sz="1400" b="1">
                <a:solidFill>
                  <a:srgbClr val="404040"/>
                </a:solidFill>
                <a:latin typeface="微软雅黑"/>
                <a:cs typeface="微软雅黑"/>
              </a:rPr>
              <a:t>年中国女性对私处护</a:t>
            </a:r>
            <a:r>
              <a:rPr sz="1400" b="1" spc="-15">
                <a:solidFill>
                  <a:srgbClr val="404040"/>
                </a:solidFill>
                <a:latin typeface="微软雅黑"/>
                <a:cs typeface="微软雅黑"/>
              </a:rPr>
              <a:t>理</a:t>
            </a:r>
            <a:r>
              <a:rPr sz="1400" b="1">
                <a:solidFill>
                  <a:srgbClr val="404040"/>
                </a:solidFill>
                <a:latin typeface="微软雅黑"/>
                <a:cs typeface="微软雅黑"/>
              </a:rPr>
              <a:t>的认</a:t>
            </a:r>
            <a:r>
              <a:rPr sz="1400" b="1" spc="-15">
                <a:solidFill>
                  <a:srgbClr val="404040"/>
                </a:solidFill>
                <a:latin typeface="微软雅黑"/>
                <a:cs typeface="微软雅黑"/>
              </a:rPr>
              <a:t>知</a:t>
            </a:r>
            <a:r>
              <a:rPr sz="1400" b="1">
                <a:solidFill>
                  <a:srgbClr val="404040"/>
                </a:solidFill>
                <a:latin typeface="微软雅黑"/>
                <a:cs typeface="微软雅黑"/>
              </a:rPr>
              <a:t>情况</a:t>
            </a:r>
            <a:endParaRPr sz="1400">
              <a:latin typeface="微软雅黑"/>
              <a:cs typeface="微软雅黑"/>
            </a:endParaRPr>
          </a:p>
        </p:txBody>
      </p:sp>
      <p:sp>
        <p:nvSpPr>
          <p:cNvPr id="16" name="object 16"/>
          <p:cNvSpPr/>
          <p:nvPr/>
        </p:nvSpPr>
        <p:spPr>
          <a:xfrm>
            <a:off x="633983" y="5242559"/>
            <a:ext cx="774700" cy="779145"/>
          </a:xfrm>
          <a:custGeom>
            <a:rect l="l" t="t" r="r" b="b"/>
            <a:pathLst>
              <a:path w="774700" h="779145">
                <a:moveTo>
                  <a:pt x="387096" y="0"/>
                </a:moveTo>
                <a:lnTo>
                  <a:pt x="338538" y="3034"/>
                </a:lnTo>
                <a:lnTo>
                  <a:pt x="291781" y="11894"/>
                </a:lnTo>
                <a:lnTo>
                  <a:pt x="247186" y="26214"/>
                </a:lnTo>
                <a:lnTo>
                  <a:pt x="205118" y="45629"/>
                </a:lnTo>
                <a:lnTo>
                  <a:pt x="165937" y="69774"/>
                </a:lnTo>
                <a:lnTo>
                  <a:pt x="130008" y="98284"/>
                </a:lnTo>
                <a:lnTo>
                  <a:pt x="97692" y="130793"/>
                </a:lnTo>
                <a:lnTo>
                  <a:pt x="69353" y="166936"/>
                </a:lnTo>
                <a:lnTo>
                  <a:pt x="45353" y="206348"/>
                </a:lnTo>
                <a:lnTo>
                  <a:pt x="26055" y="248664"/>
                </a:lnTo>
                <a:lnTo>
                  <a:pt x="11821" y="293518"/>
                </a:lnTo>
                <a:lnTo>
                  <a:pt x="3015" y="340546"/>
                </a:lnTo>
                <a:lnTo>
                  <a:pt x="0" y="389381"/>
                </a:lnTo>
                <a:lnTo>
                  <a:pt x="3015" y="438225"/>
                </a:lnTo>
                <a:lnTo>
                  <a:pt x="11821" y="485257"/>
                </a:lnTo>
                <a:lnTo>
                  <a:pt x="26055" y="530115"/>
                </a:lnTo>
                <a:lnTo>
                  <a:pt x="45353" y="572432"/>
                </a:lnTo>
                <a:lnTo>
                  <a:pt x="69353" y="611844"/>
                </a:lnTo>
                <a:lnTo>
                  <a:pt x="97692" y="647985"/>
                </a:lnTo>
                <a:lnTo>
                  <a:pt x="130008" y="680492"/>
                </a:lnTo>
                <a:lnTo>
                  <a:pt x="165937" y="708999"/>
                </a:lnTo>
                <a:lnTo>
                  <a:pt x="205118" y="733141"/>
                </a:lnTo>
                <a:lnTo>
                  <a:pt x="247186" y="752554"/>
                </a:lnTo>
                <a:lnTo>
                  <a:pt x="291781" y="766871"/>
                </a:lnTo>
                <a:lnTo>
                  <a:pt x="338538" y="775730"/>
                </a:lnTo>
                <a:lnTo>
                  <a:pt x="387096" y="778763"/>
                </a:lnTo>
                <a:lnTo>
                  <a:pt x="435653" y="775730"/>
                </a:lnTo>
                <a:lnTo>
                  <a:pt x="482410" y="766871"/>
                </a:lnTo>
                <a:lnTo>
                  <a:pt x="527005" y="752554"/>
                </a:lnTo>
                <a:lnTo>
                  <a:pt x="569073" y="733141"/>
                </a:lnTo>
                <a:lnTo>
                  <a:pt x="608254" y="708999"/>
                </a:lnTo>
                <a:lnTo>
                  <a:pt x="644183" y="680492"/>
                </a:lnTo>
                <a:lnTo>
                  <a:pt x="676499" y="647985"/>
                </a:lnTo>
                <a:lnTo>
                  <a:pt x="704838" y="611844"/>
                </a:lnTo>
                <a:lnTo>
                  <a:pt x="728838" y="572432"/>
                </a:lnTo>
                <a:lnTo>
                  <a:pt x="748136" y="530115"/>
                </a:lnTo>
                <a:lnTo>
                  <a:pt x="762370" y="485257"/>
                </a:lnTo>
                <a:lnTo>
                  <a:pt x="771176" y="438225"/>
                </a:lnTo>
                <a:lnTo>
                  <a:pt x="774191" y="389381"/>
                </a:lnTo>
                <a:lnTo>
                  <a:pt x="771176" y="340546"/>
                </a:lnTo>
                <a:lnTo>
                  <a:pt x="762370" y="293518"/>
                </a:lnTo>
                <a:lnTo>
                  <a:pt x="748136" y="248664"/>
                </a:lnTo>
                <a:lnTo>
                  <a:pt x="728838" y="206348"/>
                </a:lnTo>
                <a:lnTo>
                  <a:pt x="704838" y="166936"/>
                </a:lnTo>
                <a:lnTo>
                  <a:pt x="676499" y="130793"/>
                </a:lnTo>
                <a:lnTo>
                  <a:pt x="644183" y="98284"/>
                </a:lnTo>
                <a:lnTo>
                  <a:pt x="608254" y="69774"/>
                </a:lnTo>
                <a:lnTo>
                  <a:pt x="569073" y="45629"/>
                </a:lnTo>
                <a:lnTo>
                  <a:pt x="527005" y="26214"/>
                </a:lnTo>
                <a:lnTo>
                  <a:pt x="482410" y="11894"/>
                </a:lnTo>
                <a:lnTo>
                  <a:pt x="435653" y="3034"/>
                </a:lnTo>
                <a:lnTo>
                  <a:pt x="387096" y="0"/>
                </a:lnTo>
                <a:close/>
              </a:path>
            </a:pathLst>
          </a:custGeom>
          <a:solidFill>
            <a:srgbClr val="FF9592"/>
          </a:solidFill>
        </p:spPr>
        <p:txBody>
          <a:bodyPr wrap="square" lIns="0" tIns="0" rIns="0" bIns="0" rtlCol="0"/>
          <a:lstStyle/>
          <a:p/>
        </p:txBody>
      </p:sp>
      <p:sp>
        <p:nvSpPr>
          <p:cNvPr id="17" name="object 17"/>
          <p:cNvSpPr/>
          <p:nvPr/>
        </p:nvSpPr>
        <p:spPr>
          <a:xfrm>
            <a:off x="969263" y="5323332"/>
            <a:ext cx="426720" cy="698500"/>
          </a:xfrm>
          <a:custGeom>
            <a:rect l="l" t="t" r="r" b="b"/>
            <a:pathLst>
              <a:path w="426719" h="698500">
                <a:moveTo>
                  <a:pt x="33917" y="697762"/>
                </a:moveTo>
                <a:lnTo>
                  <a:pt x="34137" y="697992"/>
                </a:lnTo>
                <a:lnTo>
                  <a:pt x="34134" y="697770"/>
                </a:lnTo>
                <a:lnTo>
                  <a:pt x="33917" y="697762"/>
                </a:lnTo>
                <a:close/>
              </a:path>
              <a:path w="426719" h="698500">
                <a:moveTo>
                  <a:pt x="145084" y="0"/>
                </a:moveTo>
                <a:lnTo>
                  <a:pt x="25603" y="161671"/>
                </a:lnTo>
                <a:lnTo>
                  <a:pt x="34134" y="697770"/>
                </a:lnTo>
                <a:lnTo>
                  <a:pt x="38404" y="697925"/>
                </a:lnTo>
                <a:lnTo>
                  <a:pt x="51206" y="697992"/>
                </a:lnTo>
                <a:lnTo>
                  <a:pt x="99386" y="694995"/>
                </a:lnTo>
                <a:lnTo>
                  <a:pt x="145911" y="686262"/>
                </a:lnTo>
                <a:lnTo>
                  <a:pt x="190398" y="672176"/>
                </a:lnTo>
                <a:lnTo>
                  <a:pt x="232461" y="653121"/>
                </a:lnTo>
                <a:lnTo>
                  <a:pt x="271715" y="629480"/>
                </a:lnTo>
                <a:lnTo>
                  <a:pt x="307777" y="601638"/>
                </a:lnTo>
                <a:lnTo>
                  <a:pt x="340260" y="569979"/>
                </a:lnTo>
                <a:lnTo>
                  <a:pt x="368780" y="534885"/>
                </a:lnTo>
                <a:lnTo>
                  <a:pt x="392954" y="496741"/>
                </a:lnTo>
                <a:lnTo>
                  <a:pt x="412395" y="455931"/>
                </a:lnTo>
                <a:lnTo>
                  <a:pt x="426720" y="412838"/>
                </a:lnTo>
                <a:lnTo>
                  <a:pt x="145084" y="0"/>
                </a:lnTo>
                <a:close/>
              </a:path>
              <a:path w="426719" h="698500">
                <a:moveTo>
                  <a:pt x="7734" y="687217"/>
                </a:moveTo>
                <a:lnTo>
                  <a:pt x="0" y="693737"/>
                </a:lnTo>
                <a:lnTo>
                  <a:pt x="12801" y="696197"/>
                </a:lnTo>
                <a:lnTo>
                  <a:pt x="25603" y="697460"/>
                </a:lnTo>
                <a:lnTo>
                  <a:pt x="33917" y="697762"/>
                </a:lnTo>
                <a:lnTo>
                  <a:pt x="31203" y="694932"/>
                </a:lnTo>
                <a:lnTo>
                  <a:pt x="20269" y="689478"/>
                </a:lnTo>
                <a:lnTo>
                  <a:pt x="7734" y="687217"/>
                </a:lnTo>
                <a:close/>
              </a:path>
            </a:pathLst>
          </a:custGeom>
          <a:solidFill>
            <a:srgbClr val="F38285"/>
          </a:solidFill>
        </p:spPr>
        <p:txBody>
          <a:bodyPr wrap="square" lIns="0" tIns="0" rIns="0" bIns="0" rtlCol="0"/>
          <a:lstStyle/>
          <a:p/>
        </p:txBody>
      </p:sp>
      <p:sp>
        <p:nvSpPr>
          <p:cNvPr id="18" name="object 18"/>
          <p:cNvSpPr/>
          <p:nvPr/>
        </p:nvSpPr>
        <p:spPr>
          <a:xfrm>
            <a:off x="876691" y="5276088"/>
            <a:ext cx="294005" cy="665480"/>
          </a:xfrm>
          <a:custGeom>
            <a:rect l="l" t="t" r="r" b="b"/>
            <a:pathLst>
              <a:path w="294005" h="665479">
                <a:moveTo>
                  <a:pt x="148808" y="0"/>
                </a:moveTo>
                <a:lnTo>
                  <a:pt x="81897" y="20315"/>
                </a:lnTo>
                <a:lnTo>
                  <a:pt x="38072" y="74746"/>
                </a:lnTo>
                <a:lnTo>
                  <a:pt x="23412" y="111699"/>
                </a:lnTo>
                <a:lnTo>
                  <a:pt x="12836" y="153515"/>
                </a:lnTo>
                <a:lnTo>
                  <a:pt x="5784" y="198972"/>
                </a:lnTo>
                <a:lnTo>
                  <a:pt x="1692" y="246848"/>
                </a:lnTo>
                <a:lnTo>
                  <a:pt x="0" y="295921"/>
                </a:lnTo>
                <a:lnTo>
                  <a:pt x="143" y="344969"/>
                </a:lnTo>
                <a:lnTo>
                  <a:pt x="1561" y="392770"/>
                </a:lnTo>
                <a:lnTo>
                  <a:pt x="3691" y="438102"/>
                </a:lnTo>
                <a:lnTo>
                  <a:pt x="5972" y="479744"/>
                </a:lnTo>
                <a:lnTo>
                  <a:pt x="7840" y="516473"/>
                </a:lnTo>
                <a:lnTo>
                  <a:pt x="8734" y="547068"/>
                </a:lnTo>
                <a:lnTo>
                  <a:pt x="8092" y="570306"/>
                </a:lnTo>
                <a:lnTo>
                  <a:pt x="12912" y="601963"/>
                </a:lnTo>
                <a:lnTo>
                  <a:pt x="30169" y="627289"/>
                </a:lnTo>
                <a:lnTo>
                  <a:pt x="57076" y="646284"/>
                </a:lnTo>
                <a:lnTo>
                  <a:pt x="90845" y="658947"/>
                </a:lnTo>
                <a:lnTo>
                  <a:pt x="128690" y="665279"/>
                </a:lnTo>
                <a:lnTo>
                  <a:pt x="167823" y="665279"/>
                </a:lnTo>
                <a:lnTo>
                  <a:pt x="205457" y="658947"/>
                </a:lnTo>
                <a:lnTo>
                  <a:pt x="265078" y="627289"/>
                </a:lnTo>
                <a:lnTo>
                  <a:pt x="285256" y="570306"/>
                </a:lnTo>
                <a:lnTo>
                  <a:pt x="284633" y="545987"/>
                </a:lnTo>
                <a:lnTo>
                  <a:pt x="285723" y="513186"/>
                </a:lnTo>
                <a:lnTo>
                  <a:pt x="287852" y="473408"/>
                </a:lnTo>
                <a:lnTo>
                  <a:pt x="290344" y="428160"/>
                </a:lnTo>
                <a:lnTo>
                  <a:pt x="292525" y="378947"/>
                </a:lnTo>
                <a:lnTo>
                  <a:pt x="293720" y="327274"/>
                </a:lnTo>
                <a:lnTo>
                  <a:pt x="293255" y="274648"/>
                </a:lnTo>
                <a:lnTo>
                  <a:pt x="290455" y="222574"/>
                </a:lnTo>
                <a:lnTo>
                  <a:pt x="284646" y="172558"/>
                </a:lnTo>
                <a:lnTo>
                  <a:pt x="275152" y="126106"/>
                </a:lnTo>
                <a:lnTo>
                  <a:pt x="261299" y="84723"/>
                </a:lnTo>
                <a:lnTo>
                  <a:pt x="242413" y="49915"/>
                </a:lnTo>
                <a:lnTo>
                  <a:pt x="186842" y="6048"/>
                </a:lnTo>
                <a:lnTo>
                  <a:pt x="148808" y="0"/>
                </a:lnTo>
                <a:close/>
              </a:path>
            </a:pathLst>
          </a:custGeom>
          <a:solidFill>
            <a:srgbClr val="000000"/>
          </a:solidFill>
        </p:spPr>
        <p:txBody>
          <a:bodyPr wrap="square" lIns="0" tIns="0" rIns="0" bIns="0" rtlCol="0"/>
          <a:lstStyle/>
          <a:p/>
        </p:txBody>
      </p:sp>
      <p:sp>
        <p:nvSpPr>
          <p:cNvPr id="19" name="object 19"/>
          <p:cNvSpPr/>
          <p:nvPr/>
        </p:nvSpPr>
        <p:spPr>
          <a:xfrm>
            <a:off x="865269" y="5353811"/>
            <a:ext cx="317500" cy="360045"/>
          </a:xfrm>
          <a:custGeom>
            <a:rect l="l" t="t" r="r" b="b"/>
            <a:pathLst>
              <a:path w="317500" h="360045">
                <a:moveTo>
                  <a:pt x="160382" y="0"/>
                </a:moveTo>
                <a:lnTo>
                  <a:pt x="117848" y="4582"/>
                </a:lnTo>
                <a:lnTo>
                  <a:pt x="53160" y="37405"/>
                </a:lnTo>
                <a:lnTo>
                  <a:pt x="14383" y="93246"/>
                </a:lnTo>
                <a:lnTo>
                  <a:pt x="0" y="161875"/>
                </a:lnTo>
                <a:lnTo>
                  <a:pt x="1483" y="197788"/>
                </a:lnTo>
                <a:lnTo>
                  <a:pt x="20851" y="266417"/>
                </a:lnTo>
                <a:lnTo>
                  <a:pt x="60827" y="322258"/>
                </a:lnTo>
                <a:lnTo>
                  <a:pt x="119895" y="355081"/>
                </a:lnTo>
                <a:lnTo>
                  <a:pt x="156115" y="359663"/>
                </a:lnTo>
                <a:lnTo>
                  <a:pt x="192443" y="355081"/>
                </a:lnTo>
                <a:lnTo>
                  <a:pt x="252290" y="322258"/>
                </a:lnTo>
                <a:lnTo>
                  <a:pt x="293591" y="266417"/>
                </a:lnTo>
                <a:lnTo>
                  <a:pt x="314588" y="197788"/>
                </a:lnTo>
                <a:lnTo>
                  <a:pt x="316923" y="161875"/>
                </a:lnTo>
                <a:lnTo>
                  <a:pt x="313523" y="126601"/>
                </a:lnTo>
                <a:lnTo>
                  <a:pt x="288639" y="63087"/>
                </a:lnTo>
                <a:lnTo>
                  <a:pt x="238178" y="17477"/>
                </a:lnTo>
                <a:lnTo>
                  <a:pt x="160382" y="0"/>
                </a:lnTo>
                <a:close/>
              </a:path>
            </a:pathLst>
          </a:custGeom>
          <a:solidFill>
            <a:srgbClr val="000000"/>
          </a:solidFill>
        </p:spPr>
        <p:txBody>
          <a:bodyPr wrap="square" lIns="0" tIns="0" rIns="0" bIns="0" rtlCol="0"/>
          <a:lstStyle/>
          <a:p/>
        </p:txBody>
      </p:sp>
      <p:sp>
        <p:nvSpPr>
          <p:cNvPr id="20" name="object 20"/>
          <p:cNvSpPr/>
          <p:nvPr/>
        </p:nvSpPr>
        <p:spPr>
          <a:xfrm>
            <a:off x="807719" y="5739384"/>
            <a:ext cx="426720" cy="281940"/>
          </a:xfrm>
          <a:custGeom>
            <a:rect l="l" t="t" r="r" b="b"/>
            <a:pathLst>
              <a:path w="426719" h="281939">
                <a:moveTo>
                  <a:pt x="260299" y="0"/>
                </a:moveTo>
                <a:lnTo>
                  <a:pt x="166420" y="0"/>
                </a:lnTo>
                <a:lnTo>
                  <a:pt x="166420" y="68351"/>
                </a:lnTo>
                <a:lnTo>
                  <a:pt x="100753" y="78832"/>
                </a:lnTo>
                <a:lnTo>
                  <a:pt x="54999" y="96670"/>
                </a:lnTo>
                <a:lnTo>
                  <a:pt x="9008" y="149671"/>
                </a:lnTo>
                <a:lnTo>
                  <a:pt x="0" y="217868"/>
                </a:lnTo>
                <a:lnTo>
                  <a:pt x="37756" y="240932"/>
                </a:lnTo>
                <a:lnTo>
                  <a:pt x="78789" y="258872"/>
                </a:lnTo>
                <a:lnTo>
                  <a:pt x="122280" y="271687"/>
                </a:lnTo>
                <a:lnTo>
                  <a:pt x="167410" y="279376"/>
                </a:lnTo>
                <a:lnTo>
                  <a:pt x="213360" y="281939"/>
                </a:lnTo>
                <a:lnTo>
                  <a:pt x="260947" y="279376"/>
                </a:lnTo>
                <a:lnTo>
                  <a:pt x="306282" y="271687"/>
                </a:lnTo>
                <a:lnTo>
                  <a:pt x="349159" y="258872"/>
                </a:lnTo>
                <a:lnTo>
                  <a:pt x="389373" y="240932"/>
                </a:lnTo>
                <a:lnTo>
                  <a:pt x="426720" y="217868"/>
                </a:lnTo>
                <a:lnTo>
                  <a:pt x="425060" y="182463"/>
                </a:lnTo>
                <a:lnTo>
                  <a:pt x="401116" y="120678"/>
                </a:lnTo>
                <a:lnTo>
                  <a:pt x="325966" y="78832"/>
                </a:lnTo>
                <a:lnTo>
                  <a:pt x="260299" y="68351"/>
                </a:lnTo>
                <a:lnTo>
                  <a:pt x="260299" y="0"/>
                </a:lnTo>
                <a:close/>
              </a:path>
            </a:pathLst>
          </a:custGeom>
          <a:solidFill>
            <a:srgbClr val="F6CDB0"/>
          </a:solidFill>
        </p:spPr>
        <p:txBody>
          <a:bodyPr wrap="square" lIns="0" tIns="0" rIns="0" bIns="0" rtlCol="0"/>
          <a:lstStyle/>
          <a:p/>
        </p:txBody>
      </p:sp>
      <p:sp>
        <p:nvSpPr>
          <p:cNvPr id="21" name="object 21"/>
          <p:cNvSpPr/>
          <p:nvPr/>
        </p:nvSpPr>
        <p:spPr>
          <a:xfrm>
            <a:off x="973836" y="5739384"/>
            <a:ext cx="93345" cy="29845"/>
          </a:xfrm>
          <a:custGeom>
            <a:rect l="l" t="t" r="r" b="b"/>
            <a:pathLst>
              <a:path w="93344" h="29845">
                <a:moveTo>
                  <a:pt x="92963" y="0"/>
                </a:moveTo>
                <a:lnTo>
                  <a:pt x="0" y="0"/>
                </a:lnTo>
                <a:lnTo>
                  <a:pt x="18685" y="22288"/>
                </a:lnTo>
                <a:lnTo>
                  <a:pt x="48067" y="29718"/>
                </a:lnTo>
                <a:lnTo>
                  <a:pt x="76657" y="22288"/>
                </a:lnTo>
                <a:lnTo>
                  <a:pt x="92963" y="0"/>
                </a:lnTo>
                <a:close/>
              </a:path>
            </a:pathLst>
          </a:custGeom>
          <a:solidFill>
            <a:srgbClr val="D99A77"/>
          </a:solidFill>
        </p:spPr>
        <p:txBody>
          <a:bodyPr wrap="square" lIns="0" tIns="0" rIns="0" bIns="0" rtlCol="0"/>
          <a:lstStyle/>
          <a:p/>
        </p:txBody>
      </p:sp>
      <p:sp>
        <p:nvSpPr>
          <p:cNvPr id="22" name="object 22"/>
          <p:cNvSpPr/>
          <p:nvPr/>
        </p:nvSpPr>
        <p:spPr>
          <a:xfrm>
            <a:off x="883283" y="5428488"/>
            <a:ext cx="275590" cy="329565"/>
          </a:xfrm>
          <a:custGeom>
            <a:rect l="l" t="t" r="r" b="b"/>
            <a:pathLst>
              <a:path w="275590" h="329564">
                <a:moveTo>
                  <a:pt x="146242" y="0"/>
                </a:moveTo>
                <a:lnTo>
                  <a:pt x="94477" y="4857"/>
                </a:lnTo>
                <a:lnTo>
                  <a:pt x="55484" y="20389"/>
                </a:lnTo>
                <a:lnTo>
                  <a:pt x="28858" y="48033"/>
                </a:lnTo>
                <a:lnTo>
                  <a:pt x="14195" y="89229"/>
                </a:lnTo>
                <a:lnTo>
                  <a:pt x="11088" y="145415"/>
                </a:lnTo>
                <a:lnTo>
                  <a:pt x="594" y="160101"/>
                </a:lnTo>
                <a:lnTo>
                  <a:pt x="0" y="192411"/>
                </a:lnTo>
                <a:lnTo>
                  <a:pt x="8118" y="224721"/>
                </a:lnTo>
                <a:lnTo>
                  <a:pt x="23763" y="239407"/>
                </a:lnTo>
                <a:lnTo>
                  <a:pt x="42765" y="273275"/>
                </a:lnTo>
                <a:lnTo>
                  <a:pt x="68106" y="301931"/>
                </a:lnTo>
                <a:lnTo>
                  <a:pt x="99785" y="321769"/>
                </a:lnTo>
                <a:lnTo>
                  <a:pt x="137796" y="329184"/>
                </a:lnTo>
                <a:lnTo>
                  <a:pt x="175807" y="321769"/>
                </a:lnTo>
                <a:lnTo>
                  <a:pt x="207486" y="301931"/>
                </a:lnTo>
                <a:lnTo>
                  <a:pt x="232828" y="273275"/>
                </a:lnTo>
                <a:lnTo>
                  <a:pt x="251829" y="239407"/>
                </a:lnTo>
                <a:lnTo>
                  <a:pt x="267474" y="224721"/>
                </a:lnTo>
                <a:lnTo>
                  <a:pt x="275593" y="192411"/>
                </a:lnTo>
                <a:lnTo>
                  <a:pt x="274998" y="160101"/>
                </a:lnTo>
                <a:lnTo>
                  <a:pt x="264504" y="145415"/>
                </a:lnTo>
                <a:lnTo>
                  <a:pt x="262750" y="90887"/>
                </a:lnTo>
                <a:lnTo>
                  <a:pt x="251465" y="49898"/>
                </a:lnTo>
                <a:lnTo>
                  <a:pt x="229232" y="21632"/>
                </a:lnTo>
                <a:lnTo>
                  <a:pt x="194630" y="5272"/>
                </a:lnTo>
                <a:lnTo>
                  <a:pt x="146242" y="0"/>
                </a:lnTo>
                <a:close/>
              </a:path>
            </a:pathLst>
          </a:custGeom>
          <a:solidFill>
            <a:srgbClr val="F6CDB0"/>
          </a:solidFill>
        </p:spPr>
        <p:txBody>
          <a:bodyPr wrap="square" lIns="0" tIns="0" rIns="0" bIns="0" rtlCol="0"/>
          <a:lstStyle/>
          <a:p/>
        </p:txBody>
      </p:sp>
      <p:sp>
        <p:nvSpPr>
          <p:cNvPr id="23" name="object 23"/>
          <p:cNvSpPr/>
          <p:nvPr/>
        </p:nvSpPr>
        <p:spPr>
          <a:xfrm>
            <a:off x="807719" y="5833871"/>
            <a:ext cx="426720" cy="187960"/>
          </a:xfrm>
          <a:custGeom>
            <a:rect l="l" t="t" r="r" b="b"/>
            <a:pathLst>
              <a:path w="426719" h="187960">
                <a:moveTo>
                  <a:pt x="337108" y="166154"/>
                </a:moveTo>
                <a:lnTo>
                  <a:pt x="89611" y="166154"/>
                </a:lnTo>
                <a:lnTo>
                  <a:pt x="119148" y="174871"/>
                </a:lnTo>
                <a:lnTo>
                  <a:pt x="149885" y="181594"/>
                </a:lnTo>
                <a:lnTo>
                  <a:pt x="181422" y="185920"/>
                </a:lnTo>
                <a:lnTo>
                  <a:pt x="213360" y="187451"/>
                </a:lnTo>
                <a:lnTo>
                  <a:pt x="245297" y="185920"/>
                </a:lnTo>
                <a:lnTo>
                  <a:pt x="276834" y="181594"/>
                </a:lnTo>
                <a:lnTo>
                  <a:pt x="307571" y="174871"/>
                </a:lnTo>
                <a:lnTo>
                  <a:pt x="337108" y="166154"/>
                </a:lnTo>
                <a:close/>
              </a:path>
              <a:path w="426719" h="187960">
                <a:moveTo>
                  <a:pt x="349910" y="161886"/>
                </a:moveTo>
                <a:lnTo>
                  <a:pt x="81076" y="161886"/>
                </a:lnTo>
                <a:lnTo>
                  <a:pt x="81076" y="166154"/>
                </a:lnTo>
                <a:lnTo>
                  <a:pt x="349910" y="166154"/>
                </a:lnTo>
                <a:lnTo>
                  <a:pt x="349910" y="161886"/>
                </a:lnTo>
                <a:close/>
              </a:path>
              <a:path w="426719" h="187960">
                <a:moveTo>
                  <a:pt x="358444" y="157632"/>
                </a:moveTo>
                <a:lnTo>
                  <a:pt x="68275" y="157632"/>
                </a:lnTo>
                <a:lnTo>
                  <a:pt x="68275" y="161886"/>
                </a:lnTo>
                <a:lnTo>
                  <a:pt x="358444" y="161886"/>
                </a:lnTo>
                <a:lnTo>
                  <a:pt x="358444" y="157632"/>
                </a:lnTo>
                <a:close/>
              </a:path>
              <a:path w="426719" h="187960">
                <a:moveTo>
                  <a:pt x="371246" y="153365"/>
                </a:moveTo>
                <a:lnTo>
                  <a:pt x="55473" y="153365"/>
                </a:lnTo>
                <a:lnTo>
                  <a:pt x="59740" y="157632"/>
                </a:lnTo>
                <a:lnTo>
                  <a:pt x="366979" y="157632"/>
                </a:lnTo>
                <a:lnTo>
                  <a:pt x="371246" y="153365"/>
                </a:lnTo>
                <a:close/>
              </a:path>
              <a:path w="426719" h="187960">
                <a:moveTo>
                  <a:pt x="379780" y="149110"/>
                </a:moveTo>
                <a:lnTo>
                  <a:pt x="46939" y="149110"/>
                </a:lnTo>
                <a:lnTo>
                  <a:pt x="46939" y="153365"/>
                </a:lnTo>
                <a:lnTo>
                  <a:pt x="379780" y="153365"/>
                </a:lnTo>
                <a:lnTo>
                  <a:pt x="379780" y="149110"/>
                </a:lnTo>
                <a:close/>
              </a:path>
              <a:path w="426719" h="187960">
                <a:moveTo>
                  <a:pt x="388315" y="144843"/>
                </a:moveTo>
                <a:lnTo>
                  <a:pt x="38404" y="144843"/>
                </a:lnTo>
                <a:lnTo>
                  <a:pt x="38404" y="149110"/>
                </a:lnTo>
                <a:lnTo>
                  <a:pt x="388315" y="149110"/>
                </a:lnTo>
                <a:lnTo>
                  <a:pt x="388315" y="144843"/>
                </a:lnTo>
                <a:close/>
              </a:path>
              <a:path w="426719" h="187960">
                <a:moveTo>
                  <a:pt x="396849" y="140588"/>
                </a:moveTo>
                <a:lnTo>
                  <a:pt x="29870" y="140588"/>
                </a:lnTo>
                <a:lnTo>
                  <a:pt x="29870" y="144843"/>
                </a:lnTo>
                <a:lnTo>
                  <a:pt x="396849" y="144843"/>
                </a:lnTo>
                <a:lnTo>
                  <a:pt x="396849" y="140588"/>
                </a:lnTo>
                <a:close/>
              </a:path>
              <a:path w="426719" h="187960">
                <a:moveTo>
                  <a:pt x="405383" y="136334"/>
                </a:moveTo>
                <a:lnTo>
                  <a:pt x="25603" y="136334"/>
                </a:lnTo>
                <a:lnTo>
                  <a:pt x="25603" y="140588"/>
                </a:lnTo>
                <a:lnTo>
                  <a:pt x="401116" y="140588"/>
                </a:lnTo>
                <a:lnTo>
                  <a:pt x="405383" y="136334"/>
                </a:lnTo>
                <a:close/>
              </a:path>
              <a:path w="426719" h="187960">
                <a:moveTo>
                  <a:pt x="413918" y="132067"/>
                </a:moveTo>
                <a:lnTo>
                  <a:pt x="17068" y="132067"/>
                </a:lnTo>
                <a:lnTo>
                  <a:pt x="17068" y="136334"/>
                </a:lnTo>
                <a:lnTo>
                  <a:pt x="409651" y="136334"/>
                </a:lnTo>
                <a:lnTo>
                  <a:pt x="413918" y="132067"/>
                </a:lnTo>
                <a:close/>
              </a:path>
              <a:path w="426719" h="187960">
                <a:moveTo>
                  <a:pt x="418185" y="127812"/>
                </a:moveTo>
                <a:lnTo>
                  <a:pt x="8534" y="127812"/>
                </a:lnTo>
                <a:lnTo>
                  <a:pt x="8534" y="132067"/>
                </a:lnTo>
                <a:lnTo>
                  <a:pt x="418185" y="132067"/>
                </a:lnTo>
                <a:lnTo>
                  <a:pt x="418185" y="127812"/>
                </a:lnTo>
                <a:close/>
              </a:path>
              <a:path w="426719" h="187960">
                <a:moveTo>
                  <a:pt x="64007" y="0"/>
                </a:moveTo>
                <a:lnTo>
                  <a:pt x="37271" y="15045"/>
                </a:lnTo>
                <a:lnTo>
                  <a:pt x="19734" y="34086"/>
                </a:lnTo>
                <a:lnTo>
                  <a:pt x="9401" y="56317"/>
                </a:lnTo>
                <a:lnTo>
                  <a:pt x="4267" y="80949"/>
                </a:lnTo>
                <a:lnTo>
                  <a:pt x="0" y="80949"/>
                </a:lnTo>
                <a:lnTo>
                  <a:pt x="0" y="123545"/>
                </a:lnTo>
                <a:lnTo>
                  <a:pt x="4267" y="123545"/>
                </a:lnTo>
                <a:lnTo>
                  <a:pt x="4267" y="127812"/>
                </a:lnTo>
                <a:lnTo>
                  <a:pt x="422452" y="127812"/>
                </a:lnTo>
                <a:lnTo>
                  <a:pt x="426720" y="123545"/>
                </a:lnTo>
                <a:lnTo>
                  <a:pt x="426720" y="93725"/>
                </a:lnTo>
                <a:lnTo>
                  <a:pt x="421586" y="65901"/>
                </a:lnTo>
                <a:lnTo>
                  <a:pt x="420775" y="63906"/>
                </a:lnTo>
                <a:lnTo>
                  <a:pt x="213360" y="63906"/>
                </a:lnTo>
                <a:lnTo>
                  <a:pt x="201491" y="52056"/>
                </a:lnTo>
                <a:lnTo>
                  <a:pt x="192771" y="46862"/>
                </a:lnTo>
                <a:lnTo>
                  <a:pt x="98145" y="46862"/>
                </a:lnTo>
                <a:lnTo>
                  <a:pt x="64007" y="0"/>
                </a:lnTo>
                <a:close/>
              </a:path>
              <a:path w="426719" h="187960">
                <a:moveTo>
                  <a:pt x="281635" y="34086"/>
                </a:moveTo>
                <a:lnTo>
                  <a:pt x="260165" y="36349"/>
                </a:lnTo>
                <a:lnTo>
                  <a:pt x="241096" y="42605"/>
                </a:lnTo>
                <a:lnTo>
                  <a:pt x="225228" y="52056"/>
                </a:lnTo>
                <a:lnTo>
                  <a:pt x="213360" y="63906"/>
                </a:lnTo>
                <a:lnTo>
                  <a:pt x="420775" y="63906"/>
                </a:lnTo>
                <a:lnTo>
                  <a:pt x="415577" y="51117"/>
                </a:lnTo>
                <a:lnTo>
                  <a:pt x="332841" y="51117"/>
                </a:lnTo>
                <a:lnTo>
                  <a:pt x="320039" y="43066"/>
                </a:lnTo>
                <a:lnTo>
                  <a:pt x="307238" y="37811"/>
                </a:lnTo>
                <a:lnTo>
                  <a:pt x="294436" y="34951"/>
                </a:lnTo>
                <a:lnTo>
                  <a:pt x="281635" y="34086"/>
                </a:lnTo>
                <a:close/>
              </a:path>
              <a:path w="426719" h="187960">
                <a:moveTo>
                  <a:pt x="366979" y="0"/>
                </a:moveTo>
                <a:lnTo>
                  <a:pt x="332841" y="51117"/>
                </a:lnTo>
                <a:lnTo>
                  <a:pt x="415577" y="51117"/>
                </a:lnTo>
                <a:lnTo>
                  <a:pt x="411251" y="40471"/>
                </a:lnTo>
                <a:lnTo>
                  <a:pt x="393715" y="18237"/>
                </a:lnTo>
                <a:lnTo>
                  <a:pt x="366979" y="0"/>
                </a:lnTo>
                <a:close/>
              </a:path>
              <a:path w="426719" h="187960">
                <a:moveTo>
                  <a:pt x="145084" y="34086"/>
                </a:moveTo>
                <a:lnTo>
                  <a:pt x="132349" y="34884"/>
                </a:lnTo>
                <a:lnTo>
                  <a:pt x="120014" y="37279"/>
                </a:lnTo>
                <a:lnTo>
                  <a:pt x="108480" y="41271"/>
                </a:lnTo>
                <a:lnTo>
                  <a:pt x="98145" y="46862"/>
                </a:lnTo>
                <a:lnTo>
                  <a:pt x="192771" y="46862"/>
                </a:lnTo>
                <a:lnTo>
                  <a:pt x="185623" y="42605"/>
                </a:lnTo>
                <a:lnTo>
                  <a:pt x="166554" y="36349"/>
                </a:lnTo>
                <a:lnTo>
                  <a:pt x="145084" y="34086"/>
                </a:lnTo>
                <a:close/>
              </a:path>
            </a:pathLst>
          </a:custGeom>
          <a:solidFill>
            <a:srgbClr val="000000"/>
          </a:solidFill>
        </p:spPr>
        <p:txBody>
          <a:bodyPr wrap="square" lIns="0" tIns="0" rIns="0" bIns="0" rtlCol="0"/>
          <a:lstStyle/>
          <a:p/>
        </p:txBody>
      </p:sp>
      <p:sp>
        <p:nvSpPr>
          <p:cNvPr id="24" name="object 24"/>
          <p:cNvSpPr/>
          <p:nvPr/>
        </p:nvSpPr>
        <p:spPr>
          <a:xfrm>
            <a:off x="888491" y="5420867"/>
            <a:ext cx="265430" cy="144780"/>
          </a:xfrm>
          <a:custGeom>
            <a:rect l="l" t="t" r="r" b="b"/>
            <a:pathLst>
              <a:path w="265430" h="144779">
                <a:moveTo>
                  <a:pt x="132588" y="0"/>
                </a:moveTo>
                <a:lnTo>
                  <a:pt x="80977" y="5685"/>
                </a:lnTo>
                <a:lnTo>
                  <a:pt x="38833" y="21193"/>
                </a:lnTo>
                <a:lnTo>
                  <a:pt x="10419" y="44201"/>
                </a:lnTo>
                <a:lnTo>
                  <a:pt x="0" y="72389"/>
                </a:lnTo>
                <a:lnTo>
                  <a:pt x="10419" y="100578"/>
                </a:lnTo>
                <a:lnTo>
                  <a:pt x="38833" y="123586"/>
                </a:lnTo>
                <a:lnTo>
                  <a:pt x="80977" y="139094"/>
                </a:lnTo>
                <a:lnTo>
                  <a:pt x="132588" y="144779"/>
                </a:lnTo>
                <a:lnTo>
                  <a:pt x="184198" y="139094"/>
                </a:lnTo>
                <a:lnTo>
                  <a:pt x="226342" y="123586"/>
                </a:lnTo>
                <a:lnTo>
                  <a:pt x="254756" y="100578"/>
                </a:lnTo>
                <a:lnTo>
                  <a:pt x="265176" y="72389"/>
                </a:lnTo>
                <a:lnTo>
                  <a:pt x="254756" y="44201"/>
                </a:lnTo>
                <a:lnTo>
                  <a:pt x="226342" y="21193"/>
                </a:lnTo>
                <a:lnTo>
                  <a:pt x="184198" y="5685"/>
                </a:lnTo>
                <a:lnTo>
                  <a:pt x="132588" y="0"/>
                </a:lnTo>
                <a:close/>
              </a:path>
            </a:pathLst>
          </a:custGeom>
          <a:solidFill>
            <a:srgbClr val="000000"/>
          </a:solidFill>
        </p:spPr>
        <p:txBody>
          <a:bodyPr wrap="square" lIns="0" tIns="0" rIns="0" bIns="0" rtlCol="0"/>
          <a:lstStyle/>
          <a:p/>
        </p:txBody>
      </p:sp>
      <p:sp>
        <p:nvSpPr>
          <p:cNvPr id="25" name="object 25"/>
          <p:cNvSpPr/>
          <p:nvPr/>
        </p:nvSpPr>
        <p:spPr>
          <a:xfrm>
            <a:off x="957072" y="5319418"/>
            <a:ext cx="128270" cy="40640"/>
          </a:xfrm>
          <a:custGeom>
            <a:rect l="l" t="t" r="r" b="b"/>
            <a:pathLst>
              <a:path w="128269" h="40639">
                <a:moveTo>
                  <a:pt x="81110" y="0"/>
                </a:moveTo>
                <a:lnTo>
                  <a:pt x="43832" y="603"/>
                </a:lnTo>
                <a:lnTo>
                  <a:pt x="12904" y="14301"/>
                </a:lnTo>
                <a:lnTo>
                  <a:pt x="0" y="40489"/>
                </a:lnTo>
                <a:lnTo>
                  <a:pt x="16068" y="37431"/>
                </a:lnTo>
                <a:lnTo>
                  <a:pt x="32537" y="34790"/>
                </a:lnTo>
                <a:lnTo>
                  <a:pt x="49806" y="32935"/>
                </a:lnTo>
                <a:lnTo>
                  <a:pt x="68275" y="32234"/>
                </a:lnTo>
                <a:lnTo>
                  <a:pt x="123510" y="32234"/>
                </a:lnTo>
                <a:lnTo>
                  <a:pt x="113063" y="13094"/>
                </a:lnTo>
                <a:lnTo>
                  <a:pt x="81110" y="0"/>
                </a:lnTo>
                <a:close/>
              </a:path>
              <a:path w="128269" h="40639">
                <a:moveTo>
                  <a:pt x="123510" y="32234"/>
                </a:moveTo>
                <a:lnTo>
                  <a:pt x="68275" y="32234"/>
                </a:lnTo>
                <a:lnTo>
                  <a:pt x="84210" y="32363"/>
                </a:lnTo>
                <a:lnTo>
                  <a:pt x="99745" y="33266"/>
                </a:lnTo>
                <a:lnTo>
                  <a:pt x="114480" y="35717"/>
                </a:lnTo>
                <a:lnTo>
                  <a:pt x="128015" y="40489"/>
                </a:lnTo>
                <a:lnTo>
                  <a:pt x="123510" y="32234"/>
                </a:lnTo>
                <a:close/>
              </a:path>
            </a:pathLst>
          </a:custGeom>
          <a:solidFill>
            <a:srgbClr val="FFFFFF"/>
          </a:solidFill>
        </p:spPr>
        <p:txBody>
          <a:bodyPr wrap="square" lIns="0" tIns="0" rIns="0" bIns="0" rtlCol="0"/>
          <a:lstStyle/>
          <a:p/>
        </p:txBody>
      </p:sp>
      <p:sp>
        <p:nvSpPr>
          <p:cNvPr id="26" name="object 26"/>
          <p:cNvSpPr txBox="1"/>
          <p:nvPr/>
        </p:nvSpPr>
        <p:spPr>
          <a:xfrm>
            <a:off x="1554861" y="5296001"/>
            <a:ext cx="4191635" cy="830580"/>
          </a:xfrm>
          <a:prstGeom prst="rect">
            <a:avLst/>
          </a:prstGeom>
        </p:spPr>
        <p:txBody>
          <a:bodyPr vert="horz" wrap="square" lIns="0" tIns="12700" rIns="0" bIns="0" rtlCol="0">
            <a:spAutoFit/>
          </a:bodyPr>
          <a:lstStyle/>
          <a:p>
            <a:pPr marL="12700" marR="113664" algn="just">
              <a:lnSpc>
                <a:spcPct val="120000"/>
              </a:lnSpc>
              <a:spcBef>
                <a:spcPts val="100"/>
              </a:spcBef>
            </a:pPr>
            <a:r>
              <a:rPr sz="1100">
                <a:solidFill>
                  <a:srgbClr val="7E7E7E"/>
                </a:solidFill>
                <a:latin typeface="微软雅黑"/>
                <a:cs typeface="微软雅黑"/>
              </a:rPr>
              <a:t>“所有的疾病，我觉得</a:t>
            </a:r>
            <a:r>
              <a:rPr sz="1100" spc="-15">
                <a:solidFill>
                  <a:srgbClr val="7E7E7E"/>
                </a:solidFill>
                <a:latin typeface="微软雅黑"/>
                <a:cs typeface="微软雅黑"/>
              </a:rPr>
              <a:t>都</a:t>
            </a:r>
            <a:r>
              <a:rPr sz="1100">
                <a:solidFill>
                  <a:srgbClr val="7E7E7E"/>
                </a:solidFill>
                <a:latin typeface="微软雅黑"/>
                <a:cs typeface="微软雅黑"/>
              </a:rPr>
              <a:t>是预</a:t>
            </a:r>
            <a:r>
              <a:rPr sz="1100" spc="-15">
                <a:solidFill>
                  <a:srgbClr val="7E7E7E"/>
                </a:solidFill>
                <a:latin typeface="微软雅黑"/>
                <a:cs typeface="微软雅黑"/>
              </a:rPr>
              <a:t>防</a:t>
            </a:r>
            <a:r>
              <a:rPr sz="1100">
                <a:solidFill>
                  <a:srgbClr val="7E7E7E"/>
                </a:solidFill>
                <a:latin typeface="微软雅黑"/>
                <a:cs typeface="微软雅黑"/>
              </a:rPr>
              <a:t>更重</a:t>
            </a:r>
            <a:r>
              <a:rPr sz="1100" spc="-15">
                <a:solidFill>
                  <a:srgbClr val="7E7E7E"/>
                </a:solidFill>
                <a:latin typeface="微软雅黑"/>
                <a:cs typeface="微软雅黑"/>
              </a:rPr>
              <a:t>要</a:t>
            </a:r>
            <a:r>
              <a:rPr sz="1100">
                <a:solidFill>
                  <a:srgbClr val="7E7E7E"/>
                </a:solidFill>
                <a:latin typeface="微软雅黑"/>
                <a:cs typeface="微软雅黑"/>
              </a:rPr>
              <a:t>。等</a:t>
            </a:r>
            <a:r>
              <a:rPr sz="1100" spc="-15">
                <a:solidFill>
                  <a:srgbClr val="7E7E7E"/>
                </a:solidFill>
                <a:latin typeface="微软雅黑"/>
                <a:cs typeface="微软雅黑"/>
              </a:rPr>
              <a:t>你</a:t>
            </a:r>
            <a:r>
              <a:rPr sz="1100">
                <a:solidFill>
                  <a:srgbClr val="7E7E7E"/>
                </a:solidFill>
                <a:latin typeface="微软雅黑"/>
                <a:cs typeface="微软雅黑"/>
              </a:rPr>
              <a:t>生病</a:t>
            </a:r>
            <a:r>
              <a:rPr sz="1100" spc="-15">
                <a:solidFill>
                  <a:srgbClr val="7E7E7E"/>
                </a:solidFill>
                <a:latin typeface="微软雅黑"/>
                <a:cs typeface="微软雅黑"/>
              </a:rPr>
              <a:t>了</a:t>
            </a:r>
            <a:r>
              <a:rPr sz="1100">
                <a:solidFill>
                  <a:srgbClr val="7E7E7E"/>
                </a:solidFill>
                <a:latin typeface="微软雅黑"/>
                <a:cs typeface="微软雅黑"/>
              </a:rPr>
              <a:t>你再</a:t>
            </a:r>
            <a:r>
              <a:rPr sz="1100" spc="-15">
                <a:solidFill>
                  <a:srgbClr val="7E7E7E"/>
                </a:solidFill>
                <a:latin typeface="微软雅黑"/>
                <a:cs typeface="微软雅黑"/>
              </a:rPr>
              <a:t>去</a:t>
            </a:r>
            <a:r>
              <a:rPr sz="1100">
                <a:solidFill>
                  <a:srgbClr val="7E7E7E"/>
                </a:solidFill>
                <a:latin typeface="微软雅黑"/>
                <a:cs typeface="微软雅黑"/>
              </a:rPr>
              <a:t>治你的 身体是被伤害了的。日</a:t>
            </a:r>
            <a:r>
              <a:rPr sz="1100" spc="-15">
                <a:solidFill>
                  <a:srgbClr val="7E7E7E"/>
                </a:solidFill>
                <a:latin typeface="微软雅黑"/>
                <a:cs typeface="微软雅黑"/>
              </a:rPr>
              <a:t>常</a:t>
            </a:r>
            <a:r>
              <a:rPr sz="1100">
                <a:solidFill>
                  <a:srgbClr val="7E7E7E"/>
                </a:solidFill>
                <a:latin typeface="微软雅黑"/>
                <a:cs typeface="微软雅黑"/>
              </a:rPr>
              <a:t>注意</a:t>
            </a:r>
            <a:r>
              <a:rPr sz="1100" spc="-15">
                <a:solidFill>
                  <a:srgbClr val="7E7E7E"/>
                </a:solidFill>
                <a:latin typeface="微软雅黑"/>
                <a:cs typeface="微软雅黑"/>
              </a:rPr>
              <a:t>私</a:t>
            </a:r>
            <a:r>
              <a:rPr sz="1100">
                <a:solidFill>
                  <a:srgbClr val="7E7E7E"/>
                </a:solidFill>
                <a:latin typeface="微软雅黑"/>
                <a:cs typeface="微软雅黑"/>
              </a:rPr>
              <a:t>处护</a:t>
            </a:r>
            <a:r>
              <a:rPr sz="1100" spc="-15">
                <a:solidFill>
                  <a:srgbClr val="7E7E7E"/>
                </a:solidFill>
                <a:latin typeface="微软雅黑"/>
                <a:cs typeface="微软雅黑"/>
              </a:rPr>
              <a:t>理</a:t>
            </a:r>
            <a:r>
              <a:rPr sz="1100">
                <a:solidFill>
                  <a:srgbClr val="7E7E7E"/>
                </a:solidFill>
                <a:latin typeface="微软雅黑"/>
                <a:cs typeface="微软雅黑"/>
              </a:rPr>
              <a:t>，把</a:t>
            </a:r>
            <a:r>
              <a:rPr sz="1100" spc="-15">
                <a:solidFill>
                  <a:srgbClr val="7E7E7E"/>
                </a:solidFill>
                <a:latin typeface="微软雅黑"/>
                <a:cs typeface="微软雅黑"/>
              </a:rPr>
              <a:t>细</a:t>
            </a:r>
            <a:r>
              <a:rPr sz="1100">
                <a:solidFill>
                  <a:srgbClr val="7E7E7E"/>
                </a:solidFill>
                <a:latin typeface="微软雅黑"/>
                <a:cs typeface="微软雅黑"/>
              </a:rPr>
              <a:t>菌防</a:t>
            </a:r>
            <a:r>
              <a:rPr sz="1100" spc="-15">
                <a:solidFill>
                  <a:srgbClr val="7E7E7E"/>
                </a:solidFill>
                <a:latin typeface="微软雅黑"/>
                <a:cs typeface="微软雅黑"/>
              </a:rPr>
              <a:t>范</a:t>
            </a:r>
            <a:r>
              <a:rPr sz="1100">
                <a:solidFill>
                  <a:srgbClr val="7E7E7E"/>
                </a:solidFill>
                <a:latin typeface="微软雅黑"/>
                <a:cs typeface="微软雅黑"/>
              </a:rPr>
              <a:t>掉之</a:t>
            </a:r>
            <a:r>
              <a:rPr sz="1100" spc="-15">
                <a:solidFill>
                  <a:srgbClr val="7E7E7E"/>
                </a:solidFill>
                <a:latin typeface="微软雅黑"/>
                <a:cs typeface="微软雅黑"/>
              </a:rPr>
              <a:t>后</a:t>
            </a:r>
            <a:r>
              <a:rPr sz="1100">
                <a:solidFill>
                  <a:srgbClr val="7E7E7E"/>
                </a:solidFill>
                <a:latin typeface="微软雅黑"/>
                <a:cs typeface="微软雅黑"/>
              </a:rPr>
              <a:t>，能够 避免未来可能很多的麻</a:t>
            </a:r>
            <a:r>
              <a:rPr sz="1100" spc="-15">
                <a:solidFill>
                  <a:srgbClr val="7E7E7E"/>
                </a:solidFill>
                <a:latin typeface="微软雅黑"/>
                <a:cs typeface="微软雅黑"/>
              </a:rPr>
              <a:t>烦</a:t>
            </a:r>
            <a:r>
              <a:rPr sz="1100">
                <a:solidFill>
                  <a:srgbClr val="7E7E7E"/>
                </a:solidFill>
                <a:latin typeface="微软雅黑"/>
                <a:cs typeface="微软雅黑"/>
              </a:rPr>
              <a:t>。”</a:t>
            </a:r>
            <a:endParaRPr sz="1100">
              <a:latin typeface="微软雅黑"/>
              <a:cs typeface="微软雅黑"/>
            </a:endParaRPr>
          </a:p>
          <a:p>
            <a:pPr marR="5080" algn="r">
              <a:lnSpc>
                <a:spcPct val="100000"/>
              </a:lnSpc>
              <a:spcBef>
                <a:spcPts val="260"/>
              </a:spcBef>
            </a:pPr>
            <a:r>
              <a:rPr sz="1100" spc="-5">
                <a:solidFill>
                  <a:srgbClr val="7E7E7E"/>
                </a:solidFill>
                <a:latin typeface="微软雅黑"/>
                <a:cs typeface="微软雅黑"/>
              </a:rPr>
              <a:t>——</a:t>
            </a:r>
            <a:r>
              <a:rPr sz="1100">
                <a:solidFill>
                  <a:srgbClr val="7E7E7E"/>
                </a:solidFill>
                <a:latin typeface="微软雅黑"/>
                <a:cs typeface="微软雅黑"/>
              </a:rPr>
              <a:t>上海，管女士</a:t>
            </a:r>
            <a:endParaRPr sz="1100">
              <a:latin typeface="微软雅黑"/>
              <a:cs typeface="微软雅黑"/>
            </a:endParaRPr>
          </a:p>
        </p:txBody>
      </p:sp>
      <p:sp>
        <p:nvSpPr>
          <p:cNvPr id="27" name="object 27"/>
          <p:cNvSpPr txBox="1"/>
          <p:nvPr/>
        </p:nvSpPr>
        <p:spPr>
          <a:xfrm>
            <a:off x="7324470" y="2407666"/>
            <a:ext cx="3491229" cy="239395"/>
          </a:xfrm>
          <a:prstGeom prst="rect">
            <a:avLst/>
          </a:prstGeom>
        </p:spPr>
        <p:txBody>
          <a:bodyPr vert="horz" wrap="square" lIns="0" tIns="13335" rIns="0" bIns="0" rtlCol="0">
            <a:spAutoFit/>
          </a:bodyPr>
          <a:lstStyle/>
          <a:p>
            <a:pPr marL="12700">
              <a:lnSpc>
                <a:spcPct val="100000"/>
              </a:lnSpc>
              <a:spcBef>
                <a:spcPts val="105"/>
              </a:spcBef>
            </a:pPr>
            <a:r>
              <a:rPr sz="1400" b="1" spc="-5">
                <a:solidFill>
                  <a:srgbClr val="404040"/>
                </a:solidFill>
                <a:latin typeface="微软雅黑"/>
                <a:cs typeface="微软雅黑"/>
              </a:rPr>
              <a:t>2023</a:t>
            </a:r>
            <a:r>
              <a:rPr sz="1400" b="1">
                <a:solidFill>
                  <a:srgbClr val="404040"/>
                </a:solidFill>
                <a:latin typeface="微软雅黑"/>
                <a:cs typeface="微软雅黑"/>
              </a:rPr>
              <a:t>年中国女性私处不适</a:t>
            </a:r>
            <a:r>
              <a:rPr sz="1400" b="1" spc="-15">
                <a:solidFill>
                  <a:srgbClr val="404040"/>
                </a:solidFill>
                <a:latin typeface="微软雅黑"/>
                <a:cs typeface="微软雅黑"/>
              </a:rPr>
              <a:t>预</a:t>
            </a:r>
            <a:r>
              <a:rPr sz="1400" b="1">
                <a:solidFill>
                  <a:srgbClr val="404040"/>
                </a:solidFill>
                <a:latin typeface="微软雅黑"/>
                <a:cs typeface="微软雅黑"/>
              </a:rPr>
              <a:t>防措</a:t>
            </a:r>
            <a:r>
              <a:rPr sz="1400" b="1" spc="-15">
                <a:solidFill>
                  <a:srgbClr val="404040"/>
                </a:solidFill>
                <a:latin typeface="微软雅黑"/>
                <a:cs typeface="微软雅黑"/>
              </a:rPr>
              <a:t>施</a:t>
            </a:r>
            <a:r>
              <a:rPr sz="1400" b="1">
                <a:solidFill>
                  <a:srgbClr val="404040"/>
                </a:solidFill>
                <a:latin typeface="微软雅黑"/>
                <a:cs typeface="微软雅黑"/>
              </a:rPr>
              <a:t>认知</a:t>
            </a:r>
            <a:r>
              <a:rPr sz="1400" b="1" spc="-15">
                <a:solidFill>
                  <a:srgbClr val="404040"/>
                </a:solidFill>
                <a:latin typeface="微软雅黑"/>
                <a:cs typeface="微软雅黑"/>
              </a:rPr>
              <a:t>情</a:t>
            </a:r>
            <a:r>
              <a:rPr sz="1400" b="1">
                <a:solidFill>
                  <a:srgbClr val="404040"/>
                </a:solidFill>
                <a:latin typeface="微软雅黑"/>
                <a:cs typeface="微软雅黑"/>
              </a:rPr>
              <a:t>况</a:t>
            </a:r>
            <a:endParaRPr sz="1400">
              <a:latin typeface="微软雅黑"/>
              <a:cs typeface="微软雅黑"/>
            </a:endParaRPr>
          </a:p>
        </p:txBody>
      </p:sp>
      <p:sp>
        <p:nvSpPr>
          <p:cNvPr id="28" name="object 28"/>
          <p:cNvSpPr/>
          <p:nvPr/>
        </p:nvSpPr>
        <p:spPr>
          <a:xfrm>
            <a:off x="8439911" y="3686555"/>
            <a:ext cx="2037714" cy="182880"/>
          </a:xfrm>
          <a:custGeom>
            <a:rect l="l" t="t" r="r" b="b"/>
            <a:pathLst>
              <a:path w="2037714" h="182879">
                <a:moveTo>
                  <a:pt x="2037588" y="0"/>
                </a:moveTo>
                <a:lnTo>
                  <a:pt x="0" y="0"/>
                </a:lnTo>
                <a:lnTo>
                  <a:pt x="0" y="182880"/>
                </a:lnTo>
                <a:lnTo>
                  <a:pt x="2037588" y="182880"/>
                </a:lnTo>
                <a:lnTo>
                  <a:pt x="2037588" y="0"/>
                </a:lnTo>
                <a:close/>
              </a:path>
            </a:pathLst>
          </a:custGeom>
          <a:solidFill>
            <a:srgbClr val="B1D234"/>
          </a:solidFill>
        </p:spPr>
        <p:txBody>
          <a:bodyPr wrap="square" lIns="0" tIns="0" rIns="0" bIns="0" rtlCol="0"/>
          <a:lstStyle/>
          <a:p/>
        </p:txBody>
      </p:sp>
      <p:sp>
        <p:nvSpPr>
          <p:cNvPr id="29" name="object 29"/>
          <p:cNvSpPr/>
          <p:nvPr/>
        </p:nvSpPr>
        <p:spPr>
          <a:xfrm>
            <a:off x="8439911" y="3942588"/>
            <a:ext cx="2028825" cy="181610"/>
          </a:xfrm>
          <a:custGeom>
            <a:rect l="l" t="t" r="r" b="b"/>
            <a:pathLst>
              <a:path w="2028825" h="181610">
                <a:moveTo>
                  <a:pt x="2028444" y="0"/>
                </a:moveTo>
                <a:lnTo>
                  <a:pt x="0" y="0"/>
                </a:lnTo>
                <a:lnTo>
                  <a:pt x="0" y="181356"/>
                </a:lnTo>
                <a:lnTo>
                  <a:pt x="2028444" y="181356"/>
                </a:lnTo>
                <a:lnTo>
                  <a:pt x="2028444" y="0"/>
                </a:lnTo>
                <a:close/>
              </a:path>
            </a:pathLst>
          </a:custGeom>
          <a:solidFill>
            <a:srgbClr val="B1D234"/>
          </a:solidFill>
        </p:spPr>
        <p:txBody>
          <a:bodyPr wrap="square" lIns="0" tIns="0" rIns="0" bIns="0" rtlCol="0"/>
          <a:lstStyle/>
          <a:p/>
        </p:txBody>
      </p:sp>
      <p:sp>
        <p:nvSpPr>
          <p:cNvPr id="30" name="object 30"/>
          <p:cNvSpPr/>
          <p:nvPr/>
        </p:nvSpPr>
        <p:spPr>
          <a:xfrm>
            <a:off x="8439911" y="4197096"/>
            <a:ext cx="2011680" cy="182880"/>
          </a:xfrm>
          <a:custGeom>
            <a:rect l="l" t="t" r="r" b="b"/>
            <a:pathLst>
              <a:path w="2011679" h="182879">
                <a:moveTo>
                  <a:pt x="2011680" y="0"/>
                </a:moveTo>
                <a:lnTo>
                  <a:pt x="0" y="0"/>
                </a:lnTo>
                <a:lnTo>
                  <a:pt x="0" y="182879"/>
                </a:lnTo>
                <a:lnTo>
                  <a:pt x="2011680" y="182879"/>
                </a:lnTo>
                <a:lnTo>
                  <a:pt x="2011680" y="0"/>
                </a:lnTo>
                <a:close/>
              </a:path>
            </a:pathLst>
          </a:custGeom>
          <a:solidFill>
            <a:srgbClr val="B1D234"/>
          </a:solidFill>
        </p:spPr>
        <p:txBody>
          <a:bodyPr wrap="square" lIns="0" tIns="0" rIns="0" bIns="0" rtlCol="0"/>
          <a:lstStyle/>
          <a:p/>
        </p:txBody>
      </p:sp>
      <p:sp>
        <p:nvSpPr>
          <p:cNvPr id="31" name="object 31"/>
          <p:cNvSpPr/>
          <p:nvPr/>
        </p:nvSpPr>
        <p:spPr>
          <a:xfrm>
            <a:off x="8439911" y="4451603"/>
            <a:ext cx="1993900" cy="182880"/>
          </a:xfrm>
          <a:custGeom>
            <a:rect l="l" t="t" r="r" b="b"/>
            <a:pathLst>
              <a:path w="1993900" h="182879">
                <a:moveTo>
                  <a:pt x="1993392" y="0"/>
                </a:moveTo>
                <a:lnTo>
                  <a:pt x="0" y="0"/>
                </a:lnTo>
                <a:lnTo>
                  <a:pt x="0" y="182880"/>
                </a:lnTo>
                <a:lnTo>
                  <a:pt x="1993392" y="182880"/>
                </a:lnTo>
                <a:lnTo>
                  <a:pt x="1993392" y="0"/>
                </a:lnTo>
                <a:close/>
              </a:path>
            </a:pathLst>
          </a:custGeom>
          <a:solidFill>
            <a:srgbClr val="B1D234"/>
          </a:solidFill>
        </p:spPr>
        <p:txBody>
          <a:bodyPr wrap="square" lIns="0" tIns="0" rIns="0" bIns="0" rtlCol="0"/>
          <a:lstStyle/>
          <a:p/>
        </p:txBody>
      </p:sp>
      <p:sp>
        <p:nvSpPr>
          <p:cNvPr id="32" name="object 32"/>
          <p:cNvSpPr/>
          <p:nvPr/>
        </p:nvSpPr>
        <p:spPr>
          <a:xfrm>
            <a:off x="8439911" y="4707635"/>
            <a:ext cx="1958339" cy="181610"/>
          </a:xfrm>
          <a:custGeom>
            <a:rect l="l" t="t" r="r" b="b"/>
            <a:pathLst>
              <a:path w="1958339" h="181610">
                <a:moveTo>
                  <a:pt x="1958340" y="0"/>
                </a:moveTo>
                <a:lnTo>
                  <a:pt x="0" y="0"/>
                </a:lnTo>
                <a:lnTo>
                  <a:pt x="0" y="181356"/>
                </a:lnTo>
                <a:lnTo>
                  <a:pt x="1958340" y="181356"/>
                </a:lnTo>
                <a:lnTo>
                  <a:pt x="1958340" y="0"/>
                </a:lnTo>
                <a:close/>
              </a:path>
            </a:pathLst>
          </a:custGeom>
          <a:solidFill>
            <a:srgbClr val="B1D234"/>
          </a:solidFill>
        </p:spPr>
        <p:txBody>
          <a:bodyPr wrap="square" lIns="0" tIns="0" rIns="0" bIns="0" rtlCol="0"/>
          <a:lstStyle/>
          <a:p/>
        </p:txBody>
      </p:sp>
      <p:sp>
        <p:nvSpPr>
          <p:cNvPr id="33" name="object 33"/>
          <p:cNvSpPr/>
          <p:nvPr/>
        </p:nvSpPr>
        <p:spPr>
          <a:xfrm>
            <a:off x="8439911" y="4962144"/>
            <a:ext cx="1705610" cy="182880"/>
          </a:xfrm>
          <a:custGeom>
            <a:rect l="l" t="t" r="r" b="b"/>
            <a:pathLst>
              <a:path w="1705607" h="182879">
                <a:moveTo>
                  <a:pt x="1705356" y="0"/>
                </a:moveTo>
                <a:lnTo>
                  <a:pt x="0" y="0"/>
                </a:lnTo>
                <a:lnTo>
                  <a:pt x="0" y="182879"/>
                </a:lnTo>
                <a:lnTo>
                  <a:pt x="1705356" y="182879"/>
                </a:lnTo>
                <a:lnTo>
                  <a:pt x="1705356" y="0"/>
                </a:lnTo>
                <a:close/>
              </a:path>
            </a:pathLst>
          </a:custGeom>
          <a:solidFill>
            <a:srgbClr val="B1D234"/>
          </a:solidFill>
        </p:spPr>
        <p:txBody>
          <a:bodyPr wrap="square" lIns="0" tIns="0" rIns="0" bIns="0" rtlCol="0"/>
          <a:lstStyle/>
          <a:p/>
        </p:txBody>
      </p:sp>
      <p:sp>
        <p:nvSpPr>
          <p:cNvPr id="34" name="object 34"/>
          <p:cNvSpPr/>
          <p:nvPr/>
        </p:nvSpPr>
        <p:spPr>
          <a:xfrm>
            <a:off x="8439911" y="5728715"/>
            <a:ext cx="1161415" cy="181610"/>
          </a:xfrm>
          <a:custGeom>
            <a:rect l="l" t="t" r="r" b="b"/>
            <a:pathLst>
              <a:path w="1161415" h="181610">
                <a:moveTo>
                  <a:pt x="1161288" y="0"/>
                </a:moveTo>
                <a:lnTo>
                  <a:pt x="0" y="0"/>
                </a:lnTo>
                <a:lnTo>
                  <a:pt x="0" y="181356"/>
                </a:lnTo>
                <a:lnTo>
                  <a:pt x="1161288" y="181356"/>
                </a:lnTo>
                <a:lnTo>
                  <a:pt x="1161288" y="0"/>
                </a:lnTo>
                <a:close/>
              </a:path>
            </a:pathLst>
          </a:custGeom>
          <a:solidFill>
            <a:srgbClr val="B1D234"/>
          </a:solidFill>
        </p:spPr>
        <p:txBody>
          <a:bodyPr wrap="square" lIns="0" tIns="0" rIns="0" bIns="0" rtlCol="0"/>
          <a:lstStyle/>
          <a:p/>
        </p:txBody>
      </p:sp>
      <p:sp>
        <p:nvSpPr>
          <p:cNvPr id="35" name="object 35"/>
          <p:cNvSpPr/>
          <p:nvPr/>
        </p:nvSpPr>
        <p:spPr>
          <a:xfrm>
            <a:off x="8439911" y="3686555"/>
            <a:ext cx="2037714" cy="182880"/>
          </a:xfrm>
          <a:custGeom>
            <a:rect l="l" t="t" r="r" b="b"/>
            <a:pathLst>
              <a:path w="2037714" h="182879">
                <a:moveTo>
                  <a:pt x="2037588" y="0"/>
                </a:moveTo>
                <a:lnTo>
                  <a:pt x="0" y="0"/>
                </a:lnTo>
                <a:lnTo>
                  <a:pt x="0" y="182880"/>
                </a:lnTo>
                <a:lnTo>
                  <a:pt x="2037588" y="182880"/>
                </a:lnTo>
                <a:lnTo>
                  <a:pt x="2037588" y="0"/>
                </a:lnTo>
                <a:close/>
              </a:path>
            </a:pathLst>
          </a:custGeom>
          <a:ln w="9525">
            <a:solidFill>
              <a:srgbClr val="B1D234"/>
            </a:solidFill>
          </a:ln>
        </p:spPr>
        <p:txBody>
          <a:bodyPr wrap="square" lIns="0" tIns="0" rIns="0" bIns="0" rtlCol="0"/>
          <a:lstStyle/>
          <a:p/>
        </p:txBody>
      </p:sp>
      <p:sp>
        <p:nvSpPr>
          <p:cNvPr id="36" name="object 36"/>
          <p:cNvSpPr/>
          <p:nvPr/>
        </p:nvSpPr>
        <p:spPr>
          <a:xfrm>
            <a:off x="8439911" y="3942588"/>
            <a:ext cx="2028825" cy="181610"/>
          </a:xfrm>
          <a:custGeom>
            <a:rect l="l" t="t" r="r" b="b"/>
            <a:pathLst>
              <a:path w="2028825" h="181610">
                <a:moveTo>
                  <a:pt x="2028444" y="0"/>
                </a:moveTo>
                <a:lnTo>
                  <a:pt x="0" y="0"/>
                </a:lnTo>
                <a:lnTo>
                  <a:pt x="0" y="181356"/>
                </a:lnTo>
                <a:lnTo>
                  <a:pt x="2028444" y="181356"/>
                </a:lnTo>
                <a:lnTo>
                  <a:pt x="2028444" y="0"/>
                </a:lnTo>
                <a:close/>
              </a:path>
            </a:pathLst>
          </a:custGeom>
          <a:ln w="9525">
            <a:solidFill>
              <a:srgbClr val="B1D234"/>
            </a:solidFill>
          </a:ln>
        </p:spPr>
        <p:txBody>
          <a:bodyPr wrap="square" lIns="0" tIns="0" rIns="0" bIns="0" rtlCol="0"/>
          <a:lstStyle/>
          <a:p/>
        </p:txBody>
      </p:sp>
      <p:sp>
        <p:nvSpPr>
          <p:cNvPr id="37" name="object 37"/>
          <p:cNvSpPr/>
          <p:nvPr/>
        </p:nvSpPr>
        <p:spPr>
          <a:xfrm>
            <a:off x="8439911" y="4197096"/>
            <a:ext cx="2011680" cy="182880"/>
          </a:xfrm>
          <a:custGeom>
            <a:rect l="l" t="t" r="r" b="b"/>
            <a:pathLst>
              <a:path w="2011679" h="182879">
                <a:moveTo>
                  <a:pt x="2011680" y="0"/>
                </a:moveTo>
                <a:lnTo>
                  <a:pt x="0" y="0"/>
                </a:lnTo>
                <a:lnTo>
                  <a:pt x="0" y="182879"/>
                </a:lnTo>
                <a:lnTo>
                  <a:pt x="2011680" y="182879"/>
                </a:lnTo>
                <a:lnTo>
                  <a:pt x="2011680" y="0"/>
                </a:lnTo>
                <a:close/>
              </a:path>
            </a:pathLst>
          </a:custGeom>
          <a:ln w="9525">
            <a:solidFill>
              <a:srgbClr val="B1D234"/>
            </a:solidFill>
          </a:ln>
        </p:spPr>
        <p:txBody>
          <a:bodyPr wrap="square" lIns="0" tIns="0" rIns="0" bIns="0" rtlCol="0"/>
          <a:lstStyle/>
          <a:p/>
        </p:txBody>
      </p:sp>
      <p:sp>
        <p:nvSpPr>
          <p:cNvPr id="38" name="object 38"/>
          <p:cNvSpPr/>
          <p:nvPr/>
        </p:nvSpPr>
        <p:spPr>
          <a:xfrm>
            <a:off x="8439911" y="4451603"/>
            <a:ext cx="1993900" cy="182880"/>
          </a:xfrm>
          <a:custGeom>
            <a:rect l="l" t="t" r="r" b="b"/>
            <a:pathLst>
              <a:path w="1993900" h="182879">
                <a:moveTo>
                  <a:pt x="1993392" y="0"/>
                </a:moveTo>
                <a:lnTo>
                  <a:pt x="0" y="0"/>
                </a:lnTo>
                <a:lnTo>
                  <a:pt x="0" y="182880"/>
                </a:lnTo>
                <a:lnTo>
                  <a:pt x="1993392" y="182880"/>
                </a:lnTo>
                <a:lnTo>
                  <a:pt x="1993392" y="0"/>
                </a:lnTo>
                <a:close/>
              </a:path>
            </a:pathLst>
          </a:custGeom>
          <a:ln w="9524">
            <a:solidFill>
              <a:srgbClr val="B1D234"/>
            </a:solidFill>
          </a:ln>
        </p:spPr>
        <p:txBody>
          <a:bodyPr wrap="square" lIns="0" tIns="0" rIns="0" bIns="0" rtlCol="0"/>
          <a:lstStyle/>
          <a:p/>
        </p:txBody>
      </p:sp>
      <p:sp>
        <p:nvSpPr>
          <p:cNvPr id="39" name="object 39"/>
          <p:cNvSpPr/>
          <p:nvPr/>
        </p:nvSpPr>
        <p:spPr>
          <a:xfrm>
            <a:off x="8439911" y="4707635"/>
            <a:ext cx="1958339" cy="181610"/>
          </a:xfrm>
          <a:custGeom>
            <a:rect l="l" t="t" r="r" b="b"/>
            <a:pathLst>
              <a:path w="1958339" h="181610">
                <a:moveTo>
                  <a:pt x="1958340" y="0"/>
                </a:moveTo>
                <a:lnTo>
                  <a:pt x="0" y="0"/>
                </a:lnTo>
                <a:lnTo>
                  <a:pt x="0" y="181356"/>
                </a:lnTo>
                <a:lnTo>
                  <a:pt x="1958340" y="181356"/>
                </a:lnTo>
                <a:lnTo>
                  <a:pt x="1958340" y="0"/>
                </a:lnTo>
                <a:close/>
              </a:path>
            </a:pathLst>
          </a:custGeom>
          <a:ln w="9525">
            <a:solidFill>
              <a:srgbClr val="B1D234"/>
            </a:solidFill>
          </a:ln>
        </p:spPr>
        <p:txBody>
          <a:bodyPr wrap="square" lIns="0" tIns="0" rIns="0" bIns="0" rtlCol="0"/>
          <a:lstStyle/>
          <a:p/>
        </p:txBody>
      </p:sp>
      <p:sp>
        <p:nvSpPr>
          <p:cNvPr id="40" name="object 40"/>
          <p:cNvSpPr/>
          <p:nvPr/>
        </p:nvSpPr>
        <p:spPr>
          <a:xfrm>
            <a:off x="8439911" y="4962144"/>
            <a:ext cx="1705610" cy="182880"/>
          </a:xfrm>
          <a:custGeom>
            <a:rect l="l" t="t" r="r" b="b"/>
            <a:pathLst>
              <a:path w="1705607" h="182879">
                <a:moveTo>
                  <a:pt x="1705356" y="0"/>
                </a:moveTo>
                <a:lnTo>
                  <a:pt x="0" y="0"/>
                </a:lnTo>
                <a:lnTo>
                  <a:pt x="0" y="182879"/>
                </a:lnTo>
                <a:lnTo>
                  <a:pt x="1705356" y="182879"/>
                </a:lnTo>
                <a:lnTo>
                  <a:pt x="1705356" y="0"/>
                </a:lnTo>
                <a:close/>
              </a:path>
            </a:pathLst>
          </a:custGeom>
          <a:ln w="9524">
            <a:solidFill>
              <a:srgbClr val="B1D234"/>
            </a:solidFill>
          </a:ln>
        </p:spPr>
        <p:txBody>
          <a:bodyPr wrap="square" lIns="0" tIns="0" rIns="0" bIns="0" rtlCol="0"/>
          <a:lstStyle/>
          <a:p/>
        </p:txBody>
      </p:sp>
      <p:sp>
        <p:nvSpPr>
          <p:cNvPr id="41" name="object 41"/>
          <p:cNvSpPr/>
          <p:nvPr/>
        </p:nvSpPr>
        <p:spPr>
          <a:xfrm>
            <a:off x="8439911" y="5728715"/>
            <a:ext cx="1161415" cy="181610"/>
          </a:xfrm>
          <a:custGeom>
            <a:rect l="l" t="t" r="r" b="b"/>
            <a:pathLst>
              <a:path w="1161415" h="181610">
                <a:moveTo>
                  <a:pt x="1161288" y="0"/>
                </a:moveTo>
                <a:lnTo>
                  <a:pt x="0" y="0"/>
                </a:lnTo>
                <a:lnTo>
                  <a:pt x="0" y="181356"/>
                </a:lnTo>
                <a:lnTo>
                  <a:pt x="1161288" y="181356"/>
                </a:lnTo>
                <a:lnTo>
                  <a:pt x="1161288" y="0"/>
                </a:lnTo>
                <a:close/>
              </a:path>
            </a:pathLst>
          </a:custGeom>
          <a:ln w="9524">
            <a:solidFill>
              <a:srgbClr val="B1D234"/>
            </a:solidFill>
          </a:ln>
        </p:spPr>
        <p:txBody>
          <a:bodyPr wrap="square" lIns="0" tIns="0" rIns="0" bIns="0" rtlCol="0"/>
          <a:lstStyle/>
          <a:p/>
        </p:txBody>
      </p:sp>
      <p:sp>
        <p:nvSpPr>
          <p:cNvPr id="42" name="object 42"/>
          <p:cNvSpPr/>
          <p:nvPr/>
        </p:nvSpPr>
        <p:spPr>
          <a:xfrm flipH="1">
            <a:off x="8439911" y="2884932"/>
            <a:ext cx="0" cy="3316604"/>
          </a:xfrm>
          <a:custGeom>
            <a:rect l="l" t="t" r="r" b="b"/>
            <a:pathLst>
              <a:path h="3316604">
                <a:moveTo>
                  <a:pt x="0" y="0"/>
                </a:moveTo>
                <a:lnTo>
                  <a:pt x="0" y="3316224"/>
                </a:lnTo>
              </a:path>
            </a:pathLst>
          </a:custGeom>
          <a:ln w="9525">
            <a:solidFill>
              <a:srgbClr val="D9D9D9"/>
            </a:solidFill>
          </a:ln>
        </p:spPr>
        <p:txBody>
          <a:bodyPr wrap="square" lIns="0" tIns="0" rIns="0" bIns="0" rtlCol="0"/>
          <a:lstStyle/>
          <a:p/>
        </p:txBody>
      </p:sp>
      <p:graphicFrame>
        <p:nvGraphicFramePr>
          <p:cNvPr id="43" name="object 43"/>
          <p:cNvGraphicFramePr>
            <a:graphicFrameLocks noGrp="1"/>
          </p:cNvGraphicFramePr>
          <p:nvPr/>
        </p:nvGraphicFramePr>
        <p:xfrm>
          <a:off x="6348221" y="2916745"/>
          <a:ext cx="4862830" cy="701675"/>
        </p:xfrm>
        <a:graphic>
          <a:graphicData uri="http://schemas.openxmlformats.org/drawingml/2006/table">
            <a:tbl>
              <a:tblPr firstRow="1" bandRow="1">
                <a:tableStyleId>{2D5ABB26-0587-4C30-8999-92F81FD0307C}</a:tableStyleId>
              </a:tblPr>
              <a:tblGrid>
                <a:gridCol w="2086610"/>
                <a:gridCol w="2199640"/>
                <a:gridCol w="79375"/>
                <a:gridCol w="492760"/>
              </a:tblGrid>
              <a:tr h="192404">
                <a:tc>
                  <a:txBody>
                    <a:bodyPr vert="horz" wrap="square"/>
                    <a:lstStyle/>
                    <a:p>
                      <a:pPr marR="158750" algn="r">
                        <a:lnSpc>
                          <a:spcPct val="100000"/>
                        </a:lnSpc>
                        <a:spcBef>
                          <a:spcPts val="45"/>
                        </a:spcBef>
                      </a:pPr>
                      <a:r>
                        <a:rPr sz="1050">
                          <a:solidFill>
                            <a:srgbClr val="585858"/>
                          </a:solidFill>
                          <a:latin typeface="微软雅黑"/>
                          <a:cs typeface="微软雅黑"/>
                        </a:rPr>
                        <a:t>注重内裤清洁</a:t>
                      </a:r>
                      <a:endParaRPr sz="1050">
                        <a:latin typeface="微软雅黑"/>
                        <a:cs typeface="微软雅黑"/>
                      </a:endParaRPr>
                    </a:p>
                  </a:txBody>
                  <a:tcPr marL="0" marR="0" marT="5715" marB="0"/>
                </a:tc>
                <a:tc>
                  <a:txBody>
                    <a:bodyPr vert="horz" wrap="square"/>
                    <a:lstStyle/>
                    <a:p>
                      <a:pPr>
                        <a:lnSpc>
                          <a:spcPct val="100000"/>
                        </a:lnSpc>
                      </a:pPr>
                      <a:endParaRPr sz="1100">
                        <a:latin typeface="Times New Roman"/>
                        <a:cs typeface="Times New Roman"/>
                      </a:endParaRPr>
                    </a:p>
                  </a:txBody>
                  <a:tcPr marL="0" marR="0" marT="0" marB="0">
                    <a:solidFill>
                      <a:srgbClr val="B1D234"/>
                    </a:solidFill>
                  </a:tcPr>
                </a:tc>
                <a:tc>
                  <a:txBody>
                    <a:bodyPr vert="horz" wrap="square"/>
                    <a:lstStyle/>
                    <a:p>
                      <a:pPr>
                        <a:lnSpc>
                          <a:spcPct val="100000"/>
                        </a:lnSpc>
                      </a:pPr>
                      <a:endParaRPr sz="1100">
                        <a:latin typeface="Times New Roman"/>
                        <a:cs typeface="Times New Roman"/>
                      </a:endParaRPr>
                    </a:p>
                  </a:txBody>
                  <a:tcPr marL="0" marR="0" marT="0" marB="0">
                    <a:solidFill>
                      <a:srgbClr val="B1D234"/>
                    </a:solidFill>
                  </a:tcPr>
                </a:tc>
                <a:tc>
                  <a:txBody>
                    <a:bodyPr vert="horz" wrap="square"/>
                    <a:lstStyle/>
                    <a:p>
                      <a:pPr marL="73025">
                        <a:lnSpc>
                          <a:spcPct val="100000"/>
                        </a:lnSpc>
                        <a:spcBef>
                          <a:spcPts val="130"/>
                        </a:spcBef>
                      </a:pPr>
                      <a:r>
                        <a:rPr sz="1050">
                          <a:solidFill>
                            <a:srgbClr val="404040"/>
                          </a:solidFill>
                          <a:latin typeface="微软雅黑"/>
                          <a:cs typeface="微软雅黑"/>
                        </a:rPr>
                        <a:t>52.1%</a:t>
                      </a:r>
                      <a:endParaRPr sz="1050">
                        <a:latin typeface="微软雅黑"/>
                        <a:cs typeface="微软雅黑"/>
                      </a:endParaRPr>
                    </a:p>
                  </a:txBody>
                  <a:tcPr marL="0" marR="0" marT="16510" marB="0"/>
                </a:tc>
              </a:tr>
              <a:tr h="59961">
                <a:tc>
                  <a:txBody>
                    <a:bodyPr vert="horz" wrap="square"/>
                    <a:lstStyle/>
                    <a:p>
                      <a:pPr>
                        <a:lnSpc>
                          <a:spcPct val="100000"/>
                        </a:lnSpc>
                      </a:pPr>
                      <a:endParaRPr sz="200">
                        <a:latin typeface="Times New Roman"/>
                        <a:cs typeface="Times New Roman"/>
                      </a:endParaRPr>
                    </a:p>
                  </a:txBody>
                  <a:tcPr marL="0" marR="0" marT="0" marB="0"/>
                </a:tc>
                <a:tc>
                  <a:txBody>
                    <a:bodyPr vert="horz" wrap="square"/>
                    <a:lstStyle/>
                    <a:p>
                      <a:pPr>
                        <a:lnSpc>
                          <a:spcPct val="100000"/>
                        </a:lnSpc>
                      </a:pPr>
                      <a:endParaRPr sz="200">
                        <a:latin typeface="Times New Roman"/>
                        <a:cs typeface="Times New Roman"/>
                      </a:endParaRPr>
                    </a:p>
                  </a:txBody>
                  <a:tcPr marL="0" marR="0" marT="0" marB="0"/>
                </a:tc>
                <a:tc>
                  <a:txBody>
                    <a:bodyPr vert="horz" wrap="square"/>
                    <a:lstStyle/>
                    <a:p>
                      <a:pPr>
                        <a:lnSpc>
                          <a:spcPct val="100000"/>
                        </a:lnSpc>
                      </a:pPr>
                      <a:endParaRPr sz="200">
                        <a:latin typeface="Times New Roman"/>
                        <a:cs typeface="Times New Roman"/>
                      </a:endParaRPr>
                    </a:p>
                  </a:txBody>
                  <a:tcPr marL="0" marR="0" marT="0" marB="0"/>
                </a:tc>
                <a:tc>
                  <a:txBody>
                    <a:bodyPr vert="horz" wrap="square"/>
                    <a:lstStyle/>
                    <a:p>
                      <a:pPr>
                        <a:lnSpc>
                          <a:spcPct val="100000"/>
                        </a:lnSpc>
                      </a:pPr>
                      <a:endParaRPr sz="200">
                        <a:latin typeface="Times New Roman"/>
                        <a:cs typeface="Times New Roman"/>
                      </a:endParaRPr>
                    </a:p>
                  </a:txBody>
                  <a:tcPr marL="0" marR="0" marT="0" marB="0"/>
                </a:tc>
              </a:tr>
              <a:tr h="194546">
                <a:tc>
                  <a:txBody>
                    <a:bodyPr vert="horz" wrap="square"/>
                    <a:lstStyle/>
                    <a:p>
                      <a:pPr marR="158115" algn="r">
                        <a:lnSpc>
                          <a:spcPct val="100000"/>
                        </a:lnSpc>
                        <a:spcBef>
                          <a:spcPts val="65"/>
                        </a:spcBef>
                      </a:pPr>
                      <a:r>
                        <a:rPr sz="1050">
                          <a:solidFill>
                            <a:srgbClr val="585858"/>
                          </a:solidFill>
                          <a:latin typeface="微软雅黑"/>
                          <a:cs typeface="微软雅黑"/>
                        </a:rPr>
                        <a:t>正确合理使用</a:t>
                      </a:r>
                      <a:r>
                        <a:rPr sz="1050" spc="-15">
                          <a:solidFill>
                            <a:srgbClr val="585858"/>
                          </a:solidFill>
                          <a:latin typeface="微软雅黑"/>
                          <a:cs typeface="微软雅黑"/>
                        </a:rPr>
                        <a:t>私</a:t>
                      </a:r>
                      <a:r>
                        <a:rPr sz="1050">
                          <a:solidFill>
                            <a:srgbClr val="585858"/>
                          </a:solidFill>
                          <a:latin typeface="微软雅黑"/>
                          <a:cs typeface="微软雅黑"/>
                        </a:rPr>
                        <a:t>处</a:t>
                      </a:r>
                      <a:r>
                        <a:rPr sz="1050" spc="-15">
                          <a:solidFill>
                            <a:srgbClr val="585858"/>
                          </a:solidFill>
                          <a:latin typeface="微软雅黑"/>
                          <a:cs typeface="微软雅黑"/>
                        </a:rPr>
                        <a:t>护</a:t>
                      </a:r>
                      <a:r>
                        <a:rPr sz="1050">
                          <a:solidFill>
                            <a:srgbClr val="585858"/>
                          </a:solidFill>
                          <a:latin typeface="微软雅黑"/>
                          <a:cs typeface="微软雅黑"/>
                        </a:rPr>
                        <a:t>理</a:t>
                      </a:r>
                      <a:r>
                        <a:rPr sz="1050" spc="-15">
                          <a:solidFill>
                            <a:srgbClr val="585858"/>
                          </a:solidFill>
                          <a:latin typeface="微软雅黑"/>
                          <a:cs typeface="微软雅黑"/>
                        </a:rPr>
                        <a:t>产</a:t>
                      </a:r>
                      <a:r>
                        <a:rPr sz="1050">
                          <a:solidFill>
                            <a:srgbClr val="585858"/>
                          </a:solidFill>
                          <a:latin typeface="微软雅黑"/>
                          <a:cs typeface="微软雅黑"/>
                        </a:rPr>
                        <a:t>品</a:t>
                      </a:r>
                      <a:endParaRPr sz="1050">
                        <a:latin typeface="微软雅黑"/>
                        <a:cs typeface="微软雅黑"/>
                      </a:endParaRPr>
                    </a:p>
                  </a:txBody>
                  <a:tcPr marL="0" marR="0" marT="8255" marB="0"/>
                </a:tc>
                <a:tc>
                  <a:txBody>
                    <a:bodyPr vert="horz" wrap="square"/>
                    <a:lstStyle/>
                    <a:p>
                      <a:pPr>
                        <a:lnSpc>
                          <a:spcPct val="100000"/>
                        </a:lnSpc>
                      </a:pPr>
                      <a:endParaRPr sz="1100">
                        <a:latin typeface="Times New Roman"/>
                        <a:cs typeface="Times New Roman"/>
                      </a:endParaRPr>
                    </a:p>
                  </a:txBody>
                  <a:tcPr marL="0" marR="0" marT="0" marB="0">
                    <a:solidFill>
                      <a:srgbClr val="B1D234"/>
                    </a:solidFill>
                  </a:tcPr>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marL="16510">
                        <a:lnSpc>
                          <a:spcPct val="100000"/>
                        </a:lnSpc>
                        <a:spcBef>
                          <a:spcPts val="150"/>
                        </a:spcBef>
                      </a:pPr>
                      <a:r>
                        <a:rPr sz="1050">
                          <a:solidFill>
                            <a:srgbClr val="404040"/>
                          </a:solidFill>
                          <a:latin typeface="微软雅黑"/>
                          <a:cs typeface="微软雅黑"/>
                        </a:rPr>
                        <a:t>50.8%</a:t>
                      </a:r>
                      <a:endParaRPr sz="1050">
                        <a:latin typeface="微软雅黑"/>
                        <a:cs typeface="微软雅黑"/>
                      </a:endParaRPr>
                    </a:p>
                  </a:txBody>
                  <a:tcPr marL="0" marR="0" marT="19050" marB="0"/>
                </a:tc>
              </a:tr>
              <a:tr h="60596">
                <a:tc>
                  <a:txBody>
                    <a:bodyPr vert="horz" wrap="square"/>
                    <a:lstStyle/>
                    <a:p>
                      <a:pPr>
                        <a:lnSpc>
                          <a:spcPct val="100000"/>
                        </a:lnSpc>
                      </a:pPr>
                      <a:endParaRPr sz="200">
                        <a:latin typeface="Times New Roman"/>
                        <a:cs typeface="Times New Roman"/>
                      </a:endParaRPr>
                    </a:p>
                  </a:txBody>
                  <a:tcPr marL="0" marR="0" marT="0" marB="0"/>
                </a:tc>
                <a:tc>
                  <a:txBody>
                    <a:bodyPr vert="horz" wrap="square"/>
                    <a:lstStyle/>
                    <a:p>
                      <a:pPr>
                        <a:lnSpc>
                          <a:spcPct val="100000"/>
                        </a:lnSpc>
                      </a:pPr>
                      <a:endParaRPr sz="200">
                        <a:latin typeface="Times New Roman"/>
                        <a:cs typeface="Times New Roman"/>
                      </a:endParaRPr>
                    </a:p>
                  </a:txBody>
                  <a:tcPr marL="0" marR="0" marT="0" marB="0"/>
                </a:tc>
                <a:tc>
                  <a:txBody>
                    <a:bodyPr vert="horz" wrap="square"/>
                    <a:lstStyle/>
                    <a:p>
                      <a:pPr>
                        <a:lnSpc>
                          <a:spcPct val="100000"/>
                        </a:lnSpc>
                      </a:pPr>
                      <a:endParaRPr sz="200">
                        <a:latin typeface="Times New Roman"/>
                        <a:cs typeface="Times New Roman"/>
                      </a:endParaRPr>
                    </a:p>
                  </a:txBody>
                  <a:tcPr marL="0" marR="0" marT="0" marB="0"/>
                </a:tc>
                <a:tc>
                  <a:txBody>
                    <a:bodyPr vert="horz" wrap="square"/>
                    <a:lstStyle/>
                    <a:p>
                      <a:pPr>
                        <a:lnSpc>
                          <a:spcPct val="100000"/>
                        </a:lnSpc>
                      </a:pPr>
                      <a:endParaRPr sz="200">
                        <a:latin typeface="Times New Roman"/>
                        <a:cs typeface="Times New Roman"/>
                      </a:endParaRPr>
                    </a:p>
                  </a:txBody>
                  <a:tcPr marL="0" marR="0" marT="0" marB="0"/>
                </a:tc>
              </a:tr>
              <a:tr h="193911">
                <a:tc>
                  <a:txBody>
                    <a:bodyPr vert="horz" wrap="square"/>
                    <a:lstStyle/>
                    <a:p>
                      <a:pPr marR="158750" algn="r">
                        <a:lnSpc>
                          <a:spcPct val="100000"/>
                        </a:lnSpc>
                        <a:spcBef>
                          <a:spcPts val="65"/>
                        </a:spcBef>
                      </a:pPr>
                      <a:r>
                        <a:rPr sz="1050">
                          <a:solidFill>
                            <a:srgbClr val="585858"/>
                          </a:solidFill>
                          <a:latin typeface="微软雅黑"/>
                          <a:cs typeface="微软雅黑"/>
                        </a:rPr>
                        <a:t>定期妇科检查</a:t>
                      </a:r>
                      <a:endParaRPr sz="1050">
                        <a:latin typeface="微软雅黑"/>
                        <a:cs typeface="微软雅黑"/>
                      </a:endParaRPr>
                    </a:p>
                  </a:txBody>
                  <a:tcPr marL="0" marR="0" marT="8255" marB="0"/>
                </a:tc>
                <a:tc>
                  <a:txBody>
                    <a:bodyPr vert="horz" wrap="square"/>
                    <a:lstStyle/>
                    <a:p>
                      <a:pPr>
                        <a:lnSpc>
                          <a:spcPct val="100000"/>
                        </a:lnSpc>
                      </a:pPr>
                      <a:endParaRPr sz="1100">
                        <a:latin typeface="Times New Roman"/>
                        <a:cs typeface="Times New Roman"/>
                      </a:endParaRPr>
                    </a:p>
                  </a:txBody>
                  <a:tcPr marL="0" marR="0" marT="0" marB="0">
                    <a:solidFill>
                      <a:srgbClr val="B1D234"/>
                    </a:solidFill>
                  </a:tcPr>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spcBef>
                          <a:spcPts val="150"/>
                        </a:spcBef>
                      </a:pPr>
                      <a:r>
                        <a:rPr sz="1050">
                          <a:solidFill>
                            <a:srgbClr val="404040"/>
                          </a:solidFill>
                          <a:latin typeface="微软雅黑"/>
                          <a:cs typeface="微软雅黑"/>
                        </a:rPr>
                        <a:t>50.1%</a:t>
                      </a:r>
                      <a:endParaRPr sz="1050">
                        <a:latin typeface="微软雅黑"/>
                        <a:cs typeface="微软雅黑"/>
                      </a:endParaRPr>
                    </a:p>
                  </a:txBody>
                  <a:tcPr marL="0" marR="0" marT="19050" marB="0"/>
                </a:tc>
              </a:tr>
            </a:tbl>
          </a:graphicData>
        </a:graphic>
      </p:graphicFrame>
      <p:graphicFrame>
        <p:nvGraphicFramePr>
          <p:cNvPr id="44" name="object 44"/>
          <p:cNvGraphicFramePr>
            <a:graphicFrameLocks noGrp="1"/>
          </p:cNvGraphicFramePr>
          <p:nvPr/>
        </p:nvGraphicFramePr>
        <p:xfrm>
          <a:off x="6348221" y="3681793"/>
          <a:ext cx="4881245" cy="2487930"/>
        </p:xfrm>
        <a:graphic>
          <a:graphicData uri="http://schemas.openxmlformats.org/drawingml/2006/table">
            <a:tbl>
              <a:tblPr firstRow="1" bandRow="1">
                <a:tableStyleId>{2D5ABB26-0587-4C30-8999-92F81FD0307C}</a:tableStyleId>
              </a:tblPr>
              <a:tblGrid>
                <a:gridCol w="2086610"/>
                <a:gridCol w="952500"/>
                <a:gridCol w="682625"/>
                <a:gridCol w="1155700"/>
              </a:tblGrid>
              <a:tr h="192404">
                <a:tc>
                  <a:txBody>
                    <a:bodyPr vert="horz" wrap="square"/>
                    <a:lstStyle/>
                    <a:p>
                      <a:pPr marL="48260">
                        <a:lnSpc>
                          <a:spcPct val="100000"/>
                        </a:lnSpc>
                        <a:spcBef>
                          <a:spcPts val="45"/>
                        </a:spcBef>
                      </a:pPr>
                      <a:r>
                        <a:rPr sz="1050" spc="5">
                          <a:solidFill>
                            <a:srgbClr val="585858"/>
                          </a:solidFill>
                          <a:latin typeface="微软雅黑"/>
                          <a:cs typeface="微软雅黑"/>
                        </a:rPr>
                        <a:t>注意性生活卫</a:t>
                      </a:r>
                      <a:r>
                        <a:rPr sz="1050" spc="-10">
                          <a:solidFill>
                            <a:srgbClr val="585858"/>
                          </a:solidFill>
                          <a:latin typeface="微软雅黑"/>
                          <a:cs typeface="微软雅黑"/>
                        </a:rPr>
                        <a:t>生</a:t>
                      </a:r>
                      <a:r>
                        <a:rPr sz="1050" spc="5">
                          <a:solidFill>
                            <a:srgbClr val="585858"/>
                          </a:solidFill>
                          <a:latin typeface="微软雅黑"/>
                          <a:cs typeface="微软雅黑"/>
                        </a:rPr>
                        <a:t>，</a:t>
                      </a:r>
                      <a:r>
                        <a:rPr sz="1050" spc="-10">
                          <a:solidFill>
                            <a:srgbClr val="585858"/>
                          </a:solidFill>
                          <a:latin typeface="微软雅黑"/>
                          <a:cs typeface="微软雅黑"/>
                        </a:rPr>
                        <a:t>做</a:t>
                      </a:r>
                      <a:r>
                        <a:rPr sz="1050" spc="5">
                          <a:solidFill>
                            <a:srgbClr val="585858"/>
                          </a:solidFill>
                          <a:latin typeface="微软雅黑"/>
                          <a:cs typeface="微软雅黑"/>
                        </a:rPr>
                        <a:t>好</a:t>
                      </a:r>
                      <a:r>
                        <a:rPr sz="1050" spc="-10">
                          <a:solidFill>
                            <a:srgbClr val="585858"/>
                          </a:solidFill>
                          <a:latin typeface="微软雅黑"/>
                          <a:cs typeface="微软雅黑"/>
                        </a:rPr>
                        <a:t>防</a:t>
                      </a:r>
                      <a:r>
                        <a:rPr sz="1050" spc="5">
                          <a:solidFill>
                            <a:srgbClr val="585858"/>
                          </a:solidFill>
                          <a:latin typeface="微软雅黑"/>
                          <a:cs typeface="微软雅黑"/>
                        </a:rPr>
                        <a:t>护措施</a:t>
                      </a:r>
                      <a:endParaRPr sz="1050">
                        <a:latin typeface="微软雅黑"/>
                        <a:cs typeface="微软雅黑"/>
                      </a:endParaRPr>
                    </a:p>
                  </a:txBody>
                  <a:tcPr marL="0" marR="0" marT="5715" marB="0"/>
                </a:tc>
                <a:tc>
                  <a:txBody>
                    <a:bodyPr vert="horz" wrap="square"/>
                    <a:lstStyle/>
                    <a:p>
                      <a:pPr>
                        <a:lnSpc>
                          <a:spcPct val="100000"/>
                        </a:lnSpc>
                      </a:pPr>
                      <a:endParaRPr sz="1100">
                        <a:latin typeface="Times New Roman"/>
                        <a:cs typeface="Times New Roman"/>
                      </a:endParaRPr>
                    </a:p>
                  </a:txBody>
                  <a:tcPr marL="0" marR="0" marT="0" marB="0">
                    <a:solidFill>
                      <a:srgbClr val="B1D234"/>
                    </a:solidFill>
                  </a:tcPr>
                </a:tc>
                <a:tc>
                  <a:txBody>
                    <a:bodyPr vert="horz" wrap="square"/>
                    <a:lstStyle/>
                    <a:p>
                      <a:pPr marR="12065">
                        <a:lnSpc>
                          <a:spcPct val="100000"/>
                        </a:lnSpc>
                      </a:pPr>
                      <a:endParaRPr sz="1100">
                        <a:latin typeface="Times New Roman"/>
                        <a:cs typeface="Times New Roman"/>
                      </a:endParaRPr>
                    </a:p>
                  </a:txBody>
                  <a:tcPr marL="0" marR="0" marT="0" marB="0">
                    <a:solidFill>
                      <a:srgbClr val="B1D234"/>
                    </a:solidFill>
                  </a:tcPr>
                </a:tc>
                <a:tc>
                  <a:txBody>
                    <a:bodyPr vert="horz" wrap="square"/>
                    <a:lstStyle/>
                    <a:p>
                      <a:pPr marL="501650">
                        <a:lnSpc>
                          <a:spcPct val="100000"/>
                        </a:lnSpc>
                        <a:spcBef>
                          <a:spcPts val="130"/>
                        </a:spcBef>
                      </a:pPr>
                      <a:r>
                        <a:rPr sz="1050">
                          <a:solidFill>
                            <a:srgbClr val="404040"/>
                          </a:solidFill>
                          <a:latin typeface="微软雅黑"/>
                          <a:cs typeface="微软雅黑"/>
                        </a:rPr>
                        <a:t>46.7%</a:t>
                      </a:r>
                      <a:endParaRPr sz="1050">
                        <a:latin typeface="微软雅黑"/>
                        <a:cs typeface="微软雅黑"/>
                      </a:endParaRPr>
                    </a:p>
                  </a:txBody>
                  <a:tcPr marL="0" marR="0" marT="16510" marB="0"/>
                </a:tc>
              </a:tr>
              <a:tr h="60596">
                <a:tc>
                  <a:txBody>
                    <a:bodyPr vert="horz" wrap="square"/>
                    <a:lstStyle/>
                    <a:p>
                      <a:pPr>
                        <a:lnSpc>
                          <a:spcPct val="100000"/>
                        </a:lnSpc>
                      </a:pPr>
                      <a:endParaRPr sz="200">
                        <a:latin typeface="Times New Roman"/>
                        <a:cs typeface="Times New Roman"/>
                      </a:endParaRPr>
                    </a:p>
                  </a:txBody>
                  <a:tcPr marL="0" marR="0" marT="0" marB="0"/>
                </a:tc>
                <a:tc>
                  <a:txBody>
                    <a:bodyPr vert="horz" wrap="square"/>
                    <a:lstStyle/>
                    <a:p>
                      <a:pPr>
                        <a:lnSpc>
                          <a:spcPct val="100000"/>
                        </a:lnSpc>
                      </a:pPr>
                      <a:endParaRPr sz="200">
                        <a:latin typeface="Times New Roman"/>
                        <a:cs typeface="Times New Roman"/>
                      </a:endParaRPr>
                    </a:p>
                  </a:txBody>
                  <a:tcPr marL="0" marR="0" marT="0" marB="0"/>
                </a:tc>
                <a:tc>
                  <a:txBody>
                    <a:bodyPr vert="horz" wrap="square"/>
                    <a:lstStyle/>
                    <a:p>
                      <a:pPr marR="12065">
                        <a:lnSpc>
                          <a:spcPct val="100000"/>
                        </a:lnSpc>
                      </a:pPr>
                      <a:endParaRPr sz="200">
                        <a:latin typeface="Times New Roman"/>
                        <a:cs typeface="Times New Roman"/>
                      </a:endParaRPr>
                    </a:p>
                  </a:txBody>
                  <a:tcPr marL="0" marR="0" marT="0" marB="0"/>
                </a:tc>
                <a:tc>
                  <a:txBody>
                    <a:bodyPr vert="horz" wrap="square"/>
                    <a:lstStyle/>
                    <a:p>
                      <a:pPr>
                        <a:lnSpc>
                          <a:spcPct val="100000"/>
                        </a:lnSpc>
                      </a:pPr>
                      <a:endParaRPr sz="200">
                        <a:latin typeface="Times New Roman"/>
                        <a:cs typeface="Times New Roman"/>
                      </a:endParaRPr>
                    </a:p>
                  </a:txBody>
                  <a:tcPr marL="0" marR="0" marT="0" marB="0"/>
                </a:tc>
              </a:tr>
              <a:tr h="193911">
                <a:tc>
                  <a:txBody>
                    <a:bodyPr vert="horz" wrap="square"/>
                    <a:lstStyle/>
                    <a:p>
                      <a:pPr marR="158115" algn="r">
                        <a:lnSpc>
                          <a:spcPct val="100000"/>
                        </a:lnSpc>
                        <a:spcBef>
                          <a:spcPts val="65"/>
                        </a:spcBef>
                      </a:pPr>
                      <a:r>
                        <a:rPr sz="1050">
                          <a:solidFill>
                            <a:srgbClr val="585858"/>
                          </a:solidFill>
                          <a:latin typeface="微软雅黑"/>
                          <a:cs typeface="微软雅黑"/>
                        </a:rPr>
                        <a:t>生理期勤换卫</a:t>
                      </a:r>
                      <a:r>
                        <a:rPr sz="1050" spc="-15">
                          <a:solidFill>
                            <a:srgbClr val="585858"/>
                          </a:solidFill>
                          <a:latin typeface="微软雅黑"/>
                          <a:cs typeface="微软雅黑"/>
                        </a:rPr>
                        <a:t>生</a:t>
                      </a:r>
                      <a:r>
                        <a:rPr sz="1050">
                          <a:solidFill>
                            <a:srgbClr val="585858"/>
                          </a:solidFill>
                          <a:latin typeface="微软雅黑"/>
                          <a:cs typeface="微软雅黑"/>
                        </a:rPr>
                        <a:t>巾</a:t>
                      </a:r>
                      <a:endParaRPr sz="1050">
                        <a:latin typeface="微软雅黑"/>
                        <a:cs typeface="微软雅黑"/>
                      </a:endParaRPr>
                    </a:p>
                  </a:txBody>
                  <a:tcPr marL="0" marR="0" marT="8255" marB="0"/>
                </a:tc>
                <a:tc>
                  <a:txBody>
                    <a:bodyPr vert="horz" wrap="square"/>
                    <a:lstStyle/>
                    <a:p>
                      <a:pPr>
                        <a:lnSpc>
                          <a:spcPct val="100000"/>
                        </a:lnSpc>
                      </a:pPr>
                      <a:endParaRPr sz="1100">
                        <a:latin typeface="Times New Roman"/>
                        <a:cs typeface="Times New Roman"/>
                      </a:endParaRPr>
                    </a:p>
                  </a:txBody>
                  <a:tcPr marL="0" marR="0" marT="0" marB="0">
                    <a:solidFill>
                      <a:srgbClr val="B1D234"/>
                    </a:solidFill>
                  </a:tcPr>
                </a:tc>
                <a:tc>
                  <a:txBody>
                    <a:bodyPr vert="horz" wrap="square"/>
                    <a:lstStyle/>
                    <a:p>
                      <a:pPr marR="12065">
                        <a:lnSpc>
                          <a:spcPct val="100000"/>
                        </a:lnSpc>
                      </a:pPr>
                      <a:endParaRPr sz="1100">
                        <a:latin typeface="Times New Roman"/>
                        <a:cs typeface="Times New Roman"/>
                      </a:endParaRPr>
                    </a:p>
                  </a:txBody>
                  <a:tcPr marL="0" marR="0" marT="0" marB="0">
                    <a:solidFill>
                      <a:srgbClr val="B1D234"/>
                    </a:solidFill>
                  </a:tcPr>
                </a:tc>
                <a:tc>
                  <a:txBody>
                    <a:bodyPr vert="horz" wrap="square"/>
                    <a:lstStyle/>
                    <a:p>
                      <a:pPr marL="492759">
                        <a:lnSpc>
                          <a:spcPct val="100000"/>
                        </a:lnSpc>
                        <a:spcBef>
                          <a:spcPts val="150"/>
                        </a:spcBef>
                      </a:pPr>
                      <a:r>
                        <a:rPr sz="1050">
                          <a:solidFill>
                            <a:srgbClr val="404040"/>
                          </a:solidFill>
                          <a:latin typeface="微软雅黑"/>
                          <a:cs typeface="微软雅黑"/>
                        </a:rPr>
                        <a:t>46.5%</a:t>
                      </a:r>
                      <a:endParaRPr sz="1050">
                        <a:latin typeface="微软雅黑"/>
                        <a:cs typeface="微软雅黑"/>
                      </a:endParaRPr>
                    </a:p>
                  </a:txBody>
                  <a:tcPr marL="0" marR="0" marT="19050" marB="0"/>
                </a:tc>
              </a:tr>
              <a:tr h="61231">
                <a:tc>
                  <a:txBody>
                    <a:bodyPr vert="horz" wrap="square"/>
                    <a:lstStyle/>
                    <a:p>
                      <a:pPr>
                        <a:lnSpc>
                          <a:spcPct val="100000"/>
                        </a:lnSpc>
                      </a:pPr>
                      <a:endParaRPr sz="200">
                        <a:latin typeface="Times New Roman"/>
                        <a:cs typeface="Times New Roman"/>
                      </a:endParaRPr>
                    </a:p>
                  </a:txBody>
                  <a:tcPr marL="0" marR="0" marT="0" marB="0"/>
                </a:tc>
                <a:tc>
                  <a:txBody>
                    <a:bodyPr vert="horz" wrap="square"/>
                    <a:lstStyle/>
                    <a:p>
                      <a:pPr>
                        <a:lnSpc>
                          <a:spcPct val="100000"/>
                        </a:lnSpc>
                      </a:pPr>
                      <a:endParaRPr sz="200">
                        <a:latin typeface="Times New Roman"/>
                        <a:cs typeface="Times New Roman"/>
                      </a:endParaRPr>
                    </a:p>
                  </a:txBody>
                  <a:tcPr marL="0" marR="0" marT="0" marB="0"/>
                </a:tc>
                <a:tc>
                  <a:txBody>
                    <a:bodyPr vert="horz" wrap="square"/>
                    <a:lstStyle/>
                    <a:p>
                      <a:pPr marR="12065">
                        <a:lnSpc>
                          <a:spcPct val="100000"/>
                        </a:lnSpc>
                      </a:pPr>
                      <a:endParaRPr sz="200">
                        <a:latin typeface="Times New Roman"/>
                        <a:cs typeface="Times New Roman"/>
                      </a:endParaRPr>
                    </a:p>
                  </a:txBody>
                  <a:tcPr marL="0" marR="0" marT="0" marB="0"/>
                </a:tc>
                <a:tc>
                  <a:txBody>
                    <a:bodyPr vert="horz" wrap="square"/>
                    <a:lstStyle/>
                    <a:p>
                      <a:pPr>
                        <a:lnSpc>
                          <a:spcPct val="100000"/>
                        </a:lnSpc>
                      </a:pPr>
                      <a:endParaRPr sz="200">
                        <a:latin typeface="Times New Roman"/>
                        <a:cs typeface="Times New Roman"/>
                      </a:endParaRPr>
                    </a:p>
                  </a:txBody>
                  <a:tcPr marL="0" marR="0" marT="0" marB="0"/>
                </a:tc>
              </a:tr>
              <a:tr h="194800">
                <a:tc>
                  <a:txBody>
                    <a:bodyPr vert="horz" wrap="square"/>
                    <a:lstStyle/>
                    <a:p>
                      <a:pPr marR="159385" algn="r">
                        <a:lnSpc>
                          <a:spcPct val="100000"/>
                        </a:lnSpc>
                        <a:spcBef>
                          <a:spcPts val="65"/>
                        </a:spcBef>
                      </a:pPr>
                      <a:r>
                        <a:rPr sz="1050">
                          <a:solidFill>
                            <a:srgbClr val="585858"/>
                          </a:solidFill>
                          <a:latin typeface="微软雅黑"/>
                          <a:cs typeface="微软雅黑"/>
                        </a:rPr>
                        <a:t>规律作息</a:t>
                      </a:r>
                      <a:endParaRPr sz="1050">
                        <a:latin typeface="微软雅黑"/>
                        <a:cs typeface="微软雅黑"/>
                      </a:endParaRPr>
                    </a:p>
                  </a:txBody>
                  <a:tcPr marL="0" marR="0" marT="8255" marB="0"/>
                </a:tc>
                <a:tc>
                  <a:txBody>
                    <a:bodyPr vert="horz" wrap="square"/>
                    <a:lstStyle/>
                    <a:p>
                      <a:pPr>
                        <a:lnSpc>
                          <a:spcPct val="100000"/>
                        </a:lnSpc>
                      </a:pPr>
                      <a:endParaRPr sz="1100">
                        <a:latin typeface="Times New Roman"/>
                        <a:cs typeface="Times New Roman"/>
                      </a:endParaRPr>
                    </a:p>
                  </a:txBody>
                  <a:tcPr marL="0" marR="0" marT="0" marB="0">
                    <a:solidFill>
                      <a:srgbClr val="B1D234"/>
                    </a:solidFill>
                  </a:tcPr>
                </a:tc>
                <a:tc>
                  <a:txBody>
                    <a:bodyPr vert="horz" wrap="square"/>
                    <a:lstStyle/>
                    <a:p>
                      <a:pPr marR="12065">
                        <a:lnSpc>
                          <a:spcPct val="100000"/>
                        </a:lnSpc>
                      </a:pPr>
                      <a:endParaRPr sz="1100">
                        <a:latin typeface="Times New Roman"/>
                        <a:cs typeface="Times New Roman"/>
                      </a:endParaRPr>
                    </a:p>
                  </a:txBody>
                  <a:tcPr marL="0" marR="0" marT="0" marB="0">
                    <a:solidFill>
                      <a:srgbClr val="B1D234"/>
                    </a:solidFill>
                  </a:tcPr>
                </a:tc>
                <a:tc>
                  <a:txBody>
                    <a:bodyPr vert="horz" wrap="square"/>
                    <a:lstStyle/>
                    <a:p>
                      <a:pPr marL="474980">
                        <a:lnSpc>
                          <a:spcPct val="100000"/>
                        </a:lnSpc>
                        <a:spcBef>
                          <a:spcPts val="150"/>
                        </a:spcBef>
                      </a:pPr>
                      <a:r>
                        <a:rPr sz="1050">
                          <a:solidFill>
                            <a:srgbClr val="404040"/>
                          </a:solidFill>
                          <a:latin typeface="微软雅黑"/>
                          <a:cs typeface="微软雅黑"/>
                        </a:rPr>
                        <a:t>46.1%</a:t>
                      </a:r>
                      <a:endParaRPr sz="1050">
                        <a:latin typeface="微软雅黑"/>
                        <a:cs typeface="微软雅黑"/>
                      </a:endParaRPr>
                    </a:p>
                  </a:txBody>
                  <a:tcPr marL="0" marR="0" marT="19050" marB="0"/>
                </a:tc>
              </a:tr>
              <a:tr h="60342">
                <a:tc>
                  <a:txBody>
                    <a:bodyPr vert="horz" wrap="square"/>
                    <a:lstStyle/>
                    <a:p>
                      <a:pPr>
                        <a:lnSpc>
                          <a:spcPct val="100000"/>
                        </a:lnSpc>
                      </a:pPr>
                      <a:endParaRPr sz="200">
                        <a:latin typeface="Times New Roman"/>
                        <a:cs typeface="Times New Roman"/>
                      </a:endParaRPr>
                    </a:p>
                  </a:txBody>
                  <a:tcPr marL="0" marR="0" marT="0" marB="0"/>
                </a:tc>
                <a:tc>
                  <a:txBody>
                    <a:bodyPr vert="horz" wrap="square"/>
                    <a:lstStyle/>
                    <a:p>
                      <a:pPr>
                        <a:lnSpc>
                          <a:spcPct val="100000"/>
                        </a:lnSpc>
                      </a:pPr>
                      <a:endParaRPr sz="200">
                        <a:latin typeface="Times New Roman"/>
                        <a:cs typeface="Times New Roman"/>
                      </a:endParaRPr>
                    </a:p>
                  </a:txBody>
                  <a:tcPr marL="0" marR="0" marT="0" marB="0"/>
                </a:tc>
                <a:tc>
                  <a:txBody>
                    <a:bodyPr vert="horz" wrap="square"/>
                    <a:lstStyle/>
                    <a:p>
                      <a:pPr marR="12065">
                        <a:lnSpc>
                          <a:spcPct val="100000"/>
                        </a:lnSpc>
                      </a:pPr>
                      <a:endParaRPr sz="200">
                        <a:latin typeface="Times New Roman"/>
                        <a:cs typeface="Times New Roman"/>
                      </a:endParaRPr>
                    </a:p>
                  </a:txBody>
                  <a:tcPr marL="0" marR="0" marT="0" marB="0"/>
                </a:tc>
                <a:tc>
                  <a:txBody>
                    <a:bodyPr vert="horz" wrap="square"/>
                    <a:lstStyle/>
                    <a:p>
                      <a:pPr>
                        <a:lnSpc>
                          <a:spcPct val="100000"/>
                        </a:lnSpc>
                      </a:pPr>
                      <a:endParaRPr sz="200">
                        <a:latin typeface="Times New Roman"/>
                        <a:cs typeface="Times New Roman"/>
                      </a:endParaRPr>
                    </a:p>
                  </a:txBody>
                  <a:tcPr marL="0" marR="0" marT="0" marB="0"/>
                </a:tc>
              </a:tr>
              <a:tr h="194165">
                <a:tc>
                  <a:txBody>
                    <a:bodyPr vert="horz" wrap="square"/>
                    <a:lstStyle/>
                    <a:p>
                      <a:pPr marR="156845" algn="r">
                        <a:lnSpc>
                          <a:spcPct val="100000"/>
                        </a:lnSpc>
                        <a:spcBef>
                          <a:spcPts val="65"/>
                        </a:spcBef>
                      </a:pPr>
                      <a:r>
                        <a:rPr sz="1050">
                          <a:solidFill>
                            <a:srgbClr val="585858"/>
                          </a:solidFill>
                          <a:latin typeface="微软雅黑"/>
                          <a:cs typeface="微软雅黑"/>
                        </a:rPr>
                        <a:t>饮食均衡/健康</a:t>
                      </a:r>
                      <a:endParaRPr sz="1050">
                        <a:latin typeface="微软雅黑"/>
                        <a:cs typeface="微软雅黑"/>
                      </a:endParaRPr>
                    </a:p>
                  </a:txBody>
                  <a:tcPr marL="0" marR="0" marT="8255" marB="0"/>
                </a:tc>
                <a:tc>
                  <a:txBody>
                    <a:bodyPr vert="horz" wrap="square"/>
                    <a:lstStyle/>
                    <a:p>
                      <a:pPr>
                        <a:lnSpc>
                          <a:spcPct val="100000"/>
                        </a:lnSpc>
                      </a:pPr>
                      <a:endParaRPr sz="1100">
                        <a:latin typeface="Times New Roman"/>
                        <a:cs typeface="Times New Roman"/>
                      </a:endParaRPr>
                    </a:p>
                  </a:txBody>
                  <a:tcPr marL="0" marR="0" marT="0" marB="0">
                    <a:solidFill>
                      <a:srgbClr val="B1D234"/>
                    </a:solidFill>
                  </a:tcPr>
                </a:tc>
                <a:tc>
                  <a:txBody>
                    <a:bodyPr vert="horz" wrap="square"/>
                    <a:lstStyle/>
                    <a:p>
                      <a:pPr marR="12065">
                        <a:lnSpc>
                          <a:spcPct val="100000"/>
                        </a:lnSpc>
                      </a:pPr>
                      <a:endParaRPr sz="1100">
                        <a:latin typeface="Times New Roman"/>
                        <a:cs typeface="Times New Roman"/>
                      </a:endParaRPr>
                    </a:p>
                  </a:txBody>
                  <a:tcPr marL="0" marR="0" marT="0" marB="0">
                    <a:solidFill>
                      <a:srgbClr val="B1D234"/>
                    </a:solidFill>
                  </a:tcPr>
                </a:tc>
                <a:tc>
                  <a:txBody>
                    <a:bodyPr vert="horz" wrap="square"/>
                    <a:lstStyle/>
                    <a:p>
                      <a:pPr marL="457834">
                        <a:lnSpc>
                          <a:spcPct val="100000"/>
                        </a:lnSpc>
                        <a:spcBef>
                          <a:spcPts val="150"/>
                        </a:spcBef>
                      </a:pPr>
                      <a:r>
                        <a:rPr sz="1050">
                          <a:solidFill>
                            <a:srgbClr val="404040"/>
                          </a:solidFill>
                          <a:latin typeface="微软雅黑"/>
                          <a:cs typeface="微软雅黑"/>
                        </a:rPr>
                        <a:t>45.7%</a:t>
                      </a:r>
                      <a:endParaRPr sz="1050">
                        <a:latin typeface="微软雅黑"/>
                        <a:cs typeface="微软雅黑"/>
                      </a:endParaRPr>
                    </a:p>
                  </a:txBody>
                  <a:tcPr marL="0" marR="0" marT="19050" marB="0"/>
                </a:tc>
              </a:tr>
              <a:tr h="60850">
                <a:tc>
                  <a:txBody>
                    <a:bodyPr vert="horz" wrap="square"/>
                    <a:lstStyle/>
                    <a:p>
                      <a:pPr>
                        <a:lnSpc>
                          <a:spcPct val="100000"/>
                        </a:lnSpc>
                      </a:pPr>
                      <a:endParaRPr sz="200">
                        <a:latin typeface="Times New Roman"/>
                        <a:cs typeface="Times New Roman"/>
                      </a:endParaRPr>
                    </a:p>
                  </a:txBody>
                  <a:tcPr marL="0" marR="0" marT="0" marB="0"/>
                </a:tc>
                <a:tc>
                  <a:txBody>
                    <a:bodyPr vert="horz" wrap="square"/>
                    <a:lstStyle/>
                    <a:p>
                      <a:pPr>
                        <a:lnSpc>
                          <a:spcPct val="100000"/>
                        </a:lnSpc>
                      </a:pPr>
                      <a:endParaRPr sz="200">
                        <a:latin typeface="Times New Roman"/>
                        <a:cs typeface="Times New Roman"/>
                      </a:endParaRPr>
                    </a:p>
                  </a:txBody>
                  <a:tcPr marL="0" marR="0" marT="0" marB="0"/>
                </a:tc>
                <a:tc>
                  <a:txBody>
                    <a:bodyPr vert="horz" wrap="square"/>
                    <a:lstStyle/>
                    <a:p>
                      <a:pPr marR="12065">
                        <a:lnSpc>
                          <a:spcPct val="100000"/>
                        </a:lnSpc>
                      </a:pPr>
                      <a:endParaRPr sz="200">
                        <a:latin typeface="Times New Roman"/>
                        <a:cs typeface="Times New Roman"/>
                      </a:endParaRPr>
                    </a:p>
                  </a:txBody>
                  <a:tcPr marL="0" marR="0" marT="0" marB="0"/>
                </a:tc>
                <a:tc>
                  <a:txBody>
                    <a:bodyPr vert="horz" wrap="square"/>
                    <a:lstStyle/>
                    <a:p>
                      <a:pPr>
                        <a:lnSpc>
                          <a:spcPct val="100000"/>
                        </a:lnSpc>
                      </a:pPr>
                      <a:endParaRPr sz="200">
                        <a:latin typeface="Times New Roman"/>
                        <a:cs typeface="Times New Roman"/>
                      </a:endParaRPr>
                    </a:p>
                  </a:txBody>
                  <a:tcPr marL="0" marR="0" marT="0" marB="0"/>
                </a:tc>
              </a:tr>
              <a:tr h="193657">
                <a:tc>
                  <a:txBody>
                    <a:bodyPr vert="horz" wrap="square"/>
                    <a:lstStyle/>
                    <a:p>
                      <a:pPr marR="118745" algn="r">
                        <a:lnSpc>
                          <a:spcPct val="100000"/>
                        </a:lnSpc>
                        <a:spcBef>
                          <a:spcPts val="65"/>
                        </a:spcBef>
                      </a:pPr>
                      <a:r>
                        <a:rPr sz="1050">
                          <a:solidFill>
                            <a:srgbClr val="585858"/>
                          </a:solidFill>
                          <a:latin typeface="微软雅黑"/>
                          <a:cs typeface="微软雅黑"/>
                        </a:rPr>
                        <a:t>避免私处接触</a:t>
                      </a:r>
                      <a:r>
                        <a:rPr sz="1050" spc="-15">
                          <a:solidFill>
                            <a:srgbClr val="585858"/>
                          </a:solidFill>
                          <a:latin typeface="微软雅黑"/>
                          <a:cs typeface="微软雅黑"/>
                        </a:rPr>
                        <a:t>公</a:t>
                      </a:r>
                      <a:r>
                        <a:rPr sz="1050">
                          <a:solidFill>
                            <a:srgbClr val="585858"/>
                          </a:solidFill>
                          <a:latin typeface="微软雅黑"/>
                          <a:cs typeface="微软雅黑"/>
                        </a:rPr>
                        <a:t>共</a:t>
                      </a:r>
                      <a:r>
                        <a:rPr sz="1050" spc="-15">
                          <a:solidFill>
                            <a:srgbClr val="585858"/>
                          </a:solidFill>
                          <a:latin typeface="微软雅黑"/>
                          <a:cs typeface="微软雅黑"/>
                        </a:rPr>
                        <a:t>场</a:t>
                      </a:r>
                      <a:r>
                        <a:rPr sz="1050">
                          <a:solidFill>
                            <a:srgbClr val="585858"/>
                          </a:solidFill>
                          <a:latin typeface="微软雅黑"/>
                          <a:cs typeface="微软雅黑"/>
                        </a:rPr>
                        <a:t>所</a:t>
                      </a:r>
                      <a:r>
                        <a:rPr sz="1050" spc="-15">
                          <a:solidFill>
                            <a:srgbClr val="585858"/>
                          </a:solidFill>
                          <a:latin typeface="微软雅黑"/>
                          <a:cs typeface="微软雅黑"/>
                        </a:rPr>
                        <a:t>物</a:t>
                      </a:r>
                      <a:r>
                        <a:rPr sz="1050">
                          <a:solidFill>
                            <a:srgbClr val="585858"/>
                          </a:solidFill>
                          <a:latin typeface="微软雅黑"/>
                          <a:cs typeface="微软雅黑"/>
                        </a:rPr>
                        <a:t>品</a:t>
                      </a:r>
                      <a:endParaRPr sz="1050">
                        <a:latin typeface="微软雅黑"/>
                        <a:cs typeface="微软雅黑"/>
                      </a:endParaRPr>
                    </a:p>
                  </a:txBody>
                  <a:tcPr marL="0" marR="0" marT="8255" marB="0"/>
                </a:tc>
                <a:tc>
                  <a:txBody>
                    <a:bodyPr vert="horz" wrap="square"/>
                    <a:lstStyle/>
                    <a:p>
                      <a:pPr>
                        <a:lnSpc>
                          <a:spcPct val="100000"/>
                        </a:lnSpc>
                      </a:pPr>
                      <a:endParaRPr sz="1100">
                        <a:latin typeface="Times New Roman"/>
                        <a:cs typeface="Times New Roman"/>
                      </a:endParaRPr>
                    </a:p>
                  </a:txBody>
                  <a:tcPr marL="0" marR="0" marT="0" marB="0">
                    <a:solidFill>
                      <a:srgbClr val="B1D234"/>
                    </a:solidFill>
                  </a:tcPr>
                </a:tc>
                <a:tc>
                  <a:txBody>
                    <a:bodyPr vert="horz" wrap="square"/>
                    <a:lstStyle/>
                    <a:p>
                      <a:pPr marR="12065">
                        <a:lnSpc>
                          <a:spcPct val="100000"/>
                        </a:lnSpc>
                      </a:pPr>
                      <a:endParaRPr sz="1100">
                        <a:latin typeface="Times New Roman"/>
                        <a:cs typeface="Times New Roman"/>
                      </a:endParaRPr>
                    </a:p>
                  </a:txBody>
                  <a:tcPr marL="0" marR="0" marT="0" marB="0">
                    <a:solidFill>
                      <a:srgbClr val="B1D234"/>
                    </a:solidFill>
                  </a:tcPr>
                </a:tc>
                <a:tc>
                  <a:txBody>
                    <a:bodyPr vert="horz" wrap="square"/>
                    <a:lstStyle/>
                    <a:p>
                      <a:pPr marL="422909">
                        <a:lnSpc>
                          <a:spcPct val="100000"/>
                        </a:lnSpc>
                        <a:spcBef>
                          <a:spcPts val="150"/>
                        </a:spcBef>
                      </a:pPr>
                      <a:r>
                        <a:rPr sz="1050">
                          <a:solidFill>
                            <a:srgbClr val="404040"/>
                          </a:solidFill>
                          <a:latin typeface="微软雅黑"/>
                          <a:cs typeface="微软雅黑"/>
                        </a:rPr>
                        <a:t>44.9%</a:t>
                      </a:r>
                      <a:endParaRPr sz="1050">
                        <a:latin typeface="微软雅黑"/>
                        <a:cs typeface="微软雅黑"/>
                      </a:endParaRPr>
                    </a:p>
                  </a:txBody>
                  <a:tcPr marL="0" marR="0" marT="19050" marB="0"/>
                </a:tc>
              </a:tr>
              <a:tr h="61866">
                <a:tc>
                  <a:txBody>
                    <a:bodyPr vert="horz" wrap="square"/>
                    <a:lstStyle/>
                    <a:p>
                      <a:pPr>
                        <a:lnSpc>
                          <a:spcPct val="100000"/>
                        </a:lnSpc>
                      </a:pPr>
                      <a:endParaRPr sz="200">
                        <a:latin typeface="Times New Roman"/>
                        <a:cs typeface="Times New Roman"/>
                      </a:endParaRPr>
                    </a:p>
                  </a:txBody>
                  <a:tcPr marL="0" marR="0" marT="0" marB="0"/>
                </a:tc>
                <a:tc>
                  <a:txBody>
                    <a:bodyPr vert="horz" wrap="square"/>
                    <a:lstStyle/>
                    <a:p>
                      <a:pPr>
                        <a:lnSpc>
                          <a:spcPct val="100000"/>
                        </a:lnSpc>
                      </a:pPr>
                      <a:endParaRPr sz="200">
                        <a:latin typeface="Times New Roman"/>
                        <a:cs typeface="Times New Roman"/>
                      </a:endParaRPr>
                    </a:p>
                  </a:txBody>
                  <a:tcPr marL="0" marR="0" marT="0" marB="0"/>
                </a:tc>
                <a:tc>
                  <a:txBody>
                    <a:bodyPr vert="horz" wrap="square"/>
                    <a:lstStyle/>
                    <a:p>
                      <a:pPr marR="12065">
                        <a:lnSpc>
                          <a:spcPct val="100000"/>
                        </a:lnSpc>
                      </a:pPr>
                      <a:endParaRPr sz="200">
                        <a:latin typeface="Times New Roman"/>
                        <a:cs typeface="Times New Roman"/>
                      </a:endParaRPr>
                    </a:p>
                  </a:txBody>
                  <a:tcPr marL="0" marR="0" marT="0" marB="0"/>
                </a:tc>
                <a:tc>
                  <a:txBody>
                    <a:bodyPr vert="horz" wrap="square"/>
                    <a:lstStyle/>
                    <a:p>
                      <a:pPr>
                        <a:lnSpc>
                          <a:spcPct val="100000"/>
                        </a:lnSpc>
                      </a:pPr>
                      <a:endParaRPr sz="200">
                        <a:latin typeface="Times New Roman"/>
                        <a:cs typeface="Times New Roman"/>
                      </a:endParaRPr>
                    </a:p>
                  </a:txBody>
                  <a:tcPr marL="0" marR="0" marT="0" marB="0"/>
                </a:tc>
              </a:tr>
              <a:tr h="194165">
                <a:tc>
                  <a:txBody>
                    <a:bodyPr vert="horz" wrap="square"/>
                    <a:lstStyle/>
                    <a:p>
                      <a:pPr marR="159385" algn="r">
                        <a:lnSpc>
                          <a:spcPct val="100000"/>
                        </a:lnSpc>
                        <a:spcBef>
                          <a:spcPts val="65"/>
                        </a:spcBef>
                      </a:pPr>
                      <a:r>
                        <a:rPr sz="1050">
                          <a:solidFill>
                            <a:srgbClr val="585858"/>
                          </a:solidFill>
                          <a:latin typeface="微软雅黑"/>
                          <a:cs typeface="微软雅黑"/>
                        </a:rPr>
                        <a:t>运动健身</a:t>
                      </a:r>
                      <a:endParaRPr sz="1050">
                        <a:latin typeface="微软雅黑"/>
                        <a:cs typeface="微软雅黑"/>
                      </a:endParaRPr>
                    </a:p>
                  </a:txBody>
                  <a:tcPr marL="0" marR="0" marT="8255" marB="0"/>
                </a:tc>
                <a:tc>
                  <a:txBody>
                    <a:bodyPr vert="horz" wrap="square"/>
                    <a:lstStyle/>
                    <a:p>
                      <a:pPr>
                        <a:lnSpc>
                          <a:spcPct val="100000"/>
                        </a:lnSpc>
                      </a:pPr>
                      <a:endParaRPr sz="1100">
                        <a:latin typeface="Times New Roman"/>
                        <a:cs typeface="Times New Roman"/>
                      </a:endParaRPr>
                    </a:p>
                  </a:txBody>
                  <a:tcPr marL="0" marR="0" marT="0" marB="0">
                    <a:solidFill>
                      <a:srgbClr val="B1D234"/>
                    </a:solidFill>
                  </a:tcPr>
                </a:tc>
                <a:tc>
                  <a:txBody>
                    <a:bodyPr vert="horz" wrap="square"/>
                    <a:lstStyle/>
                    <a:p>
                      <a:pPr marR="12065">
                        <a:lnSpc>
                          <a:spcPct val="100000"/>
                        </a:lnSpc>
                      </a:pPr>
                      <a:endParaRPr sz="1100">
                        <a:latin typeface="Times New Roman"/>
                        <a:cs typeface="Times New Roman"/>
                      </a:endParaRPr>
                    </a:p>
                  </a:txBody>
                  <a:tcPr marL="0" marR="0" marT="0" marB="0">
                    <a:solidFill>
                      <a:srgbClr val="B1D234"/>
                    </a:solidFill>
                  </a:tcPr>
                </a:tc>
                <a:tc>
                  <a:txBody>
                    <a:bodyPr vert="horz" wrap="square"/>
                    <a:lstStyle/>
                    <a:p>
                      <a:pPr marL="190500">
                        <a:lnSpc>
                          <a:spcPct val="100000"/>
                        </a:lnSpc>
                        <a:spcBef>
                          <a:spcPts val="150"/>
                        </a:spcBef>
                      </a:pPr>
                      <a:r>
                        <a:rPr sz="1050">
                          <a:solidFill>
                            <a:srgbClr val="404040"/>
                          </a:solidFill>
                          <a:latin typeface="微软雅黑"/>
                          <a:cs typeface="微软雅黑"/>
                        </a:rPr>
                        <a:t>39.1%</a:t>
                      </a:r>
                      <a:endParaRPr sz="1050">
                        <a:latin typeface="微软雅黑"/>
                        <a:cs typeface="微软雅黑"/>
                      </a:endParaRPr>
                    </a:p>
                  </a:txBody>
                  <a:tcPr marL="0" marR="0" marT="19050" marB="0"/>
                </a:tc>
              </a:tr>
              <a:tr h="60850">
                <a:tc>
                  <a:txBody>
                    <a:bodyPr vert="horz" wrap="square"/>
                    <a:lstStyle/>
                    <a:p>
                      <a:pPr>
                        <a:lnSpc>
                          <a:spcPct val="100000"/>
                        </a:lnSpc>
                      </a:pPr>
                      <a:endParaRPr sz="200">
                        <a:latin typeface="Times New Roman"/>
                        <a:cs typeface="Times New Roman"/>
                      </a:endParaRPr>
                    </a:p>
                  </a:txBody>
                  <a:tcPr marL="0" marR="0" marT="0" marB="0"/>
                </a:tc>
                <a:tc>
                  <a:txBody>
                    <a:bodyPr vert="horz" wrap="square"/>
                    <a:lstStyle/>
                    <a:p>
                      <a:pPr>
                        <a:lnSpc>
                          <a:spcPct val="100000"/>
                        </a:lnSpc>
                      </a:pPr>
                      <a:endParaRPr sz="200">
                        <a:latin typeface="Times New Roman"/>
                        <a:cs typeface="Times New Roman"/>
                      </a:endParaRPr>
                    </a:p>
                  </a:txBody>
                  <a:tcPr marL="0" marR="0" marT="0" marB="0"/>
                </a:tc>
                <a:tc>
                  <a:txBody>
                    <a:bodyPr vert="horz" wrap="square"/>
                    <a:lstStyle/>
                    <a:p>
                      <a:pPr marR="12065">
                        <a:lnSpc>
                          <a:spcPct val="100000"/>
                        </a:lnSpc>
                      </a:pPr>
                      <a:endParaRPr sz="200">
                        <a:latin typeface="Times New Roman"/>
                        <a:cs typeface="Times New Roman"/>
                      </a:endParaRPr>
                    </a:p>
                  </a:txBody>
                  <a:tcPr marL="0" marR="0" marT="0" marB="0"/>
                </a:tc>
                <a:tc>
                  <a:txBody>
                    <a:bodyPr vert="horz" wrap="square"/>
                    <a:lstStyle/>
                    <a:p>
                      <a:pPr>
                        <a:lnSpc>
                          <a:spcPct val="100000"/>
                        </a:lnSpc>
                      </a:pPr>
                      <a:endParaRPr sz="200">
                        <a:latin typeface="Times New Roman"/>
                        <a:cs typeface="Times New Roman"/>
                      </a:endParaRPr>
                    </a:p>
                  </a:txBody>
                  <a:tcPr marL="0" marR="0" marT="0" marB="0"/>
                </a:tc>
              </a:tr>
              <a:tr h="193657">
                <a:tc>
                  <a:txBody>
                    <a:bodyPr vert="horz" wrap="square"/>
                    <a:lstStyle/>
                    <a:p>
                      <a:pPr marR="159385" algn="r">
                        <a:lnSpc>
                          <a:spcPct val="100000"/>
                        </a:lnSpc>
                        <a:spcBef>
                          <a:spcPts val="65"/>
                        </a:spcBef>
                      </a:pPr>
                      <a:r>
                        <a:rPr sz="1050">
                          <a:solidFill>
                            <a:srgbClr val="585858"/>
                          </a:solidFill>
                          <a:latin typeface="微软雅黑"/>
                          <a:cs typeface="微软雅黑"/>
                        </a:rPr>
                        <a:t>避免久坐</a:t>
                      </a:r>
                      <a:endParaRPr sz="1050">
                        <a:latin typeface="微软雅黑"/>
                        <a:cs typeface="微软雅黑"/>
                      </a:endParaRPr>
                    </a:p>
                  </a:txBody>
                  <a:tcPr marL="0" marR="0" marT="8255" marB="0"/>
                </a:tc>
                <a:tc>
                  <a:txBody>
                    <a:bodyPr vert="horz" wrap="square"/>
                    <a:lstStyle/>
                    <a:p>
                      <a:pPr>
                        <a:lnSpc>
                          <a:spcPct val="100000"/>
                        </a:lnSpc>
                      </a:pPr>
                      <a:endParaRPr sz="1100">
                        <a:latin typeface="Times New Roman"/>
                        <a:cs typeface="Times New Roman"/>
                      </a:endParaRPr>
                    </a:p>
                  </a:txBody>
                  <a:tcPr marL="0" marR="0" marT="0" marB="0">
                    <a:solidFill>
                      <a:srgbClr val="B1D234"/>
                    </a:solidFill>
                  </a:tcPr>
                </a:tc>
                <a:tc>
                  <a:txBody>
                    <a:bodyPr vert="horz" wrap="square"/>
                    <a:lstStyle/>
                    <a:p>
                      <a:pPr marR="12065">
                        <a:lnSpc>
                          <a:spcPct val="100000"/>
                        </a:lnSpc>
                      </a:pPr>
                      <a:endParaRPr sz="1100">
                        <a:latin typeface="Times New Roman"/>
                        <a:cs typeface="Times New Roman"/>
                      </a:endParaRPr>
                    </a:p>
                  </a:txBody>
                  <a:tcPr marL="0" marR="0" marT="0" marB="0">
                    <a:solidFill>
                      <a:srgbClr val="B1D234"/>
                    </a:solidFill>
                  </a:tcPr>
                </a:tc>
                <a:tc>
                  <a:txBody>
                    <a:bodyPr vert="horz" wrap="square"/>
                    <a:lstStyle/>
                    <a:p>
                      <a:pPr marL="50800">
                        <a:lnSpc>
                          <a:spcPct val="100000"/>
                        </a:lnSpc>
                        <a:spcBef>
                          <a:spcPts val="130"/>
                        </a:spcBef>
                      </a:pPr>
                      <a:r>
                        <a:rPr sz="1050">
                          <a:solidFill>
                            <a:srgbClr val="404040"/>
                          </a:solidFill>
                          <a:latin typeface="微软雅黑"/>
                          <a:cs typeface="微软雅黑"/>
                        </a:rPr>
                        <a:t>36.7%</a:t>
                      </a:r>
                      <a:endParaRPr sz="1050">
                        <a:latin typeface="微软雅黑"/>
                        <a:cs typeface="微软雅黑"/>
                      </a:endParaRPr>
                    </a:p>
                  </a:txBody>
                  <a:tcPr marL="0" marR="0" marT="16510" marB="0"/>
                </a:tc>
              </a:tr>
              <a:tr h="31813">
                <a:tc>
                  <a:txBody>
                    <a:bodyPr vert="horz" wrap="square"/>
                    <a:lstStyle/>
                    <a:p>
                      <a:pPr>
                        <a:lnSpc>
                          <a:spcPct val="100000"/>
                        </a:lnSpc>
                      </a:pPr>
                      <a:endParaRPr sz="100">
                        <a:latin typeface="Times New Roman"/>
                        <a:cs typeface="Times New Roman"/>
                      </a:endParaRPr>
                    </a:p>
                  </a:txBody>
                  <a:tcPr marL="0" marR="0" marT="0" marB="0"/>
                </a:tc>
                <a:tc>
                  <a:txBody>
                    <a:bodyPr vert="horz" wrap="square"/>
                    <a:lstStyle/>
                    <a:p>
                      <a:pPr>
                        <a:lnSpc>
                          <a:spcPct val="100000"/>
                        </a:lnSpc>
                      </a:pPr>
                      <a:endParaRPr sz="100">
                        <a:latin typeface="Times New Roman"/>
                        <a:cs typeface="Times New Roman"/>
                      </a:endParaRPr>
                    </a:p>
                  </a:txBody>
                  <a:tcPr marL="0" marR="0" marT="0" marB="0">
                    <a:solidFill>
                      <a:srgbClr val="B1D234"/>
                    </a:solidFill>
                  </a:tcPr>
                </a:tc>
                <a:tc>
                  <a:txBody>
                    <a:bodyPr vert="horz" wrap="square"/>
                    <a:lstStyle/>
                    <a:p>
                      <a:pPr marR="12065">
                        <a:lnSpc>
                          <a:spcPct val="100000"/>
                        </a:lnSpc>
                      </a:pPr>
                      <a:endParaRPr sz="100">
                        <a:latin typeface="Times New Roman"/>
                        <a:cs typeface="Times New Roman"/>
                      </a:endParaRPr>
                    </a:p>
                  </a:txBody>
                  <a:tcPr marL="0" marR="0" marT="0" marB="0">
                    <a:solidFill>
                      <a:srgbClr val="B1D234"/>
                    </a:solidFill>
                  </a:tcPr>
                </a:tc>
                <a:tc>
                  <a:txBody>
                    <a:bodyPr vert="horz" wrap="square"/>
                    <a:lstStyle/>
                    <a:p>
                      <a:pPr>
                        <a:lnSpc>
                          <a:spcPct val="100000"/>
                        </a:lnSpc>
                      </a:pPr>
                      <a:endParaRPr sz="100">
                        <a:latin typeface="Times New Roman"/>
                        <a:cs typeface="Times New Roman"/>
                      </a:endParaRPr>
                    </a:p>
                  </a:txBody>
                  <a:tcPr marL="0" marR="0" marT="0" marB="0"/>
                </a:tc>
              </a:tr>
              <a:tr h="227837">
                <a:tc>
                  <a:txBody>
                    <a:bodyPr vert="horz" wrap="square"/>
                    <a:lstStyle/>
                    <a:p>
                      <a:pPr marR="156845" algn="r">
                        <a:lnSpc>
                          <a:spcPct val="100000"/>
                        </a:lnSpc>
                        <a:spcBef>
                          <a:spcPts val="300"/>
                        </a:spcBef>
                      </a:pPr>
                      <a:r>
                        <a:rPr sz="1050">
                          <a:solidFill>
                            <a:srgbClr val="585858"/>
                          </a:solidFill>
                          <a:latin typeface="微软雅黑"/>
                          <a:cs typeface="微软雅黑"/>
                        </a:rPr>
                        <a:t>选择合身舒适</a:t>
                      </a:r>
                      <a:r>
                        <a:rPr sz="1050" spc="-15">
                          <a:solidFill>
                            <a:srgbClr val="585858"/>
                          </a:solidFill>
                          <a:latin typeface="微软雅黑"/>
                          <a:cs typeface="微软雅黑"/>
                        </a:rPr>
                        <a:t>透</a:t>
                      </a:r>
                      <a:r>
                        <a:rPr sz="1050">
                          <a:solidFill>
                            <a:srgbClr val="585858"/>
                          </a:solidFill>
                          <a:latin typeface="微软雅黑"/>
                          <a:cs typeface="微软雅黑"/>
                        </a:rPr>
                        <a:t>气</a:t>
                      </a:r>
                      <a:r>
                        <a:rPr sz="1050" spc="-15">
                          <a:solidFill>
                            <a:srgbClr val="585858"/>
                          </a:solidFill>
                          <a:latin typeface="微软雅黑"/>
                          <a:cs typeface="微软雅黑"/>
                        </a:rPr>
                        <a:t>的</a:t>
                      </a:r>
                      <a:r>
                        <a:rPr sz="1050">
                          <a:solidFill>
                            <a:srgbClr val="585858"/>
                          </a:solidFill>
                          <a:latin typeface="微软雅黑"/>
                          <a:cs typeface="微软雅黑"/>
                        </a:rPr>
                        <a:t>下装</a:t>
                      </a:r>
                      <a:endParaRPr sz="1050">
                        <a:latin typeface="微软雅黑"/>
                        <a:cs typeface="微软雅黑"/>
                      </a:endParaRPr>
                    </a:p>
                  </a:txBody>
                  <a:tcPr marL="0" marR="0" marT="38100" marB="0"/>
                </a:tc>
                <a:tc>
                  <a:txBody>
                    <a:bodyPr vert="horz" wrap="square"/>
                    <a:lstStyle/>
                    <a:p>
                      <a:pPr>
                        <a:lnSpc>
                          <a:spcPct val="100000"/>
                        </a:lnSpc>
                      </a:pPr>
                      <a:endParaRPr sz="1100">
                        <a:latin typeface="Times New Roman"/>
                        <a:cs typeface="Times New Roman"/>
                      </a:endParaRPr>
                    </a:p>
                  </a:txBody>
                  <a:tcPr marL="0" marR="0" marT="0" marB="0">
                    <a:solidFill>
                      <a:srgbClr val="B1D234"/>
                    </a:solidFill>
                  </a:tcPr>
                </a:tc>
                <a:tc>
                  <a:txBody>
                    <a:bodyPr vert="horz" wrap="square"/>
                    <a:lstStyle/>
                    <a:p>
                      <a:pPr marR="12065">
                        <a:lnSpc>
                          <a:spcPct val="100000"/>
                        </a:lnSpc>
                      </a:pPr>
                      <a:endParaRPr sz="1100">
                        <a:latin typeface="Times New Roman"/>
                        <a:cs typeface="Times New Roman"/>
                      </a:endParaRPr>
                    </a:p>
                  </a:txBody>
                  <a:tcPr marL="0" marR="0" marT="0" marB="0">
                    <a:solidFill>
                      <a:srgbClr val="B1D234"/>
                    </a:solidFill>
                  </a:tcPr>
                </a:tc>
                <a:tc>
                  <a:txBody>
                    <a:bodyPr vert="horz" wrap="square"/>
                    <a:lstStyle/>
                    <a:p>
                      <a:pPr marL="72390">
                        <a:lnSpc>
                          <a:spcPct val="100000"/>
                        </a:lnSpc>
                        <a:spcBef>
                          <a:spcPts val="385"/>
                        </a:spcBef>
                      </a:pPr>
                      <a:r>
                        <a:rPr sz="1050">
                          <a:solidFill>
                            <a:srgbClr val="404040"/>
                          </a:solidFill>
                          <a:latin typeface="微软雅黑"/>
                          <a:cs typeface="微软雅黑"/>
                        </a:rPr>
                        <a:t>36.4%</a:t>
                      </a:r>
                      <a:endParaRPr sz="1050">
                        <a:latin typeface="微软雅黑"/>
                        <a:cs typeface="微软雅黑"/>
                      </a:endParaRPr>
                    </a:p>
                  </a:txBody>
                  <a:tcPr marL="0" marR="0" marT="48895" marB="0"/>
                </a:tc>
              </a:tr>
              <a:tr h="56654">
                <a:tc>
                  <a:txBody>
                    <a:bodyPr vert="horz" wrap="square"/>
                    <a:lstStyle/>
                    <a:p>
                      <a:pPr>
                        <a:lnSpc>
                          <a:spcPct val="100000"/>
                        </a:lnSpc>
                      </a:pPr>
                      <a:endParaRPr sz="200">
                        <a:latin typeface="Times New Roman"/>
                        <a:cs typeface="Times New Roman"/>
                      </a:endParaRPr>
                    </a:p>
                  </a:txBody>
                  <a:tcPr marL="0" marR="0" marT="0" marB="0"/>
                </a:tc>
                <a:tc>
                  <a:txBody>
                    <a:bodyPr vert="horz" wrap="square"/>
                    <a:lstStyle/>
                    <a:p>
                      <a:pPr>
                        <a:lnSpc>
                          <a:spcPct val="100000"/>
                        </a:lnSpc>
                      </a:pPr>
                      <a:endParaRPr sz="200">
                        <a:latin typeface="Times New Roman"/>
                        <a:cs typeface="Times New Roman"/>
                      </a:endParaRPr>
                    </a:p>
                  </a:txBody>
                  <a:tcPr marL="0" marR="0" marT="0" marB="0"/>
                </a:tc>
                <a:tc>
                  <a:txBody>
                    <a:bodyPr vert="horz" wrap="square"/>
                    <a:lstStyle/>
                    <a:p>
                      <a:pPr marR="12065">
                        <a:lnSpc>
                          <a:spcPct val="100000"/>
                        </a:lnSpc>
                      </a:pPr>
                      <a:endParaRPr sz="200">
                        <a:latin typeface="Times New Roman"/>
                        <a:cs typeface="Times New Roman"/>
                      </a:endParaRPr>
                    </a:p>
                  </a:txBody>
                  <a:tcPr marL="0" marR="0" marT="0" marB="0"/>
                </a:tc>
                <a:tc>
                  <a:txBody>
                    <a:bodyPr vert="horz" wrap="square"/>
                    <a:lstStyle/>
                    <a:p>
                      <a:pPr>
                        <a:lnSpc>
                          <a:spcPct val="100000"/>
                        </a:lnSpc>
                      </a:pPr>
                      <a:endParaRPr sz="200">
                        <a:latin typeface="Times New Roman"/>
                        <a:cs typeface="Times New Roman"/>
                      </a:endParaRPr>
                    </a:p>
                  </a:txBody>
                  <a:tcPr marL="0" marR="0" marT="0" marB="0"/>
                </a:tc>
              </a:tr>
              <a:tr h="231381">
                <a:tc>
                  <a:txBody>
                    <a:bodyPr vert="horz" wrap="square"/>
                    <a:lstStyle/>
                    <a:p>
                      <a:pPr>
                        <a:lnSpc>
                          <a:spcPct val="100000"/>
                        </a:lnSpc>
                        <a:spcBef>
                          <a:spcPts val="70"/>
                        </a:spcBef>
                      </a:pPr>
                      <a:r>
                        <a:rPr sz="1050" spc="5">
                          <a:solidFill>
                            <a:srgbClr val="585858"/>
                          </a:solidFill>
                          <a:latin typeface="微软雅黑"/>
                          <a:cs typeface="微软雅黑"/>
                        </a:rPr>
                        <a:t>使</a:t>
                      </a:r>
                      <a:r>
                        <a:rPr sz="1050" spc="-5">
                          <a:solidFill>
                            <a:srgbClr val="585858"/>
                          </a:solidFill>
                          <a:latin typeface="微软雅黑"/>
                          <a:cs typeface="微软雅黑"/>
                        </a:rPr>
                        <a:t>用</a:t>
                      </a:r>
                      <a:r>
                        <a:rPr sz="1050" spc="5">
                          <a:solidFill>
                            <a:srgbClr val="585858"/>
                          </a:solidFill>
                          <a:latin typeface="微软雅黑"/>
                          <a:cs typeface="微软雅黑"/>
                        </a:rPr>
                        <a:t>妇</a:t>
                      </a:r>
                      <a:r>
                        <a:rPr sz="1050" spc="-5">
                          <a:solidFill>
                            <a:srgbClr val="585858"/>
                          </a:solidFill>
                          <a:latin typeface="微软雅黑"/>
                          <a:cs typeface="微软雅黑"/>
                        </a:rPr>
                        <a:t>科</a:t>
                      </a:r>
                      <a:r>
                        <a:rPr sz="1050" spc="5">
                          <a:solidFill>
                            <a:srgbClr val="585858"/>
                          </a:solidFill>
                          <a:latin typeface="微软雅黑"/>
                          <a:cs typeface="微软雅黑"/>
                        </a:rPr>
                        <a:t>疾</a:t>
                      </a:r>
                      <a:r>
                        <a:rPr sz="1050" spc="-5">
                          <a:solidFill>
                            <a:srgbClr val="585858"/>
                          </a:solidFill>
                          <a:latin typeface="微软雅黑"/>
                          <a:cs typeface="微软雅黑"/>
                        </a:rPr>
                        <a:t>病</a:t>
                      </a:r>
                      <a:r>
                        <a:rPr sz="1050" spc="-10">
                          <a:solidFill>
                            <a:srgbClr val="585858"/>
                          </a:solidFill>
                          <a:latin typeface="微软雅黑"/>
                          <a:cs typeface="微软雅黑"/>
                        </a:rPr>
                        <a:t>监</a:t>
                      </a:r>
                      <a:r>
                        <a:rPr sz="1050" spc="5">
                          <a:solidFill>
                            <a:srgbClr val="585858"/>
                          </a:solidFill>
                          <a:latin typeface="微软雅黑"/>
                          <a:cs typeface="微软雅黑"/>
                        </a:rPr>
                        <a:t>测</a:t>
                      </a:r>
                      <a:r>
                        <a:rPr sz="1050" spc="-15">
                          <a:solidFill>
                            <a:srgbClr val="585858"/>
                          </a:solidFill>
                          <a:latin typeface="微软雅黑"/>
                          <a:cs typeface="微软雅黑"/>
                        </a:rPr>
                        <a:t>试</a:t>
                      </a:r>
                      <a:r>
                        <a:rPr sz="1050">
                          <a:solidFill>
                            <a:srgbClr val="585858"/>
                          </a:solidFill>
                          <a:latin typeface="微软雅黑"/>
                          <a:cs typeface="微软雅黑"/>
                        </a:rPr>
                        <a:t>剂</a:t>
                      </a:r>
                      <a:r>
                        <a:rPr sz="1050" spc="-10">
                          <a:solidFill>
                            <a:srgbClr val="585858"/>
                          </a:solidFill>
                          <a:latin typeface="微软雅黑"/>
                          <a:cs typeface="微软雅黑"/>
                        </a:rPr>
                        <a:t>/</a:t>
                      </a:r>
                      <a:r>
                        <a:rPr sz="1050" spc="5">
                          <a:solidFill>
                            <a:srgbClr val="585858"/>
                          </a:solidFill>
                          <a:latin typeface="微软雅黑"/>
                          <a:cs typeface="微软雅黑"/>
                        </a:rPr>
                        <a:t>试</a:t>
                      </a:r>
                      <a:r>
                        <a:rPr sz="1050" spc="-15">
                          <a:solidFill>
                            <a:srgbClr val="585858"/>
                          </a:solidFill>
                          <a:latin typeface="微软雅黑"/>
                          <a:cs typeface="微软雅黑"/>
                        </a:rPr>
                        <a:t>纸</a:t>
                      </a:r>
                      <a:r>
                        <a:rPr sz="1050" spc="5">
                          <a:solidFill>
                            <a:srgbClr val="585858"/>
                          </a:solidFill>
                          <a:latin typeface="微软雅黑"/>
                          <a:cs typeface="微软雅黑"/>
                        </a:rPr>
                        <a:t>检测</a:t>
                      </a:r>
                      <a:endParaRPr sz="1050">
                        <a:latin typeface="微软雅黑"/>
                        <a:cs typeface="微软雅黑"/>
                      </a:endParaRPr>
                    </a:p>
                  </a:txBody>
                  <a:tcPr marL="0" marR="0" marT="8890" marB="0"/>
                </a:tc>
                <a:tc>
                  <a:txBody>
                    <a:bodyPr vert="horz" wrap="square"/>
                    <a:lstStyle/>
                    <a:p>
                      <a:pPr>
                        <a:lnSpc>
                          <a:spcPct val="100000"/>
                        </a:lnSpc>
                      </a:pPr>
                      <a:endParaRPr sz="1100">
                        <a:latin typeface="Times New Roman"/>
                        <a:cs typeface="Times New Roman"/>
                      </a:endParaRPr>
                    </a:p>
                  </a:txBody>
                  <a:tcPr marL="0" marR="0" marT="0" marB="0">
                    <a:solidFill>
                      <a:srgbClr val="B1D234"/>
                    </a:solidFill>
                  </a:tcPr>
                </a:tc>
                <a:tc>
                  <a:txBody>
                    <a:bodyPr vert="horz" wrap="square"/>
                    <a:lstStyle/>
                    <a:p>
                      <a:pPr marL="289560">
                        <a:lnSpc>
                          <a:spcPct val="100000"/>
                        </a:lnSpc>
                        <a:spcBef>
                          <a:spcPts val="150"/>
                        </a:spcBef>
                      </a:pPr>
                      <a:r>
                        <a:rPr sz="1050">
                          <a:solidFill>
                            <a:srgbClr val="404040"/>
                          </a:solidFill>
                          <a:latin typeface="微软雅黑"/>
                          <a:cs typeface="微软雅黑"/>
                        </a:rPr>
                        <a:t>26.6%</a:t>
                      </a:r>
                      <a:endParaRPr sz="1050">
                        <a:latin typeface="微软雅黑"/>
                        <a:cs typeface="微软雅黑"/>
                      </a:endParaRPr>
                    </a:p>
                  </a:txBody>
                  <a:tcPr marL="0" marR="0" marT="19050" marB="0"/>
                </a:tc>
                <a:tc>
                  <a:txBody>
                    <a:bodyPr vert="horz" wrap="square"/>
                    <a:lstStyle/>
                    <a:p>
                      <a:pPr>
                        <a:lnSpc>
                          <a:spcPct val="100000"/>
                        </a:lnSpc>
                      </a:pPr>
                      <a:endParaRPr sz="1100">
                        <a:latin typeface="Times New Roman"/>
                        <a:cs typeface="Times New Roman"/>
                      </a:endParaRPr>
                    </a:p>
                  </a:txBody>
                  <a:tcPr marL="0" marR="0" marT="0" marB="0"/>
                </a:tc>
              </a:tr>
              <a:tr h="217360">
                <a:tc>
                  <a:txBody>
                    <a:bodyPr vert="horz" wrap="square"/>
                    <a:lstStyle/>
                    <a:p>
                      <a:pPr marR="156845" algn="r">
                        <a:lnSpc>
                          <a:spcPct val="100000"/>
                        </a:lnSpc>
                        <a:spcBef>
                          <a:spcPts val="259"/>
                        </a:spcBef>
                      </a:pPr>
                      <a:r>
                        <a:rPr sz="1050">
                          <a:solidFill>
                            <a:srgbClr val="585858"/>
                          </a:solidFill>
                          <a:latin typeface="微软雅黑"/>
                          <a:cs typeface="微软雅黑"/>
                        </a:rPr>
                        <a:t>服用营养保健品</a:t>
                      </a:r>
                      <a:endParaRPr sz="1050">
                        <a:latin typeface="微软雅黑"/>
                        <a:cs typeface="微软雅黑"/>
                      </a:endParaRPr>
                    </a:p>
                  </a:txBody>
                  <a:tcPr marL="0" marR="0" marT="33019" marB="0"/>
                </a:tc>
                <a:tc>
                  <a:txBody>
                    <a:bodyPr vert="horz" wrap="square"/>
                    <a:lstStyle/>
                    <a:p>
                      <a:pPr>
                        <a:lnSpc>
                          <a:spcPct val="100000"/>
                        </a:lnSpc>
                      </a:pPr>
                      <a:endParaRPr sz="1100">
                        <a:latin typeface="Times New Roman"/>
                        <a:cs typeface="Times New Roman"/>
                      </a:endParaRPr>
                    </a:p>
                  </a:txBody>
                  <a:tcPr marL="0" marR="0" marT="0" marB="0">
                    <a:solidFill>
                      <a:srgbClr val="B1D234"/>
                    </a:solidFill>
                  </a:tcPr>
                </a:tc>
                <a:tc>
                  <a:txBody>
                    <a:bodyPr vert="horz" wrap="square"/>
                    <a:lstStyle/>
                    <a:p>
                      <a:pPr marL="71120" marR="12065">
                        <a:lnSpc>
                          <a:spcPct val="100000"/>
                        </a:lnSpc>
                        <a:spcBef>
                          <a:spcPts val="295"/>
                        </a:spcBef>
                      </a:pPr>
                      <a:r>
                        <a:rPr sz="1050">
                          <a:solidFill>
                            <a:srgbClr val="404040"/>
                          </a:solidFill>
                          <a:latin typeface="微软雅黑"/>
                          <a:cs typeface="微软雅黑"/>
                        </a:rPr>
                        <a:t>21.6%</a:t>
                      </a:r>
                      <a:endParaRPr sz="1050">
                        <a:latin typeface="微软雅黑"/>
                        <a:cs typeface="微软雅黑"/>
                      </a:endParaRPr>
                    </a:p>
                  </a:txBody>
                  <a:tcPr marL="0" marR="0" marT="37465" marB="0"/>
                </a:tc>
                <a:tc>
                  <a:txBody>
                    <a:bodyPr vert="horz" wrap="square"/>
                    <a:lstStyle/>
                    <a:p>
                      <a:pPr>
                        <a:lnSpc>
                          <a:spcPct val="100000"/>
                        </a:lnSpc>
                      </a:pPr>
                      <a:endParaRPr sz="1100">
                        <a:latin typeface="Times New Roman"/>
                        <a:cs typeface="Times New Roman"/>
                      </a:endParaRPr>
                    </a:p>
                  </a:txBody>
                  <a:tcPr marL="0" marR="0" marT="0" marB="0"/>
                </a:tc>
              </a:tr>
            </a:tbl>
          </a:graphicData>
        </a:graphic>
      </p:graphicFrame>
      <p:sp>
        <p:nvSpPr>
          <p:cNvPr id="45" name="object 45"/>
          <p:cNvSpPr txBox="1"/>
          <p:nvPr/>
        </p:nvSpPr>
        <p:spPr>
          <a:xfrm>
            <a:off x="8190738" y="2847593"/>
            <a:ext cx="64769"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5">
                <a:solidFill>
                  <a:srgbClr val="F6F6F6"/>
                </a:solidFill>
                <a:latin typeface="Verdana"/>
                <a:cs typeface="Verdana"/>
              </a:rPr>
              <a:t>-</a:t>
            </a:r>
            <a:r>
              <a:rPr sz="100" spc="-10">
                <a:solidFill>
                  <a:srgbClr val="F6F6F6"/>
                </a:solidFill>
                <a:latin typeface="Verdana"/>
                <a:cs typeface="Verdana"/>
              </a:rPr>
              <a:t>5</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46" name="object 46"/>
          <p:cNvSpPr txBox="1"/>
          <p:nvPr/>
        </p:nvSpPr>
        <p:spPr>
          <a:xfrm>
            <a:off x="8629650" y="2847593"/>
            <a:ext cx="6032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5</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endParaRPr sz="100">
              <a:latin typeface="Verdana"/>
              <a:cs typeface="Verdana"/>
            </a:endParaRPr>
          </a:p>
        </p:txBody>
      </p:sp>
      <p:sp>
        <p:nvSpPr>
          <p:cNvPr id="47" name="object 47"/>
          <p:cNvSpPr txBox="1"/>
          <p:nvPr/>
        </p:nvSpPr>
        <p:spPr>
          <a:xfrm>
            <a:off x="9061831" y="2847593"/>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1</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48" name="object 48"/>
          <p:cNvSpPr txBox="1"/>
          <p:nvPr/>
        </p:nvSpPr>
        <p:spPr>
          <a:xfrm>
            <a:off x="9497948" y="2847593"/>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2</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49" name="object 49"/>
          <p:cNvSpPr txBox="1"/>
          <p:nvPr/>
        </p:nvSpPr>
        <p:spPr>
          <a:xfrm>
            <a:off x="9934193" y="2847593"/>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3</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50" name="object 50"/>
          <p:cNvSpPr txBox="1"/>
          <p:nvPr/>
        </p:nvSpPr>
        <p:spPr>
          <a:xfrm>
            <a:off x="10370311" y="2847593"/>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4</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51" name="object 51"/>
          <p:cNvSpPr txBox="1"/>
          <p:nvPr/>
        </p:nvSpPr>
        <p:spPr>
          <a:xfrm>
            <a:off x="10806430" y="2847593"/>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5</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52" name="object 52"/>
          <p:cNvSpPr txBox="1"/>
          <p:nvPr/>
        </p:nvSpPr>
        <p:spPr>
          <a:xfrm>
            <a:off x="11242675" y="2847593"/>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6</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53" name="object 53"/>
          <p:cNvSpPr/>
          <p:nvPr/>
        </p:nvSpPr>
        <p:spPr>
          <a:xfrm>
            <a:off x="6348221" y="2870454"/>
            <a:ext cx="5364480" cy="1298575"/>
          </a:xfrm>
          <a:custGeom>
            <a:rect l="l" t="t" r="r" b="b"/>
            <a:pathLst>
              <a:path w="5364480" h="1298575">
                <a:moveTo>
                  <a:pt x="0" y="69215"/>
                </a:moveTo>
                <a:lnTo>
                  <a:pt x="5439" y="42273"/>
                </a:lnTo>
                <a:lnTo>
                  <a:pt x="20272" y="20272"/>
                </a:lnTo>
                <a:lnTo>
                  <a:pt x="42273" y="5439"/>
                </a:lnTo>
                <a:lnTo>
                  <a:pt x="69214" y="0"/>
                </a:lnTo>
                <a:lnTo>
                  <a:pt x="5295264" y="0"/>
                </a:lnTo>
                <a:lnTo>
                  <a:pt x="5322206" y="5439"/>
                </a:lnTo>
                <a:lnTo>
                  <a:pt x="5344207" y="20272"/>
                </a:lnTo>
                <a:lnTo>
                  <a:pt x="5359040" y="42273"/>
                </a:lnTo>
                <a:lnTo>
                  <a:pt x="5364480" y="69215"/>
                </a:lnTo>
                <a:lnTo>
                  <a:pt x="5364480" y="1229233"/>
                </a:lnTo>
                <a:lnTo>
                  <a:pt x="5359040" y="1256174"/>
                </a:lnTo>
                <a:lnTo>
                  <a:pt x="5344207" y="1278175"/>
                </a:lnTo>
                <a:lnTo>
                  <a:pt x="5322206" y="1293008"/>
                </a:lnTo>
                <a:lnTo>
                  <a:pt x="5295264" y="1298448"/>
                </a:lnTo>
                <a:lnTo>
                  <a:pt x="69214" y="1298448"/>
                </a:lnTo>
                <a:lnTo>
                  <a:pt x="42273" y="1293008"/>
                </a:lnTo>
                <a:lnTo>
                  <a:pt x="20272" y="1278175"/>
                </a:lnTo>
                <a:lnTo>
                  <a:pt x="5439" y="1256174"/>
                </a:lnTo>
                <a:lnTo>
                  <a:pt x="0" y="1229233"/>
                </a:lnTo>
                <a:lnTo>
                  <a:pt x="0" y="69215"/>
                </a:lnTo>
                <a:close/>
              </a:path>
            </a:pathLst>
          </a:custGeom>
          <a:ln w="19050">
            <a:solidFill>
              <a:srgbClr val="00AFEF"/>
            </a:solidFill>
            <a:prstDash val="sysDot"/>
          </a:ln>
        </p:spPr>
        <p:txBody>
          <a:bodyPr wrap="square" lIns="0" tIns="0" rIns="0" bIns="0" rtlCol="0"/>
          <a:lstStyle/>
          <a:p/>
        </p:txBody>
      </p:sp>
      <p:sp>
        <p:nvSpPr>
          <p:cNvPr id="54" name="object 54"/>
          <p:cNvSpPr/>
          <p:nvPr/>
        </p:nvSpPr>
        <p:spPr>
          <a:xfrm>
            <a:off x="6348221" y="5663946"/>
            <a:ext cx="5364480" cy="288290"/>
          </a:xfrm>
          <a:custGeom>
            <a:rect l="l" t="t" r="r" b="b"/>
            <a:pathLst>
              <a:path w="5364480" h="288289">
                <a:moveTo>
                  <a:pt x="0" y="15341"/>
                </a:moveTo>
                <a:lnTo>
                  <a:pt x="0" y="6870"/>
                </a:lnTo>
                <a:lnTo>
                  <a:pt x="6857" y="0"/>
                </a:lnTo>
                <a:lnTo>
                  <a:pt x="15366" y="0"/>
                </a:lnTo>
                <a:lnTo>
                  <a:pt x="5349112" y="0"/>
                </a:lnTo>
                <a:lnTo>
                  <a:pt x="5357622" y="0"/>
                </a:lnTo>
                <a:lnTo>
                  <a:pt x="5364480" y="6870"/>
                </a:lnTo>
                <a:lnTo>
                  <a:pt x="5364480" y="15341"/>
                </a:lnTo>
                <a:lnTo>
                  <a:pt x="5364480" y="272694"/>
                </a:lnTo>
                <a:lnTo>
                  <a:pt x="5364480" y="281165"/>
                </a:lnTo>
                <a:lnTo>
                  <a:pt x="5357622" y="288035"/>
                </a:lnTo>
                <a:lnTo>
                  <a:pt x="5349112" y="288035"/>
                </a:lnTo>
                <a:lnTo>
                  <a:pt x="15366" y="288035"/>
                </a:lnTo>
                <a:lnTo>
                  <a:pt x="6857" y="288035"/>
                </a:lnTo>
                <a:lnTo>
                  <a:pt x="0" y="281165"/>
                </a:lnTo>
                <a:lnTo>
                  <a:pt x="0" y="272694"/>
                </a:lnTo>
                <a:lnTo>
                  <a:pt x="0" y="15341"/>
                </a:lnTo>
                <a:close/>
              </a:path>
            </a:pathLst>
          </a:custGeom>
          <a:ln w="19049">
            <a:solidFill>
              <a:srgbClr val="00AFEF"/>
            </a:solidFill>
            <a:prstDash val="sysDot"/>
          </a:ln>
        </p:spPr>
        <p:txBody>
          <a:bodyPr wrap="square" lIns="0" tIns="0" rIns="0" bIns="0" rtlCol="0"/>
          <a:lstStyle/>
          <a:p/>
        </p:txBody>
      </p:sp>
      <p:sp>
        <p:nvSpPr>
          <p:cNvPr id="55" name="object 55"/>
          <p:cNvSpPr txBox="1"/>
          <p:nvPr/>
        </p:nvSpPr>
        <p:spPr>
          <a:xfrm rot="18900000">
            <a:off x="4062142" y="3339572"/>
            <a:ext cx="4015843" cy="127000"/>
          </a:xfrm>
          <a:prstGeom prst="rect">
            <a:avLst/>
          </a:prstGeom>
        </p:spPr>
        <p:txBody>
          <a:bodyPr vert="horz" wrap="square" lIns="0" tIns="0" rIns="0" bIns="0" rtlCol="0">
            <a:spAutoFit/>
          </a:bodyPr>
          <a:lstStyle/>
          <a:p>
            <a:pPr>
              <a:lnSpc>
                <a:spcPts val="990"/>
              </a:lnSpc>
            </a:pPr>
            <a:r>
              <a:rPr sz="1000" spc="-25">
                <a:latin typeface="宋体"/>
                <a:cs typeface="宋体"/>
              </a:rPr>
              <a:t>用户702693615于2023-12-30日下载，仅供本人内部使用，不可传播与转载</a:t>
            </a:r>
            <a:endParaRPr sz="1000">
              <a:latin typeface="宋体"/>
              <a:cs typeface="宋体"/>
            </a:endParaRPr>
          </a:p>
        </p:txBody>
      </p:sp>
      <p:sp>
        <p:nvSpPr>
          <p:cNvPr id="56" name="object 56"/>
          <p:cNvSpPr txBox="1"/>
          <p:nvPr/>
        </p:nvSpPr>
        <p:spPr>
          <a:xfrm>
            <a:off x="523748" y="6390583"/>
            <a:ext cx="4443730" cy="321945"/>
          </a:xfrm>
          <a:prstGeom prst="rect">
            <a:avLst/>
          </a:prstGeom>
        </p:spPr>
        <p:txBody>
          <a:bodyPr vert="horz" wrap="square" lIns="0" tIns="17145" rIns="0" bIns="0" rtlCol="0">
            <a:spAutoFit/>
          </a:bodyPr>
          <a:lstStyle/>
          <a:p>
            <a:pPr marL="20955">
              <a:lnSpc>
                <a:spcPct val="100000"/>
              </a:lnSpc>
              <a:spcBef>
                <a:spcPts val="135"/>
              </a:spcBef>
            </a:pPr>
            <a:r>
              <a:rPr sz="700" spc="-5">
                <a:solidFill>
                  <a:srgbClr val="7E7E7E"/>
                </a:solidFill>
                <a:latin typeface="微软雅黑"/>
                <a:cs typeface="微软雅黑"/>
              </a:rPr>
              <a:t>来源：艾瑞智研平台</a:t>
            </a:r>
            <a:r>
              <a:rPr sz="700" spc="-10">
                <a:solidFill>
                  <a:srgbClr val="7E7E7E"/>
                </a:solidFill>
                <a:latin typeface="微软雅黑"/>
                <a:cs typeface="微软雅黑"/>
              </a:rPr>
              <a:t>-</a:t>
            </a:r>
            <a:r>
              <a:rPr sz="700" spc="-5">
                <a:solidFill>
                  <a:srgbClr val="7E7E7E"/>
                </a:solidFill>
                <a:latin typeface="微软雅黑"/>
                <a:cs typeface="微软雅黑"/>
              </a:rPr>
              <a:t>消费洞察数据</a:t>
            </a:r>
            <a:r>
              <a:rPr sz="700" spc="5">
                <a:solidFill>
                  <a:srgbClr val="7E7E7E"/>
                </a:solidFill>
                <a:latin typeface="微软雅黑"/>
                <a:cs typeface="微软雅黑"/>
              </a:rPr>
              <a:t>库</a:t>
            </a:r>
            <a:r>
              <a:rPr sz="700" spc="-5">
                <a:solidFill>
                  <a:srgbClr val="7E7E7E"/>
                </a:solidFill>
                <a:latin typeface="微软雅黑"/>
                <a:cs typeface="微软雅黑"/>
              </a:rPr>
              <a:t>，A13</a:t>
            </a:r>
            <a:r>
              <a:rPr sz="700" spc="50">
                <a:solidFill>
                  <a:srgbClr val="7E7E7E"/>
                </a:solidFill>
                <a:latin typeface="微软雅黑"/>
                <a:cs typeface="微软雅黑"/>
              </a:rPr>
              <a:t> </a:t>
            </a:r>
            <a:r>
              <a:rPr sz="700" spc="-5">
                <a:solidFill>
                  <a:srgbClr val="7E7E7E"/>
                </a:solidFill>
                <a:latin typeface="微软雅黑"/>
                <a:cs typeface="微软雅黑"/>
              </a:rPr>
              <a:t>请问关于如何保持私处健康，您的看</a:t>
            </a:r>
            <a:r>
              <a:rPr sz="700" spc="5">
                <a:solidFill>
                  <a:srgbClr val="7E7E7E"/>
                </a:solidFill>
                <a:latin typeface="微软雅黑"/>
                <a:cs typeface="微软雅黑"/>
              </a:rPr>
              <a:t>法</a:t>
            </a:r>
            <a:r>
              <a:rPr sz="700" spc="-5">
                <a:solidFill>
                  <a:srgbClr val="7E7E7E"/>
                </a:solidFill>
                <a:latin typeface="微软雅黑"/>
                <a:cs typeface="微软雅黑"/>
              </a:rPr>
              <a:t>倾向</a:t>
            </a:r>
            <a:r>
              <a:rPr sz="700" spc="5">
                <a:solidFill>
                  <a:srgbClr val="7E7E7E"/>
                </a:solidFill>
                <a:latin typeface="微软雅黑"/>
                <a:cs typeface="微软雅黑"/>
              </a:rPr>
              <a:t>于</a:t>
            </a:r>
            <a:r>
              <a:rPr sz="700" spc="-5">
                <a:solidFill>
                  <a:srgbClr val="7E7E7E"/>
                </a:solidFill>
                <a:latin typeface="微软雅黑"/>
                <a:cs typeface="微软雅黑"/>
              </a:rPr>
              <a:t>以下</a:t>
            </a:r>
            <a:r>
              <a:rPr sz="700" spc="5">
                <a:solidFill>
                  <a:srgbClr val="7E7E7E"/>
                </a:solidFill>
                <a:latin typeface="微软雅黑"/>
                <a:cs typeface="微软雅黑"/>
              </a:rPr>
              <a:t>哪</a:t>
            </a:r>
            <a:r>
              <a:rPr sz="700" spc="-5">
                <a:solidFill>
                  <a:srgbClr val="7E7E7E"/>
                </a:solidFill>
                <a:latin typeface="微软雅黑"/>
                <a:cs typeface="微软雅黑"/>
              </a:rPr>
              <a:t>种？</a:t>
            </a:r>
            <a:r>
              <a:rPr sz="700" spc="55">
                <a:solidFill>
                  <a:srgbClr val="7E7E7E"/>
                </a:solidFill>
                <a:latin typeface="微软雅黑"/>
                <a:cs typeface="微软雅黑"/>
              </a:rPr>
              <a:t> </a:t>
            </a:r>
            <a:r>
              <a:rPr sz="700" spc="-5">
                <a:solidFill>
                  <a:srgbClr val="7E7E7E"/>
                </a:solidFill>
                <a:latin typeface="微软雅黑"/>
                <a:cs typeface="微软雅黑"/>
              </a:rPr>
              <a:t>n=1060。</a:t>
            </a:r>
            <a:endParaRPr sz="700">
              <a:latin typeface="微软雅黑"/>
              <a:cs typeface="微软雅黑"/>
            </a:endParaRPr>
          </a:p>
          <a:p>
            <a:pPr marL="12700">
              <a:lnSpc>
                <a:spcPct val="100000"/>
              </a:lnSpc>
              <a:spcBef>
                <a:spcPts val="605"/>
              </a:spcBef>
            </a:pPr>
            <a:r>
              <a:rPr sz="700" spc="-10">
                <a:solidFill>
                  <a:srgbClr val="7E7E7E"/>
                </a:solidFill>
                <a:latin typeface="Arial"/>
                <a:cs typeface="Arial"/>
              </a:rPr>
              <a:t>©2023.12 </a:t>
            </a:r>
            <a:r>
              <a:rPr sz="700" spc="-5">
                <a:solidFill>
                  <a:srgbClr val="7E7E7E"/>
                </a:solidFill>
                <a:latin typeface="Arial"/>
                <a:cs typeface="Arial"/>
              </a:rPr>
              <a:t>iResearch</a:t>
            </a:r>
            <a:r>
              <a:rPr sz="700" spc="4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57" name="object 57"/>
          <p:cNvSpPr txBox="1"/>
          <p:nvPr/>
        </p:nvSpPr>
        <p:spPr>
          <a:xfrm>
            <a:off x="6316471" y="6391498"/>
            <a:ext cx="3385820" cy="321945"/>
          </a:xfrm>
          <a:prstGeom prst="rect">
            <a:avLst/>
          </a:prstGeom>
        </p:spPr>
        <p:txBody>
          <a:bodyPr vert="horz" wrap="square" lIns="0" tIns="17145" rIns="0" bIns="0" rtlCol="0">
            <a:spAutoFit/>
          </a:bodyPr>
          <a:lstStyle/>
          <a:p>
            <a:pPr marL="20955">
              <a:lnSpc>
                <a:spcPct val="100000"/>
              </a:lnSpc>
              <a:spcBef>
                <a:spcPts val="135"/>
              </a:spcBef>
            </a:pPr>
            <a:r>
              <a:rPr sz="700" spc="-5">
                <a:solidFill>
                  <a:srgbClr val="7E7E7E"/>
                </a:solidFill>
                <a:latin typeface="微软雅黑"/>
                <a:cs typeface="微软雅黑"/>
              </a:rPr>
              <a:t>来源：艾瑞智研平台</a:t>
            </a:r>
            <a:r>
              <a:rPr sz="700" spc="-10">
                <a:solidFill>
                  <a:srgbClr val="7E7E7E"/>
                </a:solidFill>
                <a:latin typeface="微软雅黑"/>
                <a:cs typeface="微软雅黑"/>
              </a:rPr>
              <a:t>-</a:t>
            </a:r>
            <a:r>
              <a:rPr sz="700" spc="-5">
                <a:solidFill>
                  <a:srgbClr val="7E7E7E"/>
                </a:solidFill>
                <a:latin typeface="微软雅黑"/>
                <a:cs typeface="微软雅黑"/>
              </a:rPr>
              <a:t>消费洞察数据</a:t>
            </a:r>
            <a:r>
              <a:rPr sz="700" spc="5">
                <a:solidFill>
                  <a:srgbClr val="7E7E7E"/>
                </a:solidFill>
                <a:latin typeface="微软雅黑"/>
                <a:cs typeface="微软雅黑"/>
              </a:rPr>
              <a:t>库</a:t>
            </a:r>
            <a:r>
              <a:rPr sz="700" spc="-5">
                <a:solidFill>
                  <a:srgbClr val="7E7E7E"/>
                </a:solidFill>
                <a:latin typeface="微软雅黑"/>
                <a:cs typeface="微软雅黑"/>
              </a:rPr>
              <a:t>，A7请</a:t>
            </a:r>
            <a:r>
              <a:rPr sz="700" spc="5">
                <a:solidFill>
                  <a:srgbClr val="7E7E7E"/>
                </a:solidFill>
                <a:latin typeface="微软雅黑"/>
                <a:cs typeface="微软雅黑"/>
              </a:rPr>
              <a:t>问</a:t>
            </a:r>
            <a:r>
              <a:rPr sz="700" spc="-5">
                <a:solidFill>
                  <a:srgbClr val="7E7E7E"/>
                </a:solidFill>
                <a:latin typeface="微软雅黑"/>
                <a:cs typeface="微软雅黑"/>
              </a:rPr>
              <a:t>您如</a:t>
            </a:r>
            <a:r>
              <a:rPr sz="700" spc="5">
                <a:solidFill>
                  <a:srgbClr val="7E7E7E"/>
                </a:solidFill>
                <a:latin typeface="微软雅黑"/>
                <a:cs typeface="微软雅黑"/>
              </a:rPr>
              <a:t>何</a:t>
            </a:r>
            <a:r>
              <a:rPr sz="700" spc="-5">
                <a:solidFill>
                  <a:srgbClr val="7E7E7E"/>
                </a:solidFill>
                <a:latin typeface="微软雅黑"/>
                <a:cs typeface="微软雅黑"/>
              </a:rPr>
              <a:t>预防</a:t>
            </a:r>
            <a:r>
              <a:rPr sz="700" spc="5">
                <a:solidFill>
                  <a:srgbClr val="7E7E7E"/>
                </a:solidFill>
                <a:latin typeface="微软雅黑"/>
                <a:cs typeface="微软雅黑"/>
              </a:rPr>
              <a:t>私</a:t>
            </a:r>
            <a:r>
              <a:rPr sz="700" spc="-5">
                <a:solidFill>
                  <a:srgbClr val="7E7E7E"/>
                </a:solidFill>
                <a:latin typeface="微软雅黑"/>
                <a:cs typeface="微软雅黑"/>
              </a:rPr>
              <a:t>处健</a:t>
            </a:r>
            <a:r>
              <a:rPr sz="700" spc="5">
                <a:solidFill>
                  <a:srgbClr val="7E7E7E"/>
                </a:solidFill>
                <a:latin typeface="微软雅黑"/>
                <a:cs typeface="微软雅黑"/>
              </a:rPr>
              <a:t>康</a:t>
            </a:r>
            <a:r>
              <a:rPr sz="700" spc="-5">
                <a:solidFill>
                  <a:srgbClr val="7E7E7E"/>
                </a:solidFill>
                <a:latin typeface="微软雅黑"/>
                <a:cs typeface="微软雅黑"/>
              </a:rPr>
              <a:t>问题？</a:t>
            </a:r>
            <a:r>
              <a:rPr sz="700" spc="30">
                <a:solidFill>
                  <a:srgbClr val="7E7E7E"/>
                </a:solidFill>
                <a:latin typeface="微软雅黑"/>
                <a:cs typeface="微软雅黑"/>
              </a:rPr>
              <a:t> </a:t>
            </a:r>
            <a:r>
              <a:rPr sz="700" spc="-5">
                <a:solidFill>
                  <a:srgbClr val="7E7E7E"/>
                </a:solidFill>
                <a:latin typeface="微软雅黑"/>
                <a:cs typeface="微软雅黑"/>
              </a:rPr>
              <a:t>n=1060。</a:t>
            </a:r>
            <a:endParaRPr sz="700">
              <a:latin typeface="微软雅黑"/>
              <a:cs typeface="微软雅黑"/>
            </a:endParaRPr>
          </a:p>
          <a:p>
            <a:pPr marL="12700">
              <a:lnSpc>
                <a:spcPct val="100000"/>
              </a:lnSpc>
              <a:spcBef>
                <a:spcPts val="605"/>
              </a:spcBef>
            </a:pPr>
            <a:r>
              <a:rPr sz="700" spc="-10">
                <a:solidFill>
                  <a:srgbClr val="7E7E7E"/>
                </a:solidFill>
                <a:latin typeface="Arial"/>
                <a:cs typeface="Arial"/>
              </a:rPr>
              <a:t>©2023.12 </a:t>
            </a:r>
            <a:r>
              <a:rPr sz="700" spc="-5">
                <a:solidFill>
                  <a:srgbClr val="7E7E7E"/>
                </a:solidFill>
                <a:latin typeface="Arial"/>
                <a:cs typeface="Arial"/>
              </a:rPr>
              <a:t>iResearch</a:t>
            </a:r>
            <a:r>
              <a:rPr sz="700" spc="4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58" name="object 58"/>
          <p:cNvSpPr txBox="1"/>
          <p:nvPr/>
        </p:nvSpPr>
        <p:spPr>
          <a:xfrm>
            <a:off x="10802239" y="6563522"/>
            <a:ext cx="1221740" cy="160655"/>
          </a:xfrm>
          <a:prstGeom prst="rect">
            <a:avLst/>
          </a:prstGeom>
        </p:spPr>
        <p:txBody>
          <a:bodyPr vert="horz" wrap="square" lIns="0" tIns="19050" rIns="0" bIns="0" rtlCol="0">
            <a:spAutoFit/>
          </a:bodyPr>
          <a:lstStyle/>
          <a:p>
            <a:pPr marL="12700">
              <a:lnSpc>
                <a:spcPct val="100000"/>
              </a:lnSpc>
              <a:spcBef>
                <a:spcPts val="150"/>
              </a:spcBef>
              <a:tabLst>
                <a:tab pos="1063625"/>
              </a:tabLst>
            </a:pPr>
            <a:r>
              <a:rPr sz="700" spc="-5">
                <a:solidFill>
                  <a:srgbClr val="7E7E7E"/>
                </a:solidFill>
                <a:latin typeface="Arial"/>
                <a:cs typeface="Arial"/>
                <a:hlinkClick r:id="rId4"/>
              </a:rPr>
              <a:t>www.iresearch.com.cn</a:t>
            </a:r>
            <a:r>
              <a:rPr sz="700" spc="-5">
                <a:solidFill>
                  <a:srgbClr val="7E7E7E"/>
                </a:solidFill>
                <a:latin typeface="Arial"/>
                <a:cs typeface="Arial"/>
              </a:rPr>
              <a:t>	</a:t>
            </a:r>
            <a:fld id="{81D60167-4931-47E6-BA6A-407CBD079E47}" type="slidenum">
              <a:rPr sz="800">
                <a:solidFill>
                  <a:srgbClr val="7E7E7E"/>
                </a:solidFill>
                <a:latin typeface="微软雅黑"/>
                <a:cs typeface="微软雅黑"/>
              </a:rPr>
              <a:t>16</a:t>
            </a:fld>
            <a:endParaRPr sz="800">
              <a:latin typeface="微软雅黑"/>
              <a:cs typeface="微软雅黑"/>
            </a:endParaRPr>
          </a:p>
        </p:txBody>
      </p:sp>
      <p:sp>
        <p:nvSpPr>
          <p:cNvPr id="59" name="object 59"/>
          <p:cNvSpPr txBox="1"/>
          <p:nvPr/>
        </p:nvSpPr>
        <p:spPr>
          <a:xfrm>
            <a:off x="5009134" y="6587887"/>
            <a:ext cx="911860" cy="124460"/>
          </a:xfrm>
          <a:prstGeom prst="rect">
            <a:avLst/>
          </a:prstGeom>
        </p:spPr>
        <p:txBody>
          <a:bodyPr vert="horz" wrap="square" lIns="0" tIns="3810" rIns="0" bIns="0" rtlCol="0">
            <a:spAutoFit/>
          </a:bodyPr>
          <a:lstStyle/>
          <a:p>
            <a:pPr marL="12700">
              <a:lnSpc>
                <a:spcPct val="100000"/>
              </a:lnSpc>
              <a:spcBef>
                <a:spcPts val="30"/>
              </a:spcBef>
            </a:pPr>
            <a:r>
              <a:rPr sz="700" spc="-20">
                <a:solidFill>
                  <a:srgbClr val="7E7E7E"/>
                </a:solidFill>
                <a:latin typeface="Arial"/>
                <a:cs typeface="Arial"/>
                <a:hlinkClick r:id="rId4"/>
              </a:rPr>
              <a:t>www</a:t>
            </a:r>
            <a:r>
              <a:rPr sz="700" spc="-5">
                <a:solidFill>
                  <a:srgbClr val="7E7E7E"/>
                </a:solidFill>
                <a:latin typeface="Arial"/>
                <a:cs typeface="Arial"/>
                <a:hlinkClick r:id="rId4"/>
              </a:rPr>
              <a:t>.i</a:t>
            </a:r>
            <a:r>
              <a:rPr sz="700" spc="-10">
                <a:solidFill>
                  <a:srgbClr val="7E7E7E"/>
                </a:solidFill>
                <a:latin typeface="Arial"/>
                <a:cs typeface="Arial"/>
                <a:hlinkClick r:id="rId4"/>
              </a:rPr>
              <a:t>re</a:t>
            </a:r>
            <a:r>
              <a:rPr sz="700" spc="-5">
                <a:solidFill>
                  <a:srgbClr val="7E7E7E"/>
                </a:solidFill>
                <a:latin typeface="Arial"/>
                <a:cs typeface="Arial"/>
                <a:hlinkClick r:id="rId4"/>
              </a:rPr>
              <a:t>s</a:t>
            </a:r>
            <a:r>
              <a:rPr sz="700" spc="-10">
                <a:solidFill>
                  <a:srgbClr val="7E7E7E"/>
                </a:solidFill>
                <a:latin typeface="Arial"/>
                <a:cs typeface="Arial"/>
                <a:hlinkClick r:id="rId4"/>
              </a:rPr>
              <a:t>ear</a:t>
            </a:r>
            <a:r>
              <a:rPr sz="700" spc="-5">
                <a:solidFill>
                  <a:srgbClr val="7E7E7E"/>
                </a:solidFill>
                <a:latin typeface="Arial"/>
                <a:cs typeface="Arial"/>
                <a:hlinkClick r:id="rId4"/>
              </a:rPr>
              <a:t>c</a:t>
            </a:r>
            <a:r>
              <a:rPr sz="700">
                <a:solidFill>
                  <a:srgbClr val="7E7E7E"/>
                </a:solidFill>
                <a:latin typeface="Arial"/>
                <a:cs typeface="Arial"/>
                <a:hlinkClick r:id="rId4"/>
              </a:rPr>
              <a:t>h</a:t>
            </a:r>
            <a:r>
              <a:rPr sz="700" spc="-5">
                <a:solidFill>
                  <a:srgbClr val="7E7E7E"/>
                </a:solidFill>
                <a:latin typeface="Arial"/>
                <a:cs typeface="Arial"/>
                <a:hlinkClick r:id="rId4"/>
              </a:rPr>
              <a:t>.c</a:t>
            </a:r>
            <a:r>
              <a:rPr sz="700" spc="-10">
                <a:solidFill>
                  <a:srgbClr val="7E7E7E"/>
                </a:solidFill>
                <a:latin typeface="Arial"/>
                <a:cs typeface="Arial"/>
                <a:hlinkClick r:id="rId4"/>
              </a:rPr>
              <a:t>o</a:t>
            </a:r>
            <a:r>
              <a:rPr sz="700" spc="10">
                <a:solidFill>
                  <a:srgbClr val="7E7E7E"/>
                </a:solidFill>
                <a:latin typeface="Arial"/>
                <a:cs typeface="Arial"/>
                <a:hlinkClick r:id="rId4"/>
              </a:rPr>
              <a:t>m</a:t>
            </a:r>
            <a:r>
              <a:rPr sz="700" spc="-5">
                <a:solidFill>
                  <a:srgbClr val="7E7E7E"/>
                </a:solidFill>
                <a:latin typeface="Arial"/>
                <a:cs typeface="Arial"/>
                <a:hlinkClick r:id="rId4"/>
              </a:rPr>
              <a:t>.cn</a:t>
            </a:r>
            <a:endParaRPr sz="700">
              <a:latin typeface="Arial"/>
              <a:cs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0655934"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3" name="object 3"/>
          <p:cNvSpPr/>
          <p:nvPr/>
        </p:nvSpPr>
        <p:spPr>
          <a:xfrm>
            <a:off x="8409089" y="314232"/>
            <a:ext cx="638817" cy="540433"/>
          </a:xfrm>
          <a:prstGeom prst="rect">
            <a:avLst/>
          </a:prstGeom>
          <a:blipFill>
            <a:blip r:embed="rId2"/>
            <a:stretch>
              <a:fillRect/>
            </a:stretch>
          </a:blipFill>
        </p:spPr>
        <p:txBody>
          <a:bodyPr wrap="square" lIns="0" tIns="0" rIns="0" bIns="0" rtlCol="0"/>
          <a:lstStyle/>
          <a:p/>
        </p:txBody>
      </p:sp>
      <p:sp>
        <p:nvSpPr>
          <p:cNvPr id="4" name="object 4"/>
          <p:cNvSpPr/>
          <p:nvPr/>
        </p:nvSpPr>
        <p:spPr>
          <a:xfrm>
            <a:off x="9323831" y="417576"/>
            <a:ext cx="1260348" cy="277367"/>
          </a:xfrm>
          <a:prstGeom prst="rect">
            <a:avLst/>
          </a:prstGeom>
          <a:blipFill>
            <a:blip r:embed="rId3"/>
            <a:stretch>
              <a:fillRect/>
            </a:stretch>
          </a:blipFill>
        </p:spPr>
        <p:txBody>
          <a:bodyPr wrap="square" lIns="0" tIns="0" rIns="0" bIns="0" rtlCol="0"/>
          <a:lstStyle/>
          <a:p/>
        </p:txBody>
      </p:sp>
      <p:sp>
        <p:nvSpPr>
          <p:cNvPr id="5" name="object 5"/>
          <p:cNvSpPr txBox="1"/>
          <p:nvPr/>
        </p:nvSpPr>
        <p:spPr>
          <a:xfrm>
            <a:off x="9101708"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6" name="object 6"/>
          <p:cNvSpPr txBox="1"/>
          <p:nvPr/>
        </p:nvSpPr>
        <p:spPr>
          <a:xfrm>
            <a:off x="523748" y="6579514"/>
            <a:ext cx="1001394" cy="132080"/>
          </a:xfrm>
          <a:prstGeom prst="rect">
            <a:avLst/>
          </a:prstGeom>
        </p:spPr>
        <p:txBody>
          <a:bodyPr vert="horz" wrap="square" lIns="0" tIns="12065" rIns="0" bIns="0" rtlCol="0">
            <a:spAutoFit/>
          </a:bodyPr>
          <a:lstStyle/>
          <a:p>
            <a:pPr marL="12700">
              <a:lnSpc>
                <a:spcPct val="100000"/>
              </a:lnSpc>
              <a:spcBef>
                <a:spcPts val="95"/>
              </a:spcBef>
            </a:pPr>
            <a:r>
              <a:rPr sz="700" spc="-10">
                <a:solidFill>
                  <a:srgbClr val="7E7E7E"/>
                </a:solidFill>
                <a:latin typeface="Arial"/>
                <a:cs typeface="Arial"/>
              </a:rPr>
              <a:t>©2023.12 </a:t>
            </a:r>
            <a:r>
              <a:rPr sz="700" spc="-5">
                <a:solidFill>
                  <a:srgbClr val="7E7E7E"/>
                </a:solidFill>
                <a:latin typeface="Arial"/>
                <a:cs typeface="Arial"/>
              </a:rPr>
              <a:t>iResearch</a:t>
            </a:r>
            <a:r>
              <a:rPr sz="700" spc="1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7" name="object 7"/>
          <p:cNvSpPr txBox="1"/>
          <p:nvPr/>
        </p:nvSpPr>
        <p:spPr>
          <a:xfrm>
            <a:off x="10725150" y="6569456"/>
            <a:ext cx="1273175" cy="147955"/>
          </a:xfrm>
          <a:prstGeom prst="rect">
            <a:avLst/>
          </a:prstGeom>
        </p:spPr>
        <p:txBody>
          <a:bodyPr vert="horz" wrap="square" lIns="0" tIns="12700" rIns="0" bIns="0" rtlCol="0">
            <a:spAutoFit/>
          </a:bodyPr>
          <a:lstStyle/>
          <a:p>
            <a:pPr marL="12700">
              <a:lnSpc>
                <a:spcPct val="100000"/>
              </a:lnSpc>
              <a:spcBef>
                <a:spcPts val="100"/>
              </a:spcBef>
              <a:tabLst>
                <a:tab pos="1141095"/>
              </a:tabLst>
            </a:pPr>
            <a:r>
              <a:rPr sz="1050" spc="-30" baseline="3968">
                <a:solidFill>
                  <a:srgbClr val="7E7E7E"/>
                </a:solidFill>
                <a:latin typeface="Arial"/>
                <a:cs typeface="Arial"/>
                <a:hlinkClick r:id="rId4"/>
              </a:rPr>
              <a:t>www</a:t>
            </a:r>
            <a:r>
              <a:rPr sz="1050" spc="-7" baseline="3968">
                <a:solidFill>
                  <a:srgbClr val="7E7E7E"/>
                </a:solidFill>
                <a:latin typeface="Arial"/>
                <a:cs typeface="Arial"/>
                <a:hlinkClick r:id="rId4"/>
              </a:rPr>
              <a:t>.i</a:t>
            </a:r>
            <a:r>
              <a:rPr sz="1050" spc="-15" baseline="3968">
                <a:solidFill>
                  <a:srgbClr val="7E7E7E"/>
                </a:solidFill>
                <a:latin typeface="Arial"/>
                <a:cs typeface="Arial"/>
                <a:hlinkClick r:id="rId4"/>
              </a:rPr>
              <a:t>re</a:t>
            </a:r>
            <a:r>
              <a:rPr sz="1050" spc="-7" baseline="3968">
                <a:solidFill>
                  <a:srgbClr val="7E7E7E"/>
                </a:solidFill>
                <a:latin typeface="Arial"/>
                <a:cs typeface="Arial"/>
                <a:hlinkClick r:id="rId4"/>
              </a:rPr>
              <a:t>s</a:t>
            </a:r>
            <a:r>
              <a:rPr sz="1050" spc="-15" baseline="3968">
                <a:solidFill>
                  <a:srgbClr val="7E7E7E"/>
                </a:solidFill>
                <a:latin typeface="Arial"/>
                <a:cs typeface="Arial"/>
                <a:hlinkClick r:id="rId4"/>
              </a:rPr>
              <a:t>ear</a:t>
            </a:r>
            <a:r>
              <a:rPr sz="1050" spc="-7" baseline="3968">
                <a:solidFill>
                  <a:srgbClr val="7E7E7E"/>
                </a:solidFill>
                <a:latin typeface="Arial"/>
                <a:cs typeface="Arial"/>
                <a:hlinkClick r:id="rId4"/>
              </a:rPr>
              <a:t>c</a:t>
            </a:r>
            <a:r>
              <a:rPr sz="1050" baseline="3968">
                <a:solidFill>
                  <a:srgbClr val="7E7E7E"/>
                </a:solidFill>
                <a:latin typeface="Arial"/>
                <a:cs typeface="Arial"/>
                <a:hlinkClick r:id="rId4"/>
              </a:rPr>
              <a:t>h</a:t>
            </a:r>
            <a:r>
              <a:rPr sz="1050" spc="-7" baseline="3968">
                <a:solidFill>
                  <a:srgbClr val="7E7E7E"/>
                </a:solidFill>
                <a:latin typeface="Arial"/>
                <a:cs typeface="Arial"/>
                <a:hlinkClick r:id="rId4"/>
              </a:rPr>
              <a:t>.c</a:t>
            </a:r>
            <a:r>
              <a:rPr sz="1050" spc="-15" baseline="3968">
                <a:solidFill>
                  <a:srgbClr val="7E7E7E"/>
                </a:solidFill>
                <a:latin typeface="Arial"/>
                <a:cs typeface="Arial"/>
                <a:hlinkClick r:id="rId4"/>
              </a:rPr>
              <a:t>o</a:t>
            </a:r>
            <a:r>
              <a:rPr sz="1050" spc="15" baseline="3968">
                <a:solidFill>
                  <a:srgbClr val="7E7E7E"/>
                </a:solidFill>
                <a:latin typeface="Arial"/>
                <a:cs typeface="Arial"/>
                <a:hlinkClick r:id="rId4"/>
              </a:rPr>
              <a:t>m</a:t>
            </a:r>
            <a:r>
              <a:rPr sz="1050" spc="-7" baseline="3968">
                <a:solidFill>
                  <a:srgbClr val="7E7E7E"/>
                </a:solidFill>
                <a:latin typeface="Arial"/>
                <a:cs typeface="Arial"/>
                <a:hlinkClick r:id="rId4"/>
              </a:rPr>
              <a:t>.cn</a:t>
            </a:r>
            <a:r>
              <a:rPr sz="1050" baseline="3968">
                <a:solidFill>
                  <a:srgbClr val="7E7E7E"/>
                </a:solidFill>
                <a:latin typeface="Arial"/>
                <a:cs typeface="Arial"/>
              </a:rPr>
              <a:t>	</a:t>
            </a:r>
            <a:r>
              <a:rPr sz="800" spc="-5">
                <a:solidFill>
                  <a:srgbClr val="7E7E7E"/>
                </a:solidFill>
                <a:latin typeface="微软雅黑"/>
                <a:cs typeface="微软雅黑"/>
              </a:rPr>
              <a:t>17</a:t>
            </a:r>
            <a:endParaRPr sz="800">
              <a:latin typeface="微软雅黑"/>
              <a:cs typeface="微软雅黑"/>
            </a:endParaRPr>
          </a:p>
        </p:txBody>
      </p:sp>
      <p:sp>
        <p:nvSpPr>
          <p:cNvPr id="8" name="object 8"/>
          <p:cNvSpPr/>
          <p:nvPr/>
        </p:nvSpPr>
        <p:spPr>
          <a:xfrm>
            <a:off x="539495" y="6573011"/>
            <a:ext cx="11108690" cy="0"/>
          </a:xfrm>
          <a:custGeom>
            <a:rect l="l" t="t" r="r" b="b"/>
            <a:pathLst>
              <a:path w="11108690">
                <a:moveTo>
                  <a:pt x="0" y="0"/>
                </a:moveTo>
                <a:lnTo>
                  <a:pt x="11108563" y="0"/>
                </a:lnTo>
              </a:path>
            </a:pathLst>
          </a:custGeom>
          <a:ln w="6350">
            <a:solidFill>
              <a:srgbClr val="BEBEBE"/>
            </a:solidFill>
          </a:ln>
        </p:spPr>
        <p:txBody>
          <a:bodyPr wrap="square" lIns="0" tIns="0" rIns="0" bIns="0" rtlCol="0"/>
          <a:lstStyle/>
          <a:p/>
        </p:txBody>
      </p:sp>
      <p:sp>
        <p:nvSpPr>
          <p:cNvPr id="9" name="object 9"/>
          <p:cNvSpPr txBox="1"/>
          <p:nvPr/>
        </p:nvSpPr>
        <p:spPr>
          <a:xfrm>
            <a:off x="532282" y="6395720"/>
            <a:ext cx="4257040" cy="132080"/>
          </a:xfrm>
          <a:prstGeom prst="rect">
            <a:avLst/>
          </a:prstGeom>
        </p:spPr>
        <p:txBody>
          <a:bodyPr vert="horz" wrap="square" lIns="0" tIns="12065" rIns="0" bIns="0" rtlCol="0">
            <a:spAutoFit/>
          </a:bodyPr>
          <a:lstStyle/>
          <a:p>
            <a:pPr marL="12700">
              <a:lnSpc>
                <a:spcPct val="100000"/>
              </a:lnSpc>
              <a:spcBef>
                <a:spcPts val="95"/>
              </a:spcBef>
            </a:pPr>
            <a:r>
              <a:rPr sz="700" spc="-5">
                <a:solidFill>
                  <a:srgbClr val="7E7E7E"/>
                </a:solidFill>
                <a:latin typeface="微软雅黑"/>
                <a:cs typeface="微软雅黑"/>
              </a:rPr>
              <a:t>来源：艾瑞智研平台</a:t>
            </a:r>
            <a:r>
              <a:rPr sz="700" spc="-10">
                <a:solidFill>
                  <a:srgbClr val="7E7E7E"/>
                </a:solidFill>
                <a:latin typeface="微软雅黑"/>
                <a:cs typeface="微软雅黑"/>
              </a:rPr>
              <a:t>-</a:t>
            </a:r>
            <a:r>
              <a:rPr sz="700" spc="-5">
                <a:solidFill>
                  <a:srgbClr val="7E7E7E"/>
                </a:solidFill>
                <a:latin typeface="微软雅黑"/>
                <a:cs typeface="微软雅黑"/>
              </a:rPr>
              <a:t>消费洞察数据</a:t>
            </a:r>
            <a:r>
              <a:rPr sz="700" spc="5">
                <a:solidFill>
                  <a:srgbClr val="7E7E7E"/>
                </a:solidFill>
                <a:latin typeface="微软雅黑"/>
                <a:cs typeface="微软雅黑"/>
              </a:rPr>
              <a:t>库</a:t>
            </a:r>
            <a:r>
              <a:rPr sz="700" spc="-5">
                <a:solidFill>
                  <a:srgbClr val="7E7E7E"/>
                </a:solidFill>
                <a:latin typeface="微软雅黑"/>
                <a:cs typeface="微软雅黑"/>
              </a:rPr>
              <a:t>，A14</a:t>
            </a:r>
            <a:r>
              <a:rPr sz="700" spc="45">
                <a:solidFill>
                  <a:srgbClr val="7E7E7E"/>
                </a:solidFill>
                <a:latin typeface="微软雅黑"/>
                <a:cs typeface="微软雅黑"/>
              </a:rPr>
              <a:t> </a:t>
            </a:r>
            <a:r>
              <a:rPr sz="700" spc="-5">
                <a:solidFill>
                  <a:srgbClr val="7E7E7E"/>
                </a:solidFill>
                <a:latin typeface="微软雅黑"/>
                <a:cs typeface="微软雅黑"/>
              </a:rPr>
              <a:t>请问以下哪些观点更符合您对私处护</a:t>
            </a:r>
            <a:r>
              <a:rPr sz="700" spc="5">
                <a:solidFill>
                  <a:srgbClr val="7E7E7E"/>
                </a:solidFill>
                <a:latin typeface="微软雅黑"/>
                <a:cs typeface="微软雅黑"/>
              </a:rPr>
              <a:t>理</a:t>
            </a:r>
            <a:r>
              <a:rPr sz="700" spc="-5">
                <a:solidFill>
                  <a:srgbClr val="7E7E7E"/>
                </a:solidFill>
                <a:latin typeface="微软雅黑"/>
                <a:cs typeface="微软雅黑"/>
              </a:rPr>
              <a:t>产品</a:t>
            </a:r>
            <a:r>
              <a:rPr sz="700" spc="5">
                <a:solidFill>
                  <a:srgbClr val="7E7E7E"/>
                </a:solidFill>
                <a:latin typeface="微软雅黑"/>
                <a:cs typeface="微软雅黑"/>
              </a:rPr>
              <a:t>的</a:t>
            </a:r>
            <a:r>
              <a:rPr sz="700" spc="-5">
                <a:solidFill>
                  <a:srgbClr val="7E7E7E"/>
                </a:solidFill>
                <a:latin typeface="微软雅黑"/>
                <a:cs typeface="微软雅黑"/>
              </a:rPr>
              <a:t>看法？</a:t>
            </a:r>
            <a:r>
              <a:rPr sz="700" spc="55">
                <a:solidFill>
                  <a:srgbClr val="7E7E7E"/>
                </a:solidFill>
                <a:latin typeface="微软雅黑"/>
                <a:cs typeface="微软雅黑"/>
              </a:rPr>
              <a:t> </a:t>
            </a:r>
            <a:r>
              <a:rPr sz="700" spc="-5">
                <a:solidFill>
                  <a:srgbClr val="7E7E7E"/>
                </a:solidFill>
                <a:latin typeface="微软雅黑"/>
                <a:cs typeface="微软雅黑"/>
              </a:rPr>
              <a:t>n=1060。</a:t>
            </a:r>
            <a:endParaRPr sz="700">
              <a:latin typeface="微软雅黑"/>
              <a:cs typeface="微软雅黑"/>
            </a:endParaRPr>
          </a:p>
        </p:txBody>
      </p:sp>
      <p:sp>
        <p:nvSpPr>
          <p:cNvPr id="10" name="object 10"/>
          <p:cNvSpPr/>
          <p:nvPr/>
        </p:nvSpPr>
        <p:spPr>
          <a:xfrm>
            <a:off x="3457575" y="3132963"/>
            <a:ext cx="944880" cy="854075"/>
          </a:xfrm>
          <a:custGeom>
            <a:rect l="l" t="t" r="r" b="b"/>
            <a:pathLst>
              <a:path w="944878" h="854075">
                <a:moveTo>
                  <a:pt x="0" y="0"/>
                </a:moveTo>
                <a:lnTo>
                  <a:pt x="0" y="487553"/>
                </a:lnTo>
                <a:lnTo>
                  <a:pt x="47232" y="489829"/>
                </a:lnTo>
                <a:lnTo>
                  <a:pt x="93356" y="496532"/>
                </a:lnTo>
                <a:lnTo>
                  <a:pt x="138130" y="507474"/>
                </a:lnTo>
                <a:lnTo>
                  <a:pt x="181310" y="522468"/>
                </a:lnTo>
                <a:lnTo>
                  <a:pt x="222657" y="541326"/>
                </a:lnTo>
                <a:lnTo>
                  <a:pt x="261926" y="563860"/>
                </a:lnTo>
                <a:lnTo>
                  <a:pt x="298878" y="589883"/>
                </a:lnTo>
                <a:lnTo>
                  <a:pt x="333270" y="619206"/>
                </a:lnTo>
                <a:lnTo>
                  <a:pt x="364859" y="651642"/>
                </a:lnTo>
                <a:lnTo>
                  <a:pt x="393405" y="687004"/>
                </a:lnTo>
                <a:lnTo>
                  <a:pt x="418665" y="725103"/>
                </a:lnTo>
                <a:lnTo>
                  <a:pt x="440398" y="765751"/>
                </a:lnTo>
                <a:lnTo>
                  <a:pt x="458361" y="808762"/>
                </a:lnTo>
                <a:lnTo>
                  <a:pt x="472313" y="853948"/>
                </a:lnTo>
                <a:lnTo>
                  <a:pt x="944626" y="732663"/>
                </a:lnTo>
                <a:lnTo>
                  <a:pt x="931188" y="685298"/>
                </a:lnTo>
                <a:lnTo>
                  <a:pt x="915530" y="639052"/>
                </a:lnTo>
                <a:lnTo>
                  <a:pt x="897718" y="593979"/>
                </a:lnTo>
                <a:lnTo>
                  <a:pt x="877822" y="550130"/>
                </a:lnTo>
                <a:lnTo>
                  <a:pt x="855859" y="507474"/>
                </a:lnTo>
                <a:lnTo>
                  <a:pt x="832043" y="466315"/>
                </a:lnTo>
                <a:lnTo>
                  <a:pt x="806295" y="426453"/>
                </a:lnTo>
                <a:lnTo>
                  <a:pt x="778732" y="388025"/>
                </a:lnTo>
                <a:lnTo>
                  <a:pt x="749422" y="351084"/>
                </a:lnTo>
                <a:lnTo>
                  <a:pt x="718431" y="315681"/>
                </a:lnTo>
                <a:lnTo>
                  <a:pt x="685828" y="281869"/>
                </a:lnTo>
                <a:lnTo>
                  <a:pt x="651680" y="249701"/>
                </a:lnTo>
                <a:lnTo>
                  <a:pt x="616055" y="219228"/>
                </a:lnTo>
                <a:lnTo>
                  <a:pt x="579019" y="190504"/>
                </a:lnTo>
                <a:lnTo>
                  <a:pt x="540642" y="163580"/>
                </a:lnTo>
                <a:lnTo>
                  <a:pt x="500989" y="138509"/>
                </a:lnTo>
                <a:lnTo>
                  <a:pt x="460130" y="115343"/>
                </a:lnTo>
                <a:lnTo>
                  <a:pt x="418131" y="94135"/>
                </a:lnTo>
                <a:lnTo>
                  <a:pt x="375059" y="74937"/>
                </a:lnTo>
                <a:lnTo>
                  <a:pt x="330983" y="57801"/>
                </a:lnTo>
                <a:lnTo>
                  <a:pt x="285970" y="42780"/>
                </a:lnTo>
                <a:lnTo>
                  <a:pt x="240088" y="29927"/>
                </a:lnTo>
                <a:lnTo>
                  <a:pt x="193404" y="19293"/>
                </a:lnTo>
                <a:lnTo>
                  <a:pt x="145985" y="10930"/>
                </a:lnTo>
                <a:lnTo>
                  <a:pt x="97900" y="4893"/>
                </a:lnTo>
                <a:lnTo>
                  <a:pt x="49216" y="1232"/>
                </a:lnTo>
                <a:lnTo>
                  <a:pt x="0" y="0"/>
                </a:lnTo>
                <a:close/>
              </a:path>
            </a:pathLst>
          </a:custGeom>
          <a:solidFill>
            <a:srgbClr val="B1D234"/>
          </a:solidFill>
        </p:spPr>
        <p:txBody>
          <a:bodyPr wrap="square" lIns="0" tIns="0" rIns="0" bIns="0" rtlCol="0"/>
          <a:lstStyle/>
          <a:p/>
        </p:txBody>
      </p:sp>
      <p:sp>
        <p:nvSpPr>
          <p:cNvPr id="11" name="object 11"/>
          <p:cNvSpPr/>
          <p:nvPr/>
        </p:nvSpPr>
        <p:spPr>
          <a:xfrm>
            <a:off x="2482259" y="3486530"/>
            <a:ext cx="1951355" cy="1597660"/>
          </a:xfrm>
          <a:custGeom>
            <a:rect l="l" t="t" r="r" b="b"/>
            <a:pathLst>
              <a:path w="1951354" h="1597660">
                <a:moveTo>
                  <a:pt x="223856" y="0"/>
                </a:moveTo>
                <a:lnTo>
                  <a:pt x="193493" y="38636"/>
                </a:lnTo>
                <a:lnTo>
                  <a:pt x="165263" y="78528"/>
                </a:lnTo>
                <a:lnTo>
                  <a:pt x="139185" y="119587"/>
                </a:lnTo>
                <a:lnTo>
                  <a:pt x="115279" y="161728"/>
                </a:lnTo>
                <a:lnTo>
                  <a:pt x="93564" y="204862"/>
                </a:lnTo>
                <a:lnTo>
                  <a:pt x="74061" y="248903"/>
                </a:lnTo>
                <a:lnTo>
                  <a:pt x="56789" y="293762"/>
                </a:lnTo>
                <a:lnTo>
                  <a:pt x="41767" y="339354"/>
                </a:lnTo>
                <a:lnTo>
                  <a:pt x="29016" y="385591"/>
                </a:lnTo>
                <a:lnTo>
                  <a:pt x="18554" y="432385"/>
                </a:lnTo>
                <a:lnTo>
                  <a:pt x="10402" y="479650"/>
                </a:lnTo>
                <a:lnTo>
                  <a:pt x="4579" y="527297"/>
                </a:lnTo>
                <a:lnTo>
                  <a:pt x="1105" y="575241"/>
                </a:lnTo>
                <a:lnTo>
                  <a:pt x="0" y="623393"/>
                </a:lnTo>
                <a:lnTo>
                  <a:pt x="1282" y="671667"/>
                </a:lnTo>
                <a:lnTo>
                  <a:pt x="4973" y="719976"/>
                </a:lnTo>
                <a:lnTo>
                  <a:pt x="11091" y="768231"/>
                </a:lnTo>
                <a:lnTo>
                  <a:pt x="19656" y="816346"/>
                </a:lnTo>
                <a:lnTo>
                  <a:pt x="30689" y="864235"/>
                </a:lnTo>
                <a:lnTo>
                  <a:pt x="43953" y="911074"/>
                </a:lnTo>
                <a:lnTo>
                  <a:pt x="59339" y="956733"/>
                </a:lnTo>
                <a:lnTo>
                  <a:pt x="76780" y="1001169"/>
                </a:lnTo>
                <a:lnTo>
                  <a:pt x="96206" y="1044343"/>
                </a:lnTo>
                <a:lnTo>
                  <a:pt x="117551" y="1086215"/>
                </a:lnTo>
                <a:lnTo>
                  <a:pt x="140746" y="1126745"/>
                </a:lnTo>
                <a:lnTo>
                  <a:pt x="165723" y="1165891"/>
                </a:lnTo>
                <a:lnTo>
                  <a:pt x="192414" y="1203614"/>
                </a:lnTo>
                <a:lnTo>
                  <a:pt x="220751" y="1239874"/>
                </a:lnTo>
                <a:lnTo>
                  <a:pt x="250667" y="1274629"/>
                </a:lnTo>
                <a:lnTo>
                  <a:pt x="282092" y="1307841"/>
                </a:lnTo>
                <a:lnTo>
                  <a:pt x="314960" y="1339468"/>
                </a:lnTo>
                <a:lnTo>
                  <a:pt x="349202" y="1369470"/>
                </a:lnTo>
                <a:lnTo>
                  <a:pt x="384750" y="1397808"/>
                </a:lnTo>
                <a:lnTo>
                  <a:pt x="421536" y="1424440"/>
                </a:lnTo>
                <a:lnTo>
                  <a:pt x="459492" y="1449327"/>
                </a:lnTo>
                <a:lnTo>
                  <a:pt x="498550" y="1472427"/>
                </a:lnTo>
                <a:lnTo>
                  <a:pt x="538643" y="1493702"/>
                </a:lnTo>
                <a:lnTo>
                  <a:pt x="579701" y="1513110"/>
                </a:lnTo>
                <a:lnTo>
                  <a:pt x="621658" y="1530612"/>
                </a:lnTo>
                <a:lnTo>
                  <a:pt x="664445" y="1546166"/>
                </a:lnTo>
                <a:lnTo>
                  <a:pt x="707994" y="1559734"/>
                </a:lnTo>
                <a:lnTo>
                  <a:pt x="752237" y="1571273"/>
                </a:lnTo>
                <a:lnTo>
                  <a:pt x="797106" y="1580745"/>
                </a:lnTo>
                <a:lnTo>
                  <a:pt x="842533" y="1588109"/>
                </a:lnTo>
                <a:lnTo>
                  <a:pt x="888451" y="1593324"/>
                </a:lnTo>
                <a:lnTo>
                  <a:pt x="934790" y="1596350"/>
                </a:lnTo>
                <a:lnTo>
                  <a:pt x="981484" y="1597148"/>
                </a:lnTo>
                <a:lnTo>
                  <a:pt x="1028464" y="1595676"/>
                </a:lnTo>
                <a:lnTo>
                  <a:pt x="1075662" y="1591895"/>
                </a:lnTo>
                <a:lnTo>
                  <a:pt x="1123010" y="1585764"/>
                </a:lnTo>
                <a:lnTo>
                  <a:pt x="1170440" y="1577242"/>
                </a:lnTo>
                <a:lnTo>
                  <a:pt x="1217885" y="1566291"/>
                </a:lnTo>
                <a:lnTo>
                  <a:pt x="1264724" y="1553026"/>
                </a:lnTo>
                <a:lnTo>
                  <a:pt x="1310383" y="1537640"/>
                </a:lnTo>
                <a:lnTo>
                  <a:pt x="1354819" y="1520200"/>
                </a:lnTo>
                <a:lnTo>
                  <a:pt x="1397994" y="1500773"/>
                </a:lnTo>
                <a:lnTo>
                  <a:pt x="1439866" y="1479428"/>
                </a:lnTo>
                <a:lnTo>
                  <a:pt x="1480395" y="1456233"/>
                </a:lnTo>
                <a:lnTo>
                  <a:pt x="1519541" y="1431256"/>
                </a:lnTo>
                <a:lnTo>
                  <a:pt x="1557264" y="1404565"/>
                </a:lnTo>
                <a:lnTo>
                  <a:pt x="1593524" y="1376228"/>
                </a:lnTo>
                <a:lnTo>
                  <a:pt x="1628279" y="1346312"/>
                </a:lnTo>
                <a:lnTo>
                  <a:pt x="1661491" y="1314887"/>
                </a:lnTo>
                <a:lnTo>
                  <a:pt x="1693118" y="1282019"/>
                </a:lnTo>
                <a:lnTo>
                  <a:pt x="1723120" y="1247777"/>
                </a:lnTo>
                <a:lnTo>
                  <a:pt x="1751458" y="1212230"/>
                </a:lnTo>
                <a:lnTo>
                  <a:pt x="1778090" y="1175443"/>
                </a:lnTo>
                <a:lnTo>
                  <a:pt x="1802977" y="1137487"/>
                </a:lnTo>
                <a:lnTo>
                  <a:pt x="1819905" y="1108866"/>
                </a:lnTo>
                <a:lnTo>
                  <a:pt x="955138" y="1108866"/>
                </a:lnTo>
                <a:lnTo>
                  <a:pt x="911126" y="1105083"/>
                </a:lnTo>
                <a:lnTo>
                  <a:pt x="867461" y="1097295"/>
                </a:lnTo>
                <a:lnTo>
                  <a:pt x="824430" y="1085476"/>
                </a:lnTo>
                <a:lnTo>
                  <a:pt x="782323" y="1069597"/>
                </a:lnTo>
                <a:lnTo>
                  <a:pt x="741426" y="1049631"/>
                </a:lnTo>
                <a:lnTo>
                  <a:pt x="701964" y="1025503"/>
                </a:lnTo>
                <a:lnTo>
                  <a:pt x="664419" y="997331"/>
                </a:lnTo>
                <a:lnTo>
                  <a:pt x="629656" y="965690"/>
                </a:lnTo>
                <a:lnTo>
                  <a:pt x="598627" y="931515"/>
                </a:lnTo>
                <a:lnTo>
                  <a:pt x="571359" y="895096"/>
                </a:lnTo>
                <a:lnTo>
                  <a:pt x="547879" y="856720"/>
                </a:lnTo>
                <a:lnTo>
                  <a:pt x="528213" y="816674"/>
                </a:lnTo>
                <a:lnTo>
                  <a:pt x="512389" y="775247"/>
                </a:lnTo>
                <a:lnTo>
                  <a:pt x="500432" y="732727"/>
                </a:lnTo>
                <a:lnTo>
                  <a:pt x="492371" y="689402"/>
                </a:lnTo>
                <a:lnTo>
                  <a:pt x="488232" y="645560"/>
                </a:lnTo>
                <a:lnTo>
                  <a:pt x="488041" y="601488"/>
                </a:lnTo>
                <a:lnTo>
                  <a:pt x="491826" y="557476"/>
                </a:lnTo>
                <a:lnTo>
                  <a:pt x="499613" y="513811"/>
                </a:lnTo>
                <a:lnTo>
                  <a:pt x="511429" y="470780"/>
                </a:lnTo>
                <a:lnTo>
                  <a:pt x="527301" y="428673"/>
                </a:lnTo>
                <a:lnTo>
                  <a:pt x="547256" y="387776"/>
                </a:lnTo>
                <a:lnTo>
                  <a:pt x="571321" y="348379"/>
                </a:lnTo>
                <a:lnTo>
                  <a:pt x="599522" y="310769"/>
                </a:lnTo>
                <a:lnTo>
                  <a:pt x="223856" y="0"/>
                </a:lnTo>
                <a:close/>
              </a:path>
              <a:path w="1951354" h="1597660">
                <a:moveTo>
                  <a:pt x="1919941" y="379095"/>
                </a:moveTo>
                <a:lnTo>
                  <a:pt x="1447628" y="500380"/>
                </a:lnTo>
                <a:lnTo>
                  <a:pt x="1457793" y="551040"/>
                </a:lnTo>
                <a:lnTo>
                  <a:pt x="1462525" y="601996"/>
                </a:lnTo>
                <a:lnTo>
                  <a:pt x="1461913" y="652836"/>
                </a:lnTo>
                <a:lnTo>
                  <a:pt x="1456045" y="703149"/>
                </a:lnTo>
                <a:lnTo>
                  <a:pt x="1445010" y="752524"/>
                </a:lnTo>
                <a:lnTo>
                  <a:pt x="1428897" y="800551"/>
                </a:lnTo>
                <a:lnTo>
                  <a:pt x="1407796" y="846819"/>
                </a:lnTo>
                <a:lnTo>
                  <a:pt x="1381794" y="890917"/>
                </a:lnTo>
                <a:lnTo>
                  <a:pt x="1350981" y="932434"/>
                </a:lnTo>
                <a:lnTo>
                  <a:pt x="1319340" y="967198"/>
                </a:lnTo>
                <a:lnTo>
                  <a:pt x="1285166" y="998230"/>
                </a:lnTo>
                <a:lnTo>
                  <a:pt x="1248667" y="1025551"/>
                </a:lnTo>
                <a:lnTo>
                  <a:pt x="1210370" y="1048989"/>
                </a:lnTo>
                <a:lnTo>
                  <a:pt x="1170324" y="1068662"/>
                </a:lnTo>
                <a:lnTo>
                  <a:pt x="1128897" y="1084494"/>
                </a:lnTo>
                <a:lnTo>
                  <a:pt x="1086377" y="1096458"/>
                </a:lnTo>
                <a:lnTo>
                  <a:pt x="1043052" y="1104526"/>
                </a:lnTo>
                <a:lnTo>
                  <a:pt x="999210" y="1108671"/>
                </a:lnTo>
                <a:lnTo>
                  <a:pt x="955138" y="1108866"/>
                </a:lnTo>
                <a:lnTo>
                  <a:pt x="1819905" y="1108866"/>
                </a:lnTo>
                <a:lnTo>
                  <a:pt x="1847352" y="1058336"/>
                </a:lnTo>
                <a:lnTo>
                  <a:pt x="1866760" y="1017278"/>
                </a:lnTo>
                <a:lnTo>
                  <a:pt x="1884262" y="975321"/>
                </a:lnTo>
                <a:lnTo>
                  <a:pt x="1899848" y="932434"/>
                </a:lnTo>
                <a:lnTo>
                  <a:pt x="1913384" y="888985"/>
                </a:lnTo>
                <a:lnTo>
                  <a:pt x="1924923" y="844742"/>
                </a:lnTo>
                <a:lnTo>
                  <a:pt x="1934395" y="799873"/>
                </a:lnTo>
                <a:lnTo>
                  <a:pt x="1941759" y="754446"/>
                </a:lnTo>
                <a:lnTo>
                  <a:pt x="1946974" y="708528"/>
                </a:lnTo>
                <a:lnTo>
                  <a:pt x="1950001" y="662189"/>
                </a:lnTo>
                <a:lnTo>
                  <a:pt x="1950798" y="615495"/>
                </a:lnTo>
                <a:lnTo>
                  <a:pt x="1949326" y="568515"/>
                </a:lnTo>
                <a:lnTo>
                  <a:pt x="1945545" y="521317"/>
                </a:lnTo>
                <a:lnTo>
                  <a:pt x="1939414" y="473969"/>
                </a:lnTo>
                <a:lnTo>
                  <a:pt x="1930892" y="426539"/>
                </a:lnTo>
                <a:lnTo>
                  <a:pt x="1919941" y="379095"/>
                </a:lnTo>
                <a:close/>
              </a:path>
            </a:pathLst>
          </a:custGeom>
          <a:solidFill>
            <a:srgbClr val="8AC53E"/>
          </a:solidFill>
        </p:spPr>
        <p:txBody>
          <a:bodyPr wrap="square" lIns="0" tIns="0" rIns="0" bIns="0" rtlCol="0"/>
          <a:lstStyle/>
          <a:p/>
        </p:txBody>
      </p:sp>
      <p:sp>
        <p:nvSpPr>
          <p:cNvPr id="12" name="object 12"/>
          <p:cNvSpPr/>
          <p:nvPr/>
        </p:nvSpPr>
        <p:spPr>
          <a:xfrm>
            <a:off x="2706116" y="3190620"/>
            <a:ext cx="586740" cy="607060"/>
          </a:xfrm>
          <a:custGeom>
            <a:rect l="l" t="t" r="r" b="b"/>
            <a:pathLst>
              <a:path w="586739" h="607060">
                <a:moveTo>
                  <a:pt x="421131" y="0"/>
                </a:moveTo>
                <a:lnTo>
                  <a:pt x="372409" y="19001"/>
                </a:lnTo>
                <a:lnTo>
                  <a:pt x="324908" y="40528"/>
                </a:lnTo>
                <a:lnTo>
                  <a:pt x="278721" y="64516"/>
                </a:lnTo>
                <a:lnTo>
                  <a:pt x="233940" y="90901"/>
                </a:lnTo>
                <a:lnTo>
                  <a:pt x="190658" y="119618"/>
                </a:lnTo>
                <a:lnTo>
                  <a:pt x="148969" y="150601"/>
                </a:lnTo>
                <a:lnTo>
                  <a:pt x="108966" y="183787"/>
                </a:lnTo>
                <a:lnTo>
                  <a:pt x="70742" y="219110"/>
                </a:lnTo>
                <a:lnTo>
                  <a:pt x="34388" y="256506"/>
                </a:lnTo>
                <a:lnTo>
                  <a:pt x="0" y="295909"/>
                </a:lnTo>
                <a:lnTo>
                  <a:pt x="375665" y="606678"/>
                </a:lnTo>
                <a:lnTo>
                  <a:pt x="411085" y="568285"/>
                </a:lnTo>
                <a:lnTo>
                  <a:pt x="450205" y="534043"/>
                </a:lnTo>
                <a:lnTo>
                  <a:pt x="492672" y="504202"/>
                </a:lnTo>
                <a:lnTo>
                  <a:pt x="538132" y="479012"/>
                </a:lnTo>
                <a:lnTo>
                  <a:pt x="586232" y="458723"/>
                </a:lnTo>
                <a:lnTo>
                  <a:pt x="421131" y="0"/>
                </a:lnTo>
                <a:close/>
              </a:path>
            </a:pathLst>
          </a:custGeom>
          <a:solidFill>
            <a:srgbClr val="64AE45"/>
          </a:solidFill>
        </p:spPr>
        <p:txBody>
          <a:bodyPr wrap="square" lIns="0" tIns="0" rIns="0" bIns="0" rtlCol="0"/>
          <a:lstStyle/>
          <a:p/>
        </p:txBody>
      </p:sp>
      <p:sp>
        <p:nvSpPr>
          <p:cNvPr id="13" name="object 13"/>
          <p:cNvSpPr/>
          <p:nvPr/>
        </p:nvSpPr>
        <p:spPr>
          <a:xfrm>
            <a:off x="3127248" y="3132963"/>
            <a:ext cx="330835" cy="516890"/>
          </a:xfrm>
          <a:custGeom>
            <a:rect l="l" t="t" r="r" b="b"/>
            <a:pathLst>
              <a:path w="330835" h="516889">
                <a:moveTo>
                  <a:pt x="330326" y="0"/>
                </a:moveTo>
                <a:lnTo>
                  <a:pt x="282117" y="1187"/>
                </a:lnTo>
                <a:lnTo>
                  <a:pt x="234103" y="4743"/>
                </a:lnTo>
                <a:lnTo>
                  <a:pt x="186372" y="10656"/>
                </a:lnTo>
                <a:lnTo>
                  <a:pt x="139009" y="18915"/>
                </a:lnTo>
                <a:lnTo>
                  <a:pt x="92102" y="29509"/>
                </a:lnTo>
                <a:lnTo>
                  <a:pt x="45736" y="42427"/>
                </a:lnTo>
                <a:lnTo>
                  <a:pt x="0" y="57658"/>
                </a:lnTo>
                <a:lnTo>
                  <a:pt x="165100" y="516381"/>
                </a:lnTo>
                <a:lnTo>
                  <a:pt x="205329" y="503840"/>
                </a:lnTo>
                <a:lnTo>
                  <a:pt x="246427" y="494823"/>
                </a:lnTo>
                <a:lnTo>
                  <a:pt x="288168" y="489378"/>
                </a:lnTo>
                <a:lnTo>
                  <a:pt x="330326" y="487553"/>
                </a:lnTo>
                <a:lnTo>
                  <a:pt x="330326" y="0"/>
                </a:lnTo>
                <a:close/>
              </a:path>
            </a:pathLst>
          </a:custGeom>
          <a:solidFill>
            <a:srgbClr val="D9D9D9"/>
          </a:solidFill>
        </p:spPr>
        <p:txBody>
          <a:bodyPr wrap="square" lIns="0" tIns="0" rIns="0" bIns="0" rtlCol="0"/>
          <a:lstStyle/>
          <a:p/>
        </p:txBody>
      </p:sp>
      <p:sp>
        <p:nvSpPr>
          <p:cNvPr id="14" name="object 14"/>
          <p:cNvSpPr/>
          <p:nvPr/>
        </p:nvSpPr>
        <p:spPr>
          <a:xfrm>
            <a:off x="2982467" y="4791455"/>
            <a:ext cx="315595" cy="30480"/>
          </a:xfrm>
          <a:custGeom>
            <a:rect l="l" t="t" r="r" b="b"/>
            <a:pathLst>
              <a:path w="315595" h="30478">
                <a:moveTo>
                  <a:pt x="315468" y="30480"/>
                </a:moveTo>
                <a:lnTo>
                  <a:pt x="56387" y="0"/>
                </a:lnTo>
                <a:lnTo>
                  <a:pt x="0" y="0"/>
                </a:lnTo>
              </a:path>
            </a:pathLst>
          </a:custGeom>
          <a:ln w="9525">
            <a:solidFill>
              <a:srgbClr val="A6A6A6"/>
            </a:solidFill>
          </a:ln>
        </p:spPr>
        <p:txBody>
          <a:bodyPr wrap="square" lIns="0" tIns="0" rIns="0" bIns="0" rtlCol="0"/>
          <a:lstStyle/>
          <a:p/>
        </p:txBody>
      </p:sp>
      <p:sp>
        <p:nvSpPr>
          <p:cNvPr id="15" name="object 15"/>
          <p:cNvSpPr/>
          <p:nvPr/>
        </p:nvSpPr>
        <p:spPr>
          <a:xfrm>
            <a:off x="2497835" y="3412235"/>
            <a:ext cx="539750" cy="97790"/>
          </a:xfrm>
          <a:custGeom>
            <a:rect l="l" t="t" r="r" b="b"/>
            <a:pathLst>
              <a:path w="539750" h="97789">
                <a:moveTo>
                  <a:pt x="539495" y="97536"/>
                </a:moveTo>
                <a:lnTo>
                  <a:pt x="56387" y="0"/>
                </a:lnTo>
                <a:lnTo>
                  <a:pt x="0" y="0"/>
                </a:lnTo>
              </a:path>
            </a:pathLst>
          </a:custGeom>
          <a:ln w="9525">
            <a:solidFill>
              <a:srgbClr val="A6A6A6"/>
            </a:solidFill>
          </a:ln>
        </p:spPr>
        <p:txBody>
          <a:bodyPr wrap="square" lIns="0" tIns="0" rIns="0" bIns="0" rtlCol="0"/>
          <a:lstStyle/>
          <a:p/>
        </p:txBody>
      </p:sp>
      <p:sp>
        <p:nvSpPr>
          <p:cNvPr id="16" name="object 16"/>
          <p:cNvSpPr/>
          <p:nvPr/>
        </p:nvSpPr>
        <p:spPr>
          <a:xfrm>
            <a:off x="3034283" y="2970276"/>
            <a:ext cx="297180" cy="417830"/>
          </a:xfrm>
          <a:custGeom>
            <a:rect l="l" t="t" r="r" b="b"/>
            <a:pathLst>
              <a:path w="297179" h="417829">
                <a:moveTo>
                  <a:pt x="297180" y="417575"/>
                </a:moveTo>
                <a:lnTo>
                  <a:pt x="57912" y="0"/>
                </a:lnTo>
                <a:lnTo>
                  <a:pt x="0" y="0"/>
                </a:lnTo>
              </a:path>
            </a:pathLst>
          </a:custGeom>
          <a:ln w="9525">
            <a:solidFill>
              <a:srgbClr val="A6A6A6"/>
            </a:solidFill>
          </a:ln>
        </p:spPr>
        <p:txBody>
          <a:bodyPr wrap="square" lIns="0" tIns="0" rIns="0" bIns="0" rtlCol="0"/>
          <a:lstStyle/>
          <a:p/>
        </p:txBody>
      </p:sp>
      <p:sp>
        <p:nvSpPr>
          <p:cNvPr id="17" name="object 17"/>
          <p:cNvSpPr txBox="1"/>
          <p:nvPr/>
        </p:nvSpPr>
        <p:spPr>
          <a:xfrm>
            <a:off x="4061205" y="3252342"/>
            <a:ext cx="1325880"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基础清洁作用</a:t>
            </a:r>
            <a:r>
              <a:rPr sz="1050" spc="-65">
                <a:solidFill>
                  <a:srgbClr val="585858"/>
                </a:solidFill>
                <a:latin typeface="微软雅黑"/>
                <a:cs typeface="微软雅黑"/>
              </a:rPr>
              <a:t> </a:t>
            </a:r>
            <a:r>
              <a:rPr sz="1050">
                <a:solidFill>
                  <a:srgbClr val="585858"/>
                </a:solidFill>
                <a:latin typeface="微软雅黑"/>
                <a:cs typeface="微软雅黑"/>
              </a:rPr>
              <a:t>,</a:t>
            </a:r>
            <a:r>
              <a:rPr sz="1050" spc="-40">
                <a:solidFill>
                  <a:srgbClr val="585858"/>
                </a:solidFill>
                <a:latin typeface="微软雅黑"/>
                <a:cs typeface="微软雅黑"/>
              </a:rPr>
              <a:t> </a:t>
            </a:r>
            <a:r>
              <a:rPr sz="1050">
                <a:solidFill>
                  <a:srgbClr val="585858"/>
                </a:solidFill>
                <a:latin typeface="微软雅黑"/>
                <a:cs typeface="微软雅黑"/>
              </a:rPr>
              <a:t>21.0%</a:t>
            </a:r>
            <a:endParaRPr sz="1050">
              <a:latin typeface="微软雅黑"/>
              <a:cs typeface="微软雅黑"/>
            </a:endParaRPr>
          </a:p>
        </p:txBody>
      </p:sp>
      <p:sp>
        <p:nvSpPr>
          <p:cNvPr id="18" name="object 18"/>
          <p:cNvSpPr txBox="1"/>
          <p:nvPr/>
        </p:nvSpPr>
        <p:spPr>
          <a:xfrm>
            <a:off x="884021" y="4699253"/>
            <a:ext cx="1991995"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对妇科疾病具</a:t>
            </a:r>
            <a:r>
              <a:rPr sz="1050" spc="-10">
                <a:solidFill>
                  <a:srgbClr val="585858"/>
                </a:solidFill>
                <a:latin typeface="微软雅黑"/>
                <a:cs typeface="微软雅黑"/>
              </a:rPr>
              <a:t>有</a:t>
            </a:r>
            <a:r>
              <a:rPr sz="1050" spc="5">
                <a:solidFill>
                  <a:srgbClr val="585858"/>
                </a:solidFill>
                <a:latin typeface="微软雅黑"/>
                <a:cs typeface="微软雅黑"/>
              </a:rPr>
              <a:t>预</a:t>
            </a:r>
            <a:r>
              <a:rPr sz="1050" spc="-10">
                <a:solidFill>
                  <a:srgbClr val="585858"/>
                </a:solidFill>
                <a:latin typeface="微软雅黑"/>
                <a:cs typeface="微软雅黑"/>
              </a:rPr>
              <a:t>防</a:t>
            </a:r>
            <a:r>
              <a:rPr sz="1050" spc="5">
                <a:solidFill>
                  <a:srgbClr val="585858"/>
                </a:solidFill>
                <a:latin typeface="微软雅黑"/>
                <a:cs typeface="微软雅黑"/>
              </a:rPr>
              <a:t>作用</a:t>
            </a:r>
            <a:r>
              <a:rPr sz="1050" spc="-80">
                <a:solidFill>
                  <a:srgbClr val="585858"/>
                </a:solidFill>
                <a:latin typeface="微软雅黑"/>
                <a:cs typeface="微软雅黑"/>
              </a:rPr>
              <a:t> </a:t>
            </a:r>
            <a:r>
              <a:rPr sz="1050">
                <a:solidFill>
                  <a:srgbClr val="585858"/>
                </a:solidFill>
                <a:latin typeface="微软雅黑"/>
                <a:cs typeface="微软雅黑"/>
              </a:rPr>
              <a:t>,</a:t>
            </a:r>
            <a:r>
              <a:rPr sz="1050" spc="-35">
                <a:solidFill>
                  <a:srgbClr val="585858"/>
                </a:solidFill>
                <a:latin typeface="微软雅黑"/>
                <a:cs typeface="微软雅黑"/>
              </a:rPr>
              <a:t> </a:t>
            </a:r>
            <a:r>
              <a:rPr sz="1050">
                <a:solidFill>
                  <a:srgbClr val="585858"/>
                </a:solidFill>
                <a:latin typeface="微软雅黑"/>
                <a:cs typeface="微软雅黑"/>
              </a:rPr>
              <a:t>65.0%</a:t>
            </a:r>
            <a:endParaRPr sz="1050">
              <a:latin typeface="微软雅黑"/>
              <a:cs typeface="微软雅黑"/>
            </a:endParaRPr>
          </a:p>
        </p:txBody>
      </p:sp>
      <p:sp>
        <p:nvSpPr>
          <p:cNvPr id="19" name="object 19"/>
          <p:cNvSpPr txBox="1"/>
          <p:nvPr/>
        </p:nvSpPr>
        <p:spPr>
          <a:xfrm>
            <a:off x="1195527" y="3137433"/>
            <a:ext cx="1164590" cy="482600"/>
          </a:xfrm>
          <a:prstGeom prst="rect">
            <a:avLst/>
          </a:prstGeom>
        </p:spPr>
        <p:txBody>
          <a:bodyPr vert="horz" wrap="square" lIns="0" tIns="12065" rIns="0" bIns="0" rtlCol="0">
            <a:spAutoFit/>
          </a:bodyPr>
          <a:lstStyle/>
          <a:p>
            <a:pPr marL="426720" marR="5080" indent="-414655">
              <a:lnSpc>
                <a:spcPct val="142900"/>
              </a:lnSpc>
              <a:spcBef>
                <a:spcPts val="95"/>
              </a:spcBef>
            </a:pPr>
            <a:r>
              <a:rPr sz="1050" spc="5">
                <a:solidFill>
                  <a:srgbClr val="585858"/>
                </a:solidFill>
                <a:latin typeface="微软雅黑"/>
                <a:cs typeface="微软雅黑"/>
              </a:rPr>
              <a:t>可以治疗妇科</a:t>
            </a:r>
            <a:r>
              <a:rPr sz="1050" spc="-10">
                <a:solidFill>
                  <a:srgbClr val="585858"/>
                </a:solidFill>
                <a:latin typeface="微软雅黑"/>
                <a:cs typeface="微软雅黑"/>
              </a:rPr>
              <a:t>疾</a:t>
            </a:r>
            <a:r>
              <a:rPr sz="1050" spc="5">
                <a:solidFill>
                  <a:srgbClr val="585858"/>
                </a:solidFill>
                <a:latin typeface="微软雅黑"/>
                <a:cs typeface="微软雅黑"/>
              </a:rPr>
              <a:t>病</a:t>
            </a:r>
            <a:r>
              <a:rPr sz="1050" spc="-120">
                <a:solidFill>
                  <a:srgbClr val="585858"/>
                </a:solidFill>
                <a:latin typeface="微软雅黑"/>
                <a:cs typeface="微软雅黑"/>
              </a:rPr>
              <a:t> </a:t>
            </a:r>
            <a:r>
              <a:rPr sz="1050">
                <a:solidFill>
                  <a:srgbClr val="585858"/>
                </a:solidFill>
                <a:latin typeface="微软雅黑"/>
                <a:cs typeface="微软雅黑"/>
              </a:rPr>
              <a:t>,  8.5%</a:t>
            </a:r>
            <a:endParaRPr sz="1050">
              <a:latin typeface="微软雅黑"/>
              <a:cs typeface="微软雅黑"/>
            </a:endParaRPr>
          </a:p>
        </p:txBody>
      </p:sp>
      <p:sp>
        <p:nvSpPr>
          <p:cNvPr id="20" name="object 20"/>
          <p:cNvSpPr txBox="1">
            <a:spLocks noGrp="1"/>
          </p:cNvSpPr>
          <p:nvPr>
            <p:ph type="title"/>
          </p:nvPr>
        </p:nvSpPr>
        <p:spPr>
          <a:xfrm>
            <a:off x="526795" y="410921"/>
            <a:ext cx="6063615" cy="452120"/>
          </a:xfrm>
          <a:prstGeom prst="rect">
            <a:avLst/>
          </a:prstGeom>
        </p:spPr>
        <p:txBody>
          <a:bodyPr vert="horz" wrap="square" lIns="0" tIns="12065" rIns="0" bIns="0" rtlCol="0">
            <a:spAutoFit/>
          </a:bodyPr>
          <a:lstStyle/>
          <a:p>
            <a:pPr marL="12700">
              <a:lnSpc>
                <a:spcPct val="100000"/>
              </a:lnSpc>
              <a:spcBef>
                <a:spcPts val="95"/>
              </a:spcBef>
            </a:pPr>
            <a:r>
              <a:rPr spc="-10"/>
              <a:t>女性私处护理产品的预防作用认知</a:t>
            </a:r>
            <a:r>
              <a:rPr/>
              <a:t>突</a:t>
            </a:r>
            <a:r>
              <a:rPr spc="-5"/>
              <a:t>出</a:t>
            </a:r>
          </a:p>
        </p:txBody>
      </p:sp>
      <p:sp>
        <p:nvSpPr>
          <p:cNvPr id="21" name="object 21"/>
          <p:cNvSpPr txBox="1"/>
          <p:nvPr/>
        </p:nvSpPr>
        <p:spPr>
          <a:xfrm>
            <a:off x="526795" y="1579245"/>
            <a:ext cx="11086465" cy="464820"/>
          </a:xfrm>
          <a:prstGeom prst="rect">
            <a:avLst/>
          </a:prstGeom>
        </p:spPr>
        <p:txBody>
          <a:bodyPr vert="horz" wrap="square" lIns="0" tIns="12700" rIns="0" bIns="0" rtlCol="0">
            <a:spAutoFit/>
          </a:bodyPr>
          <a:lstStyle/>
          <a:p>
            <a:pPr marL="12700" marR="5080">
              <a:lnSpc>
                <a:spcPct val="120000"/>
              </a:lnSpc>
              <a:spcBef>
                <a:spcPts val="100"/>
              </a:spcBef>
            </a:pPr>
            <a:r>
              <a:rPr sz="1200">
                <a:solidFill>
                  <a:srgbClr val="404040"/>
                </a:solidFill>
                <a:latin typeface="微软雅黑"/>
                <a:cs typeface="微软雅黑"/>
              </a:rPr>
              <a:t>“对妇科疾病具有预防作用”是当前中国女性对私处护理产品的主要认知。不同年龄女性对私处护理产品的认知有所差异</a:t>
            </a:r>
            <a:r>
              <a:rPr sz="1200" spc="5">
                <a:solidFill>
                  <a:srgbClr val="404040"/>
                </a:solidFill>
                <a:latin typeface="微软雅黑"/>
                <a:cs typeface="微软雅黑"/>
              </a:rPr>
              <a:t>，</a:t>
            </a:r>
            <a:r>
              <a:rPr sz="1200">
                <a:solidFill>
                  <a:srgbClr val="404040"/>
                </a:solidFill>
                <a:latin typeface="微软雅黑"/>
                <a:cs typeface="微软雅黑"/>
              </a:rPr>
              <a:t>18</a:t>
            </a:r>
            <a:r>
              <a:rPr sz="1200" spc="-5">
                <a:solidFill>
                  <a:srgbClr val="404040"/>
                </a:solidFill>
                <a:latin typeface="微软雅黑"/>
                <a:cs typeface="微软雅黑"/>
              </a:rPr>
              <a:t>-</a:t>
            </a:r>
            <a:r>
              <a:rPr sz="1200">
                <a:solidFill>
                  <a:srgbClr val="404040"/>
                </a:solidFill>
                <a:latin typeface="微软雅黑"/>
                <a:cs typeface="微软雅黑"/>
              </a:rPr>
              <a:t>2</a:t>
            </a:r>
            <a:r>
              <a:rPr sz="1200" spc="5">
                <a:solidFill>
                  <a:srgbClr val="404040"/>
                </a:solidFill>
                <a:latin typeface="微软雅黑"/>
                <a:cs typeface="微软雅黑"/>
              </a:rPr>
              <a:t>5</a:t>
            </a:r>
            <a:r>
              <a:rPr sz="1200">
                <a:solidFill>
                  <a:srgbClr val="404040"/>
                </a:solidFill>
                <a:latin typeface="微软雅黑"/>
                <a:cs typeface="微软雅黑"/>
              </a:rPr>
              <a:t>岁及26</a:t>
            </a:r>
            <a:r>
              <a:rPr sz="1200" spc="-5">
                <a:solidFill>
                  <a:srgbClr val="404040"/>
                </a:solidFill>
                <a:latin typeface="微软雅黑"/>
                <a:cs typeface="微软雅黑"/>
              </a:rPr>
              <a:t>-</a:t>
            </a:r>
            <a:r>
              <a:rPr sz="1200">
                <a:solidFill>
                  <a:srgbClr val="404040"/>
                </a:solidFill>
                <a:latin typeface="微软雅黑"/>
                <a:cs typeface="微软雅黑"/>
              </a:rPr>
              <a:t>3</a:t>
            </a:r>
            <a:r>
              <a:rPr sz="1200" spc="-10">
                <a:solidFill>
                  <a:srgbClr val="404040"/>
                </a:solidFill>
                <a:latin typeface="微软雅黑"/>
                <a:cs typeface="微软雅黑"/>
              </a:rPr>
              <a:t>0</a:t>
            </a:r>
            <a:r>
              <a:rPr sz="1200">
                <a:solidFill>
                  <a:srgbClr val="404040"/>
                </a:solidFill>
                <a:latin typeface="微软雅黑"/>
                <a:cs typeface="微软雅黑"/>
              </a:rPr>
              <a:t>岁年轻女性对私处护理产 品的预防作用感知更为突出；而30岁以上的用户，则对“可以治疗妇科疾病”认知感更强。</a:t>
            </a:r>
            <a:endParaRPr sz="1200">
              <a:latin typeface="微软雅黑"/>
              <a:cs typeface="微软雅黑"/>
            </a:endParaRPr>
          </a:p>
        </p:txBody>
      </p:sp>
      <p:sp>
        <p:nvSpPr>
          <p:cNvPr id="22" name="object 22"/>
          <p:cNvSpPr txBox="1"/>
          <p:nvPr/>
        </p:nvSpPr>
        <p:spPr>
          <a:xfrm>
            <a:off x="526795" y="1036396"/>
            <a:ext cx="7569200" cy="300355"/>
          </a:xfrm>
          <a:prstGeom prst="rect">
            <a:avLst/>
          </a:prstGeom>
        </p:spPr>
        <p:txBody>
          <a:bodyPr vert="horz" wrap="square" lIns="0" tIns="12700" rIns="0" bIns="0" rtlCol="0">
            <a:spAutoFit/>
          </a:bodyPr>
          <a:lstStyle/>
          <a:p>
            <a:pPr marL="12700">
              <a:lnSpc>
                <a:spcPct val="100000"/>
              </a:lnSpc>
              <a:spcBef>
                <a:spcPts val="100"/>
              </a:spcBef>
            </a:pPr>
            <a:r>
              <a:rPr sz="1800" spc="-5">
                <a:solidFill>
                  <a:srgbClr val="7E7E7E"/>
                </a:solidFill>
                <a:latin typeface="微软雅黑"/>
                <a:cs typeface="微软雅黑"/>
              </a:rPr>
              <a:t>预防作用是私处护理产品的关键认知，且年轻女性对该认知的感知更为突出</a:t>
            </a:r>
            <a:endParaRPr sz="1800">
              <a:latin typeface="微软雅黑"/>
              <a:cs typeface="微软雅黑"/>
            </a:endParaRPr>
          </a:p>
        </p:txBody>
      </p:sp>
      <p:sp>
        <p:nvSpPr>
          <p:cNvPr id="23" name="object 23"/>
          <p:cNvSpPr txBox="1"/>
          <p:nvPr/>
        </p:nvSpPr>
        <p:spPr>
          <a:xfrm>
            <a:off x="1506092" y="2427224"/>
            <a:ext cx="3314700" cy="750570"/>
          </a:xfrm>
          <a:prstGeom prst="rect">
            <a:avLst/>
          </a:prstGeom>
        </p:spPr>
        <p:txBody>
          <a:bodyPr vert="horz" wrap="square" lIns="0" tIns="13335" rIns="0" bIns="0" rtlCol="0">
            <a:spAutoFit/>
          </a:bodyPr>
          <a:lstStyle/>
          <a:p>
            <a:pPr marL="12700">
              <a:lnSpc>
                <a:spcPct val="100000"/>
              </a:lnSpc>
              <a:spcBef>
                <a:spcPts val="105"/>
              </a:spcBef>
            </a:pPr>
            <a:r>
              <a:rPr sz="1400" b="1" spc="-5">
                <a:solidFill>
                  <a:srgbClr val="404040"/>
                </a:solidFill>
                <a:latin typeface="微软雅黑"/>
                <a:cs typeface="微软雅黑"/>
              </a:rPr>
              <a:t>2023</a:t>
            </a:r>
            <a:r>
              <a:rPr sz="1400" b="1">
                <a:solidFill>
                  <a:srgbClr val="404040"/>
                </a:solidFill>
                <a:latin typeface="微软雅黑"/>
                <a:cs typeface="微软雅黑"/>
              </a:rPr>
              <a:t>年中国女性私处护理</a:t>
            </a:r>
            <a:r>
              <a:rPr sz="1400" b="1" spc="-15">
                <a:solidFill>
                  <a:srgbClr val="404040"/>
                </a:solidFill>
                <a:latin typeface="微软雅黑"/>
                <a:cs typeface="微软雅黑"/>
              </a:rPr>
              <a:t>产</a:t>
            </a:r>
            <a:r>
              <a:rPr sz="1400" b="1">
                <a:solidFill>
                  <a:srgbClr val="404040"/>
                </a:solidFill>
                <a:latin typeface="微软雅黑"/>
                <a:cs typeface="微软雅黑"/>
              </a:rPr>
              <a:t>品的</a:t>
            </a:r>
            <a:r>
              <a:rPr sz="1400" b="1" spc="-15">
                <a:solidFill>
                  <a:srgbClr val="404040"/>
                </a:solidFill>
                <a:latin typeface="微软雅黑"/>
                <a:cs typeface="微软雅黑"/>
              </a:rPr>
              <a:t>认</a:t>
            </a:r>
            <a:r>
              <a:rPr sz="1400" b="1">
                <a:solidFill>
                  <a:srgbClr val="404040"/>
                </a:solidFill>
                <a:latin typeface="微软雅黑"/>
                <a:cs typeface="微软雅黑"/>
              </a:rPr>
              <a:t>知情况</a:t>
            </a:r>
            <a:endParaRPr sz="1400">
              <a:latin typeface="微软雅黑"/>
              <a:cs typeface="微软雅黑"/>
            </a:endParaRPr>
          </a:p>
          <a:p>
            <a:pPr marL="701040" marR="1947545" indent="-347980">
              <a:lnSpc>
                <a:spcPct val="142900"/>
              </a:lnSpc>
              <a:spcBef>
                <a:spcPts val="415"/>
              </a:spcBef>
            </a:pPr>
            <a:r>
              <a:rPr sz="1050" spc="5">
                <a:solidFill>
                  <a:srgbClr val="585858"/>
                </a:solidFill>
                <a:latin typeface="微软雅黑"/>
                <a:cs typeface="微软雅黑"/>
              </a:rPr>
              <a:t>没什么特殊作用</a:t>
            </a:r>
            <a:r>
              <a:rPr sz="1050" spc="-130">
                <a:solidFill>
                  <a:srgbClr val="585858"/>
                </a:solidFill>
                <a:latin typeface="微软雅黑"/>
                <a:cs typeface="微软雅黑"/>
              </a:rPr>
              <a:t> </a:t>
            </a:r>
            <a:r>
              <a:rPr sz="1050">
                <a:solidFill>
                  <a:srgbClr val="585858"/>
                </a:solidFill>
                <a:latin typeface="微软雅黑"/>
                <a:cs typeface="微软雅黑"/>
              </a:rPr>
              <a:t>,  5.5%</a:t>
            </a:r>
            <a:endParaRPr sz="1050">
              <a:latin typeface="微软雅黑"/>
              <a:cs typeface="微软雅黑"/>
            </a:endParaRPr>
          </a:p>
        </p:txBody>
      </p:sp>
      <p:sp>
        <p:nvSpPr>
          <p:cNvPr id="24" name="object 24"/>
          <p:cNvSpPr txBox="1"/>
          <p:nvPr/>
        </p:nvSpPr>
        <p:spPr>
          <a:xfrm>
            <a:off x="1545463" y="5296001"/>
            <a:ext cx="4191635" cy="830580"/>
          </a:xfrm>
          <a:prstGeom prst="rect">
            <a:avLst/>
          </a:prstGeom>
        </p:spPr>
        <p:txBody>
          <a:bodyPr vert="horz" wrap="square" lIns="0" tIns="12700" rIns="0" bIns="0" rtlCol="0">
            <a:spAutoFit/>
          </a:bodyPr>
          <a:lstStyle/>
          <a:p>
            <a:pPr marL="12700" marR="113664" algn="just">
              <a:lnSpc>
                <a:spcPct val="120000"/>
              </a:lnSpc>
              <a:spcBef>
                <a:spcPts val="100"/>
              </a:spcBef>
            </a:pPr>
            <a:r>
              <a:rPr sz="1100">
                <a:solidFill>
                  <a:srgbClr val="7E7E7E"/>
                </a:solidFill>
                <a:latin typeface="微软雅黑"/>
                <a:cs typeface="微软雅黑"/>
              </a:rPr>
              <a:t>“结婚之后更注重妇科</a:t>
            </a:r>
            <a:r>
              <a:rPr sz="1100" spc="-15">
                <a:solidFill>
                  <a:srgbClr val="7E7E7E"/>
                </a:solidFill>
                <a:latin typeface="微软雅黑"/>
                <a:cs typeface="微软雅黑"/>
              </a:rPr>
              <a:t>这</a:t>
            </a:r>
            <a:r>
              <a:rPr sz="1100">
                <a:solidFill>
                  <a:srgbClr val="7E7E7E"/>
                </a:solidFill>
                <a:latin typeface="微软雅黑"/>
                <a:cs typeface="微软雅黑"/>
              </a:rPr>
              <a:t>一块</a:t>
            </a:r>
            <a:r>
              <a:rPr sz="1100" spc="-15">
                <a:solidFill>
                  <a:srgbClr val="7E7E7E"/>
                </a:solidFill>
                <a:latin typeface="微软雅黑"/>
                <a:cs typeface="微软雅黑"/>
              </a:rPr>
              <a:t>，</a:t>
            </a:r>
            <a:r>
              <a:rPr sz="1100">
                <a:solidFill>
                  <a:srgbClr val="7E7E7E"/>
                </a:solidFill>
                <a:latin typeface="微软雅黑"/>
                <a:cs typeface="微软雅黑"/>
              </a:rPr>
              <a:t>我的</a:t>
            </a:r>
            <a:r>
              <a:rPr sz="1100" spc="-15">
                <a:solidFill>
                  <a:srgbClr val="7E7E7E"/>
                </a:solidFill>
                <a:latin typeface="微软雅黑"/>
                <a:cs typeface="微软雅黑"/>
              </a:rPr>
              <a:t>妇</a:t>
            </a:r>
            <a:r>
              <a:rPr sz="1100">
                <a:solidFill>
                  <a:srgbClr val="7E7E7E"/>
                </a:solidFill>
                <a:latin typeface="微软雅黑"/>
                <a:cs typeface="微软雅黑"/>
              </a:rPr>
              <a:t>科指</a:t>
            </a:r>
            <a:r>
              <a:rPr sz="1100" spc="-15">
                <a:solidFill>
                  <a:srgbClr val="7E7E7E"/>
                </a:solidFill>
                <a:latin typeface="微软雅黑"/>
                <a:cs typeface="微软雅黑"/>
              </a:rPr>
              <a:t>标</a:t>
            </a:r>
            <a:r>
              <a:rPr sz="1100">
                <a:solidFill>
                  <a:srgbClr val="7E7E7E"/>
                </a:solidFill>
                <a:latin typeface="微软雅黑"/>
                <a:cs typeface="微软雅黑"/>
              </a:rPr>
              <a:t>是很</a:t>
            </a:r>
            <a:r>
              <a:rPr sz="1100" spc="-15">
                <a:solidFill>
                  <a:srgbClr val="7E7E7E"/>
                </a:solidFill>
                <a:latin typeface="微软雅黑"/>
                <a:cs typeface="微软雅黑"/>
              </a:rPr>
              <a:t>正</a:t>
            </a:r>
            <a:r>
              <a:rPr sz="1100">
                <a:solidFill>
                  <a:srgbClr val="7E7E7E"/>
                </a:solidFill>
                <a:latin typeface="微软雅黑"/>
                <a:cs typeface="微软雅黑"/>
              </a:rPr>
              <a:t>常的</a:t>
            </a:r>
            <a:r>
              <a:rPr sz="1100" spc="-15">
                <a:solidFill>
                  <a:srgbClr val="7E7E7E"/>
                </a:solidFill>
                <a:latin typeface="微软雅黑"/>
                <a:cs typeface="微软雅黑"/>
              </a:rPr>
              <a:t>。</a:t>
            </a:r>
            <a:r>
              <a:rPr sz="1100">
                <a:solidFill>
                  <a:srgbClr val="7E7E7E"/>
                </a:solidFill>
                <a:latin typeface="微软雅黑"/>
                <a:cs typeface="微软雅黑"/>
              </a:rPr>
              <a:t>我觉得 自我觉得跟平时的这些</a:t>
            </a:r>
            <a:r>
              <a:rPr sz="1100" spc="-15">
                <a:solidFill>
                  <a:srgbClr val="7E7E7E"/>
                </a:solidFill>
                <a:latin typeface="微软雅黑"/>
                <a:cs typeface="微软雅黑"/>
              </a:rPr>
              <a:t>习</a:t>
            </a:r>
            <a:r>
              <a:rPr sz="1100">
                <a:solidFill>
                  <a:srgbClr val="7E7E7E"/>
                </a:solidFill>
                <a:latin typeface="微软雅黑"/>
                <a:cs typeface="微软雅黑"/>
              </a:rPr>
              <a:t>惯还</a:t>
            </a:r>
            <a:r>
              <a:rPr sz="1100" spc="-15">
                <a:solidFill>
                  <a:srgbClr val="7E7E7E"/>
                </a:solidFill>
                <a:latin typeface="微软雅黑"/>
                <a:cs typeface="微软雅黑"/>
              </a:rPr>
              <a:t>有</a:t>
            </a:r>
            <a:r>
              <a:rPr sz="1100">
                <a:solidFill>
                  <a:srgbClr val="7E7E7E"/>
                </a:solidFill>
                <a:latin typeface="微软雅黑"/>
                <a:cs typeface="微软雅黑"/>
              </a:rPr>
              <a:t>使用</a:t>
            </a:r>
            <a:r>
              <a:rPr sz="1100" spc="-15">
                <a:solidFill>
                  <a:srgbClr val="7E7E7E"/>
                </a:solidFill>
                <a:latin typeface="微软雅黑"/>
                <a:cs typeface="微软雅黑"/>
              </a:rPr>
              <a:t>私</a:t>
            </a:r>
            <a:r>
              <a:rPr sz="1100">
                <a:solidFill>
                  <a:srgbClr val="7E7E7E"/>
                </a:solidFill>
                <a:latin typeface="微软雅黑"/>
                <a:cs typeface="微软雅黑"/>
              </a:rPr>
              <a:t>处护</a:t>
            </a:r>
            <a:r>
              <a:rPr sz="1100" spc="-15">
                <a:solidFill>
                  <a:srgbClr val="7E7E7E"/>
                </a:solidFill>
                <a:latin typeface="微软雅黑"/>
                <a:cs typeface="微软雅黑"/>
              </a:rPr>
              <a:t>理</a:t>
            </a:r>
            <a:r>
              <a:rPr sz="1100">
                <a:solidFill>
                  <a:srgbClr val="7E7E7E"/>
                </a:solidFill>
                <a:latin typeface="微软雅黑"/>
                <a:cs typeface="微软雅黑"/>
              </a:rPr>
              <a:t>液，</a:t>
            </a:r>
            <a:r>
              <a:rPr sz="1100" spc="-15">
                <a:solidFill>
                  <a:srgbClr val="7E7E7E"/>
                </a:solidFill>
                <a:latin typeface="微软雅黑"/>
                <a:cs typeface="微软雅黑"/>
              </a:rPr>
              <a:t>我</a:t>
            </a:r>
            <a:r>
              <a:rPr sz="1100">
                <a:solidFill>
                  <a:srgbClr val="7E7E7E"/>
                </a:solidFill>
                <a:latin typeface="微软雅黑"/>
                <a:cs typeface="微软雅黑"/>
              </a:rPr>
              <a:t>觉得</a:t>
            </a:r>
            <a:r>
              <a:rPr sz="1100" spc="-15">
                <a:solidFill>
                  <a:srgbClr val="7E7E7E"/>
                </a:solidFill>
                <a:latin typeface="微软雅黑"/>
                <a:cs typeface="微软雅黑"/>
              </a:rPr>
              <a:t>都</a:t>
            </a:r>
            <a:r>
              <a:rPr sz="1100">
                <a:solidFill>
                  <a:srgbClr val="7E7E7E"/>
                </a:solidFill>
                <a:latin typeface="微软雅黑"/>
                <a:cs typeface="微软雅黑"/>
              </a:rPr>
              <a:t>是有关 系的。”</a:t>
            </a:r>
            <a:endParaRPr sz="1100">
              <a:latin typeface="微软雅黑"/>
              <a:cs typeface="微软雅黑"/>
            </a:endParaRPr>
          </a:p>
          <a:p>
            <a:pPr marR="5080" algn="r">
              <a:lnSpc>
                <a:spcPct val="100000"/>
              </a:lnSpc>
              <a:spcBef>
                <a:spcPts val="260"/>
              </a:spcBef>
            </a:pPr>
            <a:r>
              <a:rPr sz="1100" spc="-5">
                <a:solidFill>
                  <a:srgbClr val="7E7E7E"/>
                </a:solidFill>
                <a:latin typeface="微软雅黑"/>
                <a:cs typeface="微软雅黑"/>
              </a:rPr>
              <a:t>——</a:t>
            </a:r>
            <a:r>
              <a:rPr sz="1100">
                <a:solidFill>
                  <a:srgbClr val="7E7E7E"/>
                </a:solidFill>
                <a:latin typeface="微软雅黑"/>
                <a:cs typeface="微软雅黑"/>
              </a:rPr>
              <a:t>哈尔滨，孙女士</a:t>
            </a:r>
            <a:endParaRPr sz="1100">
              <a:latin typeface="微软雅黑"/>
              <a:cs typeface="微软雅黑"/>
            </a:endParaRPr>
          </a:p>
        </p:txBody>
      </p:sp>
      <p:sp>
        <p:nvSpPr>
          <p:cNvPr id="25" name="object 25"/>
          <p:cNvSpPr/>
          <p:nvPr/>
        </p:nvSpPr>
        <p:spPr>
          <a:xfrm>
            <a:off x="624840" y="5241035"/>
            <a:ext cx="774700" cy="774700"/>
          </a:xfrm>
          <a:custGeom>
            <a:rect l="l" t="t" r="r" b="b"/>
            <a:pathLst>
              <a:path w="774700" h="774700">
                <a:moveTo>
                  <a:pt x="387096" y="0"/>
                </a:moveTo>
                <a:lnTo>
                  <a:pt x="338538" y="3016"/>
                </a:lnTo>
                <a:lnTo>
                  <a:pt x="291781" y="11825"/>
                </a:lnTo>
                <a:lnTo>
                  <a:pt x="247186" y="26061"/>
                </a:lnTo>
                <a:lnTo>
                  <a:pt x="205118" y="45363"/>
                </a:lnTo>
                <a:lnTo>
                  <a:pt x="165937" y="69367"/>
                </a:lnTo>
                <a:lnTo>
                  <a:pt x="130008" y="97710"/>
                </a:lnTo>
                <a:lnTo>
                  <a:pt x="97692" y="130028"/>
                </a:lnTo>
                <a:lnTo>
                  <a:pt x="69353" y="165959"/>
                </a:lnTo>
                <a:lnTo>
                  <a:pt x="45353" y="205140"/>
                </a:lnTo>
                <a:lnTo>
                  <a:pt x="26055" y="247207"/>
                </a:lnTo>
                <a:lnTo>
                  <a:pt x="11821" y="291798"/>
                </a:lnTo>
                <a:lnTo>
                  <a:pt x="3015" y="338548"/>
                </a:lnTo>
                <a:lnTo>
                  <a:pt x="0" y="387095"/>
                </a:lnTo>
                <a:lnTo>
                  <a:pt x="3015" y="435653"/>
                </a:lnTo>
                <a:lnTo>
                  <a:pt x="11821" y="482410"/>
                </a:lnTo>
                <a:lnTo>
                  <a:pt x="26055" y="527005"/>
                </a:lnTo>
                <a:lnTo>
                  <a:pt x="45353" y="569073"/>
                </a:lnTo>
                <a:lnTo>
                  <a:pt x="69353" y="608254"/>
                </a:lnTo>
                <a:lnTo>
                  <a:pt x="97692" y="644183"/>
                </a:lnTo>
                <a:lnTo>
                  <a:pt x="130008" y="676499"/>
                </a:lnTo>
                <a:lnTo>
                  <a:pt x="165937" y="704838"/>
                </a:lnTo>
                <a:lnTo>
                  <a:pt x="205118" y="728838"/>
                </a:lnTo>
                <a:lnTo>
                  <a:pt x="247186" y="748136"/>
                </a:lnTo>
                <a:lnTo>
                  <a:pt x="291781" y="762370"/>
                </a:lnTo>
                <a:lnTo>
                  <a:pt x="338538" y="771176"/>
                </a:lnTo>
                <a:lnTo>
                  <a:pt x="387096" y="774191"/>
                </a:lnTo>
                <a:lnTo>
                  <a:pt x="435653" y="771176"/>
                </a:lnTo>
                <a:lnTo>
                  <a:pt x="482410" y="762370"/>
                </a:lnTo>
                <a:lnTo>
                  <a:pt x="527005" y="748136"/>
                </a:lnTo>
                <a:lnTo>
                  <a:pt x="569073" y="728838"/>
                </a:lnTo>
                <a:lnTo>
                  <a:pt x="608254" y="704838"/>
                </a:lnTo>
                <a:lnTo>
                  <a:pt x="644183" y="676499"/>
                </a:lnTo>
                <a:lnTo>
                  <a:pt x="676499" y="644183"/>
                </a:lnTo>
                <a:lnTo>
                  <a:pt x="704838" y="608254"/>
                </a:lnTo>
                <a:lnTo>
                  <a:pt x="728838" y="569073"/>
                </a:lnTo>
                <a:lnTo>
                  <a:pt x="748136" y="527005"/>
                </a:lnTo>
                <a:lnTo>
                  <a:pt x="762370" y="482410"/>
                </a:lnTo>
                <a:lnTo>
                  <a:pt x="771176" y="435653"/>
                </a:lnTo>
                <a:lnTo>
                  <a:pt x="774191" y="387095"/>
                </a:lnTo>
                <a:lnTo>
                  <a:pt x="771176" y="338548"/>
                </a:lnTo>
                <a:lnTo>
                  <a:pt x="762370" y="291798"/>
                </a:lnTo>
                <a:lnTo>
                  <a:pt x="748136" y="247207"/>
                </a:lnTo>
                <a:lnTo>
                  <a:pt x="728838" y="205140"/>
                </a:lnTo>
                <a:lnTo>
                  <a:pt x="704838" y="165959"/>
                </a:lnTo>
                <a:lnTo>
                  <a:pt x="676499" y="130028"/>
                </a:lnTo>
                <a:lnTo>
                  <a:pt x="644183" y="97710"/>
                </a:lnTo>
                <a:lnTo>
                  <a:pt x="608254" y="69367"/>
                </a:lnTo>
                <a:lnTo>
                  <a:pt x="569073" y="45363"/>
                </a:lnTo>
                <a:lnTo>
                  <a:pt x="527005" y="26061"/>
                </a:lnTo>
                <a:lnTo>
                  <a:pt x="482410" y="11825"/>
                </a:lnTo>
                <a:lnTo>
                  <a:pt x="435653" y="3016"/>
                </a:lnTo>
                <a:lnTo>
                  <a:pt x="387096" y="0"/>
                </a:lnTo>
                <a:close/>
              </a:path>
            </a:pathLst>
          </a:custGeom>
          <a:solidFill>
            <a:srgbClr val="6CBBDB"/>
          </a:solidFill>
        </p:spPr>
        <p:txBody>
          <a:bodyPr wrap="square" lIns="0" tIns="0" rIns="0" bIns="0" rtlCol="0"/>
          <a:lstStyle/>
          <a:p/>
        </p:txBody>
      </p:sp>
      <p:sp>
        <p:nvSpPr>
          <p:cNvPr id="26" name="object 26"/>
          <p:cNvSpPr/>
          <p:nvPr/>
        </p:nvSpPr>
        <p:spPr>
          <a:xfrm>
            <a:off x="987552" y="5405628"/>
            <a:ext cx="390525" cy="609600"/>
          </a:xfrm>
          <a:custGeom>
            <a:rect l="l" t="t" r="r" b="b"/>
            <a:pathLst>
              <a:path w="390525" h="609600">
                <a:moveTo>
                  <a:pt x="182346" y="0"/>
                </a:moveTo>
                <a:lnTo>
                  <a:pt x="0" y="237070"/>
                </a:lnTo>
                <a:lnTo>
                  <a:pt x="8483" y="605370"/>
                </a:lnTo>
                <a:lnTo>
                  <a:pt x="12725" y="605370"/>
                </a:lnTo>
                <a:lnTo>
                  <a:pt x="16967" y="609600"/>
                </a:lnTo>
                <a:lnTo>
                  <a:pt x="21209" y="609600"/>
                </a:lnTo>
                <a:lnTo>
                  <a:pt x="72529" y="606242"/>
                </a:lnTo>
                <a:lnTo>
                  <a:pt x="121867" y="596459"/>
                </a:lnTo>
                <a:lnTo>
                  <a:pt x="168763" y="580682"/>
                </a:lnTo>
                <a:lnTo>
                  <a:pt x="212759" y="559342"/>
                </a:lnTo>
                <a:lnTo>
                  <a:pt x="253396" y="532871"/>
                </a:lnTo>
                <a:lnTo>
                  <a:pt x="290216" y="501701"/>
                </a:lnTo>
                <a:lnTo>
                  <a:pt x="322759" y="466265"/>
                </a:lnTo>
                <a:lnTo>
                  <a:pt x="350567" y="426993"/>
                </a:lnTo>
                <a:lnTo>
                  <a:pt x="373182" y="384317"/>
                </a:lnTo>
                <a:lnTo>
                  <a:pt x="390144" y="338670"/>
                </a:lnTo>
                <a:lnTo>
                  <a:pt x="182346" y="0"/>
                </a:lnTo>
                <a:close/>
              </a:path>
            </a:pathLst>
          </a:custGeom>
          <a:solidFill>
            <a:srgbClr val="4EA2C4"/>
          </a:solidFill>
        </p:spPr>
        <p:txBody>
          <a:bodyPr wrap="square" lIns="0" tIns="0" rIns="0" bIns="0" rtlCol="0"/>
          <a:lstStyle/>
          <a:p/>
        </p:txBody>
      </p:sp>
      <p:sp>
        <p:nvSpPr>
          <p:cNvPr id="27" name="object 27"/>
          <p:cNvSpPr/>
          <p:nvPr/>
        </p:nvSpPr>
        <p:spPr>
          <a:xfrm>
            <a:off x="784471" y="5317235"/>
            <a:ext cx="455295" cy="571500"/>
          </a:xfrm>
          <a:custGeom>
            <a:rect l="l" t="t" r="r" b="b"/>
            <a:pathLst>
              <a:path w="455294" h="571500">
                <a:moveTo>
                  <a:pt x="229585" y="0"/>
                </a:moveTo>
                <a:lnTo>
                  <a:pt x="157203" y="13270"/>
                </a:lnTo>
                <a:lnTo>
                  <a:pt x="98601" y="50600"/>
                </a:lnTo>
                <a:lnTo>
                  <a:pt x="53679" y="108271"/>
                </a:lnTo>
                <a:lnTo>
                  <a:pt x="36316" y="143571"/>
                </a:lnTo>
                <a:lnTo>
                  <a:pt x="22337" y="182560"/>
                </a:lnTo>
                <a:lnTo>
                  <a:pt x="11728" y="224775"/>
                </a:lnTo>
                <a:lnTo>
                  <a:pt x="4477" y="269749"/>
                </a:lnTo>
                <a:lnTo>
                  <a:pt x="572" y="317017"/>
                </a:lnTo>
                <a:lnTo>
                  <a:pt x="0" y="366115"/>
                </a:lnTo>
                <a:lnTo>
                  <a:pt x="2748" y="416577"/>
                </a:lnTo>
                <a:lnTo>
                  <a:pt x="8804" y="467939"/>
                </a:lnTo>
                <a:lnTo>
                  <a:pt x="18157" y="519735"/>
                </a:lnTo>
                <a:lnTo>
                  <a:pt x="30792" y="571500"/>
                </a:lnTo>
                <a:lnTo>
                  <a:pt x="424137" y="571500"/>
                </a:lnTo>
                <a:lnTo>
                  <a:pt x="436773" y="521827"/>
                </a:lnTo>
                <a:lnTo>
                  <a:pt x="446133" y="471585"/>
                </a:lnTo>
                <a:lnTo>
                  <a:pt x="452209" y="421293"/>
                </a:lnTo>
                <a:lnTo>
                  <a:pt x="454996" y="371473"/>
                </a:lnTo>
                <a:lnTo>
                  <a:pt x="454486" y="322645"/>
                </a:lnTo>
                <a:lnTo>
                  <a:pt x="450675" y="275330"/>
                </a:lnTo>
                <a:lnTo>
                  <a:pt x="443556" y="230049"/>
                </a:lnTo>
                <a:lnTo>
                  <a:pt x="433122" y="187323"/>
                </a:lnTo>
                <a:lnTo>
                  <a:pt x="419367" y="147673"/>
                </a:lnTo>
                <a:lnTo>
                  <a:pt x="402286" y="111619"/>
                </a:lnTo>
                <a:lnTo>
                  <a:pt x="358118" y="52386"/>
                </a:lnTo>
                <a:lnTo>
                  <a:pt x="300567" y="13791"/>
                </a:lnTo>
                <a:lnTo>
                  <a:pt x="229585" y="0"/>
                </a:lnTo>
                <a:close/>
              </a:path>
            </a:pathLst>
          </a:custGeom>
          <a:solidFill>
            <a:srgbClr val="301720"/>
          </a:solidFill>
        </p:spPr>
        <p:txBody>
          <a:bodyPr wrap="square" lIns="0" tIns="0" rIns="0" bIns="0" rtlCol="0"/>
          <a:lstStyle/>
          <a:p/>
        </p:txBody>
      </p:sp>
      <p:sp>
        <p:nvSpPr>
          <p:cNvPr id="28" name="object 28"/>
          <p:cNvSpPr/>
          <p:nvPr/>
        </p:nvSpPr>
        <p:spPr>
          <a:xfrm>
            <a:off x="805878" y="5719571"/>
            <a:ext cx="412115" cy="259079"/>
          </a:xfrm>
          <a:custGeom>
            <a:rect l="l" t="t" r="r" b="b"/>
            <a:pathLst>
              <a:path w="412115" h="259077">
                <a:moveTo>
                  <a:pt x="250672" y="0"/>
                </a:moveTo>
                <a:lnTo>
                  <a:pt x="161442" y="0"/>
                </a:lnTo>
                <a:lnTo>
                  <a:pt x="161442" y="67957"/>
                </a:lnTo>
                <a:lnTo>
                  <a:pt x="91950" y="79361"/>
                </a:lnTo>
                <a:lnTo>
                  <a:pt x="45943" y="99731"/>
                </a:lnTo>
                <a:lnTo>
                  <a:pt x="18584" y="127417"/>
                </a:lnTo>
                <a:lnTo>
                  <a:pt x="451" y="198126"/>
                </a:lnTo>
                <a:lnTo>
                  <a:pt x="0" y="237845"/>
                </a:lnTo>
                <a:lnTo>
                  <a:pt x="10218" y="244151"/>
                </a:lnTo>
                <a:lnTo>
                  <a:pt x="21235" y="250058"/>
                </a:lnTo>
                <a:lnTo>
                  <a:pt x="32255" y="255167"/>
                </a:lnTo>
                <a:lnTo>
                  <a:pt x="42481" y="259079"/>
                </a:lnTo>
                <a:lnTo>
                  <a:pt x="365378" y="259079"/>
                </a:lnTo>
                <a:lnTo>
                  <a:pt x="378064" y="255167"/>
                </a:lnTo>
                <a:lnTo>
                  <a:pt x="390347" y="250058"/>
                </a:lnTo>
                <a:lnTo>
                  <a:pt x="401829" y="244151"/>
                </a:lnTo>
                <a:lnTo>
                  <a:pt x="412115" y="237845"/>
                </a:lnTo>
                <a:lnTo>
                  <a:pt x="411663" y="198126"/>
                </a:lnTo>
                <a:lnTo>
                  <a:pt x="393530" y="127417"/>
                </a:lnTo>
                <a:lnTo>
                  <a:pt x="366171" y="99731"/>
                </a:lnTo>
                <a:lnTo>
                  <a:pt x="320164" y="79361"/>
                </a:lnTo>
                <a:lnTo>
                  <a:pt x="250672" y="67957"/>
                </a:lnTo>
                <a:lnTo>
                  <a:pt x="250672" y="0"/>
                </a:lnTo>
                <a:close/>
              </a:path>
            </a:pathLst>
          </a:custGeom>
          <a:solidFill>
            <a:srgbClr val="F6CDB0"/>
          </a:solidFill>
        </p:spPr>
        <p:txBody>
          <a:bodyPr wrap="square" lIns="0" tIns="0" rIns="0" bIns="0" rtlCol="0"/>
          <a:lstStyle/>
          <a:p/>
        </p:txBody>
      </p:sp>
      <p:sp>
        <p:nvSpPr>
          <p:cNvPr id="29" name="object 29"/>
          <p:cNvSpPr/>
          <p:nvPr/>
        </p:nvSpPr>
        <p:spPr>
          <a:xfrm>
            <a:off x="963167" y="5724144"/>
            <a:ext cx="93345" cy="25400"/>
          </a:xfrm>
          <a:custGeom>
            <a:rect l="l" t="t" r="r" b="b"/>
            <a:pathLst>
              <a:path w="93344" h="25400">
                <a:moveTo>
                  <a:pt x="92963" y="0"/>
                </a:moveTo>
                <a:lnTo>
                  <a:pt x="0" y="0"/>
                </a:lnTo>
                <a:lnTo>
                  <a:pt x="18685" y="18859"/>
                </a:lnTo>
                <a:lnTo>
                  <a:pt x="48067" y="25145"/>
                </a:lnTo>
                <a:lnTo>
                  <a:pt x="76657" y="18859"/>
                </a:lnTo>
                <a:lnTo>
                  <a:pt x="92963" y="0"/>
                </a:lnTo>
                <a:close/>
              </a:path>
            </a:pathLst>
          </a:custGeom>
          <a:solidFill>
            <a:srgbClr val="E8A987"/>
          </a:solidFill>
        </p:spPr>
        <p:txBody>
          <a:bodyPr wrap="square" lIns="0" tIns="0" rIns="0" bIns="0" rtlCol="0"/>
          <a:lstStyle/>
          <a:p/>
        </p:txBody>
      </p:sp>
      <p:sp>
        <p:nvSpPr>
          <p:cNvPr id="30" name="object 30"/>
          <p:cNvSpPr/>
          <p:nvPr/>
        </p:nvSpPr>
        <p:spPr>
          <a:xfrm>
            <a:off x="871143" y="5423915"/>
            <a:ext cx="277495" cy="312420"/>
          </a:xfrm>
          <a:custGeom>
            <a:rect l="l" t="t" r="r" b="b"/>
            <a:pathLst>
              <a:path w="277494" h="312420">
                <a:moveTo>
                  <a:pt x="147002" y="0"/>
                </a:moveTo>
                <a:lnTo>
                  <a:pt x="94967" y="4759"/>
                </a:lnTo>
                <a:lnTo>
                  <a:pt x="55771" y="19852"/>
                </a:lnTo>
                <a:lnTo>
                  <a:pt x="14264" y="85912"/>
                </a:lnTo>
                <a:lnTo>
                  <a:pt x="11137" y="139319"/>
                </a:lnTo>
                <a:lnTo>
                  <a:pt x="594" y="151403"/>
                </a:lnTo>
                <a:lnTo>
                  <a:pt x="0" y="182076"/>
                </a:lnTo>
                <a:lnTo>
                  <a:pt x="8158" y="213535"/>
                </a:lnTo>
                <a:lnTo>
                  <a:pt x="23876" y="227977"/>
                </a:lnTo>
                <a:lnTo>
                  <a:pt x="42983" y="260765"/>
                </a:lnTo>
                <a:lnTo>
                  <a:pt x="68456" y="287615"/>
                </a:lnTo>
                <a:lnTo>
                  <a:pt x="100296" y="305757"/>
                </a:lnTo>
                <a:lnTo>
                  <a:pt x="138506" y="312420"/>
                </a:lnTo>
                <a:lnTo>
                  <a:pt x="176716" y="305757"/>
                </a:lnTo>
                <a:lnTo>
                  <a:pt x="208556" y="287615"/>
                </a:lnTo>
                <a:lnTo>
                  <a:pt x="234028" y="260765"/>
                </a:lnTo>
                <a:lnTo>
                  <a:pt x="253136" y="227977"/>
                </a:lnTo>
                <a:lnTo>
                  <a:pt x="268853" y="214124"/>
                </a:lnTo>
                <a:lnTo>
                  <a:pt x="277012" y="183648"/>
                </a:lnTo>
                <a:lnTo>
                  <a:pt x="276417" y="153171"/>
                </a:lnTo>
                <a:lnTo>
                  <a:pt x="265874" y="139319"/>
                </a:lnTo>
                <a:lnTo>
                  <a:pt x="264106" y="87522"/>
                </a:lnTo>
                <a:lnTo>
                  <a:pt x="252762" y="48307"/>
                </a:lnTo>
                <a:lnTo>
                  <a:pt x="230414" y="21059"/>
                </a:lnTo>
                <a:lnTo>
                  <a:pt x="195636" y="5162"/>
                </a:lnTo>
                <a:lnTo>
                  <a:pt x="147002" y="0"/>
                </a:lnTo>
                <a:close/>
              </a:path>
            </a:pathLst>
          </a:custGeom>
          <a:solidFill>
            <a:srgbClr val="F6CDB0"/>
          </a:solidFill>
        </p:spPr>
        <p:txBody>
          <a:bodyPr wrap="square" lIns="0" tIns="0" rIns="0" bIns="0" rtlCol="0"/>
          <a:lstStyle/>
          <a:p/>
        </p:txBody>
      </p:sp>
      <p:sp>
        <p:nvSpPr>
          <p:cNvPr id="31" name="object 31"/>
          <p:cNvSpPr/>
          <p:nvPr/>
        </p:nvSpPr>
        <p:spPr>
          <a:xfrm>
            <a:off x="805865" y="5821679"/>
            <a:ext cx="412115" cy="193675"/>
          </a:xfrm>
          <a:custGeom>
            <a:rect l="l" t="t" r="r" b="b"/>
            <a:pathLst>
              <a:path w="412115" h="193675">
                <a:moveTo>
                  <a:pt x="38214" y="0"/>
                </a:moveTo>
                <a:lnTo>
                  <a:pt x="14332" y="28135"/>
                </a:lnTo>
                <a:lnTo>
                  <a:pt x="3186" y="61007"/>
                </a:lnTo>
                <a:lnTo>
                  <a:pt x="0" y="97037"/>
                </a:lnTo>
                <a:lnTo>
                  <a:pt x="0" y="134645"/>
                </a:lnTo>
                <a:lnTo>
                  <a:pt x="46169" y="158047"/>
                </a:lnTo>
                <a:lnTo>
                  <a:pt x="95524" y="176717"/>
                </a:lnTo>
                <a:lnTo>
                  <a:pt x="148063" y="189077"/>
                </a:lnTo>
                <a:lnTo>
                  <a:pt x="203784" y="193548"/>
                </a:lnTo>
                <a:lnTo>
                  <a:pt x="260168" y="189077"/>
                </a:lnTo>
                <a:lnTo>
                  <a:pt x="314164" y="176717"/>
                </a:lnTo>
                <a:lnTo>
                  <a:pt x="364977" y="158047"/>
                </a:lnTo>
                <a:lnTo>
                  <a:pt x="411810" y="134645"/>
                </a:lnTo>
                <a:lnTo>
                  <a:pt x="411146" y="97037"/>
                </a:lnTo>
                <a:lnTo>
                  <a:pt x="406503" y="61007"/>
                </a:lnTo>
                <a:lnTo>
                  <a:pt x="405696" y="58902"/>
                </a:lnTo>
                <a:lnTo>
                  <a:pt x="203784" y="58902"/>
                </a:lnTo>
                <a:lnTo>
                  <a:pt x="152241" y="54431"/>
                </a:lnTo>
                <a:lnTo>
                  <a:pt x="106668" y="42071"/>
                </a:lnTo>
                <a:lnTo>
                  <a:pt x="68261" y="23401"/>
                </a:lnTo>
                <a:lnTo>
                  <a:pt x="38214" y="0"/>
                </a:lnTo>
                <a:close/>
              </a:path>
              <a:path w="412115" h="193675">
                <a:moveTo>
                  <a:pt x="369354" y="0"/>
                </a:moveTo>
                <a:lnTo>
                  <a:pt x="341096" y="23401"/>
                </a:lnTo>
                <a:lnTo>
                  <a:pt x="302490" y="42071"/>
                </a:lnTo>
                <a:lnTo>
                  <a:pt x="255923" y="54431"/>
                </a:lnTo>
                <a:lnTo>
                  <a:pt x="203784" y="58902"/>
                </a:lnTo>
                <a:lnTo>
                  <a:pt x="405696" y="58902"/>
                </a:lnTo>
                <a:lnTo>
                  <a:pt x="393899" y="28135"/>
                </a:lnTo>
                <a:lnTo>
                  <a:pt x="369354" y="0"/>
                </a:lnTo>
                <a:close/>
              </a:path>
            </a:pathLst>
          </a:custGeom>
          <a:solidFill>
            <a:srgbClr val="FF0000"/>
          </a:solidFill>
        </p:spPr>
        <p:txBody>
          <a:bodyPr wrap="square" lIns="0" tIns="0" rIns="0" bIns="0" rtlCol="0"/>
          <a:lstStyle/>
          <a:p/>
        </p:txBody>
      </p:sp>
      <p:sp>
        <p:nvSpPr>
          <p:cNvPr id="32" name="object 32"/>
          <p:cNvSpPr/>
          <p:nvPr/>
        </p:nvSpPr>
        <p:spPr>
          <a:xfrm>
            <a:off x="871660" y="5402457"/>
            <a:ext cx="277495" cy="161925"/>
          </a:xfrm>
          <a:custGeom>
            <a:rect l="l" t="t" r="r" b="b"/>
            <a:pathLst>
              <a:path w="277494" h="161925">
                <a:moveTo>
                  <a:pt x="145465" y="0"/>
                </a:moveTo>
                <a:lnTo>
                  <a:pt x="86665" y="7005"/>
                </a:lnTo>
                <a:lnTo>
                  <a:pt x="36680" y="36649"/>
                </a:lnTo>
                <a:lnTo>
                  <a:pt x="5461" y="88385"/>
                </a:lnTo>
                <a:lnTo>
                  <a:pt x="0" y="122367"/>
                </a:lnTo>
                <a:lnTo>
                  <a:pt x="2962" y="161666"/>
                </a:lnTo>
                <a:lnTo>
                  <a:pt x="19815" y="161666"/>
                </a:lnTo>
                <a:lnTo>
                  <a:pt x="24032" y="144521"/>
                </a:lnTo>
                <a:lnTo>
                  <a:pt x="47931" y="144521"/>
                </a:lnTo>
                <a:lnTo>
                  <a:pt x="49330" y="136012"/>
                </a:lnTo>
                <a:lnTo>
                  <a:pt x="95698" y="136012"/>
                </a:lnTo>
                <a:lnTo>
                  <a:pt x="95698" y="114549"/>
                </a:lnTo>
                <a:lnTo>
                  <a:pt x="198122" y="114549"/>
                </a:lnTo>
                <a:lnTo>
                  <a:pt x="201095" y="88895"/>
                </a:lnTo>
                <a:lnTo>
                  <a:pt x="266728" y="88895"/>
                </a:lnTo>
                <a:lnTo>
                  <a:pt x="228418" y="33137"/>
                </a:lnTo>
                <a:lnTo>
                  <a:pt x="175060" y="5158"/>
                </a:lnTo>
                <a:lnTo>
                  <a:pt x="145465" y="0"/>
                </a:lnTo>
                <a:close/>
              </a:path>
              <a:path w="277494" h="161925">
                <a:moveTo>
                  <a:pt x="47931" y="144521"/>
                </a:moveTo>
                <a:lnTo>
                  <a:pt x="24032" y="144521"/>
                </a:lnTo>
                <a:lnTo>
                  <a:pt x="24032" y="161666"/>
                </a:lnTo>
                <a:lnTo>
                  <a:pt x="45114" y="161666"/>
                </a:lnTo>
                <a:lnTo>
                  <a:pt x="47931" y="144521"/>
                </a:lnTo>
                <a:close/>
              </a:path>
              <a:path w="277494" h="161925">
                <a:moveTo>
                  <a:pt x="95698" y="136012"/>
                </a:moveTo>
                <a:lnTo>
                  <a:pt x="49330" y="136012"/>
                </a:lnTo>
                <a:lnTo>
                  <a:pt x="53546" y="161666"/>
                </a:lnTo>
                <a:lnTo>
                  <a:pt x="95698" y="161666"/>
                </a:lnTo>
                <a:lnTo>
                  <a:pt x="95698" y="136012"/>
                </a:lnTo>
                <a:close/>
              </a:path>
              <a:path w="277494" h="161925">
                <a:moveTo>
                  <a:pt x="198122" y="114549"/>
                </a:moveTo>
                <a:lnTo>
                  <a:pt x="95698" y="114549"/>
                </a:lnTo>
                <a:lnTo>
                  <a:pt x="104130" y="161666"/>
                </a:lnTo>
                <a:lnTo>
                  <a:pt x="142078" y="161666"/>
                </a:lnTo>
                <a:lnTo>
                  <a:pt x="146294" y="144521"/>
                </a:lnTo>
                <a:lnTo>
                  <a:pt x="194649" y="144521"/>
                </a:lnTo>
                <a:lnTo>
                  <a:pt x="198122" y="114549"/>
                </a:lnTo>
                <a:close/>
              </a:path>
              <a:path w="277494" h="161925">
                <a:moveTo>
                  <a:pt x="194649" y="144521"/>
                </a:moveTo>
                <a:lnTo>
                  <a:pt x="146294" y="144521"/>
                </a:lnTo>
                <a:lnTo>
                  <a:pt x="150511" y="161666"/>
                </a:lnTo>
                <a:lnTo>
                  <a:pt x="192662" y="161666"/>
                </a:lnTo>
                <a:lnTo>
                  <a:pt x="194649" y="144521"/>
                </a:lnTo>
                <a:close/>
              </a:path>
              <a:path w="277494" h="161925">
                <a:moveTo>
                  <a:pt x="266728" y="88895"/>
                </a:moveTo>
                <a:lnTo>
                  <a:pt x="201095" y="88895"/>
                </a:lnTo>
                <a:lnTo>
                  <a:pt x="201095" y="161666"/>
                </a:lnTo>
                <a:lnTo>
                  <a:pt x="251679" y="161666"/>
                </a:lnTo>
                <a:lnTo>
                  <a:pt x="251679" y="148839"/>
                </a:lnTo>
                <a:lnTo>
                  <a:pt x="276432" y="148839"/>
                </a:lnTo>
                <a:lnTo>
                  <a:pt x="275218" y="120292"/>
                </a:lnTo>
                <a:lnTo>
                  <a:pt x="266728" y="88895"/>
                </a:lnTo>
                <a:close/>
              </a:path>
              <a:path w="277494" h="161925">
                <a:moveTo>
                  <a:pt x="276432" y="148839"/>
                </a:moveTo>
                <a:lnTo>
                  <a:pt x="251679" y="148839"/>
                </a:lnTo>
                <a:lnTo>
                  <a:pt x="255895" y="161666"/>
                </a:lnTo>
                <a:lnTo>
                  <a:pt x="276977" y="161666"/>
                </a:lnTo>
                <a:lnTo>
                  <a:pt x="276432" y="148839"/>
                </a:lnTo>
                <a:close/>
              </a:path>
            </a:pathLst>
          </a:custGeom>
          <a:solidFill>
            <a:srgbClr val="301720"/>
          </a:solidFill>
        </p:spPr>
        <p:txBody>
          <a:bodyPr wrap="square" lIns="0" tIns="0" rIns="0" bIns="0" rtlCol="0"/>
          <a:lstStyle/>
          <a:p/>
        </p:txBody>
      </p:sp>
      <p:graphicFrame>
        <p:nvGraphicFramePr>
          <p:cNvPr id="33" name="object 33"/>
          <p:cNvGraphicFramePr>
            <a:graphicFrameLocks noGrp="1"/>
          </p:cNvGraphicFramePr>
          <p:nvPr/>
        </p:nvGraphicFramePr>
        <p:xfrm>
          <a:off x="5835141" y="4417014"/>
          <a:ext cx="6090920" cy="1867535"/>
        </p:xfrm>
        <a:graphic>
          <a:graphicData uri="http://schemas.openxmlformats.org/drawingml/2006/table">
            <a:tbl>
              <a:tblPr firstRow="1" bandRow="1">
                <a:tableStyleId>{2D5ABB26-0587-4C30-8999-92F81FD0307C}</a:tableStyleId>
              </a:tblPr>
              <a:tblGrid>
                <a:gridCol w="1924050"/>
                <a:gridCol w="158750"/>
                <a:gridCol w="795019"/>
                <a:gridCol w="795019"/>
                <a:gridCol w="795020"/>
                <a:gridCol w="795020"/>
                <a:gridCol w="795654"/>
              </a:tblGrid>
              <a:tr h="286684">
                <a:tc>
                  <a:txBody>
                    <a:bodyPr vert="horz" wrap="square"/>
                    <a:lstStyle/>
                    <a:p>
                      <a:pPr marR="3175">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100">
                        <a:latin typeface="Times New Roman"/>
                        <a:cs typeface="Times New Roman"/>
                      </a:endParaRPr>
                    </a:p>
                  </a:txBody>
                  <a:tcPr marL="0" marR="0" marT="0" marB="0">
                    <a:lnB w="28575">
                      <a:solidFill>
                        <a:srgbClr val="FFFFFF"/>
                      </a:solidFill>
                      <a:prstDash val="solid"/>
                    </a:lnB>
                  </a:tcPr>
                </a:tc>
                <a:tc>
                  <a:txBody>
                    <a:bodyPr vert="horz" wrap="square"/>
                    <a:lstStyle/>
                    <a:p>
                      <a:pPr algn="ctr">
                        <a:lnSpc>
                          <a:spcPct val="100000"/>
                        </a:lnSpc>
                        <a:spcBef>
                          <a:spcPts val="65"/>
                        </a:spcBef>
                      </a:pPr>
                      <a:r>
                        <a:rPr sz="1050" b="1" spc="-5">
                          <a:solidFill>
                            <a:srgbClr val="585858"/>
                          </a:solidFill>
                          <a:latin typeface="微软雅黑"/>
                          <a:cs typeface="微软雅黑"/>
                        </a:rPr>
                        <a:t>18-25</a:t>
                      </a:r>
                      <a:r>
                        <a:rPr sz="1050" b="1" spc="5">
                          <a:solidFill>
                            <a:srgbClr val="585858"/>
                          </a:solidFill>
                          <a:latin typeface="微软雅黑"/>
                          <a:cs typeface="微软雅黑"/>
                        </a:rPr>
                        <a:t>岁</a:t>
                      </a:r>
                      <a:endParaRPr sz="1050">
                        <a:latin typeface="微软雅黑"/>
                        <a:cs typeface="微软雅黑"/>
                      </a:endParaRPr>
                    </a:p>
                  </a:txBody>
                  <a:tcPr marL="0" marR="0" marT="8255" marB="0">
                    <a:lnB w="28575">
                      <a:solidFill>
                        <a:srgbClr val="FFFFFF"/>
                      </a:solidFill>
                      <a:prstDash val="solid"/>
                    </a:lnB>
                  </a:tcPr>
                </a:tc>
                <a:tc>
                  <a:txBody>
                    <a:bodyPr vert="horz" wrap="square"/>
                    <a:lstStyle/>
                    <a:p>
                      <a:pPr algn="ctr">
                        <a:lnSpc>
                          <a:spcPct val="100000"/>
                        </a:lnSpc>
                        <a:spcBef>
                          <a:spcPts val="65"/>
                        </a:spcBef>
                      </a:pPr>
                      <a:r>
                        <a:rPr sz="1050" b="1" spc="-5">
                          <a:solidFill>
                            <a:srgbClr val="585858"/>
                          </a:solidFill>
                          <a:latin typeface="微软雅黑"/>
                          <a:cs typeface="微软雅黑"/>
                        </a:rPr>
                        <a:t>26-30</a:t>
                      </a:r>
                      <a:r>
                        <a:rPr sz="1050" b="1" spc="5">
                          <a:solidFill>
                            <a:srgbClr val="585858"/>
                          </a:solidFill>
                          <a:latin typeface="微软雅黑"/>
                          <a:cs typeface="微软雅黑"/>
                        </a:rPr>
                        <a:t>岁</a:t>
                      </a:r>
                      <a:endParaRPr sz="1050">
                        <a:latin typeface="微软雅黑"/>
                        <a:cs typeface="微软雅黑"/>
                      </a:endParaRPr>
                    </a:p>
                  </a:txBody>
                  <a:tcPr marL="0" marR="0" marT="8255" marB="0"/>
                </a:tc>
                <a:tc>
                  <a:txBody>
                    <a:bodyPr vert="horz" wrap="square"/>
                    <a:lstStyle/>
                    <a:p>
                      <a:pPr algn="ctr">
                        <a:lnSpc>
                          <a:spcPct val="100000"/>
                        </a:lnSpc>
                        <a:spcBef>
                          <a:spcPts val="65"/>
                        </a:spcBef>
                      </a:pPr>
                      <a:r>
                        <a:rPr sz="1050" b="1" spc="-5">
                          <a:solidFill>
                            <a:srgbClr val="585858"/>
                          </a:solidFill>
                          <a:latin typeface="微软雅黑"/>
                          <a:cs typeface="微软雅黑"/>
                        </a:rPr>
                        <a:t>31-35</a:t>
                      </a:r>
                      <a:r>
                        <a:rPr sz="1050" b="1" spc="5">
                          <a:solidFill>
                            <a:srgbClr val="585858"/>
                          </a:solidFill>
                          <a:latin typeface="微软雅黑"/>
                          <a:cs typeface="微软雅黑"/>
                        </a:rPr>
                        <a:t>岁</a:t>
                      </a:r>
                      <a:endParaRPr sz="1050">
                        <a:latin typeface="微软雅黑"/>
                        <a:cs typeface="微软雅黑"/>
                      </a:endParaRPr>
                    </a:p>
                  </a:txBody>
                  <a:tcPr marL="0" marR="0" marT="8255" marB="0"/>
                </a:tc>
                <a:tc>
                  <a:txBody>
                    <a:bodyPr vert="horz" wrap="square"/>
                    <a:lstStyle/>
                    <a:p>
                      <a:pPr algn="ctr">
                        <a:lnSpc>
                          <a:spcPct val="100000"/>
                        </a:lnSpc>
                        <a:spcBef>
                          <a:spcPts val="65"/>
                        </a:spcBef>
                      </a:pPr>
                      <a:r>
                        <a:rPr sz="1050" b="1" spc="-5">
                          <a:solidFill>
                            <a:srgbClr val="585858"/>
                          </a:solidFill>
                          <a:latin typeface="微软雅黑"/>
                          <a:cs typeface="微软雅黑"/>
                        </a:rPr>
                        <a:t>36-40</a:t>
                      </a:r>
                      <a:r>
                        <a:rPr sz="1050" b="1" spc="5">
                          <a:solidFill>
                            <a:srgbClr val="585858"/>
                          </a:solidFill>
                          <a:latin typeface="微软雅黑"/>
                          <a:cs typeface="微软雅黑"/>
                        </a:rPr>
                        <a:t>岁</a:t>
                      </a:r>
                      <a:endParaRPr sz="1050">
                        <a:latin typeface="微软雅黑"/>
                        <a:cs typeface="微软雅黑"/>
                      </a:endParaRPr>
                    </a:p>
                  </a:txBody>
                  <a:tcPr marL="0" marR="0" marT="8255" marB="0"/>
                </a:tc>
                <a:tc>
                  <a:txBody>
                    <a:bodyPr vert="horz" wrap="square"/>
                    <a:lstStyle/>
                    <a:p>
                      <a:pPr algn="ctr">
                        <a:lnSpc>
                          <a:spcPct val="100000"/>
                        </a:lnSpc>
                        <a:spcBef>
                          <a:spcPts val="65"/>
                        </a:spcBef>
                      </a:pPr>
                      <a:r>
                        <a:rPr sz="1050" b="1" spc="-5">
                          <a:solidFill>
                            <a:srgbClr val="585858"/>
                          </a:solidFill>
                          <a:latin typeface="微软雅黑"/>
                          <a:cs typeface="微软雅黑"/>
                        </a:rPr>
                        <a:t>41-45</a:t>
                      </a:r>
                      <a:r>
                        <a:rPr sz="1050" b="1" spc="5">
                          <a:solidFill>
                            <a:srgbClr val="585858"/>
                          </a:solidFill>
                          <a:latin typeface="微软雅黑"/>
                          <a:cs typeface="微软雅黑"/>
                        </a:rPr>
                        <a:t>岁</a:t>
                      </a:r>
                      <a:endParaRPr sz="1050">
                        <a:latin typeface="微软雅黑"/>
                        <a:cs typeface="微软雅黑"/>
                      </a:endParaRPr>
                    </a:p>
                  </a:txBody>
                  <a:tcPr marL="0" marR="0" marT="8255" marB="0"/>
                </a:tc>
              </a:tr>
              <a:tr h="423671">
                <a:tc>
                  <a:txBody>
                    <a:bodyPr vert="horz" wrap="square"/>
                    <a:lstStyle/>
                    <a:p>
                      <a:pPr algn="r">
                        <a:lnSpc>
                          <a:spcPct val="100000"/>
                        </a:lnSpc>
                        <a:spcBef>
                          <a:spcPts val="1080"/>
                        </a:spcBef>
                      </a:pPr>
                      <a:r>
                        <a:rPr sz="1050">
                          <a:solidFill>
                            <a:srgbClr val="585858"/>
                          </a:solidFill>
                          <a:latin typeface="微软雅黑"/>
                          <a:cs typeface="微软雅黑"/>
                        </a:rPr>
                        <a:t>基础清洁作用</a:t>
                      </a:r>
                      <a:endParaRPr sz="1050">
                        <a:latin typeface="微软雅黑"/>
                        <a:cs typeface="微软雅黑"/>
                      </a:endParaRPr>
                    </a:p>
                  </a:txBody>
                  <a:tcPr marL="0" marR="0" marT="137160" marB="0"/>
                </a:tc>
                <a:tc>
                  <a:txBody>
                    <a:bodyPr vert="horz" wrap="square"/>
                    <a:lstStyle/>
                    <a:p>
                      <a:pPr>
                        <a:lnSpc>
                          <a:spcPct val="100000"/>
                        </a:lnSpc>
                      </a:pPr>
                      <a:endParaRPr sz="1100">
                        <a:latin typeface="Times New Roman"/>
                        <a:cs typeface="Times New Roman"/>
                      </a:endParaRPr>
                    </a:p>
                  </a:txBody>
                  <a:tcPr marL="0" marR="0" marT="0" marB="0">
                    <a:lnR w="28575">
                      <a:solidFill>
                        <a:srgbClr val="FFFFFF"/>
                      </a:solidFill>
                      <a:prstDash val="solid"/>
                    </a:lnR>
                    <a:lnT w="28575">
                      <a:solidFill>
                        <a:srgbClr val="FFFFFF"/>
                      </a:solidFill>
                      <a:prstDash val="solid"/>
                    </a:lnT>
                    <a:lnB w="28575">
                      <a:solidFill>
                        <a:srgbClr val="FFFFFF"/>
                      </a:solidFill>
                      <a:prstDash val="solid"/>
                    </a:lnB>
                  </a:tcPr>
                </a:tc>
                <a:tc>
                  <a:txBody>
                    <a:bodyPr vert="horz" wrap="square"/>
                    <a:lstStyle/>
                    <a:p>
                      <a:pPr marL="1905" algn="ctr">
                        <a:lnSpc>
                          <a:spcPct val="100000"/>
                        </a:lnSpc>
                        <a:spcBef>
                          <a:spcPts val="1080"/>
                        </a:spcBef>
                      </a:pPr>
                      <a:r>
                        <a:rPr sz="1050" b="1">
                          <a:solidFill>
                            <a:srgbClr val="FFFFFF"/>
                          </a:solidFill>
                          <a:latin typeface="微软雅黑"/>
                          <a:cs typeface="微软雅黑"/>
                        </a:rPr>
                        <a:t>113.3</a:t>
                      </a:r>
                      <a:endParaRPr sz="1050">
                        <a:latin typeface="微软雅黑"/>
                        <a:cs typeface="微软雅黑"/>
                      </a:endParaRPr>
                    </a:p>
                  </a:txBody>
                  <a:tcPr marL="0" marR="0" marT="137160" marB="0">
                    <a:lnL w="28575">
                      <a:solidFill>
                        <a:srgbClr val="FFFFFF"/>
                      </a:solidFill>
                      <a:prstDash val="solid"/>
                    </a:lnL>
                    <a:lnR w="28575">
                      <a:solidFill>
                        <a:srgbClr val="FFFFFF"/>
                      </a:solidFill>
                      <a:prstDash val="solid"/>
                    </a:lnR>
                    <a:lnT w="28575">
                      <a:solidFill>
                        <a:srgbClr val="FFFFFF"/>
                      </a:solidFill>
                      <a:prstDash val="solid"/>
                    </a:lnT>
                    <a:lnB w="28575">
                      <a:solidFill>
                        <a:srgbClr val="FFFFFF"/>
                      </a:solidFill>
                      <a:prstDash val="solid"/>
                    </a:lnB>
                    <a:solidFill>
                      <a:srgbClr val="B1D234"/>
                    </a:solidFill>
                  </a:tcPr>
                </a:tc>
                <a:tc>
                  <a:txBody>
                    <a:bodyPr vert="horz" wrap="square"/>
                    <a:lstStyle/>
                    <a:p>
                      <a:pPr>
                        <a:lnSpc>
                          <a:spcPct val="100000"/>
                        </a:lnSpc>
                      </a:pPr>
                      <a:endParaRPr sz="1100">
                        <a:latin typeface="Times New Roman"/>
                        <a:cs typeface="Times New Roman"/>
                      </a:endParaRPr>
                    </a:p>
                  </a:txBody>
                  <a:tcPr marL="0" marR="0" marT="0" marB="0">
                    <a:lnL w="28575">
                      <a:solidFill>
                        <a:srgbClr val="FFFFFF"/>
                      </a:solidFill>
                      <a:prstDash val="solid"/>
                    </a:lnL>
                    <a:lnB w="28575">
                      <a:solidFill>
                        <a:srgbClr val="FFFFFF"/>
                      </a:solidFill>
                      <a:prstDash val="solid"/>
                    </a:lnB>
                  </a:tcPr>
                </a:tc>
                <a:tc>
                  <a:txBody>
                    <a:bodyPr vert="horz" wrap="square"/>
                    <a:lstStyle/>
                    <a:p>
                      <a:pPr>
                        <a:lnSpc>
                          <a:spcPct val="100000"/>
                        </a:lnSpc>
                      </a:pPr>
                      <a:endParaRPr sz="1100">
                        <a:latin typeface="Times New Roman"/>
                        <a:cs typeface="Times New Roman"/>
                      </a:endParaRPr>
                    </a:p>
                  </a:txBody>
                  <a:tcPr marL="0" marR="0" marT="0" marB="0">
                    <a:lnB w="28575">
                      <a:solidFill>
                        <a:srgbClr val="FFFFFF"/>
                      </a:solidFill>
                      <a:prstDash val="solid"/>
                    </a:lnB>
                  </a:tcPr>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100">
                        <a:latin typeface="Times New Roman"/>
                        <a:cs typeface="Times New Roman"/>
                      </a:endParaRPr>
                    </a:p>
                  </a:txBody>
                  <a:tcPr marL="0" marR="0" marT="0" marB="0"/>
                </a:tc>
              </a:tr>
              <a:tr h="423545">
                <a:tc>
                  <a:txBody>
                    <a:bodyPr vert="horz" wrap="square"/>
                    <a:lstStyle/>
                    <a:p>
                      <a:pPr algn="r">
                        <a:lnSpc>
                          <a:spcPct val="100000"/>
                        </a:lnSpc>
                        <a:spcBef>
                          <a:spcPts val="1080"/>
                        </a:spcBef>
                      </a:pPr>
                      <a:r>
                        <a:rPr sz="1050">
                          <a:solidFill>
                            <a:srgbClr val="585858"/>
                          </a:solidFill>
                          <a:latin typeface="微软雅黑"/>
                          <a:cs typeface="微软雅黑"/>
                        </a:rPr>
                        <a:t>对妇科疾病具</a:t>
                      </a:r>
                      <a:r>
                        <a:rPr sz="1050" spc="-15">
                          <a:solidFill>
                            <a:srgbClr val="585858"/>
                          </a:solidFill>
                          <a:latin typeface="微软雅黑"/>
                          <a:cs typeface="微软雅黑"/>
                        </a:rPr>
                        <a:t>有</a:t>
                      </a:r>
                      <a:r>
                        <a:rPr sz="1050">
                          <a:solidFill>
                            <a:srgbClr val="585858"/>
                          </a:solidFill>
                          <a:latin typeface="微软雅黑"/>
                          <a:cs typeface="微软雅黑"/>
                        </a:rPr>
                        <a:t>预</a:t>
                      </a:r>
                      <a:r>
                        <a:rPr sz="1050" spc="-15">
                          <a:solidFill>
                            <a:srgbClr val="585858"/>
                          </a:solidFill>
                          <a:latin typeface="微软雅黑"/>
                          <a:cs typeface="微软雅黑"/>
                        </a:rPr>
                        <a:t>防</a:t>
                      </a:r>
                      <a:r>
                        <a:rPr sz="1050">
                          <a:solidFill>
                            <a:srgbClr val="585858"/>
                          </a:solidFill>
                          <a:latin typeface="微软雅黑"/>
                          <a:cs typeface="微软雅黑"/>
                        </a:rPr>
                        <a:t>作用</a:t>
                      </a:r>
                      <a:endParaRPr sz="1050">
                        <a:latin typeface="微软雅黑"/>
                        <a:cs typeface="微软雅黑"/>
                      </a:endParaRPr>
                    </a:p>
                  </a:txBody>
                  <a:tcPr marL="0" marR="0" marT="137160" marB="0"/>
                </a:tc>
                <a:tc>
                  <a:txBody>
                    <a:bodyPr vert="horz" wrap="square"/>
                    <a:lstStyle/>
                    <a:p>
                      <a:pPr>
                        <a:lnSpc>
                          <a:spcPct val="100000"/>
                        </a:lnSpc>
                      </a:pPr>
                      <a:endParaRPr sz="1100">
                        <a:latin typeface="Times New Roman"/>
                        <a:cs typeface="Times New Roman"/>
                      </a:endParaRPr>
                    </a:p>
                  </a:txBody>
                  <a:tcPr marL="0" marR="0" marT="0" marB="0">
                    <a:lnR w="28575">
                      <a:solidFill>
                        <a:srgbClr val="FFFFFF"/>
                      </a:solidFill>
                      <a:prstDash val="solid"/>
                    </a:lnR>
                    <a:lnT w="28575">
                      <a:solidFill>
                        <a:srgbClr val="FFFFFF"/>
                      </a:solidFill>
                      <a:prstDash val="solid"/>
                    </a:lnT>
                    <a:lnB w="28575">
                      <a:solidFill>
                        <a:srgbClr val="FFFFFF"/>
                      </a:solidFill>
                      <a:prstDash val="solid"/>
                    </a:lnB>
                  </a:tcPr>
                </a:tc>
                <a:tc>
                  <a:txBody>
                    <a:bodyPr vert="horz" wrap="square"/>
                    <a:lstStyle/>
                    <a:p>
                      <a:pPr marL="1905" algn="ctr">
                        <a:lnSpc>
                          <a:spcPct val="100000"/>
                        </a:lnSpc>
                        <a:spcBef>
                          <a:spcPts val="1080"/>
                        </a:spcBef>
                      </a:pPr>
                      <a:r>
                        <a:rPr sz="1050" b="1">
                          <a:solidFill>
                            <a:srgbClr val="FFFFFF"/>
                          </a:solidFill>
                          <a:latin typeface="微软雅黑"/>
                          <a:cs typeface="微软雅黑"/>
                        </a:rPr>
                        <a:t>103.8</a:t>
                      </a:r>
                      <a:endParaRPr sz="1050">
                        <a:latin typeface="微软雅黑"/>
                        <a:cs typeface="微软雅黑"/>
                      </a:endParaRPr>
                    </a:p>
                  </a:txBody>
                  <a:tcPr marL="0" marR="0" marT="137160" marB="0">
                    <a:lnL w="28575">
                      <a:solidFill>
                        <a:srgbClr val="FFFFFF"/>
                      </a:solidFill>
                      <a:prstDash val="solid"/>
                    </a:lnL>
                    <a:lnR w="28575">
                      <a:solidFill>
                        <a:srgbClr val="FFFFFF"/>
                      </a:solidFill>
                      <a:prstDash val="solid"/>
                    </a:lnR>
                    <a:lnT w="28575">
                      <a:solidFill>
                        <a:srgbClr val="FFFFFF"/>
                      </a:solidFill>
                      <a:prstDash val="solid"/>
                    </a:lnT>
                    <a:lnB w="28575">
                      <a:solidFill>
                        <a:srgbClr val="FFFFFF"/>
                      </a:solidFill>
                      <a:prstDash val="solid"/>
                    </a:lnB>
                    <a:solidFill>
                      <a:srgbClr val="B1D234"/>
                    </a:solidFill>
                  </a:tcPr>
                </a:tc>
                <a:tc>
                  <a:txBody>
                    <a:bodyPr vert="horz" wrap="square"/>
                    <a:lstStyle/>
                    <a:p>
                      <a:pPr marL="1905" algn="ctr">
                        <a:lnSpc>
                          <a:spcPct val="100000"/>
                        </a:lnSpc>
                        <a:spcBef>
                          <a:spcPts val="1080"/>
                        </a:spcBef>
                      </a:pPr>
                      <a:r>
                        <a:rPr sz="1050" b="1">
                          <a:solidFill>
                            <a:srgbClr val="FFFFFF"/>
                          </a:solidFill>
                          <a:latin typeface="微软雅黑"/>
                          <a:cs typeface="微软雅黑"/>
                        </a:rPr>
                        <a:t>105.2</a:t>
                      </a:r>
                      <a:endParaRPr sz="1050">
                        <a:latin typeface="微软雅黑"/>
                        <a:cs typeface="微软雅黑"/>
                      </a:endParaRPr>
                    </a:p>
                  </a:txBody>
                  <a:tcPr marL="0" marR="0" marT="137160" marB="0">
                    <a:lnL w="28575">
                      <a:solidFill>
                        <a:srgbClr val="FFFFFF"/>
                      </a:solidFill>
                      <a:prstDash val="solid"/>
                    </a:lnL>
                    <a:lnR w="28575">
                      <a:solidFill>
                        <a:srgbClr val="FFFFFF"/>
                      </a:solidFill>
                      <a:prstDash val="solid"/>
                    </a:lnR>
                    <a:lnT w="28575">
                      <a:solidFill>
                        <a:srgbClr val="FFFFFF"/>
                      </a:solidFill>
                      <a:prstDash val="solid"/>
                    </a:lnT>
                    <a:lnB w="28575">
                      <a:solidFill>
                        <a:srgbClr val="FFFFFF"/>
                      </a:solidFill>
                      <a:prstDash val="solid"/>
                    </a:lnB>
                    <a:solidFill>
                      <a:srgbClr val="B1D234"/>
                    </a:solidFill>
                  </a:tcPr>
                </a:tc>
                <a:tc>
                  <a:txBody>
                    <a:bodyPr vert="horz" wrap="square"/>
                    <a:lstStyle/>
                    <a:p>
                      <a:pPr marL="2540" algn="ctr">
                        <a:lnSpc>
                          <a:spcPct val="100000"/>
                        </a:lnSpc>
                        <a:spcBef>
                          <a:spcPts val="1080"/>
                        </a:spcBef>
                      </a:pPr>
                      <a:r>
                        <a:rPr sz="1050" b="1">
                          <a:solidFill>
                            <a:srgbClr val="FFFFFF"/>
                          </a:solidFill>
                          <a:latin typeface="微软雅黑"/>
                          <a:cs typeface="微软雅黑"/>
                        </a:rPr>
                        <a:t>101.1</a:t>
                      </a:r>
                      <a:endParaRPr sz="1050">
                        <a:latin typeface="微软雅黑"/>
                        <a:cs typeface="微软雅黑"/>
                      </a:endParaRPr>
                    </a:p>
                  </a:txBody>
                  <a:tcPr marL="0" marR="0" marT="137160" marB="0">
                    <a:lnL w="28575">
                      <a:solidFill>
                        <a:srgbClr val="FFFFFF"/>
                      </a:solidFill>
                      <a:prstDash val="solid"/>
                    </a:lnL>
                    <a:lnR w="28575">
                      <a:solidFill>
                        <a:srgbClr val="FFFFFF"/>
                      </a:solidFill>
                      <a:prstDash val="solid"/>
                    </a:lnR>
                    <a:lnT w="28575">
                      <a:solidFill>
                        <a:srgbClr val="FFFFFF"/>
                      </a:solidFill>
                      <a:prstDash val="solid"/>
                    </a:lnT>
                    <a:lnB w="28575">
                      <a:solidFill>
                        <a:srgbClr val="FFFFFF"/>
                      </a:solidFill>
                      <a:prstDash val="solid"/>
                    </a:lnB>
                    <a:solidFill>
                      <a:srgbClr val="8AC53E"/>
                    </a:solidFill>
                  </a:tcPr>
                </a:tc>
                <a:tc>
                  <a:txBody>
                    <a:bodyPr vert="horz" wrap="square"/>
                    <a:lstStyle/>
                    <a:p>
                      <a:pPr>
                        <a:lnSpc>
                          <a:spcPct val="100000"/>
                        </a:lnSpc>
                      </a:pPr>
                      <a:endParaRPr sz="1100">
                        <a:latin typeface="Times New Roman"/>
                        <a:cs typeface="Times New Roman"/>
                      </a:endParaRPr>
                    </a:p>
                  </a:txBody>
                  <a:tcPr marL="0" marR="0" marT="0" marB="0">
                    <a:lnL w="28575">
                      <a:solidFill>
                        <a:srgbClr val="FFFFFF"/>
                      </a:solidFill>
                      <a:prstDash val="solid"/>
                    </a:lnL>
                    <a:lnB w="28575">
                      <a:solidFill>
                        <a:srgbClr val="FFFFFF"/>
                      </a:solidFill>
                      <a:prstDash val="solid"/>
                    </a:lnB>
                  </a:tcPr>
                </a:tc>
                <a:tc>
                  <a:txBody>
                    <a:bodyPr vert="horz" wrap="square"/>
                    <a:lstStyle/>
                    <a:p>
                      <a:pPr>
                        <a:lnSpc>
                          <a:spcPct val="100000"/>
                        </a:lnSpc>
                      </a:pPr>
                      <a:endParaRPr sz="1100">
                        <a:latin typeface="Times New Roman"/>
                        <a:cs typeface="Times New Roman"/>
                      </a:endParaRPr>
                    </a:p>
                  </a:txBody>
                  <a:tcPr marL="0" marR="0" marT="0" marB="0">
                    <a:lnB w="28575">
                      <a:solidFill>
                        <a:srgbClr val="FFFFFF"/>
                      </a:solidFill>
                      <a:prstDash val="solid"/>
                    </a:lnB>
                  </a:tcPr>
                </a:tc>
              </a:tr>
              <a:tr h="423684">
                <a:tc>
                  <a:txBody>
                    <a:bodyPr vert="horz" wrap="square"/>
                    <a:lstStyle/>
                    <a:p>
                      <a:pPr algn="r">
                        <a:lnSpc>
                          <a:spcPct val="100000"/>
                        </a:lnSpc>
                        <a:spcBef>
                          <a:spcPts val="1085"/>
                        </a:spcBef>
                      </a:pPr>
                      <a:r>
                        <a:rPr sz="1050">
                          <a:solidFill>
                            <a:srgbClr val="585858"/>
                          </a:solidFill>
                          <a:latin typeface="微软雅黑"/>
                          <a:cs typeface="微软雅黑"/>
                        </a:rPr>
                        <a:t>可以治疗妇科</a:t>
                      </a:r>
                      <a:r>
                        <a:rPr sz="1050" spc="-15">
                          <a:solidFill>
                            <a:srgbClr val="585858"/>
                          </a:solidFill>
                          <a:latin typeface="微软雅黑"/>
                          <a:cs typeface="微软雅黑"/>
                        </a:rPr>
                        <a:t>疾</a:t>
                      </a:r>
                      <a:r>
                        <a:rPr sz="1050">
                          <a:solidFill>
                            <a:srgbClr val="585858"/>
                          </a:solidFill>
                          <a:latin typeface="微软雅黑"/>
                          <a:cs typeface="微软雅黑"/>
                        </a:rPr>
                        <a:t>病</a:t>
                      </a:r>
                      <a:endParaRPr sz="1050">
                        <a:latin typeface="微软雅黑"/>
                        <a:cs typeface="微软雅黑"/>
                      </a:endParaRPr>
                    </a:p>
                  </a:txBody>
                  <a:tcPr marL="0" marR="0" marT="137795" marB="0"/>
                </a:tc>
                <a:tc>
                  <a:txBody>
                    <a:bodyPr vert="horz" wrap="square"/>
                    <a:lstStyle/>
                    <a:p>
                      <a:pPr>
                        <a:lnSpc>
                          <a:spcPct val="100000"/>
                        </a:lnSpc>
                      </a:pPr>
                      <a:endParaRPr sz="1100">
                        <a:latin typeface="Times New Roman"/>
                        <a:cs typeface="Times New Roman"/>
                      </a:endParaRPr>
                    </a:p>
                  </a:txBody>
                  <a:tcPr marL="0" marR="0" marT="0" marB="0">
                    <a:lnT w="28575">
                      <a:solidFill>
                        <a:srgbClr val="FFFFFF"/>
                      </a:solidFill>
                      <a:prstDash val="solid"/>
                    </a:lnT>
                  </a:tcPr>
                </a:tc>
                <a:tc>
                  <a:txBody>
                    <a:bodyPr vert="horz" wrap="square"/>
                    <a:lstStyle/>
                    <a:p>
                      <a:pPr>
                        <a:lnSpc>
                          <a:spcPct val="100000"/>
                        </a:lnSpc>
                      </a:pPr>
                      <a:endParaRPr sz="1100">
                        <a:latin typeface="Times New Roman"/>
                        <a:cs typeface="Times New Roman"/>
                      </a:endParaRPr>
                    </a:p>
                  </a:txBody>
                  <a:tcPr marL="0" marR="0" marT="0" marB="0">
                    <a:lnT w="28575">
                      <a:solidFill>
                        <a:srgbClr val="FFFFFF"/>
                      </a:solidFill>
                      <a:prstDash val="solid"/>
                    </a:lnT>
                  </a:tcPr>
                </a:tc>
                <a:tc>
                  <a:txBody>
                    <a:bodyPr vert="horz" wrap="square"/>
                    <a:lstStyle/>
                    <a:p>
                      <a:pPr>
                        <a:lnSpc>
                          <a:spcPct val="100000"/>
                        </a:lnSpc>
                      </a:pPr>
                      <a:endParaRPr sz="1100">
                        <a:latin typeface="Times New Roman"/>
                        <a:cs typeface="Times New Roman"/>
                      </a:endParaRPr>
                    </a:p>
                  </a:txBody>
                  <a:tcPr marL="0" marR="0" marT="0" marB="0">
                    <a:lnR w="28575">
                      <a:solidFill>
                        <a:srgbClr val="FFFFFF"/>
                      </a:solidFill>
                      <a:prstDash val="solid"/>
                    </a:lnR>
                    <a:lnT w="28575">
                      <a:solidFill>
                        <a:srgbClr val="FFFFFF"/>
                      </a:solidFill>
                      <a:prstDash val="solid"/>
                    </a:lnT>
                  </a:tcPr>
                </a:tc>
                <a:tc>
                  <a:txBody>
                    <a:bodyPr vert="horz" wrap="square"/>
                    <a:lstStyle/>
                    <a:p>
                      <a:pPr marL="2540" algn="ctr">
                        <a:lnSpc>
                          <a:spcPct val="100000"/>
                        </a:lnSpc>
                        <a:spcBef>
                          <a:spcPts val="1085"/>
                        </a:spcBef>
                      </a:pPr>
                      <a:r>
                        <a:rPr sz="1050" b="1">
                          <a:solidFill>
                            <a:srgbClr val="FFFFFF"/>
                          </a:solidFill>
                          <a:latin typeface="微软雅黑"/>
                          <a:cs typeface="微软雅黑"/>
                        </a:rPr>
                        <a:t>124.7</a:t>
                      </a:r>
                      <a:endParaRPr sz="1050">
                        <a:latin typeface="微软雅黑"/>
                        <a:cs typeface="微软雅黑"/>
                      </a:endParaRPr>
                    </a:p>
                  </a:txBody>
                  <a:tcPr marL="0" marR="0" marT="137795" marB="0">
                    <a:lnL w="28575">
                      <a:solidFill>
                        <a:srgbClr val="FFFFFF"/>
                      </a:solidFill>
                      <a:prstDash val="solid"/>
                    </a:lnL>
                    <a:lnR w="28575">
                      <a:solidFill>
                        <a:srgbClr val="FFFFFF"/>
                      </a:solidFill>
                      <a:prstDash val="solid"/>
                    </a:lnR>
                    <a:lnT w="28575">
                      <a:solidFill>
                        <a:srgbClr val="FFFFFF"/>
                      </a:solidFill>
                      <a:prstDash val="solid"/>
                    </a:lnT>
                    <a:lnB w="28575">
                      <a:solidFill>
                        <a:srgbClr val="FFFFFF"/>
                      </a:solidFill>
                      <a:prstDash val="solid"/>
                    </a:lnB>
                    <a:solidFill>
                      <a:srgbClr val="8AC53E"/>
                    </a:solidFill>
                  </a:tcPr>
                </a:tc>
                <a:tc>
                  <a:txBody>
                    <a:bodyPr vert="horz" wrap="square"/>
                    <a:lstStyle/>
                    <a:p>
                      <a:pPr marL="2540" algn="ctr">
                        <a:lnSpc>
                          <a:spcPct val="100000"/>
                        </a:lnSpc>
                        <a:spcBef>
                          <a:spcPts val="1085"/>
                        </a:spcBef>
                      </a:pPr>
                      <a:r>
                        <a:rPr sz="1050" b="1">
                          <a:solidFill>
                            <a:srgbClr val="FFFFFF"/>
                          </a:solidFill>
                          <a:latin typeface="微软雅黑"/>
                          <a:cs typeface="微软雅黑"/>
                        </a:rPr>
                        <a:t>174.1</a:t>
                      </a:r>
                      <a:endParaRPr sz="1050">
                        <a:latin typeface="微软雅黑"/>
                        <a:cs typeface="微软雅黑"/>
                      </a:endParaRPr>
                    </a:p>
                  </a:txBody>
                  <a:tcPr marL="0" marR="0" marT="137795" marB="0">
                    <a:lnL w="28575">
                      <a:solidFill>
                        <a:srgbClr val="FFFFFF"/>
                      </a:solidFill>
                      <a:prstDash val="solid"/>
                    </a:lnL>
                    <a:lnR w="28575">
                      <a:solidFill>
                        <a:srgbClr val="FFFFFF"/>
                      </a:solidFill>
                      <a:prstDash val="solid"/>
                    </a:lnR>
                    <a:lnT w="28575">
                      <a:solidFill>
                        <a:srgbClr val="FFFFFF"/>
                      </a:solidFill>
                      <a:prstDash val="solid"/>
                    </a:lnT>
                    <a:lnB w="28575">
                      <a:solidFill>
                        <a:srgbClr val="FFFFFF"/>
                      </a:solidFill>
                      <a:prstDash val="solid"/>
                    </a:lnB>
                    <a:solidFill>
                      <a:srgbClr val="8AC53E"/>
                    </a:solidFill>
                  </a:tcPr>
                </a:tc>
                <a:tc>
                  <a:txBody>
                    <a:bodyPr vert="horz" wrap="square"/>
                    <a:lstStyle/>
                    <a:p>
                      <a:pPr marL="2540" algn="ctr">
                        <a:lnSpc>
                          <a:spcPct val="100000"/>
                        </a:lnSpc>
                        <a:spcBef>
                          <a:spcPts val="1085"/>
                        </a:spcBef>
                      </a:pPr>
                      <a:r>
                        <a:rPr sz="1050" b="1">
                          <a:solidFill>
                            <a:srgbClr val="FFFFFF"/>
                          </a:solidFill>
                          <a:latin typeface="微软雅黑"/>
                          <a:cs typeface="微软雅黑"/>
                        </a:rPr>
                        <a:t>151.8</a:t>
                      </a:r>
                      <a:endParaRPr sz="1050">
                        <a:latin typeface="微软雅黑"/>
                        <a:cs typeface="微软雅黑"/>
                      </a:endParaRPr>
                    </a:p>
                  </a:txBody>
                  <a:tcPr marL="0" marR="0" marT="137795" marB="0">
                    <a:lnL w="28575">
                      <a:solidFill>
                        <a:srgbClr val="FFFFFF"/>
                      </a:solidFill>
                      <a:prstDash val="solid"/>
                    </a:lnL>
                    <a:lnR w="28575">
                      <a:solidFill>
                        <a:srgbClr val="FFFFFF"/>
                      </a:solidFill>
                      <a:prstDash val="solid"/>
                    </a:lnR>
                    <a:lnT w="28575">
                      <a:solidFill>
                        <a:srgbClr val="FFFFFF"/>
                      </a:solidFill>
                      <a:prstDash val="solid"/>
                    </a:lnT>
                    <a:lnB w="28575">
                      <a:solidFill>
                        <a:srgbClr val="FFFFFF"/>
                      </a:solidFill>
                      <a:prstDash val="solid"/>
                    </a:lnB>
                    <a:solidFill>
                      <a:srgbClr val="64AE45"/>
                    </a:solidFill>
                  </a:tcPr>
                </a:tc>
              </a:tr>
              <a:tr h="309722">
                <a:tc>
                  <a:txBody>
                    <a:bodyPr vert="horz" wrap="square"/>
                    <a:lstStyle/>
                    <a:p>
                      <a:pPr marR="3175">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a:lnSpc>
                          <a:spcPct val="100000"/>
                        </a:lnSpc>
                      </a:pPr>
                      <a:endParaRPr sz="1100">
                        <a:latin typeface="Times New Roman"/>
                        <a:cs typeface="Times New Roman"/>
                      </a:endParaRPr>
                    </a:p>
                  </a:txBody>
                  <a:tcPr marL="0" marR="0" marT="0" marB="0">
                    <a:lnT w="28575">
                      <a:solidFill>
                        <a:srgbClr val="FFFFFF"/>
                      </a:solidFill>
                      <a:prstDash val="solid"/>
                    </a:lnT>
                  </a:tcPr>
                </a:tc>
                <a:tc>
                  <a:txBody>
                    <a:bodyPr vert="horz" wrap="square"/>
                    <a:lstStyle/>
                    <a:p>
                      <a:pPr>
                        <a:lnSpc>
                          <a:spcPct val="100000"/>
                        </a:lnSpc>
                      </a:pPr>
                      <a:endParaRPr sz="1100">
                        <a:latin typeface="Times New Roman"/>
                        <a:cs typeface="Times New Roman"/>
                      </a:endParaRPr>
                    </a:p>
                  </a:txBody>
                  <a:tcPr marL="0" marR="0" marT="0" marB="0">
                    <a:lnT w="28575">
                      <a:solidFill>
                        <a:srgbClr val="FFFFFF"/>
                      </a:solidFill>
                      <a:prstDash val="solid"/>
                    </a:lnT>
                  </a:tcPr>
                </a:tc>
                <a:tc>
                  <a:txBody>
                    <a:bodyPr vert="horz" wrap="square"/>
                    <a:lstStyle/>
                    <a:p>
                      <a:pPr>
                        <a:lnSpc>
                          <a:spcPct val="100000"/>
                        </a:lnSpc>
                      </a:pPr>
                      <a:endParaRPr sz="1100">
                        <a:latin typeface="Times New Roman"/>
                        <a:cs typeface="Times New Roman"/>
                      </a:endParaRPr>
                    </a:p>
                  </a:txBody>
                  <a:tcPr marL="0" marR="0" marT="0" marB="0">
                    <a:lnT w="28575">
                      <a:solidFill>
                        <a:srgbClr val="FFFFFF"/>
                      </a:solidFill>
                      <a:prstDash val="solid"/>
                    </a:lnT>
                  </a:tcPr>
                </a:tc>
              </a:tr>
            </a:tbl>
          </a:graphicData>
        </a:graphic>
      </p:graphicFrame>
      <p:sp>
        <p:nvSpPr>
          <p:cNvPr id="34" name="object 34"/>
          <p:cNvSpPr txBox="1"/>
          <p:nvPr/>
        </p:nvSpPr>
        <p:spPr>
          <a:xfrm>
            <a:off x="8177530" y="4021277"/>
            <a:ext cx="937260" cy="240029"/>
          </a:xfrm>
          <a:prstGeom prst="rect">
            <a:avLst/>
          </a:prstGeom>
        </p:spPr>
        <p:txBody>
          <a:bodyPr vert="horz" wrap="square" lIns="0" tIns="13335" rIns="0" bIns="0" rtlCol="0">
            <a:spAutoFit/>
          </a:bodyPr>
          <a:lstStyle/>
          <a:p>
            <a:pPr marL="12700">
              <a:lnSpc>
                <a:spcPct val="100000"/>
              </a:lnSpc>
              <a:spcBef>
                <a:spcPts val="105"/>
              </a:spcBef>
            </a:pPr>
            <a:r>
              <a:rPr sz="1400" b="1" u="sng" spc="-5">
                <a:solidFill>
                  <a:srgbClr val="B1D234"/>
                </a:solidFill>
                <a:uFill>
                  <a:solidFill>
                    <a:srgbClr val="B1D234"/>
                  </a:solidFill>
                </a:uFill>
                <a:latin typeface="Arial"/>
                <a:cs typeface="Arial"/>
              </a:rPr>
              <a:t>30</a:t>
            </a:r>
            <a:r>
              <a:rPr sz="1400" b="1" u="sng">
                <a:solidFill>
                  <a:srgbClr val="B1D234"/>
                </a:solidFill>
                <a:uFill>
                  <a:solidFill>
                    <a:srgbClr val="B1D234"/>
                  </a:solidFill>
                </a:uFill>
                <a:latin typeface="微软雅黑"/>
                <a:cs typeface="微软雅黑"/>
              </a:rPr>
              <a:t>岁及以下</a:t>
            </a:r>
            <a:endParaRPr sz="1400">
              <a:latin typeface="微软雅黑"/>
              <a:cs typeface="微软雅黑"/>
            </a:endParaRPr>
          </a:p>
        </p:txBody>
      </p:sp>
      <p:sp>
        <p:nvSpPr>
          <p:cNvPr id="35" name="object 35"/>
          <p:cNvSpPr txBox="1"/>
          <p:nvPr/>
        </p:nvSpPr>
        <p:spPr>
          <a:xfrm>
            <a:off x="9730485" y="4021277"/>
            <a:ext cx="838200" cy="240029"/>
          </a:xfrm>
          <a:prstGeom prst="rect">
            <a:avLst/>
          </a:prstGeom>
        </p:spPr>
        <p:txBody>
          <a:bodyPr vert="horz" wrap="square" lIns="0" tIns="13335" rIns="0" bIns="0" rtlCol="0">
            <a:spAutoFit/>
          </a:bodyPr>
          <a:lstStyle/>
          <a:p>
            <a:pPr marL="12700">
              <a:lnSpc>
                <a:spcPct val="100000"/>
              </a:lnSpc>
              <a:spcBef>
                <a:spcPts val="105"/>
              </a:spcBef>
            </a:pPr>
            <a:r>
              <a:rPr sz="1400" b="1" u="sng" spc="-5">
                <a:solidFill>
                  <a:srgbClr val="8AC53E"/>
                </a:solidFill>
                <a:uFill>
                  <a:solidFill>
                    <a:srgbClr val="8AC53E"/>
                  </a:solidFill>
                </a:uFill>
                <a:latin typeface="Arial"/>
                <a:cs typeface="Arial"/>
              </a:rPr>
              <a:t>30</a:t>
            </a:r>
            <a:r>
              <a:rPr sz="1400" b="1" u="sng">
                <a:solidFill>
                  <a:srgbClr val="8AC53E"/>
                </a:solidFill>
                <a:uFill>
                  <a:solidFill>
                    <a:srgbClr val="8AC53E"/>
                  </a:solidFill>
                </a:uFill>
                <a:latin typeface="微软雅黑"/>
                <a:cs typeface="微软雅黑"/>
              </a:rPr>
              <a:t>岁</a:t>
            </a:r>
            <a:r>
              <a:rPr sz="1400" b="1" u="sng" spc="-5">
                <a:solidFill>
                  <a:srgbClr val="8AC53E"/>
                </a:solidFill>
                <a:uFill>
                  <a:solidFill>
                    <a:srgbClr val="8AC53E"/>
                  </a:solidFill>
                </a:uFill>
                <a:latin typeface="Arial"/>
                <a:cs typeface="Arial"/>
              </a:rPr>
              <a:t>-40</a:t>
            </a:r>
            <a:r>
              <a:rPr sz="1400" b="1" u="sng" spc="5">
                <a:solidFill>
                  <a:srgbClr val="8AC53E"/>
                </a:solidFill>
                <a:uFill>
                  <a:solidFill>
                    <a:srgbClr val="8AC53E"/>
                  </a:solidFill>
                </a:uFill>
                <a:latin typeface="微软雅黑"/>
                <a:cs typeface="微软雅黑"/>
              </a:rPr>
              <a:t>岁</a:t>
            </a:r>
            <a:endParaRPr sz="1400">
              <a:latin typeface="微软雅黑"/>
              <a:cs typeface="微软雅黑"/>
            </a:endParaRPr>
          </a:p>
        </p:txBody>
      </p:sp>
      <p:sp>
        <p:nvSpPr>
          <p:cNvPr id="36" name="object 36"/>
          <p:cNvSpPr txBox="1"/>
          <p:nvPr/>
        </p:nvSpPr>
        <p:spPr>
          <a:xfrm>
            <a:off x="11081384" y="4021277"/>
            <a:ext cx="759460" cy="240029"/>
          </a:xfrm>
          <a:prstGeom prst="rect">
            <a:avLst/>
          </a:prstGeom>
        </p:spPr>
        <p:txBody>
          <a:bodyPr vert="horz" wrap="square" lIns="0" tIns="13335" rIns="0" bIns="0" rtlCol="0">
            <a:spAutoFit/>
          </a:bodyPr>
          <a:lstStyle/>
          <a:p>
            <a:pPr marL="12700">
              <a:lnSpc>
                <a:spcPct val="100000"/>
              </a:lnSpc>
              <a:spcBef>
                <a:spcPts val="105"/>
              </a:spcBef>
            </a:pPr>
            <a:r>
              <a:rPr sz="1400" b="1" u="sng" spc="-5">
                <a:solidFill>
                  <a:srgbClr val="64AE45"/>
                </a:solidFill>
                <a:uFill>
                  <a:solidFill>
                    <a:srgbClr val="64AE45"/>
                  </a:solidFill>
                </a:uFill>
                <a:latin typeface="Arial"/>
                <a:cs typeface="Arial"/>
              </a:rPr>
              <a:t>40</a:t>
            </a:r>
            <a:r>
              <a:rPr sz="1400" b="1" u="sng" spc="5">
                <a:solidFill>
                  <a:srgbClr val="64AE45"/>
                </a:solidFill>
                <a:uFill>
                  <a:solidFill>
                    <a:srgbClr val="64AE45"/>
                  </a:solidFill>
                </a:uFill>
                <a:latin typeface="微软雅黑"/>
                <a:cs typeface="微软雅黑"/>
              </a:rPr>
              <a:t>岁以上</a:t>
            </a:r>
            <a:endParaRPr sz="1400">
              <a:latin typeface="微软雅黑"/>
              <a:cs typeface="微软雅黑"/>
            </a:endParaRPr>
          </a:p>
        </p:txBody>
      </p:sp>
      <p:sp>
        <p:nvSpPr>
          <p:cNvPr id="37" name="object 37"/>
          <p:cNvSpPr/>
          <p:nvPr/>
        </p:nvSpPr>
        <p:spPr>
          <a:xfrm>
            <a:off x="8209788" y="3171444"/>
            <a:ext cx="774700" cy="775970"/>
          </a:xfrm>
          <a:custGeom>
            <a:rect l="l" t="t" r="r" b="b"/>
            <a:pathLst>
              <a:path w="774700" h="775970">
                <a:moveTo>
                  <a:pt x="387095" y="0"/>
                </a:moveTo>
                <a:lnTo>
                  <a:pt x="338548" y="3021"/>
                </a:lnTo>
                <a:lnTo>
                  <a:pt x="291798" y="11843"/>
                </a:lnTo>
                <a:lnTo>
                  <a:pt x="247207" y="26102"/>
                </a:lnTo>
                <a:lnTo>
                  <a:pt x="205140" y="45435"/>
                </a:lnTo>
                <a:lnTo>
                  <a:pt x="165959" y="69480"/>
                </a:lnTo>
                <a:lnTo>
                  <a:pt x="130028" y="97872"/>
                </a:lnTo>
                <a:lnTo>
                  <a:pt x="97710" y="130249"/>
                </a:lnTo>
                <a:lnTo>
                  <a:pt x="69367" y="166248"/>
                </a:lnTo>
                <a:lnTo>
                  <a:pt x="45363" y="205505"/>
                </a:lnTo>
                <a:lnTo>
                  <a:pt x="26061" y="247658"/>
                </a:lnTo>
                <a:lnTo>
                  <a:pt x="11825" y="292343"/>
                </a:lnTo>
                <a:lnTo>
                  <a:pt x="3016" y="339197"/>
                </a:lnTo>
                <a:lnTo>
                  <a:pt x="0" y="387857"/>
                </a:lnTo>
                <a:lnTo>
                  <a:pt x="3016" y="436518"/>
                </a:lnTo>
                <a:lnTo>
                  <a:pt x="11825" y="483372"/>
                </a:lnTo>
                <a:lnTo>
                  <a:pt x="26061" y="528057"/>
                </a:lnTo>
                <a:lnTo>
                  <a:pt x="45363" y="570210"/>
                </a:lnTo>
                <a:lnTo>
                  <a:pt x="69367" y="609467"/>
                </a:lnTo>
                <a:lnTo>
                  <a:pt x="97710" y="645466"/>
                </a:lnTo>
                <a:lnTo>
                  <a:pt x="130028" y="677843"/>
                </a:lnTo>
                <a:lnTo>
                  <a:pt x="165959" y="706235"/>
                </a:lnTo>
                <a:lnTo>
                  <a:pt x="205140" y="730280"/>
                </a:lnTo>
                <a:lnTo>
                  <a:pt x="247207" y="749613"/>
                </a:lnTo>
                <a:lnTo>
                  <a:pt x="291798" y="763872"/>
                </a:lnTo>
                <a:lnTo>
                  <a:pt x="338548" y="772694"/>
                </a:lnTo>
                <a:lnTo>
                  <a:pt x="387095" y="775715"/>
                </a:lnTo>
                <a:lnTo>
                  <a:pt x="435643" y="772694"/>
                </a:lnTo>
                <a:lnTo>
                  <a:pt x="482393" y="763872"/>
                </a:lnTo>
                <a:lnTo>
                  <a:pt x="526984" y="749613"/>
                </a:lnTo>
                <a:lnTo>
                  <a:pt x="569051" y="730280"/>
                </a:lnTo>
                <a:lnTo>
                  <a:pt x="608232" y="706235"/>
                </a:lnTo>
                <a:lnTo>
                  <a:pt x="644163" y="677843"/>
                </a:lnTo>
                <a:lnTo>
                  <a:pt x="676481" y="645466"/>
                </a:lnTo>
                <a:lnTo>
                  <a:pt x="704824" y="609467"/>
                </a:lnTo>
                <a:lnTo>
                  <a:pt x="728828" y="570210"/>
                </a:lnTo>
                <a:lnTo>
                  <a:pt x="748130" y="528057"/>
                </a:lnTo>
                <a:lnTo>
                  <a:pt x="762366" y="483372"/>
                </a:lnTo>
                <a:lnTo>
                  <a:pt x="771175" y="436518"/>
                </a:lnTo>
                <a:lnTo>
                  <a:pt x="774191" y="387857"/>
                </a:lnTo>
                <a:lnTo>
                  <a:pt x="771175" y="339197"/>
                </a:lnTo>
                <a:lnTo>
                  <a:pt x="762366" y="292343"/>
                </a:lnTo>
                <a:lnTo>
                  <a:pt x="748130" y="247658"/>
                </a:lnTo>
                <a:lnTo>
                  <a:pt x="728828" y="205505"/>
                </a:lnTo>
                <a:lnTo>
                  <a:pt x="704824" y="166248"/>
                </a:lnTo>
                <a:lnTo>
                  <a:pt x="676481" y="130249"/>
                </a:lnTo>
                <a:lnTo>
                  <a:pt x="644163" y="97872"/>
                </a:lnTo>
                <a:lnTo>
                  <a:pt x="608232" y="69480"/>
                </a:lnTo>
                <a:lnTo>
                  <a:pt x="569051" y="45435"/>
                </a:lnTo>
                <a:lnTo>
                  <a:pt x="526984" y="26102"/>
                </a:lnTo>
                <a:lnTo>
                  <a:pt x="482393" y="11843"/>
                </a:lnTo>
                <a:lnTo>
                  <a:pt x="435643" y="3021"/>
                </a:lnTo>
                <a:lnTo>
                  <a:pt x="387095" y="0"/>
                </a:lnTo>
                <a:close/>
              </a:path>
            </a:pathLst>
          </a:custGeom>
          <a:solidFill>
            <a:srgbClr val="B1D234"/>
          </a:solidFill>
        </p:spPr>
        <p:txBody>
          <a:bodyPr wrap="square" lIns="0" tIns="0" rIns="0" bIns="0" rtlCol="0"/>
          <a:lstStyle/>
          <a:p/>
        </p:txBody>
      </p:sp>
      <p:sp>
        <p:nvSpPr>
          <p:cNvPr id="38" name="object 38"/>
          <p:cNvSpPr/>
          <p:nvPr/>
        </p:nvSpPr>
        <p:spPr>
          <a:xfrm>
            <a:off x="8618219" y="3310128"/>
            <a:ext cx="340360" cy="637540"/>
          </a:xfrm>
          <a:custGeom>
            <a:rect l="l" t="t" r="r" b="b"/>
            <a:pathLst>
              <a:path w="340359" h="637539">
                <a:moveTo>
                  <a:pt x="93472" y="0"/>
                </a:moveTo>
                <a:lnTo>
                  <a:pt x="0" y="339725"/>
                </a:lnTo>
                <a:lnTo>
                  <a:pt x="0" y="637032"/>
                </a:lnTo>
                <a:lnTo>
                  <a:pt x="51245" y="629710"/>
                </a:lnTo>
                <a:lnTo>
                  <a:pt x="99931" y="616443"/>
                </a:lnTo>
                <a:lnTo>
                  <a:pt x="145711" y="597582"/>
                </a:lnTo>
                <a:lnTo>
                  <a:pt x="188235" y="573474"/>
                </a:lnTo>
                <a:lnTo>
                  <a:pt x="227157" y="544469"/>
                </a:lnTo>
                <a:lnTo>
                  <a:pt x="262128" y="510916"/>
                </a:lnTo>
                <a:lnTo>
                  <a:pt x="292799" y="473164"/>
                </a:lnTo>
                <a:lnTo>
                  <a:pt x="318823" y="431563"/>
                </a:lnTo>
                <a:lnTo>
                  <a:pt x="339851" y="386461"/>
                </a:lnTo>
                <a:lnTo>
                  <a:pt x="93472" y="0"/>
                </a:lnTo>
                <a:close/>
              </a:path>
            </a:pathLst>
          </a:custGeom>
          <a:solidFill>
            <a:srgbClr val="86A023"/>
          </a:solidFill>
        </p:spPr>
        <p:txBody>
          <a:bodyPr wrap="square" lIns="0" tIns="0" rIns="0" bIns="0" rtlCol="0"/>
          <a:lstStyle/>
          <a:p/>
        </p:txBody>
      </p:sp>
      <p:sp>
        <p:nvSpPr>
          <p:cNvPr id="39" name="object 39"/>
          <p:cNvSpPr/>
          <p:nvPr/>
        </p:nvSpPr>
        <p:spPr>
          <a:xfrm>
            <a:off x="8669623" y="3553779"/>
            <a:ext cx="200056" cy="155636"/>
          </a:xfrm>
          <a:prstGeom prst="rect">
            <a:avLst/>
          </a:prstGeom>
          <a:blipFill>
            <a:blip r:embed="rId5"/>
            <a:stretch>
              <a:fillRect/>
            </a:stretch>
          </a:blipFill>
        </p:spPr>
        <p:txBody>
          <a:bodyPr wrap="square" lIns="0" tIns="0" rIns="0" bIns="0" rtlCol="0"/>
          <a:lstStyle/>
          <a:p/>
        </p:txBody>
      </p:sp>
      <p:sp>
        <p:nvSpPr>
          <p:cNvPr id="40" name="object 40"/>
          <p:cNvSpPr/>
          <p:nvPr/>
        </p:nvSpPr>
        <p:spPr>
          <a:xfrm>
            <a:off x="8317992" y="3553779"/>
            <a:ext cx="201548" cy="155636"/>
          </a:xfrm>
          <a:prstGeom prst="rect">
            <a:avLst/>
          </a:prstGeom>
          <a:blipFill>
            <a:blip r:embed="rId6"/>
            <a:stretch>
              <a:fillRect/>
            </a:stretch>
          </a:blipFill>
        </p:spPr>
        <p:txBody>
          <a:bodyPr wrap="square" lIns="0" tIns="0" rIns="0" bIns="0" rtlCol="0"/>
          <a:lstStyle/>
          <a:p/>
        </p:txBody>
      </p:sp>
      <p:sp>
        <p:nvSpPr>
          <p:cNvPr id="41" name="object 41"/>
          <p:cNvSpPr/>
          <p:nvPr/>
        </p:nvSpPr>
        <p:spPr>
          <a:xfrm>
            <a:off x="8444483" y="3290315"/>
            <a:ext cx="297180" cy="321945"/>
          </a:xfrm>
          <a:custGeom>
            <a:rect l="l" t="t" r="r" b="b"/>
            <a:pathLst>
              <a:path w="297179" h="321945">
                <a:moveTo>
                  <a:pt x="148590" y="0"/>
                </a:moveTo>
                <a:lnTo>
                  <a:pt x="101632" y="8199"/>
                </a:lnTo>
                <a:lnTo>
                  <a:pt x="60844" y="31028"/>
                </a:lnTo>
                <a:lnTo>
                  <a:pt x="28675" y="65836"/>
                </a:lnTo>
                <a:lnTo>
                  <a:pt x="7577" y="109971"/>
                </a:lnTo>
                <a:lnTo>
                  <a:pt x="0" y="160782"/>
                </a:lnTo>
                <a:lnTo>
                  <a:pt x="7577" y="211592"/>
                </a:lnTo>
                <a:lnTo>
                  <a:pt x="28675" y="255727"/>
                </a:lnTo>
                <a:lnTo>
                  <a:pt x="60844" y="290535"/>
                </a:lnTo>
                <a:lnTo>
                  <a:pt x="101632" y="313364"/>
                </a:lnTo>
                <a:lnTo>
                  <a:pt x="148590" y="321564"/>
                </a:lnTo>
                <a:lnTo>
                  <a:pt x="195547" y="313364"/>
                </a:lnTo>
                <a:lnTo>
                  <a:pt x="236335" y="290535"/>
                </a:lnTo>
                <a:lnTo>
                  <a:pt x="268504" y="255727"/>
                </a:lnTo>
                <a:lnTo>
                  <a:pt x="289602" y="211592"/>
                </a:lnTo>
                <a:lnTo>
                  <a:pt x="297180" y="160782"/>
                </a:lnTo>
                <a:lnTo>
                  <a:pt x="289602" y="109971"/>
                </a:lnTo>
                <a:lnTo>
                  <a:pt x="268504" y="65836"/>
                </a:lnTo>
                <a:lnTo>
                  <a:pt x="236335" y="31028"/>
                </a:lnTo>
                <a:lnTo>
                  <a:pt x="195547" y="8199"/>
                </a:lnTo>
                <a:lnTo>
                  <a:pt x="148590" y="0"/>
                </a:lnTo>
                <a:close/>
              </a:path>
            </a:pathLst>
          </a:custGeom>
          <a:solidFill>
            <a:srgbClr val="643100"/>
          </a:solidFill>
        </p:spPr>
        <p:txBody>
          <a:bodyPr wrap="square" lIns="0" tIns="0" rIns="0" bIns="0" rtlCol="0"/>
          <a:lstStyle/>
          <a:p/>
        </p:txBody>
      </p:sp>
      <p:sp>
        <p:nvSpPr>
          <p:cNvPr id="42" name="object 42"/>
          <p:cNvSpPr/>
          <p:nvPr/>
        </p:nvSpPr>
        <p:spPr>
          <a:xfrm>
            <a:off x="8386281" y="3616452"/>
            <a:ext cx="419734" cy="330835"/>
          </a:xfrm>
          <a:custGeom>
            <a:rect l="l" t="t" r="r" b="b"/>
            <a:pathLst>
              <a:path w="419734" h="330835">
                <a:moveTo>
                  <a:pt x="254290" y="0"/>
                </a:moveTo>
                <a:lnTo>
                  <a:pt x="161199" y="0"/>
                </a:lnTo>
                <a:lnTo>
                  <a:pt x="161199" y="67818"/>
                </a:lnTo>
                <a:lnTo>
                  <a:pt x="96349" y="79058"/>
                </a:lnTo>
                <a:lnTo>
                  <a:pt x="51624" y="97406"/>
                </a:lnTo>
                <a:lnTo>
                  <a:pt x="7755" y="150694"/>
                </a:lnTo>
                <a:lnTo>
                  <a:pt x="0" y="218227"/>
                </a:lnTo>
                <a:lnTo>
                  <a:pt x="417" y="254381"/>
                </a:lnTo>
                <a:lnTo>
                  <a:pt x="417" y="267081"/>
                </a:lnTo>
                <a:lnTo>
                  <a:pt x="47125" y="293149"/>
                </a:lnTo>
                <a:lnTo>
                  <a:pt x="97763" y="313229"/>
                </a:lnTo>
                <a:lnTo>
                  <a:pt x="151543" y="326141"/>
                </a:lnTo>
                <a:lnTo>
                  <a:pt x="207681" y="330708"/>
                </a:lnTo>
                <a:lnTo>
                  <a:pt x="266315" y="326141"/>
                </a:lnTo>
                <a:lnTo>
                  <a:pt x="321378" y="313229"/>
                </a:lnTo>
                <a:lnTo>
                  <a:pt x="372487" y="293149"/>
                </a:lnTo>
                <a:lnTo>
                  <a:pt x="419263" y="267081"/>
                </a:lnTo>
                <a:lnTo>
                  <a:pt x="419263" y="254381"/>
                </a:lnTo>
                <a:lnTo>
                  <a:pt x="419669" y="218227"/>
                </a:lnTo>
                <a:lnTo>
                  <a:pt x="411595" y="150694"/>
                </a:lnTo>
                <a:lnTo>
                  <a:pt x="366529" y="97406"/>
                </a:lnTo>
                <a:lnTo>
                  <a:pt x="320692" y="79058"/>
                </a:lnTo>
                <a:lnTo>
                  <a:pt x="254290" y="67818"/>
                </a:lnTo>
                <a:lnTo>
                  <a:pt x="254290" y="0"/>
                </a:lnTo>
                <a:close/>
              </a:path>
            </a:pathLst>
          </a:custGeom>
          <a:solidFill>
            <a:srgbClr val="F8CDAF"/>
          </a:solidFill>
        </p:spPr>
        <p:txBody>
          <a:bodyPr wrap="square" lIns="0" tIns="0" rIns="0" bIns="0" rtlCol="0"/>
          <a:lstStyle/>
          <a:p/>
        </p:txBody>
      </p:sp>
      <p:sp>
        <p:nvSpPr>
          <p:cNvPr id="43" name="object 43"/>
          <p:cNvSpPr/>
          <p:nvPr/>
        </p:nvSpPr>
        <p:spPr>
          <a:xfrm>
            <a:off x="8546592" y="3619500"/>
            <a:ext cx="93345" cy="25400"/>
          </a:xfrm>
          <a:custGeom>
            <a:rect l="l" t="t" r="r" b="b"/>
            <a:pathLst>
              <a:path w="93345" h="25400">
                <a:moveTo>
                  <a:pt x="92963" y="0"/>
                </a:moveTo>
                <a:lnTo>
                  <a:pt x="0" y="0"/>
                </a:lnTo>
                <a:lnTo>
                  <a:pt x="18686" y="18859"/>
                </a:lnTo>
                <a:lnTo>
                  <a:pt x="48053" y="25145"/>
                </a:lnTo>
                <a:lnTo>
                  <a:pt x="76634" y="18859"/>
                </a:lnTo>
                <a:lnTo>
                  <a:pt x="92963" y="0"/>
                </a:lnTo>
                <a:close/>
              </a:path>
            </a:pathLst>
          </a:custGeom>
          <a:solidFill>
            <a:srgbClr val="EDAB88"/>
          </a:solidFill>
        </p:spPr>
        <p:txBody>
          <a:bodyPr wrap="square" lIns="0" tIns="0" rIns="0" bIns="0" rtlCol="0"/>
          <a:lstStyle/>
          <a:p/>
        </p:txBody>
      </p:sp>
      <p:sp>
        <p:nvSpPr>
          <p:cNvPr id="44" name="object 44"/>
          <p:cNvSpPr/>
          <p:nvPr/>
        </p:nvSpPr>
        <p:spPr>
          <a:xfrm>
            <a:off x="8452564" y="3404615"/>
            <a:ext cx="283845" cy="227329"/>
          </a:xfrm>
          <a:custGeom>
            <a:rect l="l" t="t" r="r" b="b"/>
            <a:pathLst>
              <a:path w="283845" h="227327">
                <a:moveTo>
                  <a:pt x="81962" y="12573"/>
                </a:moveTo>
                <a:lnTo>
                  <a:pt x="69046" y="22010"/>
                </a:lnTo>
                <a:lnTo>
                  <a:pt x="48164" y="34163"/>
                </a:lnTo>
                <a:lnTo>
                  <a:pt x="27259" y="43934"/>
                </a:lnTo>
                <a:lnTo>
                  <a:pt x="14271" y="46228"/>
                </a:lnTo>
                <a:lnTo>
                  <a:pt x="1379" y="60694"/>
                </a:lnTo>
                <a:lnTo>
                  <a:pt x="0" y="92519"/>
                </a:lnTo>
                <a:lnTo>
                  <a:pt x="8931" y="124344"/>
                </a:lnTo>
                <a:lnTo>
                  <a:pt x="26971" y="138811"/>
                </a:lnTo>
                <a:lnTo>
                  <a:pt x="46045" y="172104"/>
                </a:lnTo>
                <a:lnTo>
                  <a:pt x="71453" y="200279"/>
                </a:lnTo>
                <a:lnTo>
                  <a:pt x="103195" y="219785"/>
                </a:lnTo>
                <a:lnTo>
                  <a:pt x="141271" y="227076"/>
                </a:lnTo>
                <a:lnTo>
                  <a:pt x="180020" y="219785"/>
                </a:lnTo>
                <a:lnTo>
                  <a:pt x="213233" y="200279"/>
                </a:lnTo>
                <a:lnTo>
                  <a:pt x="240087" y="172104"/>
                </a:lnTo>
                <a:lnTo>
                  <a:pt x="259762" y="138811"/>
                </a:lnTo>
                <a:lnTo>
                  <a:pt x="275445" y="124344"/>
                </a:lnTo>
                <a:lnTo>
                  <a:pt x="283591" y="92519"/>
                </a:lnTo>
                <a:lnTo>
                  <a:pt x="282997" y="60694"/>
                </a:lnTo>
                <a:lnTo>
                  <a:pt x="272462" y="46228"/>
                </a:lnTo>
                <a:lnTo>
                  <a:pt x="252648" y="40772"/>
                </a:lnTo>
                <a:lnTo>
                  <a:pt x="249242" y="37846"/>
                </a:lnTo>
                <a:lnTo>
                  <a:pt x="94662" y="37846"/>
                </a:lnTo>
                <a:lnTo>
                  <a:pt x="102576" y="33655"/>
                </a:lnTo>
                <a:lnTo>
                  <a:pt x="56562" y="33655"/>
                </a:lnTo>
                <a:lnTo>
                  <a:pt x="61763" y="29789"/>
                </a:lnTo>
                <a:lnTo>
                  <a:pt x="69310" y="24733"/>
                </a:lnTo>
                <a:lnTo>
                  <a:pt x="76833" y="18867"/>
                </a:lnTo>
                <a:lnTo>
                  <a:pt x="81962" y="12573"/>
                </a:lnTo>
                <a:close/>
              </a:path>
              <a:path w="283845" h="227327">
                <a:moveTo>
                  <a:pt x="221662" y="0"/>
                </a:moveTo>
                <a:lnTo>
                  <a:pt x="200658" y="15396"/>
                </a:lnTo>
                <a:lnTo>
                  <a:pt x="167735" y="28400"/>
                </a:lnTo>
                <a:lnTo>
                  <a:pt x="130026" y="36665"/>
                </a:lnTo>
                <a:lnTo>
                  <a:pt x="94662" y="37846"/>
                </a:lnTo>
                <a:lnTo>
                  <a:pt x="249242" y="37846"/>
                </a:lnTo>
                <a:lnTo>
                  <a:pt x="237585" y="27828"/>
                </a:lnTo>
                <a:lnTo>
                  <a:pt x="227260" y="12527"/>
                </a:lnTo>
                <a:lnTo>
                  <a:pt x="221662" y="0"/>
                </a:lnTo>
                <a:close/>
              </a:path>
              <a:path w="283845" h="227327">
                <a:moveTo>
                  <a:pt x="132762" y="16763"/>
                </a:moveTo>
                <a:lnTo>
                  <a:pt x="116712" y="24761"/>
                </a:lnTo>
                <a:lnTo>
                  <a:pt x="96281" y="29972"/>
                </a:lnTo>
                <a:lnTo>
                  <a:pt x="75041" y="32801"/>
                </a:lnTo>
                <a:lnTo>
                  <a:pt x="56562" y="33655"/>
                </a:lnTo>
                <a:lnTo>
                  <a:pt x="102576" y="33655"/>
                </a:lnTo>
                <a:lnTo>
                  <a:pt x="104187" y="32801"/>
                </a:lnTo>
                <a:lnTo>
                  <a:pt x="113712" y="28924"/>
                </a:lnTo>
                <a:lnTo>
                  <a:pt x="123237" y="24237"/>
                </a:lnTo>
                <a:lnTo>
                  <a:pt x="132762" y="16763"/>
                </a:lnTo>
                <a:close/>
              </a:path>
            </a:pathLst>
          </a:custGeom>
          <a:solidFill>
            <a:srgbClr val="F8CDAF"/>
          </a:solidFill>
        </p:spPr>
        <p:txBody>
          <a:bodyPr wrap="square" lIns="0" tIns="0" rIns="0" bIns="0" rtlCol="0"/>
          <a:lstStyle/>
          <a:p/>
        </p:txBody>
      </p:sp>
      <p:sp>
        <p:nvSpPr>
          <p:cNvPr id="45" name="object 45"/>
          <p:cNvSpPr/>
          <p:nvPr/>
        </p:nvSpPr>
        <p:spPr>
          <a:xfrm>
            <a:off x="8471916" y="3683508"/>
            <a:ext cx="248920" cy="264160"/>
          </a:xfrm>
          <a:custGeom>
            <a:rect l="l" t="t" r="r" b="b"/>
            <a:pathLst>
              <a:path w="248920" h="264160">
                <a:moveTo>
                  <a:pt x="75818" y="0"/>
                </a:moveTo>
                <a:lnTo>
                  <a:pt x="33742" y="5357"/>
                </a:lnTo>
                <a:lnTo>
                  <a:pt x="18084" y="42616"/>
                </a:lnTo>
                <a:lnTo>
                  <a:pt x="14264" y="86537"/>
                </a:lnTo>
                <a:lnTo>
                  <a:pt x="9834" y="136799"/>
                </a:lnTo>
                <a:lnTo>
                  <a:pt x="5008" y="189925"/>
                </a:lnTo>
                <a:lnTo>
                  <a:pt x="0" y="242443"/>
                </a:lnTo>
                <a:lnTo>
                  <a:pt x="29124" y="251114"/>
                </a:lnTo>
                <a:lnTo>
                  <a:pt x="59451" y="257810"/>
                </a:lnTo>
                <a:lnTo>
                  <a:pt x="90564" y="262124"/>
                </a:lnTo>
                <a:lnTo>
                  <a:pt x="122047" y="263652"/>
                </a:lnTo>
                <a:lnTo>
                  <a:pt x="156025" y="262124"/>
                </a:lnTo>
                <a:lnTo>
                  <a:pt x="188420" y="257810"/>
                </a:lnTo>
                <a:lnTo>
                  <a:pt x="219219" y="251114"/>
                </a:lnTo>
                <a:lnTo>
                  <a:pt x="248411" y="242443"/>
                </a:lnTo>
                <a:lnTo>
                  <a:pt x="243000" y="189925"/>
                </a:lnTo>
                <a:lnTo>
                  <a:pt x="238189" y="144526"/>
                </a:lnTo>
                <a:lnTo>
                  <a:pt x="122047" y="144526"/>
                </a:lnTo>
                <a:lnTo>
                  <a:pt x="75818" y="0"/>
                </a:lnTo>
                <a:close/>
              </a:path>
              <a:path w="248920" h="264160">
                <a:moveTo>
                  <a:pt x="168401" y="0"/>
                </a:moveTo>
                <a:lnTo>
                  <a:pt x="122047" y="144526"/>
                </a:lnTo>
                <a:lnTo>
                  <a:pt x="238189" y="144526"/>
                </a:lnTo>
                <a:lnTo>
                  <a:pt x="237370" y="136799"/>
                </a:lnTo>
                <a:lnTo>
                  <a:pt x="232336" y="86537"/>
                </a:lnTo>
                <a:lnTo>
                  <a:pt x="228717" y="42616"/>
                </a:lnTo>
                <a:lnTo>
                  <a:pt x="227329" y="8509"/>
                </a:lnTo>
                <a:lnTo>
                  <a:pt x="214014" y="5357"/>
                </a:lnTo>
                <a:lnTo>
                  <a:pt x="199485" y="2635"/>
                </a:lnTo>
                <a:lnTo>
                  <a:pt x="184146" y="722"/>
                </a:lnTo>
                <a:lnTo>
                  <a:pt x="168401" y="0"/>
                </a:lnTo>
                <a:close/>
              </a:path>
            </a:pathLst>
          </a:custGeom>
          <a:solidFill>
            <a:srgbClr val="CC521E"/>
          </a:solidFill>
        </p:spPr>
        <p:txBody>
          <a:bodyPr wrap="square" lIns="0" tIns="0" rIns="0" bIns="0" rtlCol="0"/>
          <a:lstStyle/>
          <a:p/>
        </p:txBody>
      </p:sp>
      <p:sp>
        <p:nvSpPr>
          <p:cNvPr id="46" name="object 46"/>
          <p:cNvSpPr/>
          <p:nvPr/>
        </p:nvSpPr>
        <p:spPr>
          <a:xfrm>
            <a:off x="8427005" y="3323590"/>
            <a:ext cx="257175" cy="128270"/>
          </a:xfrm>
          <a:custGeom>
            <a:rect l="l" t="t" r="r" b="b"/>
            <a:pathLst>
              <a:path w="257175" h="128270">
                <a:moveTo>
                  <a:pt x="99393" y="0"/>
                </a:moveTo>
                <a:lnTo>
                  <a:pt x="76628" y="5502"/>
                </a:lnTo>
                <a:lnTo>
                  <a:pt x="54244" y="15446"/>
                </a:lnTo>
                <a:lnTo>
                  <a:pt x="34242" y="29414"/>
                </a:lnTo>
                <a:lnTo>
                  <a:pt x="18621" y="46989"/>
                </a:lnTo>
                <a:lnTo>
                  <a:pt x="14303" y="51308"/>
                </a:lnTo>
                <a:lnTo>
                  <a:pt x="10112" y="59817"/>
                </a:lnTo>
                <a:lnTo>
                  <a:pt x="5794" y="68452"/>
                </a:lnTo>
                <a:lnTo>
                  <a:pt x="2307" y="80192"/>
                </a:lnTo>
                <a:lnTo>
                  <a:pt x="0" y="98361"/>
                </a:lnTo>
                <a:lnTo>
                  <a:pt x="1668" y="116530"/>
                </a:lnTo>
                <a:lnTo>
                  <a:pt x="10112" y="128270"/>
                </a:lnTo>
                <a:lnTo>
                  <a:pt x="14303" y="128270"/>
                </a:lnTo>
                <a:lnTo>
                  <a:pt x="8489" y="112077"/>
                </a:lnTo>
                <a:lnTo>
                  <a:pt x="9032" y="91884"/>
                </a:lnTo>
                <a:lnTo>
                  <a:pt x="22812" y="55499"/>
                </a:lnTo>
                <a:lnTo>
                  <a:pt x="65317" y="36925"/>
                </a:lnTo>
                <a:lnTo>
                  <a:pt x="253001" y="36925"/>
                </a:lnTo>
                <a:lnTo>
                  <a:pt x="219015" y="22806"/>
                </a:lnTo>
                <a:lnTo>
                  <a:pt x="178069" y="9572"/>
                </a:lnTo>
                <a:lnTo>
                  <a:pt x="137124" y="1172"/>
                </a:lnTo>
                <a:lnTo>
                  <a:pt x="99393" y="0"/>
                </a:lnTo>
                <a:close/>
              </a:path>
              <a:path w="257175" h="128270">
                <a:moveTo>
                  <a:pt x="253001" y="36925"/>
                </a:moveTo>
                <a:lnTo>
                  <a:pt x="65317" y="36925"/>
                </a:lnTo>
                <a:lnTo>
                  <a:pt x="82375" y="38481"/>
                </a:lnTo>
                <a:lnTo>
                  <a:pt x="103475" y="41979"/>
                </a:lnTo>
                <a:lnTo>
                  <a:pt x="123348" y="47513"/>
                </a:lnTo>
                <a:lnTo>
                  <a:pt x="144008" y="57072"/>
                </a:lnTo>
                <a:lnTo>
                  <a:pt x="167465" y="72644"/>
                </a:lnTo>
                <a:lnTo>
                  <a:pt x="178339" y="78158"/>
                </a:lnTo>
                <a:lnTo>
                  <a:pt x="190833" y="81232"/>
                </a:lnTo>
                <a:lnTo>
                  <a:pt x="203326" y="81091"/>
                </a:lnTo>
                <a:lnTo>
                  <a:pt x="214201" y="76962"/>
                </a:lnTo>
                <a:lnTo>
                  <a:pt x="228064" y="70931"/>
                </a:lnTo>
                <a:lnTo>
                  <a:pt x="238712" y="60912"/>
                </a:lnTo>
                <a:lnTo>
                  <a:pt x="247741" y="49297"/>
                </a:lnTo>
                <a:lnTo>
                  <a:pt x="256746" y="38481"/>
                </a:lnTo>
                <a:lnTo>
                  <a:pt x="253001" y="36925"/>
                </a:lnTo>
                <a:close/>
              </a:path>
            </a:pathLst>
          </a:custGeom>
          <a:solidFill>
            <a:srgbClr val="FF6431"/>
          </a:solidFill>
        </p:spPr>
        <p:txBody>
          <a:bodyPr wrap="square" lIns="0" tIns="0" rIns="0" bIns="0" rtlCol="0"/>
          <a:lstStyle/>
          <a:p/>
        </p:txBody>
      </p:sp>
      <p:sp>
        <p:nvSpPr>
          <p:cNvPr id="47" name="object 47"/>
          <p:cNvSpPr/>
          <p:nvPr/>
        </p:nvSpPr>
        <p:spPr>
          <a:xfrm>
            <a:off x="8442483" y="3242182"/>
            <a:ext cx="290195" cy="141605"/>
          </a:xfrm>
          <a:custGeom>
            <a:rect l="l" t="t" r="r" b="b"/>
            <a:pathLst>
              <a:path w="290195" h="141604">
                <a:moveTo>
                  <a:pt x="276543" y="81279"/>
                </a:moveTo>
                <a:lnTo>
                  <a:pt x="83280" y="81279"/>
                </a:lnTo>
                <a:lnTo>
                  <a:pt x="133373" y="83375"/>
                </a:lnTo>
                <a:lnTo>
                  <a:pt x="189801" y="98329"/>
                </a:lnTo>
                <a:lnTo>
                  <a:pt x="244657" y="119713"/>
                </a:lnTo>
                <a:lnTo>
                  <a:pt x="290036" y="141096"/>
                </a:lnTo>
                <a:lnTo>
                  <a:pt x="290036" y="123951"/>
                </a:lnTo>
                <a:lnTo>
                  <a:pt x="276543" y="81279"/>
                </a:lnTo>
                <a:close/>
              </a:path>
              <a:path w="290195" h="141604">
                <a:moveTo>
                  <a:pt x="117062" y="0"/>
                </a:moveTo>
                <a:lnTo>
                  <a:pt x="67812" y="14769"/>
                </a:lnTo>
                <a:lnTo>
                  <a:pt x="33194" y="37957"/>
                </a:lnTo>
                <a:lnTo>
                  <a:pt x="3134" y="98329"/>
                </a:lnTo>
                <a:lnTo>
                  <a:pt x="0" y="114903"/>
                </a:lnTo>
                <a:lnTo>
                  <a:pt x="785" y="121800"/>
                </a:lnTo>
                <a:lnTo>
                  <a:pt x="3143" y="128269"/>
                </a:lnTo>
                <a:lnTo>
                  <a:pt x="18647" y="110694"/>
                </a:lnTo>
                <a:lnTo>
                  <a:pt x="38496" y="96726"/>
                </a:lnTo>
                <a:lnTo>
                  <a:pt x="60704" y="86782"/>
                </a:lnTo>
                <a:lnTo>
                  <a:pt x="83280" y="81279"/>
                </a:lnTo>
                <a:lnTo>
                  <a:pt x="276543" y="81279"/>
                </a:lnTo>
                <a:lnTo>
                  <a:pt x="275716" y="78666"/>
                </a:lnTo>
                <a:lnTo>
                  <a:pt x="246193" y="41568"/>
                </a:lnTo>
                <a:lnTo>
                  <a:pt x="206533" y="14717"/>
                </a:lnTo>
                <a:lnTo>
                  <a:pt x="161800" y="174"/>
                </a:lnTo>
                <a:lnTo>
                  <a:pt x="117062" y="0"/>
                </a:lnTo>
                <a:close/>
              </a:path>
            </a:pathLst>
          </a:custGeom>
          <a:solidFill>
            <a:srgbClr val="CC521E"/>
          </a:solidFill>
        </p:spPr>
        <p:txBody>
          <a:bodyPr wrap="square" lIns="0" tIns="0" rIns="0" bIns="0" rtlCol="0"/>
          <a:lstStyle/>
          <a:p/>
        </p:txBody>
      </p:sp>
      <p:sp>
        <p:nvSpPr>
          <p:cNvPr id="48" name="object 48"/>
          <p:cNvSpPr/>
          <p:nvPr/>
        </p:nvSpPr>
        <p:spPr>
          <a:xfrm>
            <a:off x="8505443" y="3244595"/>
            <a:ext cx="128087" cy="96012"/>
          </a:xfrm>
          <a:prstGeom prst="rect">
            <a:avLst/>
          </a:prstGeom>
          <a:blipFill>
            <a:blip r:embed="rId7"/>
            <a:stretch>
              <a:fillRect/>
            </a:stretch>
          </a:blipFill>
        </p:spPr>
        <p:txBody>
          <a:bodyPr wrap="square" lIns="0" tIns="0" rIns="0" bIns="0" rtlCol="0"/>
          <a:lstStyle/>
          <a:p/>
        </p:txBody>
      </p:sp>
      <p:sp>
        <p:nvSpPr>
          <p:cNvPr id="49" name="object 49"/>
          <p:cNvSpPr/>
          <p:nvPr/>
        </p:nvSpPr>
        <p:spPr>
          <a:xfrm>
            <a:off x="11032235" y="3176016"/>
            <a:ext cx="774700" cy="771525"/>
          </a:xfrm>
          <a:custGeom>
            <a:rect l="l" t="t" r="r" b="b"/>
            <a:pathLst>
              <a:path w="774700" h="771525">
                <a:moveTo>
                  <a:pt x="387096" y="0"/>
                </a:moveTo>
                <a:lnTo>
                  <a:pt x="338548" y="3003"/>
                </a:lnTo>
                <a:lnTo>
                  <a:pt x="291798" y="11773"/>
                </a:lnTo>
                <a:lnTo>
                  <a:pt x="247207" y="25949"/>
                </a:lnTo>
                <a:lnTo>
                  <a:pt x="205140" y="45169"/>
                </a:lnTo>
                <a:lnTo>
                  <a:pt x="165959" y="69072"/>
                </a:lnTo>
                <a:lnTo>
                  <a:pt x="130028" y="97298"/>
                </a:lnTo>
                <a:lnTo>
                  <a:pt x="97710" y="129484"/>
                </a:lnTo>
                <a:lnTo>
                  <a:pt x="69367" y="165271"/>
                </a:lnTo>
                <a:lnTo>
                  <a:pt x="45363" y="204297"/>
                </a:lnTo>
                <a:lnTo>
                  <a:pt x="26061" y="246201"/>
                </a:lnTo>
                <a:lnTo>
                  <a:pt x="11825" y="290623"/>
                </a:lnTo>
                <a:lnTo>
                  <a:pt x="3016" y="337200"/>
                </a:lnTo>
                <a:lnTo>
                  <a:pt x="0" y="385572"/>
                </a:lnTo>
                <a:lnTo>
                  <a:pt x="3016" y="433943"/>
                </a:lnTo>
                <a:lnTo>
                  <a:pt x="11825" y="480520"/>
                </a:lnTo>
                <a:lnTo>
                  <a:pt x="26061" y="524942"/>
                </a:lnTo>
                <a:lnTo>
                  <a:pt x="45363" y="566846"/>
                </a:lnTo>
                <a:lnTo>
                  <a:pt x="69367" y="605872"/>
                </a:lnTo>
                <a:lnTo>
                  <a:pt x="97710" y="641659"/>
                </a:lnTo>
                <a:lnTo>
                  <a:pt x="130028" y="673845"/>
                </a:lnTo>
                <a:lnTo>
                  <a:pt x="165959" y="702071"/>
                </a:lnTo>
                <a:lnTo>
                  <a:pt x="205140" y="725974"/>
                </a:lnTo>
                <a:lnTo>
                  <a:pt x="247207" y="745194"/>
                </a:lnTo>
                <a:lnTo>
                  <a:pt x="291798" y="759370"/>
                </a:lnTo>
                <a:lnTo>
                  <a:pt x="338548" y="768140"/>
                </a:lnTo>
                <a:lnTo>
                  <a:pt x="387096" y="771144"/>
                </a:lnTo>
                <a:lnTo>
                  <a:pt x="435643" y="768140"/>
                </a:lnTo>
                <a:lnTo>
                  <a:pt x="482393" y="759370"/>
                </a:lnTo>
                <a:lnTo>
                  <a:pt x="526984" y="745194"/>
                </a:lnTo>
                <a:lnTo>
                  <a:pt x="569051" y="725974"/>
                </a:lnTo>
                <a:lnTo>
                  <a:pt x="608232" y="702071"/>
                </a:lnTo>
                <a:lnTo>
                  <a:pt x="644163" y="673845"/>
                </a:lnTo>
                <a:lnTo>
                  <a:pt x="676481" y="641659"/>
                </a:lnTo>
                <a:lnTo>
                  <a:pt x="704824" y="605872"/>
                </a:lnTo>
                <a:lnTo>
                  <a:pt x="728828" y="566846"/>
                </a:lnTo>
                <a:lnTo>
                  <a:pt x="748130" y="524942"/>
                </a:lnTo>
                <a:lnTo>
                  <a:pt x="762366" y="480520"/>
                </a:lnTo>
                <a:lnTo>
                  <a:pt x="771175" y="433943"/>
                </a:lnTo>
                <a:lnTo>
                  <a:pt x="774192" y="385572"/>
                </a:lnTo>
                <a:lnTo>
                  <a:pt x="771175" y="337200"/>
                </a:lnTo>
                <a:lnTo>
                  <a:pt x="762366" y="290623"/>
                </a:lnTo>
                <a:lnTo>
                  <a:pt x="748130" y="246201"/>
                </a:lnTo>
                <a:lnTo>
                  <a:pt x="728828" y="204297"/>
                </a:lnTo>
                <a:lnTo>
                  <a:pt x="704824" y="165271"/>
                </a:lnTo>
                <a:lnTo>
                  <a:pt x="676481" y="129484"/>
                </a:lnTo>
                <a:lnTo>
                  <a:pt x="644163" y="97298"/>
                </a:lnTo>
                <a:lnTo>
                  <a:pt x="608232" y="69072"/>
                </a:lnTo>
                <a:lnTo>
                  <a:pt x="569051" y="45169"/>
                </a:lnTo>
                <a:lnTo>
                  <a:pt x="526984" y="25949"/>
                </a:lnTo>
                <a:lnTo>
                  <a:pt x="482393" y="11773"/>
                </a:lnTo>
                <a:lnTo>
                  <a:pt x="435643" y="3003"/>
                </a:lnTo>
                <a:lnTo>
                  <a:pt x="387096" y="0"/>
                </a:lnTo>
                <a:close/>
              </a:path>
            </a:pathLst>
          </a:custGeom>
          <a:solidFill>
            <a:srgbClr val="64AE45"/>
          </a:solidFill>
        </p:spPr>
        <p:txBody>
          <a:bodyPr wrap="square" lIns="0" tIns="0" rIns="0" bIns="0" rtlCol="0"/>
          <a:lstStyle/>
          <a:p/>
        </p:txBody>
      </p:sp>
      <p:sp>
        <p:nvSpPr>
          <p:cNvPr id="50" name="object 50"/>
          <p:cNvSpPr/>
          <p:nvPr/>
        </p:nvSpPr>
        <p:spPr>
          <a:xfrm>
            <a:off x="11442192" y="3340608"/>
            <a:ext cx="340360" cy="607060"/>
          </a:xfrm>
          <a:custGeom>
            <a:rect l="l" t="t" r="r" b="b"/>
            <a:pathLst>
              <a:path w="340359" h="607060">
                <a:moveTo>
                  <a:pt x="114680" y="0"/>
                </a:moveTo>
                <a:lnTo>
                  <a:pt x="55244" y="63626"/>
                </a:lnTo>
                <a:lnTo>
                  <a:pt x="0" y="190880"/>
                </a:lnTo>
                <a:lnTo>
                  <a:pt x="0" y="441070"/>
                </a:lnTo>
                <a:lnTo>
                  <a:pt x="12700" y="606551"/>
                </a:lnTo>
                <a:lnTo>
                  <a:pt x="61268" y="599240"/>
                </a:lnTo>
                <a:lnTo>
                  <a:pt x="107597" y="586028"/>
                </a:lnTo>
                <a:lnTo>
                  <a:pt x="151336" y="567299"/>
                </a:lnTo>
                <a:lnTo>
                  <a:pt x="192138" y="543437"/>
                </a:lnTo>
                <a:lnTo>
                  <a:pt x="229652" y="514825"/>
                </a:lnTo>
                <a:lnTo>
                  <a:pt x="263529" y="481847"/>
                </a:lnTo>
                <a:lnTo>
                  <a:pt x="293421" y="444886"/>
                </a:lnTo>
                <a:lnTo>
                  <a:pt x="318978" y="404327"/>
                </a:lnTo>
                <a:lnTo>
                  <a:pt x="339851" y="360552"/>
                </a:lnTo>
                <a:lnTo>
                  <a:pt x="114680" y="0"/>
                </a:lnTo>
                <a:close/>
              </a:path>
            </a:pathLst>
          </a:custGeom>
          <a:solidFill>
            <a:srgbClr val="4B8334"/>
          </a:solidFill>
        </p:spPr>
        <p:txBody>
          <a:bodyPr wrap="square" lIns="0" tIns="0" rIns="0" bIns="0" rtlCol="0"/>
          <a:lstStyle/>
          <a:p/>
        </p:txBody>
      </p:sp>
      <p:sp>
        <p:nvSpPr>
          <p:cNvPr id="51" name="object 51"/>
          <p:cNvSpPr/>
          <p:nvPr/>
        </p:nvSpPr>
        <p:spPr>
          <a:xfrm>
            <a:off x="11286743" y="3482340"/>
            <a:ext cx="266700" cy="266700"/>
          </a:xfrm>
          <a:custGeom>
            <a:rect l="l" t="t" r="r" b="b"/>
            <a:pathLst>
              <a:path w="266700" h="266700">
                <a:moveTo>
                  <a:pt x="133350" y="0"/>
                </a:moveTo>
                <a:lnTo>
                  <a:pt x="91196" y="6797"/>
                </a:lnTo>
                <a:lnTo>
                  <a:pt x="54589" y="25725"/>
                </a:lnTo>
                <a:lnTo>
                  <a:pt x="25725" y="54589"/>
                </a:lnTo>
                <a:lnTo>
                  <a:pt x="6797" y="91196"/>
                </a:lnTo>
                <a:lnTo>
                  <a:pt x="0" y="133350"/>
                </a:lnTo>
                <a:lnTo>
                  <a:pt x="6797" y="175503"/>
                </a:lnTo>
                <a:lnTo>
                  <a:pt x="25725" y="212110"/>
                </a:lnTo>
                <a:lnTo>
                  <a:pt x="54589" y="240974"/>
                </a:lnTo>
                <a:lnTo>
                  <a:pt x="91196" y="259902"/>
                </a:lnTo>
                <a:lnTo>
                  <a:pt x="133350" y="266700"/>
                </a:lnTo>
                <a:lnTo>
                  <a:pt x="175503" y="259902"/>
                </a:lnTo>
                <a:lnTo>
                  <a:pt x="212110" y="240974"/>
                </a:lnTo>
                <a:lnTo>
                  <a:pt x="240974" y="212110"/>
                </a:lnTo>
                <a:lnTo>
                  <a:pt x="259902" y="175503"/>
                </a:lnTo>
                <a:lnTo>
                  <a:pt x="266700" y="133350"/>
                </a:lnTo>
                <a:lnTo>
                  <a:pt x="259902" y="91196"/>
                </a:lnTo>
                <a:lnTo>
                  <a:pt x="240974" y="54589"/>
                </a:lnTo>
                <a:lnTo>
                  <a:pt x="212110" y="25725"/>
                </a:lnTo>
                <a:lnTo>
                  <a:pt x="175503" y="6797"/>
                </a:lnTo>
                <a:lnTo>
                  <a:pt x="133350" y="0"/>
                </a:lnTo>
                <a:close/>
              </a:path>
            </a:pathLst>
          </a:custGeom>
          <a:solidFill>
            <a:srgbClr val="000000"/>
          </a:solidFill>
        </p:spPr>
        <p:txBody>
          <a:bodyPr wrap="square" lIns="0" tIns="0" rIns="0" bIns="0" rtlCol="0"/>
          <a:lstStyle/>
          <a:p/>
        </p:txBody>
      </p:sp>
      <p:sp>
        <p:nvSpPr>
          <p:cNvPr id="52" name="object 52"/>
          <p:cNvSpPr/>
          <p:nvPr/>
        </p:nvSpPr>
        <p:spPr>
          <a:xfrm>
            <a:off x="11209972" y="3628644"/>
            <a:ext cx="421005" cy="318770"/>
          </a:xfrm>
          <a:custGeom>
            <a:rect l="l" t="t" r="r" b="b"/>
            <a:pathLst>
              <a:path w="421004" h="318770">
                <a:moveTo>
                  <a:pt x="258889" y="0"/>
                </a:moveTo>
                <a:lnTo>
                  <a:pt x="165544" y="0"/>
                </a:lnTo>
                <a:lnTo>
                  <a:pt x="165544" y="72135"/>
                </a:lnTo>
                <a:lnTo>
                  <a:pt x="126426" y="76559"/>
                </a:lnTo>
                <a:lnTo>
                  <a:pt x="87677" y="84947"/>
                </a:lnTo>
                <a:lnTo>
                  <a:pt x="25717" y="123189"/>
                </a:lnTo>
                <a:lnTo>
                  <a:pt x="1809" y="187404"/>
                </a:lnTo>
                <a:lnTo>
                  <a:pt x="0" y="221684"/>
                </a:lnTo>
                <a:lnTo>
                  <a:pt x="190" y="254761"/>
                </a:lnTo>
                <a:lnTo>
                  <a:pt x="37329" y="277729"/>
                </a:lnTo>
                <a:lnTo>
                  <a:pt x="77296" y="295582"/>
                </a:lnTo>
                <a:lnTo>
                  <a:pt x="119903" y="308327"/>
                </a:lnTo>
                <a:lnTo>
                  <a:pt x="164961" y="315969"/>
                </a:lnTo>
                <a:lnTo>
                  <a:pt x="212280" y="318515"/>
                </a:lnTo>
                <a:lnTo>
                  <a:pt x="268587" y="314537"/>
                </a:lnTo>
                <a:lnTo>
                  <a:pt x="322500" y="302593"/>
                </a:lnTo>
                <a:lnTo>
                  <a:pt x="373247" y="282672"/>
                </a:lnTo>
                <a:lnTo>
                  <a:pt x="420052" y="254761"/>
                </a:lnTo>
                <a:lnTo>
                  <a:pt x="420441" y="227326"/>
                </a:lnTo>
                <a:lnTo>
                  <a:pt x="420020" y="197484"/>
                </a:lnTo>
                <a:lnTo>
                  <a:pt x="407225" y="140207"/>
                </a:lnTo>
                <a:lnTo>
                  <a:pt x="382315" y="109854"/>
                </a:lnTo>
                <a:lnTo>
                  <a:pt x="344249" y="88645"/>
                </a:lnTo>
                <a:lnTo>
                  <a:pt x="300587" y="76199"/>
                </a:lnTo>
                <a:lnTo>
                  <a:pt x="258889" y="72135"/>
                </a:lnTo>
                <a:lnTo>
                  <a:pt x="258889" y="0"/>
                </a:lnTo>
                <a:close/>
              </a:path>
            </a:pathLst>
          </a:custGeom>
          <a:solidFill>
            <a:srgbClr val="F5CEAC"/>
          </a:solidFill>
        </p:spPr>
        <p:txBody>
          <a:bodyPr wrap="square" lIns="0" tIns="0" rIns="0" bIns="0" rtlCol="0"/>
          <a:lstStyle/>
          <a:p/>
        </p:txBody>
      </p:sp>
      <p:sp>
        <p:nvSpPr>
          <p:cNvPr id="53" name="object 53"/>
          <p:cNvSpPr/>
          <p:nvPr/>
        </p:nvSpPr>
        <p:spPr>
          <a:xfrm>
            <a:off x="11209972" y="3730752"/>
            <a:ext cx="421005" cy="216535"/>
          </a:xfrm>
          <a:custGeom>
            <a:rect l="l" t="t" r="r" b="b"/>
            <a:pathLst>
              <a:path w="421004" h="216535">
                <a:moveTo>
                  <a:pt x="46926" y="0"/>
                </a:moveTo>
                <a:lnTo>
                  <a:pt x="9191" y="51929"/>
                </a:lnTo>
                <a:lnTo>
                  <a:pt x="0" y="119703"/>
                </a:lnTo>
                <a:lnTo>
                  <a:pt x="190" y="152781"/>
                </a:lnTo>
                <a:lnTo>
                  <a:pt x="37329" y="175686"/>
                </a:lnTo>
                <a:lnTo>
                  <a:pt x="77296" y="193502"/>
                </a:lnTo>
                <a:lnTo>
                  <a:pt x="119903" y="206227"/>
                </a:lnTo>
                <a:lnTo>
                  <a:pt x="164961" y="213862"/>
                </a:lnTo>
                <a:lnTo>
                  <a:pt x="212280" y="216408"/>
                </a:lnTo>
                <a:lnTo>
                  <a:pt x="268587" y="212431"/>
                </a:lnTo>
                <a:lnTo>
                  <a:pt x="322500" y="200501"/>
                </a:lnTo>
                <a:lnTo>
                  <a:pt x="373247" y="180617"/>
                </a:lnTo>
                <a:lnTo>
                  <a:pt x="420052" y="152781"/>
                </a:lnTo>
                <a:lnTo>
                  <a:pt x="420441" y="125345"/>
                </a:lnTo>
                <a:lnTo>
                  <a:pt x="420020" y="95504"/>
                </a:lnTo>
                <a:lnTo>
                  <a:pt x="416548" y="66817"/>
                </a:lnTo>
                <a:lnTo>
                  <a:pt x="205311" y="66817"/>
                </a:lnTo>
                <a:lnTo>
                  <a:pt x="161706" y="61893"/>
                </a:lnTo>
                <a:lnTo>
                  <a:pt x="119945" y="48916"/>
                </a:lnTo>
                <a:lnTo>
                  <a:pt x="81271" y="28185"/>
                </a:lnTo>
                <a:lnTo>
                  <a:pt x="46926" y="0"/>
                </a:lnTo>
                <a:close/>
              </a:path>
              <a:path w="421004" h="216535">
                <a:moveTo>
                  <a:pt x="373316" y="0"/>
                </a:moveTo>
                <a:lnTo>
                  <a:pt x="334762" y="30279"/>
                </a:lnTo>
                <a:lnTo>
                  <a:pt x="293082" y="51309"/>
                </a:lnTo>
                <a:lnTo>
                  <a:pt x="249517" y="63389"/>
                </a:lnTo>
                <a:lnTo>
                  <a:pt x="205311" y="66817"/>
                </a:lnTo>
                <a:lnTo>
                  <a:pt x="416548" y="66817"/>
                </a:lnTo>
                <a:lnTo>
                  <a:pt x="400194" y="26271"/>
                </a:lnTo>
                <a:lnTo>
                  <a:pt x="382847" y="7169"/>
                </a:lnTo>
                <a:lnTo>
                  <a:pt x="373316" y="0"/>
                </a:lnTo>
                <a:close/>
              </a:path>
            </a:pathLst>
          </a:custGeom>
          <a:solidFill>
            <a:srgbClr val="69245D"/>
          </a:solidFill>
        </p:spPr>
        <p:txBody>
          <a:bodyPr wrap="square" lIns="0" tIns="0" rIns="0" bIns="0" rtlCol="0"/>
          <a:lstStyle/>
          <a:p/>
        </p:txBody>
      </p:sp>
      <p:sp>
        <p:nvSpPr>
          <p:cNvPr id="54" name="object 54"/>
          <p:cNvSpPr/>
          <p:nvPr/>
        </p:nvSpPr>
        <p:spPr>
          <a:xfrm>
            <a:off x="11376659" y="3634740"/>
            <a:ext cx="93345" cy="27940"/>
          </a:xfrm>
          <a:custGeom>
            <a:rect l="l" t="t" r="r" b="b"/>
            <a:pathLst>
              <a:path w="93345" h="27939">
                <a:moveTo>
                  <a:pt x="92964" y="0"/>
                </a:moveTo>
                <a:lnTo>
                  <a:pt x="0" y="0"/>
                </a:lnTo>
                <a:lnTo>
                  <a:pt x="16329" y="20574"/>
                </a:lnTo>
                <a:lnTo>
                  <a:pt x="44910" y="27431"/>
                </a:lnTo>
                <a:lnTo>
                  <a:pt x="74277" y="20574"/>
                </a:lnTo>
                <a:lnTo>
                  <a:pt x="92964" y="0"/>
                </a:lnTo>
                <a:close/>
              </a:path>
            </a:pathLst>
          </a:custGeom>
          <a:solidFill>
            <a:srgbClr val="DDA179"/>
          </a:solidFill>
        </p:spPr>
        <p:txBody>
          <a:bodyPr wrap="square" lIns="0" tIns="0" rIns="0" bIns="0" rtlCol="0"/>
          <a:lstStyle/>
          <a:p/>
        </p:txBody>
      </p:sp>
      <p:sp>
        <p:nvSpPr>
          <p:cNvPr id="55" name="object 55"/>
          <p:cNvSpPr/>
          <p:nvPr/>
        </p:nvSpPr>
        <p:spPr>
          <a:xfrm>
            <a:off x="11281933" y="3304032"/>
            <a:ext cx="276860" cy="342900"/>
          </a:xfrm>
          <a:custGeom>
            <a:rect l="l" t="t" r="r" b="b"/>
            <a:pathLst>
              <a:path w="276859" h="342900">
                <a:moveTo>
                  <a:pt x="140319" y="0"/>
                </a:moveTo>
                <a:lnTo>
                  <a:pt x="84618" y="4883"/>
                </a:lnTo>
                <a:lnTo>
                  <a:pt x="46376" y="19294"/>
                </a:lnTo>
                <a:lnTo>
                  <a:pt x="10572" y="75278"/>
                </a:lnTo>
                <a:lnTo>
                  <a:pt x="7160" y="116137"/>
                </a:lnTo>
                <a:lnTo>
                  <a:pt x="9509" y="165100"/>
                </a:lnTo>
                <a:lnTo>
                  <a:pt x="795" y="177288"/>
                </a:lnTo>
                <a:lnTo>
                  <a:pt x="0" y="208502"/>
                </a:lnTo>
                <a:lnTo>
                  <a:pt x="7133" y="241288"/>
                </a:lnTo>
                <a:lnTo>
                  <a:pt x="22209" y="258190"/>
                </a:lnTo>
                <a:lnTo>
                  <a:pt x="41253" y="291089"/>
                </a:lnTo>
                <a:lnTo>
                  <a:pt x="67024" y="318023"/>
                </a:lnTo>
                <a:lnTo>
                  <a:pt x="99915" y="336218"/>
                </a:lnTo>
                <a:lnTo>
                  <a:pt x="140319" y="342899"/>
                </a:lnTo>
                <a:lnTo>
                  <a:pt x="178226" y="336218"/>
                </a:lnTo>
                <a:lnTo>
                  <a:pt x="209835" y="318023"/>
                </a:lnTo>
                <a:lnTo>
                  <a:pt x="235134" y="291089"/>
                </a:lnTo>
                <a:lnTo>
                  <a:pt x="254111" y="258190"/>
                </a:lnTo>
                <a:lnTo>
                  <a:pt x="269186" y="243056"/>
                </a:lnTo>
                <a:lnTo>
                  <a:pt x="276320" y="210073"/>
                </a:lnTo>
                <a:lnTo>
                  <a:pt x="275524" y="177877"/>
                </a:lnTo>
                <a:lnTo>
                  <a:pt x="266811" y="165100"/>
                </a:lnTo>
                <a:lnTo>
                  <a:pt x="269471" y="117592"/>
                </a:lnTo>
                <a:lnTo>
                  <a:pt x="266839" y="77140"/>
                </a:lnTo>
                <a:lnTo>
                  <a:pt x="255762" y="44450"/>
                </a:lnTo>
                <a:lnTo>
                  <a:pt x="233085" y="20225"/>
                </a:lnTo>
                <a:lnTo>
                  <a:pt x="195655" y="5174"/>
                </a:lnTo>
                <a:lnTo>
                  <a:pt x="140319" y="0"/>
                </a:lnTo>
                <a:close/>
              </a:path>
            </a:pathLst>
          </a:custGeom>
          <a:solidFill>
            <a:srgbClr val="F5CEAC"/>
          </a:solidFill>
        </p:spPr>
        <p:txBody>
          <a:bodyPr wrap="square" lIns="0" tIns="0" rIns="0" bIns="0" rtlCol="0"/>
          <a:lstStyle/>
          <a:p/>
        </p:txBody>
      </p:sp>
      <p:sp>
        <p:nvSpPr>
          <p:cNvPr id="56" name="object 56"/>
          <p:cNvSpPr/>
          <p:nvPr/>
        </p:nvSpPr>
        <p:spPr>
          <a:xfrm>
            <a:off x="11246705" y="3269364"/>
            <a:ext cx="339090" cy="261620"/>
          </a:xfrm>
          <a:custGeom>
            <a:rect l="l" t="t" r="r" b="b"/>
            <a:pathLst>
              <a:path w="339090" h="261620">
                <a:moveTo>
                  <a:pt x="335592" y="126869"/>
                </a:moveTo>
                <a:lnTo>
                  <a:pt x="99219" y="126869"/>
                </a:lnTo>
                <a:lnTo>
                  <a:pt x="125099" y="157035"/>
                </a:lnTo>
                <a:lnTo>
                  <a:pt x="157388" y="190023"/>
                </a:lnTo>
                <a:lnTo>
                  <a:pt x="193212" y="221382"/>
                </a:lnTo>
                <a:lnTo>
                  <a:pt x="229695" y="246655"/>
                </a:lnTo>
                <a:lnTo>
                  <a:pt x="263964" y="261389"/>
                </a:lnTo>
                <a:lnTo>
                  <a:pt x="293143" y="261130"/>
                </a:lnTo>
                <a:lnTo>
                  <a:pt x="314357" y="241423"/>
                </a:lnTo>
                <a:lnTo>
                  <a:pt x="332783" y="193021"/>
                </a:lnTo>
                <a:lnTo>
                  <a:pt x="338601" y="149716"/>
                </a:lnTo>
                <a:lnTo>
                  <a:pt x="335592" y="126869"/>
                </a:lnTo>
                <a:close/>
              </a:path>
              <a:path w="339090" h="261620">
                <a:moveTo>
                  <a:pt x="175406" y="0"/>
                </a:moveTo>
                <a:lnTo>
                  <a:pt x="144262" y="2060"/>
                </a:lnTo>
                <a:lnTo>
                  <a:pt x="116486" y="10366"/>
                </a:lnTo>
                <a:lnTo>
                  <a:pt x="93853" y="25045"/>
                </a:lnTo>
                <a:lnTo>
                  <a:pt x="78137" y="46224"/>
                </a:lnTo>
                <a:lnTo>
                  <a:pt x="43952" y="55394"/>
                </a:lnTo>
                <a:lnTo>
                  <a:pt x="18438" y="85670"/>
                </a:lnTo>
                <a:lnTo>
                  <a:pt x="3239" y="128441"/>
                </a:lnTo>
                <a:lnTo>
                  <a:pt x="0" y="175096"/>
                </a:lnTo>
                <a:lnTo>
                  <a:pt x="10363" y="217025"/>
                </a:lnTo>
                <a:lnTo>
                  <a:pt x="35973" y="245614"/>
                </a:lnTo>
                <a:lnTo>
                  <a:pt x="60643" y="240776"/>
                </a:lnTo>
                <a:lnTo>
                  <a:pt x="81789" y="206911"/>
                </a:lnTo>
                <a:lnTo>
                  <a:pt x="95838" y="162711"/>
                </a:lnTo>
                <a:lnTo>
                  <a:pt x="99219" y="126869"/>
                </a:lnTo>
                <a:lnTo>
                  <a:pt x="335592" y="126869"/>
                </a:lnTo>
                <a:lnTo>
                  <a:pt x="319513" y="78905"/>
                </a:lnTo>
                <a:lnTo>
                  <a:pt x="271293" y="30011"/>
                </a:lnTo>
                <a:lnTo>
                  <a:pt x="208142" y="4056"/>
                </a:lnTo>
                <a:lnTo>
                  <a:pt x="175406" y="0"/>
                </a:lnTo>
                <a:close/>
              </a:path>
            </a:pathLst>
          </a:custGeom>
          <a:solidFill>
            <a:srgbClr val="000000"/>
          </a:solidFill>
        </p:spPr>
        <p:txBody>
          <a:bodyPr wrap="square" lIns="0" tIns="0" rIns="0" bIns="0" rtlCol="0"/>
          <a:lstStyle/>
          <a:p/>
        </p:txBody>
      </p:sp>
      <p:sp>
        <p:nvSpPr>
          <p:cNvPr id="57" name="object 57"/>
          <p:cNvSpPr/>
          <p:nvPr/>
        </p:nvSpPr>
        <p:spPr>
          <a:xfrm>
            <a:off x="11283695" y="3547871"/>
            <a:ext cx="24765" cy="30480"/>
          </a:xfrm>
          <a:custGeom>
            <a:rect l="l" t="t" r="r" b="b"/>
            <a:pathLst>
              <a:path w="24765" h="30478">
                <a:moveTo>
                  <a:pt x="18923" y="0"/>
                </a:moveTo>
                <a:lnTo>
                  <a:pt x="5460" y="0"/>
                </a:lnTo>
                <a:lnTo>
                  <a:pt x="0" y="6857"/>
                </a:lnTo>
                <a:lnTo>
                  <a:pt x="0" y="23622"/>
                </a:lnTo>
                <a:lnTo>
                  <a:pt x="5460" y="30479"/>
                </a:lnTo>
                <a:lnTo>
                  <a:pt x="18923" y="30479"/>
                </a:lnTo>
                <a:lnTo>
                  <a:pt x="24383" y="23622"/>
                </a:lnTo>
                <a:lnTo>
                  <a:pt x="24383" y="6857"/>
                </a:lnTo>
                <a:lnTo>
                  <a:pt x="18923" y="0"/>
                </a:lnTo>
                <a:close/>
              </a:path>
            </a:pathLst>
          </a:custGeom>
          <a:solidFill>
            <a:srgbClr val="FFFFFF"/>
          </a:solidFill>
        </p:spPr>
        <p:txBody>
          <a:bodyPr wrap="square" lIns="0" tIns="0" rIns="0" bIns="0" rtlCol="0"/>
          <a:lstStyle/>
          <a:p/>
        </p:txBody>
      </p:sp>
      <p:sp>
        <p:nvSpPr>
          <p:cNvPr id="58" name="object 58"/>
          <p:cNvSpPr/>
          <p:nvPr/>
        </p:nvSpPr>
        <p:spPr>
          <a:xfrm>
            <a:off x="11532107" y="3547871"/>
            <a:ext cx="24765" cy="30480"/>
          </a:xfrm>
          <a:custGeom>
            <a:rect l="l" t="t" r="r" b="b"/>
            <a:pathLst>
              <a:path w="24765" h="30478">
                <a:moveTo>
                  <a:pt x="18923" y="0"/>
                </a:moveTo>
                <a:lnTo>
                  <a:pt x="5461" y="0"/>
                </a:lnTo>
                <a:lnTo>
                  <a:pt x="0" y="6857"/>
                </a:lnTo>
                <a:lnTo>
                  <a:pt x="0" y="23622"/>
                </a:lnTo>
                <a:lnTo>
                  <a:pt x="5461" y="30479"/>
                </a:lnTo>
                <a:lnTo>
                  <a:pt x="18923" y="30479"/>
                </a:lnTo>
                <a:lnTo>
                  <a:pt x="24384" y="23622"/>
                </a:lnTo>
                <a:lnTo>
                  <a:pt x="24384" y="6857"/>
                </a:lnTo>
                <a:lnTo>
                  <a:pt x="18923" y="0"/>
                </a:lnTo>
                <a:close/>
              </a:path>
            </a:pathLst>
          </a:custGeom>
          <a:solidFill>
            <a:srgbClr val="FFFFFF"/>
          </a:solidFill>
        </p:spPr>
        <p:txBody>
          <a:bodyPr wrap="square" lIns="0" tIns="0" rIns="0" bIns="0" rtlCol="0"/>
          <a:lstStyle/>
          <a:p/>
        </p:txBody>
      </p:sp>
      <p:sp>
        <p:nvSpPr>
          <p:cNvPr id="59" name="object 59"/>
          <p:cNvSpPr/>
          <p:nvPr/>
        </p:nvSpPr>
        <p:spPr>
          <a:xfrm>
            <a:off x="11367516" y="3680459"/>
            <a:ext cx="105410" cy="26034"/>
          </a:xfrm>
          <a:custGeom>
            <a:rect l="l" t="t" r="r" b="b"/>
            <a:pathLst>
              <a:path w="105409" h="26034">
                <a:moveTo>
                  <a:pt x="21081" y="0"/>
                </a:moveTo>
                <a:lnTo>
                  <a:pt x="8381" y="0"/>
                </a:lnTo>
                <a:lnTo>
                  <a:pt x="0" y="4317"/>
                </a:lnTo>
                <a:lnTo>
                  <a:pt x="0" y="21589"/>
                </a:lnTo>
                <a:lnTo>
                  <a:pt x="8381" y="25907"/>
                </a:lnTo>
                <a:lnTo>
                  <a:pt x="21081" y="25907"/>
                </a:lnTo>
                <a:lnTo>
                  <a:pt x="25273" y="21589"/>
                </a:lnTo>
                <a:lnTo>
                  <a:pt x="25273" y="4317"/>
                </a:lnTo>
                <a:lnTo>
                  <a:pt x="21081" y="0"/>
                </a:lnTo>
                <a:close/>
              </a:path>
              <a:path w="105409" h="26034">
                <a:moveTo>
                  <a:pt x="46227" y="0"/>
                </a:moveTo>
                <a:lnTo>
                  <a:pt x="33654" y="0"/>
                </a:lnTo>
                <a:lnTo>
                  <a:pt x="25273" y="4317"/>
                </a:lnTo>
                <a:lnTo>
                  <a:pt x="25273" y="21589"/>
                </a:lnTo>
                <a:lnTo>
                  <a:pt x="33654" y="25907"/>
                </a:lnTo>
                <a:lnTo>
                  <a:pt x="46227" y="25907"/>
                </a:lnTo>
                <a:lnTo>
                  <a:pt x="54736" y="21589"/>
                </a:lnTo>
                <a:lnTo>
                  <a:pt x="54736" y="4317"/>
                </a:lnTo>
                <a:lnTo>
                  <a:pt x="46227" y="0"/>
                </a:lnTo>
                <a:close/>
              </a:path>
              <a:path w="105409" h="26034">
                <a:moveTo>
                  <a:pt x="75691" y="0"/>
                </a:moveTo>
                <a:lnTo>
                  <a:pt x="58927" y="0"/>
                </a:lnTo>
                <a:lnTo>
                  <a:pt x="54736" y="4317"/>
                </a:lnTo>
                <a:lnTo>
                  <a:pt x="54736" y="21589"/>
                </a:lnTo>
                <a:lnTo>
                  <a:pt x="58927" y="25907"/>
                </a:lnTo>
                <a:lnTo>
                  <a:pt x="75691" y="25907"/>
                </a:lnTo>
                <a:lnTo>
                  <a:pt x="79882" y="21589"/>
                </a:lnTo>
                <a:lnTo>
                  <a:pt x="79882" y="4317"/>
                </a:lnTo>
                <a:lnTo>
                  <a:pt x="75691" y="0"/>
                </a:lnTo>
                <a:close/>
              </a:path>
              <a:path w="105409" h="26034">
                <a:moveTo>
                  <a:pt x="100964" y="0"/>
                </a:moveTo>
                <a:lnTo>
                  <a:pt x="84074" y="0"/>
                </a:lnTo>
                <a:lnTo>
                  <a:pt x="79882" y="4317"/>
                </a:lnTo>
                <a:lnTo>
                  <a:pt x="79882" y="21589"/>
                </a:lnTo>
                <a:lnTo>
                  <a:pt x="84074" y="25907"/>
                </a:lnTo>
                <a:lnTo>
                  <a:pt x="100964" y="25907"/>
                </a:lnTo>
                <a:lnTo>
                  <a:pt x="105155" y="21589"/>
                </a:lnTo>
                <a:lnTo>
                  <a:pt x="105155" y="4317"/>
                </a:lnTo>
                <a:lnTo>
                  <a:pt x="100964" y="0"/>
                </a:lnTo>
                <a:close/>
              </a:path>
            </a:pathLst>
          </a:custGeom>
          <a:solidFill>
            <a:srgbClr val="FFFFFF"/>
          </a:solidFill>
        </p:spPr>
        <p:txBody>
          <a:bodyPr wrap="square" lIns="0" tIns="0" rIns="0" bIns="0" rtlCol="0"/>
          <a:lstStyle/>
          <a:p/>
        </p:txBody>
      </p:sp>
      <p:sp>
        <p:nvSpPr>
          <p:cNvPr id="60" name="object 60"/>
          <p:cNvSpPr/>
          <p:nvPr/>
        </p:nvSpPr>
        <p:spPr>
          <a:xfrm>
            <a:off x="9726168" y="3171444"/>
            <a:ext cx="774700" cy="775970"/>
          </a:xfrm>
          <a:custGeom>
            <a:rect l="l" t="t" r="r" b="b"/>
            <a:pathLst>
              <a:path w="774700" h="775970">
                <a:moveTo>
                  <a:pt x="387096" y="0"/>
                </a:moveTo>
                <a:lnTo>
                  <a:pt x="338548" y="3021"/>
                </a:lnTo>
                <a:lnTo>
                  <a:pt x="291798" y="11843"/>
                </a:lnTo>
                <a:lnTo>
                  <a:pt x="247207" y="26102"/>
                </a:lnTo>
                <a:lnTo>
                  <a:pt x="205140" y="45435"/>
                </a:lnTo>
                <a:lnTo>
                  <a:pt x="165959" y="69480"/>
                </a:lnTo>
                <a:lnTo>
                  <a:pt x="130028" y="97872"/>
                </a:lnTo>
                <a:lnTo>
                  <a:pt x="97710" y="130249"/>
                </a:lnTo>
                <a:lnTo>
                  <a:pt x="69367" y="166248"/>
                </a:lnTo>
                <a:lnTo>
                  <a:pt x="45363" y="205505"/>
                </a:lnTo>
                <a:lnTo>
                  <a:pt x="26061" y="247658"/>
                </a:lnTo>
                <a:lnTo>
                  <a:pt x="11825" y="292343"/>
                </a:lnTo>
                <a:lnTo>
                  <a:pt x="3016" y="339197"/>
                </a:lnTo>
                <a:lnTo>
                  <a:pt x="0" y="387857"/>
                </a:lnTo>
                <a:lnTo>
                  <a:pt x="3016" y="436518"/>
                </a:lnTo>
                <a:lnTo>
                  <a:pt x="11825" y="483372"/>
                </a:lnTo>
                <a:lnTo>
                  <a:pt x="26061" y="528057"/>
                </a:lnTo>
                <a:lnTo>
                  <a:pt x="45363" y="570210"/>
                </a:lnTo>
                <a:lnTo>
                  <a:pt x="69367" y="609467"/>
                </a:lnTo>
                <a:lnTo>
                  <a:pt x="97710" y="645466"/>
                </a:lnTo>
                <a:lnTo>
                  <a:pt x="130028" y="677843"/>
                </a:lnTo>
                <a:lnTo>
                  <a:pt x="165959" y="706235"/>
                </a:lnTo>
                <a:lnTo>
                  <a:pt x="205140" y="730280"/>
                </a:lnTo>
                <a:lnTo>
                  <a:pt x="247207" y="749613"/>
                </a:lnTo>
                <a:lnTo>
                  <a:pt x="291798" y="763872"/>
                </a:lnTo>
                <a:lnTo>
                  <a:pt x="338548" y="772694"/>
                </a:lnTo>
                <a:lnTo>
                  <a:pt x="387096" y="775715"/>
                </a:lnTo>
                <a:lnTo>
                  <a:pt x="435643" y="772694"/>
                </a:lnTo>
                <a:lnTo>
                  <a:pt x="482393" y="763872"/>
                </a:lnTo>
                <a:lnTo>
                  <a:pt x="526984" y="749613"/>
                </a:lnTo>
                <a:lnTo>
                  <a:pt x="569051" y="730280"/>
                </a:lnTo>
                <a:lnTo>
                  <a:pt x="608232" y="706235"/>
                </a:lnTo>
                <a:lnTo>
                  <a:pt x="644163" y="677843"/>
                </a:lnTo>
                <a:lnTo>
                  <a:pt x="676481" y="645466"/>
                </a:lnTo>
                <a:lnTo>
                  <a:pt x="704824" y="609467"/>
                </a:lnTo>
                <a:lnTo>
                  <a:pt x="728828" y="570210"/>
                </a:lnTo>
                <a:lnTo>
                  <a:pt x="748130" y="528057"/>
                </a:lnTo>
                <a:lnTo>
                  <a:pt x="762366" y="483372"/>
                </a:lnTo>
                <a:lnTo>
                  <a:pt x="771175" y="436518"/>
                </a:lnTo>
                <a:lnTo>
                  <a:pt x="774191" y="387857"/>
                </a:lnTo>
                <a:lnTo>
                  <a:pt x="771175" y="339197"/>
                </a:lnTo>
                <a:lnTo>
                  <a:pt x="762366" y="292343"/>
                </a:lnTo>
                <a:lnTo>
                  <a:pt x="748130" y="247658"/>
                </a:lnTo>
                <a:lnTo>
                  <a:pt x="728828" y="205505"/>
                </a:lnTo>
                <a:lnTo>
                  <a:pt x="704824" y="166248"/>
                </a:lnTo>
                <a:lnTo>
                  <a:pt x="676481" y="130249"/>
                </a:lnTo>
                <a:lnTo>
                  <a:pt x="644163" y="97872"/>
                </a:lnTo>
                <a:lnTo>
                  <a:pt x="608232" y="69480"/>
                </a:lnTo>
                <a:lnTo>
                  <a:pt x="569051" y="45435"/>
                </a:lnTo>
                <a:lnTo>
                  <a:pt x="526984" y="26102"/>
                </a:lnTo>
                <a:lnTo>
                  <a:pt x="482393" y="11843"/>
                </a:lnTo>
                <a:lnTo>
                  <a:pt x="435643" y="3021"/>
                </a:lnTo>
                <a:lnTo>
                  <a:pt x="387096" y="0"/>
                </a:lnTo>
                <a:close/>
              </a:path>
            </a:pathLst>
          </a:custGeom>
          <a:solidFill>
            <a:srgbClr val="8AC53E"/>
          </a:solidFill>
        </p:spPr>
        <p:txBody>
          <a:bodyPr wrap="square" lIns="0" tIns="0" rIns="0" bIns="0" rtlCol="0"/>
          <a:lstStyle/>
          <a:p/>
        </p:txBody>
      </p:sp>
      <p:sp>
        <p:nvSpPr>
          <p:cNvPr id="61" name="object 61"/>
          <p:cNvSpPr/>
          <p:nvPr/>
        </p:nvSpPr>
        <p:spPr>
          <a:xfrm>
            <a:off x="10140695" y="3366515"/>
            <a:ext cx="329565" cy="581025"/>
          </a:xfrm>
          <a:custGeom>
            <a:rect l="l" t="t" r="r" b="b"/>
            <a:pathLst>
              <a:path w="329565" h="581025">
                <a:moveTo>
                  <a:pt x="122427" y="0"/>
                </a:moveTo>
                <a:lnTo>
                  <a:pt x="0" y="296672"/>
                </a:lnTo>
                <a:lnTo>
                  <a:pt x="0" y="580644"/>
                </a:lnTo>
                <a:lnTo>
                  <a:pt x="49625" y="573332"/>
                </a:lnTo>
                <a:lnTo>
                  <a:pt x="96961" y="560121"/>
                </a:lnTo>
                <a:lnTo>
                  <a:pt x="141590" y="541396"/>
                </a:lnTo>
                <a:lnTo>
                  <a:pt x="183097" y="517540"/>
                </a:lnTo>
                <a:lnTo>
                  <a:pt x="221063" y="488939"/>
                </a:lnTo>
                <a:lnTo>
                  <a:pt x="255072" y="455977"/>
                </a:lnTo>
                <a:lnTo>
                  <a:pt x="284706" y="419038"/>
                </a:lnTo>
                <a:lnTo>
                  <a:pt x="309549" y="378508"/>
                </a:lnTo>
                <a:lnTo>
                  <a:pt x="329183" y="334772"/>
                </a:lnTo>
                <a:lnTo>
                  <a:pt x="122427" y="0"/>
                </a:lnTo>
                <a:close/>
              </a:path>
            </a:pathLst>
          </a:custGeom>
          <a:solidFill>
            <a:srgbClr val="69952C"/>
          </a:solidFill>
        </p:spPr>
        <p:txBody>
          <a:bodyPr wrap="square" lIns="0" tIns="0" rIns="0" bIns="0" rtlCol="0"/>
          <a:lstStyle/>
          <a:p/>
        </p:txBody>
      </p:sp>
      <p:sp>
        <p:nvSpPr>
          <p:cNvPr id="62" name="object 62"/>
          <p:cNvSpPr/>
          <p:nvPr/>
        </p:nvSpPr>
        <p:spPr>
          <a:xfrm>
            <a:off x="9898380" y="3662171"/>
            <a:ext cx="428625" cy="266700"/>
          </a:xfrm>
          <a:custGeom>
            <a:rect l="l" t="t" r="r" b="b"/>
            <a:pathLst>
              <a:path w="428625" h="266700">
                <a:moveTo>
                  <a:pt x="258699" y="0"/>
                </a:moveTo>
                <a:lnTo>
                  <a:pt x="169545" y="0"/>
                </a:lnTo>
                <a:lnTo>
                  <a:pt x="169545" y="67690"/>
                </a:lnTo>
                <a:lnTo>
                  <a:pt x="102526" y="78397"/>
                </a:lnTo>
                <a:lnTo>
                  <a:pt x="55880" y="96872"/>
                </a:lnTo>
                <a:lnTo>
                  <a:pt x="25955" y="121697"/>
                </a:lnTo>
                <a:lnTo>
                  <a:pt x="1666" y="184725"/>
                </a:lnTo>
                <a:lnTo>
                  <a:pt x="0" y="220090"/>
                </a:lnTo>
                <a:lnTo>
                  <a:pt x="25499" y="235124"/>
                </a:lnTo>
                <a:lnTo>
                  <a:pt x="51403" y="248157"/>
                </a:lnTo>
                <a:lnTo>
                  <a:pt x="78116" y="258810"/>
                </a:lnTo>
                <a:lnTo>
                  <a:pt x="106045" y="266700"/>
                </a:lnTo>
                <a:lnTo>
                  <a:pt x="322199" y="266700"/>
                </a:lnTo>
                <a:lnTo>
                  <a:pt x="350127" y="258810"/>
                </a:lnTo>
                <a:lnTo>
                  <a:pt x="376840" y="248157"/>
                </a:lnTo>
                <a:lnTo>
                  <a:pt x="402744" y="235124"/>
                </a:lnTo>
                <a:lnTo>
                  <a:pt x="428244" y="220090"/>
                </a:lnTo>
                <a:lnTo>
                  <a:pt x="426577" y="184725"/>
                </a:lnTo>
                <a:lnTo>
                  <a:pt x="402288" y="121697"/>
                </a:lnTo>
                <a:lnTo>
                  <a:pt x="372364" y="96872"/>
                </a:lnTo>
                <a:lnTo>
                  <a:pt x="325717" y="78397"/>
                </a:lnTo>
                <a:lnTo>
                  <a:pt x="258699" y="67690"/>
                </a:lnTo>
                <a:lnTo>
                  <a:pt x="258699" y="0"/>
                </a:lnTo>
                <a:close/>
              </a:path>
            </a:pathLst>
          </a:custGeom>
          <a:solidFill>
            <a:srgbClr val="F6C6A3"/>
          </a:solidFill>
        </p:spPr>
        <p:txBody>
          <a:bodyPr wrap="square" lIns="0" tIns="0" rIns="0" bIns="0" rtlCol="0"/>
          <a:lstStyle/>
          <a:p/>
        </p:txBody>
      </p:sp>
      <p:sp>
        <p:nvSpPr>
          <p:cNvPr id="63" name="object 63"/>
          <p:cNvSpPr/>
          <p:nvPr/>
        </p:nvSpPr>
        <p:spPr>
          <a:xfrm>
            <a:off x="10062971" y="3666744"/>
            <a:ext cx="99060" cy="25400"/>
          </a:xfrm>
          <a:custGeom>
            <a:rect l="l" t="t" r="r" b="b"/>
            <a:pathLst>
              <a:path w="99059" h="25400">
                <a:moveTo>
                  <a:pt x="99059" y="0"/>
                </a:moveTo>
                <a:lnTo>
                  <a:pt x="0" y="0"/>
                </a:lnTo>
                <a:lnTo>
                  <a:pt x="19121" y="18859"/>
                </a:lnTo>
                <a:lnTo>
                  <a:pt x="49529" y="25145"/>
                </a:lnTo>
                <a:lnTo>
                  <a:pt x="79938" y="18859"/>
                </a:lnTo>
                <a:lnTo>
                  <a:pt x="99059" y="0"/>
                </a:lnTo>
                <a:close/>
              </a:path>
            </a:pathLst>
          </a:custGeom>
          <a:solidFill>
            <a:srgbClr val="CF9971"/>
          </a:solidFill>
        </p:spPr>
        <p:txBody>
          <a:bodyPr wrap="square" lIns="0" tIns="0" rIns="0" bIns="0" rtlCol="0"/>
          <a:lstStyle/>
          <a:p/>
        </p:txBody>
      </p:sp>
      <p:sp>
        <p:nvSpPr>
          <p:cNvPr id="64" name="object 64"/>
          <p:cNvSpPr/>
          <p:nvPr/>
        </p:nvSpPr>
        <p:spPr>
          <a:xfrm>
            <a:off x="9968420" y="3352800"/>
            <a:ext cx="287655" cy="327660"/>
          </a:xfrm>
          <a:custGeom>
            <a:rect l="l" t="t" r="r" b="b"/>
            <a:pathLst>
              <a:path w="287654" h="327660">
                <a:moveTo>
                  <a:pt x="150431" y="0"/>
                </a:moveTo>
                <a:lnTo>
                  <a:pt x="98069" y="4839"/>
                </a:lnTo>
                <a:lnTo>
                  <a:pt x="57888" y="20303"/>
                </a:lnTo>
                <a:lnTo>
                  <a:pt x="29904" y="47813"/>
                </a:lnTo>
                <a:lnTo>
                  <a:pt x="14137" y="88790"/>
                </a:lnTo>
                <a:lnTo>
                  <a:pt x="10604" y="144652"/>
                </a:lnTo>
                <a:lnTo>
                  <a:pt x="134" y="159277"/>
                </a:lnTo>
                <a:lnTo>
                  <a:pt x="0" y="191452"/>
                </a:lnTo>
                <a:lnTo>
                  <a:pt x="9390" y="223627"/>
                </a:lnTo>
                <a:lnTo>
                  <a:pt x="27495" y="238251"/>
                </a:lnTo>
                <a:lnTo>
                  <a:pt x="46589" y="271992"/>
                </a:lnTo>
                <a:lnTo>
                  <a:pt x="72040" y="300529"/>
                </a:lnTo>
                <a:lnTo>
                  <a:pt x="103826" y="320280"/>
                </a:lnTo>
                <a:lnTo>
                  <a:pt x="141922" y="327660"/>
                </a:lnTo>
                <a:lnTo>
                  <a:pt x="182514" y="320280"/>
                </a:lnTo>
                <a:lnTo>
                  <a:pt x="215582" y="300529"/>
                </a:lnTo>
                <a:lnTo>
                  <a:pt x="241506" y="271992"/>
                </a:lnTo>
                <a:lnTo>
                  <a:pt x="260667" y="238251"/>
                </a:lnTo>
                <a:lnTo>
                  <a:pt x="277004" y="223627"/>
                </a:lnTo>
                <a:lnTo>
                  <a:pt x="286591" y="191452"/>
                </a:lnTo>
                <a:lnTo>
                  <a:pt x="287438" y="159277"/>
                </a:lnTo>
                <a:lnTo>
                  <a:pt x="277558" y="144652"/>
                </a:lnTo>
                <a:lnTo>
                  <a:pt x="275358" y="90399"/>
                </a:lnTo>
                <a:lnTo>
                  <a:pt x="262765" y="49624"/>
                </a:lnTo>
                <a:lnTo>
                  <a:pt x="238559" y="21510"/>
                </a:lnTo>
                <a:lnTo>
                  <a:pt x="201521" y="5241"/>
                </a:lnTo>
                <a:lnTo>
                  <a:pt x="150431" y="0"/>
                </a:lnTo>
                <a:close/>
              </a:path>
            </a:pathLst>
          </a:custGeom>
          <a:solidFill>
            <a:srgbClr val="F6C6A3"/>
          </a:solidFill>
        </p:spPr>
        <p:txBody>
          <a:bodyPr wrap="square" lIns="0" tIns="0" rIns="0" bIns="0" rtlCol="0"/>
          <a:lstStyle/>
          <a:p/>
        </p:txBody>
      </p:sp>
      <p:sp>
        <p:nvSpPr>
          <p:cNvPr id="65" name="object 65"/>
          <p:cNvSpPr/>
          <p:nvPr/>
        </p:nvSpPr>
        <p:spPr>
          <a:xfrm>
            <a:off x="9898380" y="3730752"/>
            <a:ext cx="428625" cy="216535"/>
          </a:xfrm>
          <a:custGeom>
            <a:rect l="l" t="t" r="r" b="b"/>
            <a:pathLst>
              <a:path w="428625" h="216535">
                <a:moveTo>
                  <a:pt x="169545" y="0"/>
                </a:moveTo>
                <a:lnTo>
                  <a:pt x="102526" y="10717"/>
                </a:lnTo>
                <a:lnTo>
                  <a:pt x="55880" y="29224"/>
                </a:lnTo>
                <a:lnTo>
                  <a:pt x="25955" y="54101"/>
                </a:lnTo>
                <a:lnTo>
                  <a:pt x="1666" y="117298"/>
                </a:lnTo>
                <a:lnTo>
                  <a:pt x="0" y="152781"/>
                </a:lnTo>
                <a:lnTo>
                  <a:pt x="37525" y="174077"/>
                </a:lnTo>
                <a:lnTo>
                  <a:pt x="78526" y="191691"/>
                </a:lnTo>
                <a:lnTo>
                  <a:pt x="122392" y="205020"/>
                </a:lnTo>
                <a:lnTo>
                  <a:pt x="168513" y="213460"/>
                </a:lnTo>
                <a:lnTo>
                  <a:pt x="216280" y="216408"/>
                </a:lnTo>
                <a:lnTo>
                  <a:pt x="272653" y="211841"/>
                </a:lnTo>
                <a:lnTo>
                  <a:pt x="327025" y="198929"/>
                </a:lnTo>
                <a:lnTo>
                  <a:pt x="379015" y="178849"/>
                </a:lnTo>
                <a:lnTo>
                  <a:pt x="412175" y="161290"/>
                </a:lnTo>
                <a:lnTo>
                  <a:pt x="216280" y="161290"/>
                </a:lnTo>
                <a:lnTo>
                  <a:pt x="169545" y="0"/>
                </a:lnTo>
                <a:close/>
              </a:path>
              <a:path w="428625" h="216535">
                <a:moveTo>
                  <a:pt x="258699" y="0"/>
                </a:moveTo>
                <a:lnTo>
                  <a:pt x="216280" y="161290"/>
                </a:lnTo>
                <a:lnTo>
                  <a:pt x="412175" y="161290"/>
                </a:lnTo>
                <a:lnTo>
                  <a:pt x="428244" y="152781"/>
                </a:lnTo>
                <a:lnTo>
                  <a:pt x="426577" y="117298"/>
                </a:lnTo>
                <a:lnTo>
                  <a:pt x="402288" y="54101"/>
                </a:lnTo>
                <a:lnTo>
                  <a:pt x="372364" y="29224"/>
                </a:lnTo>
                <a:lnTo>
                  <a:pt x="325717" y="10717"/>
                </a:lnTo>
                <a:lnTo>
                  <a:pt x="258699" y="0"/>
                </a:lnTo>
                <a:close/>
              </a:path>
            </a:pathLst>
          </a:custGeom>
          <a:solidFill>
            <a:srgbClr val="FFFFFF"/>
          </a:solidFill>
        </p:spPr>
        <p:txBody>
          <a:bodyPr wrap="square" lIns="0" tIns="0" rIns="0" bIns="0" rtlCol="0"/>
          <a:lstStyle/>
          <a:p/>
        </p:txBody>
      </p:sp>
      <p:sp>
        <p:nvSpPr>
          <p:cNvPr id="66" name="object 66"/>
          <p:cNvSpPr/>
          <p:nvPr/>
        </p:nvSpPr>
        <p:spPr>
          <a:xfrm>
            <a:off x="10165080" y="3733800"/>
            <a:ext cx="161544" cy="207263"/>
          </a:xfrm>
          <a:prstGeom prst="rect">
            <a:avLst/>
          </a:prstGeom>
          <a:blipFill>
            <a:blip r:embed="rId8"/>
            <a:stretch>
              <a:fillRect/>
            </a:stretch>
          </a:blipFill>
        </p:spPr>
        <p:txBody>
          <a:bodyPr wrap="square" lIns="0" tIns="0" rIns="0" bIns="0" rtlCol="0"/>
          <a:lstStyle/>
          <a:p/>
        </p:txBody>
      </p:sp>
      <p:sp>
        <p:nvSpPr>
          <p:cNvPr id="67" name="object 67"/>
          <p:cNvSpPr/>
          <p:nvPr/>
        </p:nvSpPr>
        <p:spPr>
          <a:xfrm>
            <a:off x="9898380" y="3733800"/>
            <a:ext cx="161544" cy="207263"/>
          </a:xfrm>
          <a:prstGeom prst="rect">
            <a:avLst/>
          </a:prstGeom>
          <a:blipFill>
            <a:blip r:embed="rId9"/>
            <a:stretch>
              <a:fillRect/>
            </a:stretch>
          </a:blipFill>
        </p:spPr>
        <p:txBody>
          <a:bodyPr wrap="square" lIns="0" tIns="0" rIns="0" bIns="0" rtlCol="0"/>
          <a:lstStyle/>
          <a:p/>
        </p:txBody>
      </p:sp>
      <p:sp>
        <p:nvSpPr>
          <p:cNvPr id="68" name="object 68"/>
          <p:cNvSpPr/>
          <p:nvPr/>
        </p:nvSpPr>
        <p:spPr>
          <a:xfrm>
            <a:off x="9943443" y="3282315"/>
            <a:ext cx="341630" cy="329565"/>
          </a:xfrm>
          <a:custGeom>
            <a:rect l="l" t="t" r="r" b="b"/>
            <a:pathLst>
              <a:path w="341629" h="329564">
                <a:moveTo>
                  <a:pt x="170963" y="0"/>
                </a:moveTo>
                <a:lnTo>
                  <a:pt x="127813" y="5105"/>
                </a:lnTo>
                <a:lnTo>
                  <a:pt x="90809" y="19468"/>
                </a:lnTo>
                <a:lnTo>
                  <a:pt x="35472" y="70252"/>
                </a:lnTo>
                <a:lnTo>
                  <a:pt x="17253" y="103816"/>
                </a:lnTo>
                <a:lnTo>
                  <a:pt x="5410" y="140921"/>
                </a:lnTo>
                <a:lnTo>
                  <a:pt x="0" y="180139"/>
                </a:lnTo>
                <a:lnTo>
                  <a:pt x="1080" y="220042"/>
                </a:lnTo>
                <a:lnTo>
                  <a:pt x="8708" y="259199"/>
                </a:lnTo>
                <a:lnTo>
                  <a:pt x="22941" y="296183"/>
                </a:lnTo>
                <a:lnTo>
                  <a:pt x="43836" y="329565"/>
                </a:lnTo>
                <a:lnTo>
                  <a:pt x="38514" y="299178"/>
                </a:lnTo>
                <a:lnTo>
                  <a:pt x="35931" y="270398"/>
                </a:lnTo>
                <a:lnTo>
                  <a:pt x="43836" y="211327"/>
                </a:lnTo>
                <a:lnTo>
                  <a:pt x="97195" y="172799"/>
                </a:lnTo>
                <a:lnTo>
                  <a:pt x="134911" y="168497"/>
                </a:lnTo>
                <a:lnTo>
                  <a:pt x="174035" y="162437"/>
                </a:lnTo>
                <a:lnTo>
                  <a:pt x="210103" y="145823"/>
                </a:lnTo>
                <a:lnTo>
                  <a:pt x="238654" y="109855"/>
                </a:lnTo>
                <a:lnTo>
                  <a:pt x="329588" y="109855"/>
                </a:lnTo>
                <a:lnTo>
                  <a:pt x="302696" y="58783"/>
                </a:lnTo>
                <a:lnTo>
                  <a:pt x="247088" y="14846"/>
                </a:lnTo>
                <a:lnTo>
                  <a:pt x="211408" y="3301"/>
                </a:lnTo>
                <a:lnTo>
                  <a:pt x="170963" y="0"/>
                </a:lnTo>
                <a:close/>
              </a:path>
              <a:path w="341629" h="329564">
                <a:moveTo>
                  <a:pt x="329588" y="109855"/>
                </a:moveTo>
                <a:lnTo>
                  <a:pt x="238654" y="109855"/>
                </a:lnTo>
                <a:lnTo>
                  <a:pt x="243695" y="139961"/>
                </a:lnTo>
                <a:lnTo>
                  <a:pt x="256688" y="163734"/>
                </a:lnTo>
                <a:lnTo>
                  <a:pt x="274445" y="185935"/>
                </a:lnTo>
                <a:lnTo>
                  <a:pt x="293772" y="211327"/>
                </a:lnTo>
                <a:lnTo>
                  <a:pt x="304452" y="241053"/>
                </a:lnTo>
                <a:lnTo>
                  <a:pt x="306441" y="268827"/>
                </a:lnTo>
                <a:lnTo>
                  <a:pt x="302095" y="297410"/>
                </a:lnTo>
                <a:lnTo>
                  <a:pt x="293772" y="329565"/>
                </a:lnTo>
                <a:lnTo>
                  <a:pt x="317342" y="287501"/>
                </a:lnTo>
                <a:lnTo>
                  <a:pt x="332873" y="244948"/>
                </a:lnTo>
                <a:lnTo>
                  <a:pt x="340732" y="202874"/>
                </a:lnTo>
                <a:lnTo>
                  <a:pt x="341279" y="162250"/>
                </a:lnTo>
                <a:lnTo>
                  <a:pt x="334880" y="124046"/>
                </a:lnTo>
                <a:lnTo>
                  <a:pt x="329588" y="109855"/>
                </a:lnTo>
                <a:close/>
              </a:path>
            </a:pathLst>
          </a:custGeom>
          <a:solidFill>
            <a:srgbClr val="663300"/>
          </a:solidFill>
        </p:spPr>
        <p:txBody>
          <a:bodyPr wrap="square" lIns="0" tIns="0" rIns="0" bIns="0" rtlCol="0"/>
          <a:lstStyle/>
          <a:p/>
        </p:txBody>
      </p:sp>
      <p:sp>
        <p:nvSpPr>
          <p:cNvPr id="69" name="object 69"/>
          <p:cNvSpPr/>
          <p:nvPr/>
        </p:nvSpPr>
        <p:spPr>
          <a:xfrm>
            <a:off x="10072116" y="3611879"/>
            <a:ext cx="189230" cy="266700"/>
          </a:xfrm>
          <a:custGeom>
            <a:rect l="l" t="t" r="r" b="b"/>
            <a:pathLst>
              <a:path w="189229" h="266700">
                <a:moveTo>
                  <a:pt x="114949" y="211709"/>
                </a:moveTo>
                <a:lnTo>
                  <a:pt x="84581" y="211709"/>
                </a:lnTo>
                <a:lnTo>
                  <a:pt x="71239" y="227409"/>
                </a:lnTo>
                <a:lnTo>
                  <a:pt x="57086" y="242347"/>
                </a:lnTo>
                <a:lnTo>
                  <a:pt x="42933" y="255714"/>
                </a:lnTo>
                <a:lnTo>
                  <a:pt x="29590" y="266700"/>
                </a:lnTo>
                <a:lnTo>
                  <a:pt x="67516" y="250481"/>
                </a:lnTo>
                <a:lnTo>
                  <a:pt x="95154" y="232298"/>
                </a:lnTo>
                <a:lnTo>
                  <a:pt x="114949" y="211709"/>
                </a:lnTo>
                <a:close/>
              </a:path>
              <a:path w="189229" h="266700">
                <a:moveTo>
                  <a:pt x="186880" y="67691"/>
                </a:moveTo>
                <a:lnTo>
                  <a:pt x="97281" y="67691"/>
                </a:lnTo>
                <a:lnTo>
                  <a:pt x="102599" y="113106"/>
                </a:lnTo>
                <a:lnTo>
                  <a:pt x="91055" y="156692"/>
                </a:lnTo>
                <a:lnTo>
                  <a:pt x="67125" y="196621"/>
                </a:lnTo>
                <a:lnTo>
                  <a:pt x="35281" y="231063"/>
                </a:lnTo>
                <a:lnTo>
                  <a:pt x="0" y="258191"/>
                </a:lnTo>
                <a:lnTo>
                  <a:pt x="22127" y="248535"/>
                </a:lnTo>
                <a:lnTo>
                  <a:pt x="43862" y="238093"/>
                </a:lnTo>
                <a:lnTo>
                  <a:pt x="64811" y="226079"/>
                </a:lnTo>
                <a:lnTo>
                  <a:pt x="84581" y="211709"/>
                </a:lnTo>
                <a:lnTo>
                  <a:pt x="114949" y="211709"/>
                </a:lnTo>
                <a:lnTo>
                  <a:pt x="116458" y="210139"/>
                </a:lnTo>
                <a:lnTo>
                  <a:pt x="135381" y="181991"/>
                </a:lnTo>
                <a:lnTo>
                  <a:pt x="157280" y="181991"/>
                </a:lnTo>
                <a:lnTo>
                  <a:pt x="175730" y="151571"/>
                </a:lnTo>
                <a:lnTo>
                  <a:pt x="189225" y="103799"/>
                </a:lnTo>
                <a:lnTo>
                  <a:pt x="186880" y="67691"/>
                </a:lnTo>
                <a:close/>
              </a:path>
              <a:path w="189229" h="266700">
                <a:moveTo>
                  <a:pt x="157280" y="181991"/>
                </a:moveTo>
                <a:lnTo>
                  <a:pt x="135381" y="181991"/>
                </a:lnTo>
                <a:lnTo>
                  <a:pt x="121906" y="205237"/>
                </a:lnTo>
                <a:lnTo>
                  <a:pt x="106822" y="224901"/>
                </a:lnTo>
                <a:lnTo>
                  <a:pt x="90144" y="242159"/>
                </a:lnTo>
                <a:lnTo>
                  <a:pt x="71881" y="258191"/>
                </a:lnTo>
                <a:lnTo>
                  <a:pt x="113394" y="231815"/>
                </a:lnTo>
                <a:lnTo>
                  <a:pt x="149232" y="195259"/>
                </a:lnTo>
                <a:lnTo>
                  <a:pt x="157280" y="181991"/>
                </a:lnTo>
                <a:close/>
              </a:path>
              <a:path w="189229" h="266700">
                <a:moveTo>
                  <a:pt x="148081" y="0"/>
                </a:moveTo>
                <a:lnTo>
                  <a:pt x="135141" y="18196"/>
                </a:lnTo>
                <a:lnTo>
                  <a:pt x="121046" y="34417"/>
                </a:lnTo>
                <a:lnTo>
                  <a:pt x="104594" y="48256"/>
                </a:lnTo>
                <a:lnTo>
                  <a:pt x="84581" y="59309"/>
                </a:lnTo>
                <a:lnTo>
                  <a:pt x="90523" y="95255"/>
                </a:lnTo>
                <a:lnTo>
                  <a:pt x="84581" y="131238"/>
                </a:lnTo>
                <a:lnTo>
                  <a:pt x="69115" y="164054"/>
                </a:lnTo>
                <a:lnTo>
                  <a:pt x="46481" y="190500"/>
                </a:lnTo>
                <a:lnTo>
                  <a:pt x="71082" y="168917"/>
                </a:lnTo>
                <a:lnTo>
                  <a:pt x="87741" y="138620"/>
                </a:lnTo>
                <a:lnTo>
                  <a:pt x="96470" y="103560"/>
                </a:lnTo>
                <a:lnTo>
                  <a:pt x="97281" y="67691"/>
                </a:lnTo>
                <a:lnTo>
                  <a:pt x="186880" y="67691"/>
                </a:lnTo>
                <a:lnTo>
                  <a:pt x="186054" y="54991"/>
                </a:lnTo>
                <a:lnTo>
                  <a:pt x="178960" y="41648"/>
                </a:lnTo>
                <a:lnTo>
                  <a:pt x="170259" y="27495"/>
                </a:lnTo>
                <a:lnTo>
                  <a:pt x="159962" y="13342"/>
                </a:lnTo>
                <a:lnTo>
                  <a:pt x="148081" y="0"/>
                </a:lnTo>
                <a:close/>
              </a:path>
            </a:pathLst>
          </a:custGeom>
          <a:solidFill>
            <a:srgbClr val="663300"/>
          </a:solidFill>
        </p:spPr>
        <p:txBody>
          <a:bodyPr wrap="square" lIns="0" tIns="0" rIns="0" bIns="0" rtlCol="0"/>
          <a:lstStyle/>
          <a:p/>
        </p:txBody>
      </p:sp>
      <p:sp>
        <p:nvSpPr>
          <p:cNvPr id="70" name="object 70"/>
          <p:cNvSpPr txBox="1"/>
          <p:nvPr/>
        </p:nvSpPr>
        <p:spPr>
          <a:xfrm>
            <a:off x="7414386" y="2407666"/>
            <a:ext cx="3319145" cy="452755"/>
          </a:xfrm>
          <a:prstGeom prst="rect">
            <a:avLst/>
          </a:prstGeom>
        </p:spPr>
        <p:txBody>
          <a:bodyPr vert="horz" wrap="square" lIns="0" tIns="13335" rIns="0" bIns="0" rtlCol="0">
            <a:spAutoFit/>
          </a:bodyPr>
          <a:lstStyle/>
          <a:p>
            <a:pPr algn="ctr">
              <a:lnSpc>
                <a:spcPct val="100000"/>
              </a:lnSpc>
              <a:spcBef>
                <a:spcPts val="105"/>
              </a:spcBef>
            </a:pPr>
            <a:r>
              <a:rPr sz="1400" b="1" spc="-5">
                <a:solidFill>
                  <a:srgbClr val="404040"/>
                </a:solidFill>
                <a:latin typeface="微软雅黑"/>
                <a:cs typeface="微软雅黑"/>
              </a:rPr>
              <a:t>2023</a:t>
            </a:r>
            <a:r>
              <a:rPr sz="1400" b="1">
                <a:solidFill>
                  <a:srgbClr val="404040"/>
                </a:solidFill>
                <a:latin typeface="微软雅黑"/>
                <a:cs typeface="微软雅黑"/>
              </a:rPr>
              <a:t>年中国女性私处护理</a:t>
            </a:r>
            <a:r>
              <a:rPr sz="1400" b="1" spc="-15">
                <a:solidFill>
                  <a:srgbClr val="404040"/>
                </a:solidFill>
                <a:latin typeface="微软雅黑"/>
                <a:cs typeface="微软雅黑"/>
              </a:rPr>
              <a:t>产</a:t>
            </a:r>
            <a:r>
              <a:rPr sz="1400" b="1">
                <a:solidFill>
                  <a:srgbClr val="404040"/>
                </a:solidFill>
                <a:latin typeface="微软雅黑"/>
                <a:cs typeface="微软雅黑"/>
              </a:rPr>
              <a:t>品的</a:t>
            </a:r>
            <a:r>
              <a:rPr sz="1400" b="1" spc="-15">
                <a:solidFill>
                  <a:srgbClr val="404040"/>
                </a:solidFill>
                <a:latin typeface="微软雅黑"/>
                <a:cs typeface="微软雅黑"/>
              </a:rPr>
              <a:t>认</a:t>
            </a:r>
            <a:r>
              <a:rPr sz="1400" b="1">
                <a:solidFill>
                  <a:srgbClr val="404040"/>
                </a:solidFill>
                <a:latin typeface="微软雅黑"/>
                <a:cs typeface="微软雅黑"/>
              </a:rPr>
              <a:t>知情况</a:t>
            </a:r>
            <a:endParaRPr sz="1400">
              <a:latin typeface="微软雅黑"/>
              <a:cs typeface="微软雅黑"/>
            </a:endParaRPr>
          </a:p>
          <a:p>
            <a:pPr algn="ctr">
              <a:lnSpc>
                <a:spcPct val="100000"/>
              </a:lnSpc>
            </a:pPr>
            <a:r>
              <a:rPr sz="1400" b="1" spc="-5">
                <a:solidFill>
                  <a:srgbClr val="404040"/>
                </a:solidFill>
                <a:latin typeface="微软雅黑"/>
                <a:cs typeface="微软雅黑"/>
              </a:rPr>
              <a:t>-</a:t>
            </a:r>
            <a:r>
              <a:rPr sz="1400" b="1">
                <a:solidFill>
                  <a:srgbClr val="404040"/>
                </a:solidFill>
                <a:latin typeface="微软雅黑"/>
                <a:cs typeface="微软雅黑"/>
              </a:rPr>
              <a:t>不同年龄段</a:t>
            </a:r>
            <a:r>
              <a:rPr sz="1400" b="1" spc="-25">
                <a:solidFill>
                  <a:srgbClr val="404040"/>
                </a:solidFill>
                <a:latin typeface="微软雅黑"/>
                <a:cs typeface="微软雅黑"/>
              </a:rPr>
              <a:t>TGI</a:t>
            </a:r>
            <a:r>
              <a:rPr sz="1400" b="1">
                <a:solidFill>
                  <a:srgbClr val="404040"/>
                </a:solidFill>
                <a:latin typeface="微软雅黑"/>
                <a:cs typeface="微软雅黑"/>
              </a:rPr>
              <a:t>表现</a:t>
            </a:r>
            <a:endParaRPr sz="1400">
              <a:latin typeface="微软雅黑"/>
              <a:cs typeface="微软雅黑"/>
            </a:endParaRPr>
          </a:p>
        </p:txBody>
      </p:sp>
      <p:sp>
        <p:nvSpPr>
          <p:cNvPr id="71" name="object 71"/>
          <p:cNvSpPr txBox="1"/>
          <p:nvPr/>
        </p:nvSpPr>
        <p:spPr>
          <a:xfrm rot="18900000">
            <a:off x="4062142" y="3339572"/>
            <a:ext cx="4015843" cy="127000"/>
          </a:xfrm>
          <a:prstGeom prst="rect">
            <a:avLst/>
          </a:prstGeom>
        </p:spPr>
        <p:txBody>
          <a:bodyPr vert="horz" wrap="square" lIns="0" tIns="0" rIns="0" bIns="0" rtlCol="0">
            <a:spAutoFit/>
          </a:bodyPr>
          <a:lstStyle/>
          <a:p>
            <a:pPr>
              <a:lnSpc>
                <a:spcPts val="990"/>
              </a:lnSpc>
            </a:pPr>
            <a:r>
              <a:rPr sz="1000" spc="-25">
                <a:latin typeface="宋体"/>
                <a:cs typeface="宋体"/>
              </a:rPr>
              <a:t>用户702693615于2023-12-30日下载，仅供本人内部使用，不可传播与转载</a:t>
            </a:r>
            <a:endParaRPr sz="1000">
              <a:latin typeface="宋体"/>
              <a:cs typeface="宋体"/>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0655934"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3" name="object 3"/>
          <p:cNvSpPr/>
          <p:nvPr/>
        </p:nvSpPr>
        <p:spPr>
          <a:xfrm>
            <a:off x="8409089" y="314232"/>
            <a:ext cx="638817" cy="540433"/>
          </a:xfrm>
          <a:prstGeom prst="rect">
            <a:avLst/>
          </a:prstGeom>
          <a:blipFill>
            <a:blip r:embed="rId2"/>
            <a:stretch>
              <a:fillRect/>
            </a:stretch>
          </a:blipFill>
        </p:spPr>
        <p:txBody>
          <a:bodyPr wrap="square" lIns="0" tIns="0" rIns="0" bIns="0" rtlCol="0"/>
          <a:lstStyle/>
          <a:p/>
        </p:txBody>
      </p:sp>
      <p:sp>
        <p:nvSpPr>
          <p:cNvPr id="4" name="object 4"/>
          <p:cNvSpPr/>
          <p:nvPr/>
        </p:nvSpPr>
        <p:spPr>
          <a:xfrm>
            <a:off x="9323831" y="417576"/>
            <a:ext cx="1260348" cy="277367"/>
          </a:xfrm>
          <a:prstGeom prst="rect">
            <a:avLst/>
          </a:prstGeom>
          <a:blipFill>
            <a:blip r:embed="rId3"/>
            <a:stretch>
              <a:fillRect/>
            </a:stretch>
          </a:blipFill>
        </p:spPr>
        <p:txBody>
          <a:bodyPr wrap="square" lIns="0" tIns="0" rIns="0" bIns="0" rtlCol="0"/>
          <a:lstStyle/>
          <a:p/>
        </p:txBody>
      </p:sp>
      <p:sp>
        <p:nvSpPr>
          <p:cNvPr id="5" name="object 5"/>
          <p:cNvSpPr txBox="1"/>
          <p:nvPr/>
        </p:nvSpPr>
        <p:spPr>
          <a:xfrm>
            <a:off x="9101708"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6" name="object 6"/>
          <p:cNvSpPr/>
          <p:nvPr/>
        </p:nvSpPr>
        <p:spPr>
          <a:xfrm>
            <a:off x="539495" y="6573011"/>
            <a:ext cx="5324475" cy="0"/>
          </a:xfrm>
          <a:custGeom>
            <a:rect l="l" t="t" r="r" b="b"/>
            <a:pathLst>
              <a:path w="5324475">
                <a:moveTo>
                  <a:pt x="0" y="0"/>
                </a:moveTo>
                <a:lnTo>
                  <a:pt x="5324220" y="0"/>
                </a:lnTo>
              </a:path>
            </a:pathLst>
          </a:custGeom>
          <a:ln w="6350">
            <a:solidFill>
              <a:srgbClr val="BEBEBE"/>
            </a:solidFill>
          </a:ln>
        </p:spPr>
        <p:txBody>
          <a:bodyPr wrap="square" lIns="0" tIns="0" rIns="0" bIns="0" rtlCol="0"/>
          <a:lstStyle/>
          <a:p/>
        </p:txBody>
      </p:sp>
      <p:sp>
        <p:nvSpPr>
          <p:cNvPr id="7" name="object 7"/>
          <p:cNvSpPr/>
          <p:nvPr/>
        </p:nvSpPr>
        <p:spPr>
          <a:xfrm>
            <a:off x="6332220" y="6574535"/>
            <a:ext cx="5324475" cy="0"/>
          </a:xfrm>
          <a:custGeom>
            <a:rect l="l" t="t" r="r" b="b"/>
            <a:pathLst>
              <a:path w="5324475">
                <a:moveTo>
                  <a:pt x="0" y="0"/>
                </a:moveTo>
                <a:lnTo>
                  <a:pt x="5324221" y="0"/>
                </a:lnTo>
              </a:path>
            </a:pathLst>
          </a:custGeom>
          <a:ln w="6350">
            <a:solidFill>
              <a:srgbClr val="BEBEBE"/>
            </a:solidFill>
          </a:ln>
        </p:spPr>
        <p:txBody>
          <a:bodyPr wrap="square" lIns="0" tIns="0" rIns="0" bIns="0" rtlCol="0"/>
          <a:lstStyle/>
          <a:p/>
        </p:txBody>
      </p:sp>
      <p:sp>
        <p:nvSpPr>
          <p:cNvPr id="8" name="object 8"/>
          <p:cNvSpPr/>
          <p:nvPr/>
        </p:nvSpPr>
        <p:spPr>
          <a:xfrm>
            <a:off x="3493389" y="3717163"/>
            <a:ext cx="975360" cy="1920239"/>
          </a:xfrm>
          <a:custGeom>
            <a:rect l="l" t="t" r="r" b="b"/>
            <a:pathLst>
              <a:path w="975360" h="1920239">
                <a:moveTo>
                  <a:pt x="0" y="0"/>
                </a:moveTo>
                <a:lnTo>
                  <a:pt x="0" y="975232"/>
                </a:lnTo>
                <a:lnTo>
                  <a:pt x="242570" y="1919909"/>
                </a:lnTo>
                <a:lnTo>
                  <a:pt x="289948" y="1906480"/>
                </a:lnTo>
                <a:lnTo>
                  <a:pt x="336206" y="1890829"/>
                </a:lnTo>
                <a:lnTo>
                  <a:pt x="381291" y="1873025"/>
                </a:lnTo>
                <a:lnTo>
                  <a:pt x="425150" y="1853134"/>
                </a:lnTo>
                <a:lnTo>
                  <a:pt x="467732" y="1831225"/>
                </a:lnTo>
                <a:lnTo>
                  <a:pt x="508984" y="1807365"/>
                </a:lnTo>
                <a:lnTo>
                  <a:pt x="548854" y="1781622"/>
                </a:lnTo>
                <a:lnTo>
                  <a:pt x="587289" y="1754062"/>
                </a:lnTo>
                <a:lnTo>
                  <a:pt x="624237" y="1724755"/>
                </a:lnTo>
                <a:lnTo>
                  <a:pt x="659646" y="1693766"/>
                </a:lnTo>
                <a:lnTo>
                  <a:pt x="693463" y="1661164"/>
                </a:lnTo>
                <a:lnTo>
                  <a:pt x="725636" y="1627016"/>
                </a:lnTo>
                <a:lnTo>
                  <a:pt x="756113" y="1591390"/>
                </a:lnTo>
                <a:lnTo>
                  <a:pt x="784841" y="1554353"/>
                </a:lnTo>
                <a:lnTo>
                  <a:pt x="811768" y="1515973"/>
                </a:lnTo>
                <a:lnTo>
                  <a:pt x="836842" y="1476318"/>
                </a:lnTo>
                <a:lnTo>
                  <a:pt x="860010" y="1435454"/>
                </a:lnTo>
                <a:lnTo>
                  <a:pt x="881220" y="1393450"/>
                </a:lnTo>
                <a:lnTo>
                  <a:pt x="900419" y="1350373"/>
                </a:lnTo>
                <a:lnTo>
                  <a:pt x="917556" y="1306290"/>
                </a:lnTo>
                <a:lnTo>
                  <a:pt x="932577" y="1261270"/>
                </a:lnTo>
                <a:lnTo>
                  <a:pt x="945432" y="1215379"/>
                </a:lnTo>
                <a:lnTo>
                  <a:pt x="956066" y="1168685"/>
                </a:lnTo>
                <a:lnTo>
                  <a:pt x="964428" y="1121256"/>
                </a:lnTo>
                <a:lnTo>
                  <a:pt x="970466" y="1073159"/>
                </a:lnTo>
                <a:lnTo>
                  <a:pt x="974127" y="1024462"/>
                </a:lnTo>
                <a:lnTo>
                  <a:pt x="975360" y="975232"/>
                </a:lnTo>
                <a:lnTo>
                  <a:pt x="974166" y="926558"/>
                </a:lnTo>
                <a:lnTo>
                  <a:pt x="970623" y="878502"/>
                </a:lnTo>
                <a:lnTo>
                  <a:pt x="964785" y="831120"/>
                </a:lnTo>
                <a:lnTo>
                  <a:pt x="956710" y="784466"/>
                </a:lnTo>
                <a:lnTo>
                  <a:pt x="946452" y="738599"/>
                </a:lnTo>
                <a:lnTo>
                  <a:pt x="934068" y="693572"/>
                </a:lnTo>
                <a:lnTo>
                  <a:pt x="919614" y="649443"/>
                </a:lnTo>
                <a:lnTo>
                  <a:pt x="903145" y="606266"/>
                </a:lnTo>
                <a:lnTo>
                  <a:pt x="884716" y="564099"/>
                </a:lnTo>
                <a:lnTo>
                  <a:pt x="864385" y="522996"/>
                </a:lnTo>
                <a:lnTo>
                  <a:pt x="842207" y="483013"/>
                </a:lnTo>
                <a:lnTo>
                  <a:pt x="818238" y="444208"/>
                </a:lnTo>
                <a:lnTo>
                  <a:pt x="792533" y="406634"/>
                </a:lnTo>
                <a:lnTo>
                  <a:pt x="765148" y="370349"/>
                </a:lnTo>
                <a:lnTo>
                  <a:pt x="736140" y="335408"/>
                </a:lnTo>
                <a:lnTo>
                  <a:pt x="705563" y="301867"/>
                </a:lnTo>
                <a:lnTo>
                  <a:pt x="673475" y="269781"/>
                </a:lnTo>
                <a:lnTo>
                  <a:pt x="639931" y="239207"/>
                </a:lnTo>
                <a:lnTo>
                  <a:pt x="604986" y="210201"/>
                </a:lnTo>
                <a:lnTo>
                  <a:pt x="568697" y="182819"/>
                </a:lnTo>
                <a:lnTo>
                  <a:pt x="531119" y="157115"/>
                </a:lnTo>
                <a:lnTo>
                  <a:pt x="492308" y="133147"/>
                </a:lnTo>
                <a:lnTo>
                  <a:pt x="452320" y="110970"/>
                </a:lnTo>
                <a:lnTo>
                  <a:pt x="411212" y="90640"/>
                </a:lnTo>
                <a:lnTo>
                  <a:pt x="369038" y="72213"/>
                </a:lnTo>
                <a:lnTo>
                  <a:pt x="325854" y="55744"/>
                </a:lnTo>
                <a:lnTo>
                  <a:pt x="281717" y="41290"/>
                </a:lnTo>
                <a:lnTo>
                  <a:pt x="236683" y="28906"/>
                </a:lnTo>
                <a:lnTo>
                  <a:pt x="190806" y="18649"/>
                </a:lnTo>
                <a:lnTo>
                  <a:pt x="144144" y="10574"/>
                </a:lnTo>
                <a:lnTo>
                  <a:pt x="96752" y="4736"/>
                </a:lnTo>
                <a:lnTo>
                  <a:pt x="48685" y="1193"/>
                </a:lnTo>
                <a:lnTo>
                  <a:pt x="0" y="0"/>
                </a:lnTo>
                <a:close/>
              </a:path>
            </a:pathLst>
          </a:custGeom>
          <a:solidFill>
            <a:srgbClr val="B1D234"/>
          </a:solidFill>
        </p:spPr>
        <p:txBody>
          <a:bodyPr wrap="square" lIns="0" tIns="0" rIns="0" bIns="0" rtlCol="0"/>
          <a:lstStyle/>
          <a:p/>
        </p:txBody>
      </p:sp>
      <p:sp>
        <p:nvSpPr>
          <p:cNvPr id="9" name="object 9"/>
          <p:cNvSpPr/>
          <p:nvPr/>
        </p:nvSpPr>
        <p:spPr>
          <a:xfrm>
            <a:off x="2517980" y="3770757"/>
            <a:ext cx="1218565" cy="1897380"/>
          </a:xfrm>
          <a:custGeom>
            <a:rect l="l" t="t" r="r" b="b"/>
            <a:pathLst>
              <a:path w="1218564" h="1897379">
                <a:moveTo>
                  <a:pt x="656637" y="0"/>
                </a:moveTo>
                <a:lnTo>
                  <a:pt x="610859" y="17114"/>
                </a:lnTo>
                <a:lnTo>
                  <a:pt x="566414" y="36283"/>
                </a:lnTo>
                <a:lnTo>
                  <a:pt x="523342" y="57434"/>
                </a:lnTo>
                <a:lnTo>
                  <a:pt x="481681" y="80497"/>
                </a:lnTo>
                <a:lnTo>
                  <a:pt x="441470" y="105399"/>
                </a:lnTo>
                <a:lnTo>
                  <a:pt x="402747" y="132070"/>
                </a:lnTo>
                <a:lnTo>
                  <a:pt x="365550" y="160437"/>
                </a:lnTo>
                <a:lnTo>
                  <a:pt x="329918" y="190429"/>
                </a:lnTo>
                <a:lnTo>
                  <a:pt x="295889" y="221974"/>
                </a:lnTo>
                <a:lnTo>
                  <a:pt x="263503" y="255002"/>
                </a:lnTo>
                <a:lnTo>
                  <a:pt x="232796" y="289440"/>
                </a:lnTo>
                <a:lnTo>
                  <a:pt x="203809" y="325216"/>
                </a:lnTo>
                <a:lnTo>
                  <a:pt x="176578" y="362261"/>
                </a:lnTo>
                <a:lnTo>
                  <a:pt x="151144" y="400500"/>
                </a:lnTo>
                <a:lnTo>
                  <a:pt x="127543" y="439865"/>
                </a:lnTo>
                <a:lnTo>
                  <a:pt x="105816" y="480281"/>
                </a:lnTo>
                <a:lnTo>
                  <a:pt x="85999" y="521679"/>
                </a:lnTo>
                <a:lnTo>
                  <a:pt x="68132" y="563987"/>
                </a:lnTo>
                <a:lnTo>
                  <a:pt x="52253" y="607133"/>
                </a:lnTo>
                <a:lnTo>
                  <a:pt x="38401" y="651045"/>
                </a:lnTo>
                <a:lnTo>
                  <a:pt x="26614" y="695652"/>
                </a:lnTo>
                <a:lnTo>
                  <a:pt x="16930" y="740883"/>
                </a:lnTo>
                <a:lnTo>
                  <a:pt x="9388" y="786665"/>
                </a:lnTo>
                <a:lnTo>
                  <a:pt x="4027" y="832928"/>
                </a:lnTo>
                <a:lnTo>
                  <a:pt x="885" y="879600"/>
                </a:lnTo>
                <a:lnTo>
                  <a:pt x="0" y="926609"/>
                </a:lnTo>
                <a:lnTo>
                  <a:pt x="1410" y="973883"/>
                </a:lnTo>
                <a:lnTo>
                  <a:pt x="5155" y="1021352"/>
                </a:lnTo>
                <a:lnTo>
                  <a:pt x="11273" y="1068944"/>
                </a:lnTo>
                <a:lnTo>
                  <a:pt x="19803" y="1116586"/>
                </a:lnTo>
                <a:lnTo>
                  <a:pt x="30781" y="1164209"/>
                </a:lnTo>
                <a:lnTo>
                  <a:pt x="44046" y="1211059"/>
                </a:lnTo>
                <a:lnTo>
                  <a:pt x="59432" y="1256727"/>
                </a:lnTo>
                <a:lnTo>
                  <a:pt x="76872" y="1301172"/>
                </a:lnTo>
                <a:lnTo>
                  <a:pt x="96299" y="1344354"/>
                </a:lnTo>
                <a:lnTo>
                  <a:pt x="117644" y="1386233"/>
                </a:lnTo>
                <a:lnTo>
                  <a:pt x="140839" y="1426767"/>
                </a:lnTo>
                <a:lnTo>
                  <a:pt x="165816" y="1465918"/>
                </a:lnTo>
                <a:lnTo>
                  <a:pt x="192507" y="1503645"/>
                </a:lnTo>
                <a:lnTo>
                  <a:pt x="220844" y="1539908"/>
                </a:lnTo>
                <a:lnTo>
                  <a:pt x="250759" y="1574666"/>
                </a:lnTo>
                <a:lnTo>
                  <a:pt x="282185" y="1607879"/>
                </a:lnTo>
                <a:lnTo>
                  <a:pt x="315053" y="1639507"/>
                </a:lnTo>
                <a:lnTo>
                  <a:pt x="349294" y="1669510"/>
                </a:lnTo>
                <a:lnTo>
                  <a:pt x="384842" y="1697847"/>
                </a:lnTo>
                <a:lnTo>
                  <a:pt x="421628" y="1724479"/>
                </a:lnTo>
                <a:lnTo>
                  <a:pt x="459585" y="1749365"/>
                </a:lnTo>
                <a:lnTo>
                  <a:pt x="498643" y="1772464"/>
                </a:lnTo>
                <a:lnTo>
                  <a:pt x="538735" y="1793738"/>
                </a:lnTo>
                <a:lnTo>
                  <a:pt x="579794" y="1813144"/>
                </a:lnTo>
                <a:lnTo>
                  <a:pt x="621751" y="1830644"/>
                </a:lnTo>
                <a:lnTo>
                  <a:pt x="664538" y="1846197"/>
                </a:lnTo>
                <a:lnTo>
                  <a:pt x="708087" y="1859762"/>
                </a:lnTo>
                <a:lnTo>
                  <a:pt x="752330" y="1871300"/>
                </a:lnTo>
                <a:lnTo>
                  <a:pt x="797199" y="1880770"/>
                </a:lnTo>
                <a:lnTo>
                  <a:pt x="842626" y="1888132"/>
                </a:lnTo>
                <a:lnTo>
                  <a:pt x="888544" y="1893346"/>
                </a:lnTo>
                <a:lnTo>
                  <a:pt x="934883" y="1896372"/>
                </a:lnTo>
                <a:lnTo>
                  <a:pt x="981577" y="1897169"/>
                </a:lnTo>
                <a:lnTo>
                  <a:pt x="1028557" y="1895697"/>
                </a:lnTo>
                <a:lnTo>
                  <a:pt x="1075755" y="1891916"/>
                </a:lnTo>
                <a:lnTo>
                  <a:pt x="1123103" y="1885785"/>
                </a:lnTo>
                <a:lnTo>
                  <a:pt x="1170533" y="1877265"/>
                </a:lnTo>
                <a:lnTo>
                  <a:pt x="1217977" y="1866315"/>
                </a:lnTo>
                <a:lnTo>
                  <a:pt x="975407" y="921639"/>
                </a:lnTo>
                <a:lnTo>
                  <a:pt x="656637" y="0"/>
                </a:lnTo>
                <a:close/>
              </a:path>
            </a:pathLst>
          </a:custGeom>
          <a:solidFill>
            <a:srgbClr val="8AC53E"/>
          </a:solidFill>
        </p:spPr>
        <p:txBody>
          <a:bodyPr wrap="square" lIns="0" tIns="0" rIns="0" bIns="0" rtlCol="0"/>
          <a:lstStyle/>
          <a:p/>
        </p:txBody>
      </p:sp>
      <p:sp>
        <p:nvSpPr>
          <p:cNvPr id="10" name="object 10"/>
          <p:cNvSpPr/>
          <p:nvPr/>
        </p:nvSpPr>
        <p:spPr>
          <a:xfrm>
            <a:off x="3174619" y="3717163"/>
            <a:ext cx="318770" cy="975360"/>
          </a:xfrm>
          <a:custGeom>
            <a:rect l="l" t="t" r="r" b="b"/>
            <a:pathLst>
              <a:path w="318770" h="975360">
                <a:moveTo>
                  <a:pt x="318769" y="0"/>
                </a:moveTo>
                <a:lnTo>
                  <a:pt x="264624" y="1509"/>
                </a:lnTo>
                <a:lnTo>
                  <a:pt x="210725" y="6020"/>
                </a:lnTo>
                <a:lnTo>
                  <a:pt x="157194" y="13509"/>
                </a:lnTo>
                <a:lnTo>
                  <a:pt x="104149" y="23951"/>
                </a:lnTo>
                <a:lnTo>
                  <a:pt x="51711" y="37320"/>
                </a:lnTo>
                <a:lnTo>
                  <a:pt x="0" y="53593"/>
                </a:lnTo>
                <a:lnTo>
                  <a:pt x="318769" y="975232"/>
                </a:lnTo>
                <a:lnTo>
                  <a:pt x="318769" y="0"/>
                </a:lnTo>
                <a:close/>
              </a:path>
            </a:pathLst>
          </a:custGeom>
          <a:solidFill>
            <a:srgbClr val="D9D9D9"/>
          </a:solidFill>
        </p:spPr>
        <p:txBody>
          <a:bodyPr wrap="square" lIns="0" tIns="0" rIns="0" bIns="0" rtlCol="0"/>
          <a:lstStyle/>
          <a:p/>
        </p:txBody>
      </p:sp>
      <p:sp>
        <p:nvSpPr>
          <p:cNvPr id="11" name="object 11"/>
          <p:cNvSpPr/>
          <p:nvPr/>
        </p:nvSpPr>
        <p:spPr>
          <a:xfrm flipH="1">
            <a:off x="2558795" y="4972811"/>
            <a:ext cx="0" cy="291465"/>
          </a:xfrm>
          <a:custGeom>
            <a:rect l="l" t="t" r="r" b="b"/>
            <a:pathLst>
              <a:path h="291464">
                <a:moveTo>
                  <a:pt x="0" y="0"/>
                </a:moveTo>
                <a:lnTo>
                  <a:pt x="0" y="234695"/>
                </a:lnTo>
                <a:lnTo>
                  <a:pt x="0" y="291084"/>
                </a:lnTo>
              </a:path>
            </a:pathLst>
          </a:custGeom>
          <a:ln w="9525">
            <a:solidFill>
              <a:srgbClr val="A6A6A6"/>
            </a:solidFill>
          </a:ln>
        </p:spPr>
        <p:txBody>
          <a:bodyPr wrap="square" lIns="0" tIns="0" rIns="0" bIns="0" rtlCol="0"/>
          <a:lstStyle/>
          <a:p/>
        </p:txBody>
      </p:sp>
      <p:sp>
        <p:nvSpPr>
          <p:cNvPr id="12" name="object 12"/>
          <p:cNvSpPr/>
          <p:nvPr/>
        </p:nvSpPr>
        <p:spPr>
          <a:xfrm>
            <a:off x="3197351" y="3457955"/>
            <a:ext cx="295910" cy="259079"/>
          </a:xfrm>
          <a:custGeom>
            <a:rect l="l" t="t" r="r" b="b"/>
            <a:pathLst>
              <a:path w="295910" h="259077">
                <a:moveTo>
                  <a:pt x="295656" y="259080"/>
                </a:moveTo>
                <a:lnTo>
                  <a:pt x="57912" y="0"/>
                </a:lnTo>
                <a:lnTo>
                  <a:pt x="0" y="0"/>
                </a:lnTo>
              </a:path>
            </a:pathLst>
          </a:custGeom>
          <a:ln w="9525">
            <a:solidFill>
              <a:srgbClr val="A6A6A6"/>
            </a:solidFill>
          </a:ln>
        </p:spPr>
        <p:txBody>
          <a:bodyPr wrap="square" lIns="0" tIns="0" rIns="0" bIns="0" rtlCol="0"/>
          <a:lstStyle/>
          <a:p/>
        </p:txBody>
      </p:sp>
      <p:sp>
        <p:nvSpPr>
          <p:cNvPr id="13" name="object 13"/>
          <p:cNvSpPr txBox="1"/>
          <p:nvPr/>
        </p:nvSpPr>
        <p:spPr>
          <a:xfrm>
            <a:off x="3677158" y="4674234"/>
            <a:ext cx="1991995"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完全接受，乐</a:t>
            </a:r>
            <a:r>
              <a:rPr sz="1050" spc="-10">
                <a:solidFill>
                  <a:srgbClr val="585858"/>
                </a:solidFill>
                <a:latin typeface="微软雅黑"/>
                <a:cs typeface="微软雅黑"/>
              </a:rPr>
              <a:t>于</a:t>
            </a:r>
            <a:r>
              <a:rPr sz="1050" spc="5">
                <a:solidFill>
                  <a:srgbClr val="585858"/>
                </a:solidFill>
                <a:latin typeface="微软雅黑"/>
                <a:cs typeface="微软雅黑"/>
              </a:rPr>
              <a:t>表</a:t>
            </a:r>
            <a:r>
              <a:rPr sz="1050" spc="-10">
                <a:solidFill>
                  <a:srgbClr val="585858"/>
                </a:solidFill>
                <a:latin typeface="微软雅黑"/>
                <a:cs typeface="微软雅黑"/>
              </a:rPr>
              <a:t>达</a:t>
            </a:r>
            <a:r>
              <a:rPr sz="1050" spc="5">
                <a:solidFill>
                  <a:srgbClr val="585858"/>
                </a:solidFill>
                <a:latin typeface="微软雅黑"/>
                <a:cs typeface="微软雅黑"/>
              </a:rPr>
              <a:t>分享</a:t>
            </a:r>
            <a:r>
              <a:rPr sz="1050" spc="-75">
                <a:solidFill>
                  <a:srgbClr val="585858"/>
                </a:solidFill>
                <a:latin typeface="微软雅黑"/>
                <a:cs typeface="微软雅黑"/>
              </a:rPr>
              <a:t> </a:t>
            </a:r>
            <a:r>
              <a:rPr sz="1050">
                <a:solidFill>
                  <a:srgbClr val="585858"/>
                </a:solidFill>
                <a:latin typeface="微软雅黑"/>
                <a:cs typeface="微软雅黑"/>
              </a:rPr>
              <a:t>,</a:t>
            </a:r>
            <a:r>
              <a:rPr sz="1050" spc="-35">
                <a:solidFill>
                  <a:srgbClr val="585858"/>
                </a:solidFill>
                <a:latin typeface="微软雅黑"/>
                <a:cs typeface="微软雅黑"/>
              </a:rPr>
              <a:t> </a:t>
            </a:r>
            <a:r>
              <a:rPr sz="1050">
                <a:solidFill>
                  <a:srgbClr val="585858"/>
                </a:solidFill>
                <a:latin typeface="微软雅黑"/>
                <a:cs typeface="微软雅黑"/>
              </a:rPr>
              <a:t>46.0%</a:t>
            </a:r>
            <a:endParaRPr sz="1050">
              <a:latin typeface="微软雅黑"/>
              <a:cs typeface="微软雅黑"/>
            </a:endParaRPr>
          </a:p>
        </p:txBody>
      </p:sp>
      <p:sp>
        <p:nvSpPr>
          <p:cNvPr id="14" name="object 14"/>
          <p:cNvSpPr txBox="1"/>
          <p:nvPr/>
        </p:nvSpPr>
        <p:spPr>
          <a:xfrm>
            <a:off x="692607" y="5098160"/>
            <a:ext cx="1991995"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可以接受，偶</a:t>
            </a:r>
            <a:r>
              <a:rPr sz="1050" spc="-10">
                <a:solidFill>
                  <a:srgbClr val="585858"/>
                </a:solidFill>
                <a:latin typeface="微软雅黑"/>
                <a:cs typeface="微软雅黑"/>
              </a:rPr>
              <a:t>尔</a:t>
            </a:r>
            <a:r>
              <a:rPr sz="1050" spc="5">
                <a:solidFill>
                  <a:srgbClr val="585858"/>
                </a:solidFill>
                <a:latin typeface="微软雅黑"/>
                <a:cs typeface="微软雅黑"/>
              </a:rPr>
              <a:t>参</a:t>
            </a:r>
            <a:r>
              <a:rPr sz="1050" spc="-10">
                <a:solidFill>
                  <a:srgbClr val="585858"/>
                </a:solidFill>
                <a:latin typeface="微软雅黑"/>
                <a:cs typeface="微软雅黑"/>
              </a:rPr>
              <a:t>与</a:t>
            </a:r>
            <a:r>
              <a:rPr sz="1050" spc="5">
                <a:solidFill>
                  <a:srgbClr val="585858"/>
                </a:solidFill>
                <a:latin typeface="微软雅黑"/>
                <a:cs typeface="微软雅黑"/>
              </a:rPr>
              <a:t>讨论</a:t>
            </a:r>
            <a:r>
              <a:rPr sz="1050" spc="-80">
                <a:solidFill>
                  <a:srgbClr val="585858"/>
                </a:solidFill>
                <a:latin typeface="微软雅黑"/>
                <a:cs typeface="微软雅黑"/>
              </a:rPr>
              <a:t> </a:t>
            </a:r>
            <a:r>
              <a:rPr sz="1050">
                <a:solidFill>
                  <a:srgbClr val="585858"/>
                </a:solidFill>
                <a:latin typeface="微软雅黑"/>
                <a:cs typeface="微软雅黑"/>
              </a:rPr>
              <a:t>,</a:t>
            </a:r>
            <a:r>
              <a:rPr sz="1050" spc="-35">
                <a:solidFill>
                  <a:srgbClr val="585858"/>
                </a:solidFill>
                <a:latin typeface="微软雅黑"/>
                <a:cs typeface="微软雅黑"/>
              </a:rPr>
              <a:t> </a:t>
            </a:r>
            <a:r>
              <a:rPr sz="1050">
                <a:solidFill>
                  <a:srgbClr val="585858"/>
                </a:solidFill>
                <a:latin typeface="微软雅黑"/>
                <a:cs typeface="微软雅黑"/>
              </a:rPr>
              <a:t>48.7%</a:t>
            </a:r>
            <a:endParaRPr sz="1050">
              <a:latin typeface="微软雅黑"/>
              <a:cs typeface="微软雅黑"/>
            </a:endParaRPr>
          </a:p>
        </p:txBody>
      </p:sp>
      <p:sp>
        <p:nvSpPr>
          <p:cNvPr id="15" name="object 15"/>
          <p:cNvSpPr txBox="1"/>
          <p:nvPr/>
        </p:nvSpPr>
        <p:spPr>
          <a:xfrm>
            <a:off x="1455800" y="3474491"/>
            <a:ext cx="1918970" cy="482600"/>
          </a:xfrm>
          <a:prstGeom prst="rect">
            <a:avLst/>
          </a:prstGeom>
        </p:spPr>
        <p:txBody>
          <a:bodyPr vert="horz" wrap="square" lIns="0" tIns="12065" rIns="0" bIns="0" rtlCol="0">
            <a:spAutoFit/>
          </a:bodyPr>
          <a:lstStyle/>
          <a:p>
            <a:pPr marL="338455" marR="5080" indent="-326390">
              <a:lnSpc>
                <a:spcPct val="142900"/>
              </a:lnSpc>
              <a:spcBef>
                <a:spcPts val="95"/>
              </a:spcBef>
              <a:tabLst>
                <a:tab pos="1905635"/>
              </a:tabLst>
            </a:pPr>
            <a:r>
              <a:rPr sz="1050" spc="5">
                <a:solidFill>
                  <a:srgbClr val="585858"/>
                </a:solidFill>
                <a:latin typeface="微软雅黑"/>
                <a:cs typeface="微软雅黑"/>
              </a:rPr>
              <a:t>不太接受，提</a:t>
            </a:r>
            <a:r>
              <a:rPr sz="1050" spc="-10">
                <a:solidFill>
                  <a:srgbClr val="585858"/>
                </a:solidFill>
                <a:latin typeface="微软雅黑"/>
                <a:cs typeface="微软雅黑"/>
              </a:rPr>
              <a:t>及</a:t>
            </a:r>
            <a:r>
              <a:rPr sz="1050" spc="5">
                <a:solidFill>
                  <a:srgbClr val="585858"/>
                </a:solidFill>
                <a:latin typeface="微软雅黑"/>
                <a:cs typeface="微软雅黑"/>
              </a:rPr>
              <a:t>时</a:t>
            </a:r>
            <a:r>
              <a:rPr sz="1050" spc="-10">
                <a:solidFill>
                  <a:srgbClr val="585858"/>
                </a:solidFill>
                <a:latin typeface="微软雅黑"/>
                <a:cs typeface="微软雅黑"/>
              </a:rPr>
              <a:t>尴</a:t>
            </a:r>
            <a:r>
              <a:rPr sz="1050" spc="15">
                <a:solidFill>
                  <a:srgbClr val="585858"/>
                </a:solidFill>
                <a:latin typeface="微软雅黑"/>
                <a:cs typeface="微软雅黑"/>
              </a:rPr>
              <a:t>尬 </a:t>
            </a:r>
            <a:r>
              <a:rPr sz="1050" u="sng">
                <a:solidFill>
                  <a:srgbClr val="585858"/>
                </a:solidFill>
                <a:uFill>
                  <a:solidFill>
                    <a:srgbClr val="A6A6A6"/>
                  </a:solidFill>
                </a:uFill>
                <a:latin typeface="Times New Roman"/>
                <a:cs typeface="Times New Roman"/>
              </a:rPr>
              <a:t> 	 </a:t>
            </a:r>
            <a:r>
              <a:rPr sz="1050" spc="5">
                <a:solidFill>
                  <a:srgbClr val="585858"/>
                </a:solidFill>
                <a:latin typeface="微软雅黑"/>
                <a:cs typeface="微软雅黑"/>
              </a:rPr>
              <a:t>羞涩</a:t>
            </a:r>
            <a:r>
              <a:rPr sz="1050" spc="-20">
                <a:solidFill>
                  <a:srgbClr val="585858"/>
                </a:solidFill>
                <a:latin typeface="微软雅黑"/>
                <a:cs typeface="微软雅黑"/>
              </a:rPr>
              <a:t> </a:t>
            </a:r>
            <a:r>
              <a:rPr sz="1050">
                <a:solidFill>
                  <a:srgbClr val="585858"/>
                </a:solidFill>
                <a:latin typeface="微软雅黑"/>
                <a:cs typeface="微软雅黑"/>
              </a:rPr>
              <a:t>,</a:t>
            </a:r>
            <a:r>
              <a:rPr sz="1050" spc="-10">
                <a:solidFill>
                  <a:srgbClr val="585858"/>
                </a:solidFill>
                <a:latin typeface="微软雅黑"/>
                <a:cs typeface="微软雅黑"/>
              </a:rPr>
              <a:t> </a:t>
            </a:r>
            <a:r>
              <a:rPr sz="1050">
                <a:solidFill>
                  <a:srgbClr val="585858"/>
                </a:solidFill>
                <a:latin typeface="微软雅黑"/>
                <a:cs typeface="微软雅黑"/>
              </a:rPr>
              <a:t>5.3%</a:t>
            </a:r>
            <a:endParaRPr sz="1050">
              <a:latin typeface="微软雅黑"/>
              <a:cs typeface="微软雅黑"/>
            </a:endParaRPr>
          </a:p>
        </p:txBody>
      </p:sp>
      <p:sp>
        <p:nvSpPr>
          <p:cNvPr id="16" name="object 16"/>
          <p:cNvSpPr txBox="1"/>
          <p:nvPr/>
        </p:nvSpPr>
        <p:spPr>
          <a:xfrm>
            <a:off x="1473200" y="3191002"/>
            <a:ext cx="1912620"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不能接受，平</a:t>
            </a:r>
            <a:r>
              <a:rPr sz="1050" spc="-10">
                <a:solidFill>
                  <a:srgbClr val="585858"/>
                </a:solidFill>
                <a:latin typeface="微软雅黑"/>
                <a:cs typeface="微软雅黑"/>
              </a:rPr>
              <a:t>时</a:t>
            </a:r>
            <a:r>
              <a:rPr sz="1050" spc="5">
                <a:solidFill>
                  <a:srgbClr val="585858"/>
                </a:solidFill>
                <a:latin typeface="微软雅黑"/>
                <a:cs typeface="微软雅黑"/>
              </a:rPr>
              <a:t>避</a:t>
            </a:r>
            <a:r>
              <a:rPr sz="1050" spc="-10">
                <a:solidFill>
                  <a:srgbClr val="585858"/>
                </a:solidFill>
                <a:latin typeface="微软雅黑"/>
                <a:cs typeface="微软雅黑"/>
              </a:rPr>
              <a:t>而</a:t>
            </a:r>
            <a:r>
              <a:rPr sz="1050" spc="5">
                <a:solidFill>
                  <a:srgbClr val="585858"/>
                </a:solidFill>
                <a:latin typeface="微软雅黑"/>
                <a:cs typeface="微软雅黑"/>
              </a:rPr>
              <a:t>不谈</a:t>
            </a:r>
            <a:r>
              <a:rPr sz="1050" spc="-80">
                <a:solidFill>
                  <a:srgbClr val="585858"/>
                </a:solidFill>
                <a:latin typeface="微软雅黑"/>
                <a:cs typeface="微软雅黑"/>
              </a:rPr>
              <a:t> </a:t>
            </a:r>
            <a:r>
              <a:rPr sz="1050">
                <a:solidFill>
                  <a:srgbClr val="585858"/>
                </a:solidFill>
                <a:latin typeface="微软雅黑"/>
                <a:cs typeface="微软雅黑"/>
              </a:rPr>
              <a:t>,</a:t>
            </a:r>
            <a:r>
              <a:rPr sz="1050" spc="-40">
                <a:solidFill>
                  <a:srgbClr val="585858"/>
                </a:solidFill>
                <a:latin typeface="微软雅黑"/>
                <a:cs typeface="微软雅黑"/>
              </a:rPr>
              <a:t> </a:t>
            </a:r>
            <a:r>
              <a:rPr sz="1050">
                <a:solidFill>
                  <a:srgbClr val="585858"/>
                </a:solidFill>
                <a:latin typeface="微软雅黑"/>
                <a:cs typeface="微软雅黑"/>
              </a:rPr>
              <a:t>0.0%</a:t>
            </a:r>
            <a:endParaRPr sz="1050">
              <a:latin typeface="微软雅黑"/>
              <a:cs typeface="微软雅黑"/>
            </a:endParaRPr>
          </a:p>
        </p:txBody>
      </p:sp>
      <p:sp>
        <p:nvSpPr>
          <p:cNvPr id="17" name="object 17"/>
          <p:cNvSpPr txBox="1"/>
          <p:nvPr/>
        </p:nvSpPr>
        <p:spPr>
          <a:xfrm>
            <a:off x="6325361" y="6396634"/>
            <a:ext cx="4671060" cy="132080"/>
          </a:xfrm>
          <a:prstGeom prst="rect">
            <a:avLst/>
          </a:prstGeom>
        </p:spPr>
        <p:txBody>
          <a:bodyPr vert="horz" wrap="square" lIns="0" tIns="12065" rIns="0" bIns="0" rtlCol="0">
            <a:spAutoFit/>
          </a:bodyPr>
          <a:lstStyle/>
          <a:p>
            <a:pPr marL="12700">
              <a:lnSpc>
                <a:spcPct val="100000"/>
              </a:lnSpc>
              <a:spcBef>
                <a:spcPts val="95"/>
              </a:spcBef>
            </a:pPr>
            <a:r>
              <a:rPr sz="700" spc="-5">
                <a:solidFill>
                  <a:srgbClr val="7E7E7E"/>
                </a:solidFill>
                <a:latin typeface="微软雅黑"/>
                <a:cs typeface="微软雅黑"/>
              </a:rPr>
              <a:t>来源：艾瑞智研平台</a:t>
            </a:r>
            <a:r>
              <a:rPr sz="700" spc="-10">
                <a:solidFill>
                  <a:srgbClr val="7E7E7E"/>
                </a:solidFill>
                <a:latin typeface="微软雅黑"/>
                <a:cs typeface="微软雅黑"/>
              </a:rPr>
              <a:t>-</a:t>
            </a:r>
            <a:r>
              <a:rPr sz="700" spc="-5">
                <a:solidFill>
                  <a:srgbClr val="7E7E7E"/>
                </a:solidFill>
                <a:latin typeface="微软雅黑"/>
                <a:cs typeface="微软雅黑"/>
              </a:rPr>
              <a:t>消费洞察数据</a:t>
            </a:r>
            <a:r>
              <a:rPr sz="700" spc="5">
                <a:solidFill>
                  <a:srgbClr val="7E7E7E"/>
                </a:solidFill>
                <a:latin typeface="微软雅黑"/>
                <a:cs typeface="微软雅黑"/>
              </a:rPr>
              <a:t>库</a:t>
            </a:r>
            <a:r>
              <a:rPr sz="700" spc="-5">
                <a:solidFill>
                  <a:srgbClr val="7E7E7E"/>
                </a:solidFill>
                <a:latin typeface="微软雅黑"/>
                <a:cs typeface="微软雅黑"/>
              </a:rPr>
              <a:t>，A16</a:t>
            </a:r>
            <a:r>
              <a:rPr sz="700" spc="35">
                <a:solidFill>
                  <a:srgbClr val="7E7E7E"/>
                </a:solidFill>
                <a:latin typeface="微软雅黑"/>
                <a:cs typeface="微软雅黑"/>
              </a:rPr>
              <a:t> </a:t>
            </a:r>
            <a:r>
              <a:rPr sz="700" spc="-5">
                <a:solidFill>
                  <a:srgbClr val="7E7E7E"/>
                </a:solidFill>
                <a:latin typeface="微软雅黑"/>
                <a:cs typeface="微软雅黑"/>
              </a:rPr>
              <a:t>对于女性讨论私处相关话题的现状，</a:t>
            </a:r>
            <a:r>
              <a:rPr sz="700" spc="5">
                <a:solidFill>
                  <a:srgbClr val="7E7E7E"/>
                </a:solidFill>
                <a:latin typeface="微软雅黑"/>
                <a:cs typeface="微软雅黑"/>
              </a:rPr>
              <a:t>以</a:t>
            </a:r>
            <a:r>
              <a:rPr sz="700" spc="-5">
                <a:solidFill>
                  <a:srgbClr val="7E7E7E"/>
                </a:solidFill>
                <a:latin typeface="微软雅黑"/>
                <a:cs typeface="微软雅黑"/>
              </a:rPr>
              <a:t>下哪</a:t>
            </a:r>
            <a:r>
              <a:rPr sz="700" spc="5">
                <a:solidFill>
                  <a:srgbClr val="7E7E7E"/>
                </a:solidFill>
                <a:latin typeface="微软雅黑"/>
                <a:cs typeface="微软雅黑"/>
              </a:rPr>
              <a:t>项</a:t>
            </a:r>
            <a:r>
              <a:rPr sz="700" spc="-5">
                <a:solidFill>
                  <a:srgbClr val="7E7E7E"/>
                </a:solidFill>
                <a:latin typeface="微软雅黑"/>
                <a:cs typeface="微软雅黑"/>
              </a:rPr>
              <a:t>最符</a:t>
            </a:r>
            <a:r>
              <a:rPr sz="700" spc="5">
                <a:solidFill>
                  <a:srgbClr val="7E7E7E"/>
                </a:solidFill>
                <a:latin typeface="微软雅黑"/>
                <a:cs typeface="微软雅黑"/>
              </a:rPr>
              <a:t>合</a:t>
            </a:r>
            <a:r>
              <a:rPr sz="700" spc="-5">
                <a:solidFill>
                  <a:srgbClr val="7E7E7E"/>
                </a:solidFill>
                <a:latin typeface="微软雅黑"/>
                <a:cs typeface="微软雅黑"/>
              </a:rPr>
              <a:t>您的</a:t>
            </a:r>
            <a:r>
              <a:rPr sz="700" spc="5">
                <a:solidFill>
                  <a:srgbClr val="7E7E7E"/>
                </a:solidFill>
                <a:latin typeface="微软雅黑"/>
                <a:cs typeface="微软雅黑"/>
              </a:rPr>
              <a:t>观</a:t>
            </a:r>
            <a:r>
              <a:rPr sz="700" spc="-5">
                <a:solidFill>
                  <a:srgbClr val="7E7E7E"/>
                </a:solidFill>
                <a:latin typeface="微软雅黑"/>
                <a:cs typeface="微软雅黑"/>
              </a:rPr>
              <a:t>点</a:t>
            </a:r>
            <a:r>
              <a:rPr sz="700">
                <a:solidFill>
                  <a:srgbClr val="7E7E7E"/>
                </a:solidFill>
                <a:latin typeface="微软雅黑"/>
                <a:cs typeface="微软雅黑"/>
              </a:rPr>
              <a:t>？n=1060</a:t>
            </a:r>
            <a:r>
              <a:rPr sz="700" spc="-5">
                <a:solidFill>
                  <a:srgbClr val="7E7E7E"/>
                </a:solidFill>
                <a:latin typeface="微软雅黑"/>
                <a:cs typeface="微软雅黑"/>
              </a:rPr>
              <a:t>。</a:t>
            </a:r>
            <a:endParaRPr sz="700">
              <a:latin typeface="微软雅黑"/>
              <a:cs typeface="微软雅黑"/>
            </a:endParaRPr>
          </a:p>
        </p:txBody>
      </p:sp>
      <p:sp>
        <p:nvSpPr>
          <p:cNvPr id="18" name="object 18"/>
          <p:cNvSpPr txBox="1">
            <a:spLocks noGrp="1"/>
          </p:cNvSpPr>
          <p:nvPr>
            <p:ph type="title"/>
          </p:nvPr>
        </p:nvSpPr>
        <p:spPr>
          <a:xfrm>
            <a:off x="526795" y="410921"/>
            <a:ext cx="6418580" cy="452120"/>
          </a:xfrm>
          <a:prstGeom prst="rect">
            <a:avLst/>
          </a:prstGeom>
        </p:spPr>
        <p:txBody>
          <a:bodyPr vert="horz" wrap="square" lIns="0" tIns="12065" rIns="0" bIns="0" rtlCol="0">
            <a:spAutoFit/>
          </a:bodyPr>
          <a:lstStyle/>
          <a:p>
            <a:pPr marL="12700">
              <a:lnSpc>
                <a:spcPct val="100000"/>
              </a:lnSpc>
              <a:spcBef>
                <a:spcPts val="95"/>
              </a:spcBef>
            </a:pPr>
            <a:r>
              <a:rPr spc="-10"/>
              <a:t>女性私处健康相关话题讨论更加自</a:t>
            </a:r>
            <a:r>
              <a:rPr/>
              <a:t>由</a:t>
            </a:r>
            <a:r>
              <a:rPr spc="-10"/>
              <a:t>开放</a:t>
            </a:r>
          </a:p>
        </p:txBody>
      </p:sp>
      <p:sp>
        <p:nvSpPr>
          <p:cNvPr id="19" name="object 19"/>
          <p:cNvSpPr txBox="1"/>
          <p:nvPr/>
        </p:nvSpPr>
        <p:spPr>
          <a:xfrm>
            <a:off x="526795" y="1579245"/>
            <a:ext cx="11082020" cy="464820"/>
          </a:xfrm>
          <a:prstGeom prst="rect">
            <a:avLst/>
          </a:prstGeom>
        </p:spPr>
        <p:txBody>
          <a:bodyPr vert="horz" wrap="square" lIns="0" tIns="12700" rIns="0" bIns="0" rtlCol="0">
            <a:spAutoFit/>
          </a:bodyPr>
          <a:lstStyle/>
          <a:p>
            <a:pPr marL="12700" marR="5080">
              <a:lnSpc>
                <a:spcPct val="120000"/>
              </a:lnSpc>
              <a:spcBef>
                <a:spcPts val="100"/>
              </a:spcBef>
            </a:pPr>
            <a:r>
              <a:rPr sz="1200">
                <a:solidFill>
                  <a:srgbClr val="404040"/>
                </a:solidFill>
                <a:latin typeface="微软雅黑"/>
                <a:cs typeface="微软雅黑"/>
              </a:rPr>
              <a:t>私处话题讨论接受度较高，94.7%的受访者表示可以接受私处相关话题讨论，其中有4</a:t>
            </a:r>
            <a:r>
              <a:rPr sz="1200" spc="-10">
                <a:solidFill>
                  <a:srgbClr val="404040"/>
                </a:solidFill>
                <a:latin typeface="微软雅黑"/>
                <a:cs typeface="微软雅黑"/>
              </a:rPr>
              <a:t>6</a:t>
            </a:r>
            <a:r>
              <a:rPr sz="1200">
                <a:solidFill>
                  <a:srgbClr val="404040"/>
                </a:solidFill>
                <a:latin typeface="微软雅黑"/>
                <a:cs typeface="微软雅黑"/>
              </a:rPr>
              <a:t>%的女性持“完全接受，乐于表达分享”态度。</a:t>
            </a:r>
            <a:r>
              <a:rPr sz="1200" spc="5">
                <a:solidFill>
                  <a:srgbClr val="404040"/>
                </a:solidFill>
                <a:latin typeface="微软雅黑"/>
                <a:cs typeface="微软雅黑"/>
              </a:rPr>
              <a:t>超</a:t>
            </a:r>
            <a:r>
              <a:rPr sz="1200" spc="-10">
                <a:solidFill>
                  <a:srgbClr val="404040"/>
                </a:solidFill>
                <a:latin typeface="微软雅黑"/>
                <a:cs typeface="微软雅黑"/>
              </a:rPr>
              <a:t>5</a:t>
            </a:r>
            <a:r>
              <a:rPr sz="1200">
                <a:solidFill>
                  <a:srgbClr val="404040"/>
                </a:solidFill>
                <a:latin typeface="微软雅黑"/>
                <a:cs typeface="微软雅黑"/>
              </a:rPr>
              <a:t>成女性认为当前私处话题讨 论较多，话题对比过去已经比较放得开。</a:t>
            </a:r>
            <a:endParaRPr sz="1200">
              <a:latin typeface="微软雅黑"/>
              <a:cs typeface="微软雅黑"/>
            </a:endParaRPr>
          </a:p>
        </p:txBody>
      </p:sp>
      <p:sp>
        <p:nvSpPr>
          <p:cNvPr id="20" name="object 20"/>
          <p:cNvSpPr txBox="1"/>
          <p:nvPr/>
        </p:nvSpPr>
        <p:spPr>
          <a:xfrm>
            <a:off x="532282" y="6395720"/>
            <a:ext cx="4123054" cy="132080"/>
          </a:xfrm>
          <a:prstGeom prst="rect">
            <a:avLst/>
          </a:prstGeom>
        </p:spPr>
        <p:txBody>
          <a:bodyPr vert="horz" wrap="square" lIns="0" tIns="12065" rIns="0" bIns="0" rtlCol="0">
            <a:spAutoFit/>
          </a:bodyPr>
          <a:lstStyle/>
          <a:p>
            <a:pPr marL="12700">
              <a:lnSpc>
                <a:spcPct val="100000"/>
              </a:lnSpc>
              <a:spcBef>
                <a:spcPts val="95"/>
              </a:spcBef>
            </a:pPr>
            <a:r>
              <a:rPr sz="700" spc="-5">
                <a:solidFill>
                  <a:srgbClr val="7E7E7E"/>
                </a:solidFill>
                <a:latin typeface="微软雅黑"/>
                <a:cs typeface="微软雅黑"/>
              </a:rPr>
              <a:t>来源：艾瑞智研平台</a:t>
            </a:r>
            <a:r>
              <a:rPr sz="700" spc="-10">
                <a:solidFill>
                  <a:srgbClr val="7E7E7E"/>
                </a:solidFill>
                <a:latin typeface="微软雅黑"/>
                <a:cs typeface="微软雅黑"/>
              </a:rPr>
              <a:t>-</a:t>
            </a:r>
            <a:r>
              <a:rPr sz="700" spc="-5">
                <a:solidFill>
                  <a:srgbClr val="7E7E7E"/>
                </a:solidFill>
                <a:latin typeface="微软雅黑"/>
                <a:cs typeface="微软雅黑"/>
              </a:rPr>
              <a:t>消费洞察数据</a:t>
            </a:r>
            <a:r>
              <a:rPr sz="700" spc="5">
                <a:solidFill>
                  <a:srgbClr val="7E7E7E"/>
                </a:solidFill>
                <a:latin typeface="微软雅黑"/>
                <a:cs typeface="微软雅黑"/>
              </a:rPr>
              <a:t>库</a:t>
            </a:r>
            <a:r>
              <a:rPr sz="700" spc="-5">
                <a:solidFill>
                  <a:srgbClr val="7E7E7E"/>
                </a:solidFill>
                <a:latin typeface="微软雅黑"/>
                <a:cs typeface="微软雅黑"/>
              </a:rPr>
              <a:t>，A15</a:t>
            </a:r>
            <a:r>
              <a:rPr sz="700" spc="50">
                <a:solidFill>
                  <a:srgbClr val="7E7E7E"/>
                </a:solidFill>
                <a:latin typeface="微软雅黑"/>
                <a:cs typeface="微软雅黑"/>
              </a:rPr>
              <a:t> </a:t>
            </a:r>
            <a:r>
              <a:rPr sz="700" spc="-5">
                <a:solidFill>
                  <a:srgbClr val="7E7E7E"/>
                </a:solidFill>
                <a:latin typeface="微软雅黑"/>
                <a:cs typeface="微软雅黑"/>
              </a:rPr>
              <a:t>请问以下哪项符合您对私处相关话题</a:t>
            </a:r>
            <a:r>
              <a:rPr sz="700" spc="5">
                <a:solidFill>
                  <a:srgbClr val="7E7E7E"/>
                </a:solidFill>
                <a:latin typeface="微软雅黑"/>
                <a:cs typeface="微软雅黑"/>
              </a:rPr>
              <a:t>的</a:t>
            </a:r>
            <a:r>
              <a:rPr sz="700" spc="-5">
                <a:solidFill>
                  <a:srgbClr val="7E7E7E"/>
                </a:solidFill>
                <a:latin typeface="微软雅黑"/>
                <a:cs typeface="微软雅黑"/>
              </a:rPr>
              <a:t>接受</a:t>
            </a:r>
            <a:r>
              <a:rPr sz="700" spc="5">
                <a:solidFill>
                  <a:srgbClr val="7E7E7E"/>
                </a:solidFill>
                <a:latin typeface="微软雅黑"/>
                <a:cs typeface="微软雅黑"/>
              </a:rPr>
              <a:t>程</a:t>
            </a:r>
            <a:r>
              <a:rPr sz="700" spc="-5">
                <a:solidFill>
                  <a:srgbClr val="7E7E7E"/>
                </a:solidFill>
                <a:latin typeface="微软雅黑"/>
                <a:cs typeface="微软雅黑"/>
              </a:rPr>
              <a:t>度?</a:t>
            </a:r>
            <a:r>
              <a:rPr sz="700" spc="50">
                <a:solidFill>
                  <a:srgbClr val="7E7E7E"/>
                </a:solidFill>
                <a:latin typeface="微软雅黑"/>
                <a:cs typeface="微软雅黑"/>
              </a:rPr>
              <a:t> </a:t>
            </a:r>
            <a:r>
              <a:rPr sz="700" spc="-5">
                <a:solidFill>
                  <a:srgbClr val="7E7E7E"/>
                </a:solidFill>
                <a:latin typeface="微软雅黑"/>
                <a:cs typeface="微软雅黑"/>
              </a:rPr>
              <a:t>n=1060。</a:t>
            </a:r>
            <a:endParaRPr sz="700">
              <a:latin typeface="微软雅黑"/>
              <a:cs typeface="微软雅黑"/>
            </a:endParaRPr>
          </a:p>
        </p:txBody>
      </p:sp>
      <p:sp>
        <p:nvSpPr>
          <p:cNvPr id="21" name="object 21"/>
          <p:cNvSpPr txBox="1"/>
          <p:nvPr/>
        </p:nvSpPr>
        <p:spPr>
          <a:xfrm>
            <a:off x="526795" y="1036396"/>
            <a:ext cx="6197600" cy="300355"/>
          </a:xfrm>
          <a:prstGeom prst="rect">
            <a:avLst/>
          </a:prstGeom>
        </p:spPr>
        <p:txBody>
          <a:bodyPr vert="horz" wrap="square" lIns="0" tIns="12700" rIns="0" bIns="0" rtlCol="0">
            <a:spAutoFit/>
          </a:bodyPr>
          <a:lstStyle/>
          <a:p>
            <a:pPr marL="12700">
              <a:lnSpc>
                <a:spcPct val="100000"/>
              </a:lnSpc>
              <a:spcBef>
                <a:spcPts val="100"/>
              </a:spcBef>
            </a:pPr>
            <a:r>
              <a:rPr sz="1800" spc="-5">
                <a:solidFill>
                  <a:srgbClr val="7E7E7E"/>
                </a:solidFill>
                <a:latin typeface="微软雅黑"/>
                <a:cs typeface="微软雅黑"/>
              </a:rPr>
              <a:t>女性私处话题接受程度较高，整体讨论现状对比过去更加开放</a:t>
            </a:r>
            <a:endParaRPr sz="1800">
              <a:latin typeface="微软雅黑"/>
              <a:cs typeface="微软雅黑"/>
            </a:endParaRPr>
          </a:p>
        </p:txBody>
      </p:sp>
      <p:sp>
        <p:nvSpPr>
          <p:cNvPr id="22" name="object 22"/>
          <p:cNvSpPr txBox="1"/>
          <p:nvPr/>
        </p:nvSpPr>
        <p:spPr>
          <a:xfrm>
            <a:off x="1506092" y="2427224"/>
            <a:ext cx="3314700" cy="239395"/>
          </a:xfrm>
          <a:prstGeom prst="rect">
            <a:avLst/>
          </a:prstGeom>
        </p:spPr>
        <p:txBody>
          <a:bodyPr vert="horz" wrap="square" lIns="0" tIns="13335" rIns="0" bIns="0" rtlCol="0">
            <a:spAutoFit/>
          </a:bodyPr>
          <a:lstStyle/>
          <a:p>
            <a:pPr marL="12700">
              <a:lnSpc>
                <a:spcPct val="100000"/>
              </a:lnSpc>
              <a:spcBef>
                <a:spcPts val="105"/>
              </a:spcBef>
            </a:pPr>
            <a:r>
              <a:rPr sz="1400" b="1" spc="-5">
                <a:solidFill>
                  <a:srgbClr val="404040"/>
                </a:solidFill>
                <a:latin typeface="微软雅黑"/>
                <a:cs typeface="微软雅黑"/>
              </a:rPr>
              <a:t>2023</a:t>
            </a:r>
            <a:r>
              <a:rPr sz="1400" b="1">
                <a:solidFill>
                  <a:srgbClr val="404040"/>
                </a:solidFill>
                <a:latin typeface="微软雅黑"/>
                <a:cs typeface="微软雅黑"/>
              </a:rPr>
              <a:t>年中国女性私处相关</a:t>
            </a:r>
            <a:r>
              <a:rPr sz="1400" b="1" spc="-15">
                <a:solidFill>
                  <a:srgbClr val="404040"/>
                </a:solidFill>
                <a:latin typeface="微软雅黑"/>
                <a:cs typeface="微软雅黑"/>
              </a:rPr>
              <a:t>话</a:t>
            </a:r>
            <a:r>
              <a:rPr sz="1400" b="1">
                <a:solidFill>
                  <a:srgbClr val="404040"/>
                </a:solidFill>
                <a:latin typeface="微软雅黑"/>
                <a:cs typeface="微软雅黑"/>
              </a:rPr>
              <a:t>题的</a:t>
            </a:r>
            <a:r>
              <a:rPr sz="1400" b="1" spc="-15">
                <a:solidFill>
                  <a:srgbClr val="404040"/>
                </a:solidFill>
                <a:latin typeface="微软雅黑"/>
                <a:cs typeface="微软雅黑"/>
              </a:rPr>
              <a:t>接</a:t>
            </a:r>
            <a:r>
              <a:rPr sz="1400" b="1">
                <a:solidFill>
                  <a:srgbClr val="404040"/>
                </a:solidFill>
                <a:latin typeface="微软雅黑"/>
                <a:cs typeface="微软雅黑"/>
              </a:rPr>
              <a:t>受程度</a:t>
            </a:r>
            <a:endParaRPr sz="1400">
              <a:latin typeface="微软雅黑"/>
              <a:cs typeface="微软雅黑"/>
            </a:endParaRPr>
          </a:p>
        </p:txBody>
      </p:sp>
      <p:sp>
        <p:nvSpPr>
          <p:cNvPr id="23" name="object 23"/>
          <p:cNvSpPr txBox="1"/>
          <p:nvPr/>
        </p:nvSpPr>
        <p:spPr>
          <a:xfrm>
            <a:off x="7502779" y="2407666"/>
            <a:ext cx="3140710" cy="239395"/>
          </a:xfrm>
          <a:prstGeom prst="rect">
            <a:avLst/>
          </a:prstGeom>
        </p:spPr>
        <p:txBody>
          <a:bodyPr vert="horz" wrap="square" lIns="0" tIns="13335" rIns="0" bIns="0" rtlCol="0">
            <a:spAutoFit/>
          </a:bodyPr>
          <a:lstStyle/>
          <a:p>
            <a:pPr marL="12700">
              <a:lnSpc>
                <a:spcPct val="100000"/>
              </a:lnSpc>
              <a:spcBef>
                <a:spcPts val="105"/>
              </a:spcBef>
            </a:pPr>
            <a:r>
              <a:rPr sz="1400" b="1" spc="-5">
                <a:solidFill>
                  <a:srgbClr val="404040"/>
                </a:solidFill>
                <a:latin typeface="微软雅黑"/>
                <a:cs typeface="微软雅黑"/>
              </a:rPr>
              <a:t>2023</a:t>
            </a:r>
            <a:r>
              <a:rPr sz="1400" b="1">
                <a:solidFill>
                  <a:srgbClr val="404040"/>
                </a:solidFill>
                <a:latin typeface="微软雅黑"/>
                <a:cs typeface="微软雅黑"/>
              </a:rPr>
              <a:t>年中国女性私处相关</a:t>
            </a:r>
            <a:r>
              <a:rPr sz="1400" b="1" spc="-15">
                <a:solidFill>
                  <a:srgbClr val="404040"/>
                </a:solidFill>
                <a:latin typeface="微软雅黑"/>
                <a:cs typeface="微软雅黑"/>
              </a:rPr>
              <a:t>话</a:t>
            </a:r>
            <a:r>
              <a:rPr sz="1400" b="1">
                <a:solidFill>
                  <a:srgbClr val="404040"/>
                </a:solidFill>
                <a:latin typeface="微软雅黑"/>
                <a:cs typeface="微软雅黑"/>
              </a:rPr>
              <a:t>题讨</a:t>
            </a:r>
            <a:r>
              <a:rPr sz="1400" b="1" spc="-15">
                <a:solidFill>
                  <a:srgbClr val="404040"/>
                </a:solidFill>
                <a:latin typeface="微软雅黑"/>
                <a:cs typeface="微软雅黑"/>
              </a:rPr>
              <a:t>论</a:t>
            </a:r>
            <a:r>
              <a:rPr sz="1400" b="1">
                <a:solidFill>
                  <a:srgbClr val="404040"/>
                </a:solidFill>
                <a:latin typeface="微软雅黑"/>
                <a:cs typeface="微软雅黑"/>
              </a:rPr>
              <a:t>现状</a:t>
            </a:r>
            <a:endParaRPr sz="1400">
              <a:latin typeface="微软雅黑"/>
              <a:cs typeface="微软雅黑"/>
            </a:endParaRPr>
          </a:p>
        </p:txBody>
      </p:sp>
      <p:sp>
        <p:nvSpPr>
          <p:cNvPr id="24" name="object 24"/>
          <p:cNvSpPr/>
          <p:nvPr/>
        </p:nvSpPr>
        <p:spPr>
          <a:xfrm>
            <a:off x="9060688" y="3630040"/>
            <a:ext cx="890269" cy="975360"/>
          </a:xfrm>
          <a:custGeom>
            <a:rect l="l" t="t" r="r" b="b"/>
            <a:pathLst>
              <a:path w="890269" h="975360">
                <a:moveTo>
                  <a:pt x="0" y="0"/>
                </a:moveTo>
                <a:lnTo>
                  <a:pt x="0" y="975359"/>
                </a:lnTo>
                <a:lnTo>
                  <a:pt x="890142" y="576706"/>
                </a:lnTo>
                <a:lnTo>
                  <a:pt x="868578" y="531670"/>
                </a:lnTo>
                <a:lnTo>
                  <a:pt x="844918" y="488099"/>
                </a:lnTo>
                <a:lnTo>
                  <a:pt x="819240" y="446043"/>
                </a:lnTo>
                <a:lnTo>
                  <a:pt x="791619" y="405553"/>
                </a:lnTo>
                <a:lnTo>
                  <a:pt x="762134" y="366679"/>
                </a:lnTo>
                <a:lnTo>
                  <a:pt x="730860" y="329470"/>
                </a:lnTo>
                <a:lnTo>
                  <a:pt x="697875" y="293976"/>
                </a:lnTo>
                <a:lnTo>
                  <a:pt x="663255" y="260246"/>
                </a:lnTo>
                <a:lnTo>
                  <a:pt x="627077" y="228332"/>
                </a:lnTo>
                <a:lnTo>
                  <a:pt x="589418" y="198282"/>
                </a:lnTo>
                <a:lnTo>
                  <a:pt x="550354" y="170147"/>
                </a:lnTo>
                <a:lnTo>
                  <a:pt x="509963" y="143976"/>
                </a:lnTo>
                <a:lnTo>
                  <a:pt x="468321" y="119819"/>
                </a:lnTo>
                <a:lnTo>
                  <a:pt x="425505" y="97726"/>
                </a:lnTo>
                <a:lnTo>
                  <a:pt x="381592" y="77748"/>
                </a:lnTo>
                <a:lnTo>
                  <a:pt x="336658" y="59933"/>
                </a:lnTo>
                <a:lnTo>
                  <a:pt x="290781" y="44331"/>
                </a:lnTo>
                <a:lnTo>
                  <a:pt x="244037" y="30993"/>
                </a:lnTo>
                <a:lnTo>
                  <a:pt x="196502" y="19968"/>
                </a:lnTo>
                <a:lnTo>
                  <a:pt x="148255" y="11307"/>
                </a:lnTo>
                <a:lnTo>
                  <a:pt x="99371" y="5058"/>
                </a:lnTo>
                <a:lnTo>
                  <a:pt x="49927" y="1272"/>
                </a:lnTo>
                <a:lnTo>
                  <a:pt x="0" y="0"/>
                </a:lnTo>
                <a:close/>
              </a:path>
            </a:pathLst>
          </a:custGeom>
          <a:solidFill>
            <a:srgbClr val="B1D234"/>
          </a:solidFill>
        </p:spPr>
        <p:txBody>
          <a:bodyPr wrap="square" lIns="0" tIns="0" rIns="0" bIns="0" rtlCol="0"/>
          <a:lstStyle/>
          <a:p/>
        </p:txBody>
      </p:sp>
      <p:sp>
        <p:nvSpPr>
          <p:cNvPr id="25" name="object 25"/>
          <p:cNvSpPr/>
          <p:nvPr/>
        </p:nvSpPr>
        <p:spPr>
          <a:xfrm>
            <a:off x="8101583" y="4206747"/>
            <a:ext cx="1934845" cy="1374140"/>
          </a:xfrm>
          <a:custGeom>
            <a:rect l="l" t="t" r="r" b="b"/>
            <a:pathLst>
              <a:path w="1934845" h="1374139">
                <a:moveTo>
                  <a:pt x="1849247" y="0"/>
                </a:moveTo>
                <a:lnTo>
                  <a:pt x="959104" y="398652"/>
                </a:lnTo>
                <a:lnTo>
                  <a:pt x="0" y="575309"/>
                </a:lnTo>
                <a:lnTo>
                  <a:pt x="9537" y="620927"/>
                </a:lnTo>
                <a:lnTo>
                  <a:pt x="21220" y="665990"/>
                </a:lnTo>
                <a:lnTo>
                  <a:pt x="35030" y="710430"/>
                </a:lnTo>
                <a:lnTo>
                  <a:pt x="50950" y="754182"/>
                </a:lnTo>
                <a:lnTo>
                  <a:pt x="68961" y="797178"/>
                </a:lnTo>
                <a:lnTo>
                  <a:pt x="89940" y="841107"/>
                </a:lnTo>
                <a:lnTo>
                  <a:pt x="112811" y="883513"/>
                </a:lnTo>
                <a:lnTo>
                  <a:pt x="137501" y="924367"/>
                </a:lnTo>
                <a:lnTo>
                  <a:pt x="163936" y="963641"/>
                </a:lnTo>
                <a:lnTo>
                  <a:pt x="192042" y="1001308"/>
                </a:lnTo>
                <a:lnTo>
                  <a:pt x="221744" y="1037338"/>
                </a:lnTo>
                <a:lnTo>
                  <a:pt x="252970" y="1071704"/>
                </a:lnTo>
                <a:lnTo>
                  <a:pt x="285646" y="1104378"/>
                </a:lnTo>
                <a:lnTo>
                  <a:pt x="319697" y="1135331"/>
                </a:lnTo>
                <a:lnTo>
                  <a:pt x="355049" y="1164535"/>
                </a:lnTo>
                <a:lnTo>
                  <a:pt x="391630" y="1191962"/>
                </a:lnTo>
                <a:lnTo>
                  <a:pt x="429365" y="1217584"/>
                </a:lnTo>
                <a:lnTo>
                  <a:pt x="468179" y="1241372"/>
                </a:lnTo>
                <a:lnTo>
                  <a:pt x="508001" y="1263299"/>
                </a:lnTo>
                <a:lnTo>
                  <a:pt x="548755" y="1283336"/>
                </a:lnTo>
                <a:lnTo>
                  <a:pt x="590367" y="1301454"/>
                </a:lnTo>
                <a:lnTo>
                  <a:pt x="632765" y="1317627"/>
                </a:lnTo>
                <a:lnTo>
                  <a:pt x="675874" y="1331824"/>
                </a:lnTo>
                <a:lnTo>
                  <a:pt x="719620" y="1344019"/>
                </a:lnTo>
                <a:lnTo>
                  <a:pt x="763929" y="1354183"/>
                </a:lnTo>
                <a:lnTo>
                  <a:pt x="808728" y="1362288"/>
                </a:lnTo>
                <a:lnTo>
                  <a:pt x="853943" y="1368306"/>
                </a:lnTo>
                <a:lnTo>
                  <a:pt x="899499" y="1372208"/>
                </a:lnTo>
                <a:lnTo>
                  <a:pt x="945324" y="1373966"/>
                </a:lnTo>
                <a:lnTo>
                  <a:pt x="991343" y="1373553"/>
                </a:lnTo>
                <a:lnTo>
                  <a:pt x="1037483" y="1370939"/>
                </a:lnTo>
                <a:lnTo>
                  <a:pt x="1083669" y="1366097"/>
                </a:lnTo>
                <a:lnTo>
                  <a:pt x="1129828" y="1358998"/>
                </a:lnTo>
                <a:lnTo>
                  <a:pt x="1175885" y="1349614"/>
                </a:lnTo>
                <a:lnTo>
                  <a:pt x="1221768" y="1337918"/>
                </a:lnTo>
                <a:lnTo>
                  <a:pt x="1267403" y="1323880"/>
                </a:lnTo>
                <a:lnTo>
                  <a:pt x="1312714" y="1307473"/>
                </a:lnTo>
                <a:lnTo>
                  <a:pt x="1357630" y="1288668"/>
                </a:lnTo>
                <a:lnTo>
                  <a:pt x="1401569" y="1267689"/>
                </a:lnTo>
                <a:lnTo>
                  <a:pt x="1443985" y="1244818"/>
                </a:lnTo>
                <a:lnTo>
                  <a:pt x="1484848" y="1220128"/>
                </a:lnTo>
                <a:lnTo>
                  <a:pt x="1524131" y="1193693"/>
                </a:lnTo>
                <a:lnTo>
                  <a:pt x="1561805" y="1165587"/>
                </a:lnTo>
                <a:lnTo>
                  <a:pt x="1597842" y="1135885"/>
                </a:lnTo>
                <a:lnTo>
                  <a:pt x="1632215" y="1104659"/>
                </a:lnTo>
                <a:lnTo>
                  <a:pt x="1664894" y="1071983"/>
                </a:lnTo>
                <a:lnTo>
                  <a:pt x="1695852" y="1037932"/>
                </a:lnTo>
                <a:lnTo>
                  <a:pt x="1725060" y="1002580"/>
                </a:lnTo>
                <a:lnTo>
                  <a:pt x="1752491" y="965999"/>
                </a:lnTo>
                <a:lnTo>
                  <a:pt x="1778116" y="928264"/>
                </a:lnTo>
                <a:lnTo>
                  <a:pt x="1801908" y="889450"/>
                </a:lnTo>
                <a:lnTo>
                  <a:pt x="1823837" y="849628"/>
                </a:lnTo>
                <a:lnTo>
                  <a:pt x="1843876" y="808874"/>
                </a:lnTo>
                <a:lnTo>
                  <a:pt x="1861996" y="767262"/>
                </a:lnTo>
                <a:lnTo>
                  <a:pt x="1878170" y="724864"/>
                </a:lnTo>
                <a:lnTo>
                  <a:pt x="1892370" y="681755"/>
                </a:lnTo>
                <a:lnTo>
                  <a:pt x="1904566" y="638009"/>
                </a:lnTo>
                <a:lnTo>
                  <a:pt x="1914732" y="593700"/>
                </a:lnTo>
                <a:lnTo>
                  <a:pt x="1922838" y="548901"/>
                </a:lnTo>
                <a:lnTo>
                  <a:pt x="1928857" y="503686"/>
                </a:lnTo>
                <a:lnTo>
                  <a:pt x="1932760" y="458130"/>
                </a:lnTo>
                <a:lnTo>
                  <a:pt x="1934520" y="412305"/>
                </a:lnTo>
                <a:lnTo>
                  <a:pt x="1934108" y="366286"/>
                </a:lnTo>
                <a:lnTo>
                  <a:pt x="1931496" y="320146"/>
                </a:lnTo>
                <a:lnTo>
                  <a:pt x="1926655" y="273960"/>
                </a:lnTo>
                <a:lnTo>
                  <a:pt x="1919559" y="227801"/>
                </a:lnTo>
                <a:lnTo>
                  <a:pt x="1910178" y="181744"/>
                </a:lnTo>
                <a:lnTo>
                  <a:pt x="1898484" y="135861"/>
                </a:lnTo>
                <a:lnTo>
                  <a:pt x="1884450" y="90226"/>
                </a:lnTo>
                <a:lnTo>
                  <a:pt x="1868047" y="44915"/>
                </a:lnTo>
                <a:lnTo>
                  <a:pt x="1849247" y="0"/>
                </a:lnTo>
                <a:close/>
              </a:path>
            </a:pathLst>
          </a:custGeom>
          <a:solidFill>
            <a:srgbClr val="8AC53E"/>
          </a:solidFill>
        </p:spPr>
        <p:txBody>
          <a:bodyPr wrap="square" lIns="0" tIns="0" rIns="0" bIns="0" rtlCol="0"/>
          <a:lstStyle/>
          <a:p/>
        </p:txBody>
      </p:sp>
      <p:sp>
        <p:nvSpPr>
          <p:cNvPr id="26" name="object 26"/>
          <p:cNvSpPr/>
          <p:nvPr/>
        </p:nvSpPr>
        <p:spPr>
          <a:xfrm>
            <a:off x="8085437" y="3675888"/>
            <a:ext cx="975360" cy="1106170"/>
          </a:xfrm>
          <a:custGeom>
            <a:rect l="l" t="t" r="r" b="b"/>
            <a:pathLst>
              <a:path w="975359" h="1106170">
                <a:moveTo>
                  <a:pt x="679721" y="0"/>
                </a:moveTo>
                <a:lnTo>
                  <a:pt x="633516" y="15968"/>
                </a:lnTo>
                <a:lnTo>
                  <a:pt x="588579" y="34033"/>
                </a:lnTo>
                <a:lnTo>
                  <a:pt x="544953" y="54125"/>
                </a:lnTo>
                <a:lnTo>
                  <a:pt x="502678" y="76172"/>
                </a:lnTo>
                <a:lnTo>
                  <a:pt x="461798" y="100106"/>
                </a:lnTo>
                <a:lnTo>
                  <a:pt x="422355" y="125855"/>
                </a:lnTo>
                <a:lnTo>
                  <a:pt x="384390" y="153351"/>
                </a:lnTo>
                <a:lnTo>
                  <a:pt x="347946" y="182521"/>
                </a:lnTo>
                <a:lnTo>
                  <a:pt x="313065" y="213297"/>
                </a:lnTo>
                <a:lnTo>
                  <a:pt x="279788" y="245608"/>
                </a:lnTo>
                <a:lnTo>
                  <a:pt x="248159" y="279384"/>
                </a:lnTo>
                <a:lnTo>
                  <a:pt x="218219" y="314555"/>
                </a:lnTo>
                <a:lnTo>
                  <a:pt x="190010" y="351051"/>
                </a:lnTo>
                <a:lnTo>
                  <a:pt x="163575" y="388801"/>
                </a:lnTo>
                <a:lnTo>
                  <a:pt x="138955" y="427736"/>
                </a:lnTo>
                <a:lnTo>
                  <a:pt x="116192" y="467784"/>
                </a:lnTo>
                <a:lnTo>
                  <a:pt x="95330" y="508877"/>
                </a:lnTo>
                <a:lnTo>
                  <a:pt x="76409" y="550944"/>
                </a:lnTo>
                <a:lnTo>
                  <a:pt x="59472" y="593914"/>
                </a:lnTo>
                <a:lnTo>
                  <a:pt x="44561" y="637718"/>
                </a:lnTo>
                <a:lnTo>
                  <a:pt x="31718" y="682286"/>
                </a:lnTo>
                <a:lnTo>
                  <a:pt x="20985" y="727546"/>
                </a:lnTo>
                <a:lnTo>
                  <a:pt x="12405" y="773430"/>
                </a:lnTo>
                <a:lnTo>
                  <a:pt x="6019" y="819867"/>
                </a:lnTo>
                <a:lnTo>
                  <a:pt x="1870" y="866786"/>
                </a:lnTo>
                <a:lnTo>
                  <a:pt x="0" y="914118"/>
                </a:lnTo>
                <a:lnTo>
                  <a:pt x="450" y="961793"/>
                </a:lnTo>
                <a:lnTo>
                  <a:pt x="3263" y="1009740"/>
                </a:lnTo>
                <a:lnTo>
                  <a:pt x="8481" y="1057889"/>
                </a:lnTo>
                <a:lnTo>
                  <a:pt x="16146" y="1106170"/>
                </a:lnTo>
                <a:lnTo>
                  <a:pt x="975250" y="929513"/>
                </a:lnTo>
                <a:lnTo>
                  <a:pt x="679721" y="0"/>
                </a:lnTo>
                <a:close/>
              </a:path>
            </a:pathLst>
          </a:custGeom>
          <a:solidFill>
            <a:srgbClr val="64AE45"/>
          </a:solidFill>
        </p:spPr>
        <p:txBody>
          <a:bodyPr wrap="square" lIns="0" tIns="0" rIns="0" bIns="0" rtlCol="0"/>
          <a:lstStyle/>
          <a:p/>
        </p:txBody>
      </p:sp>
      <p:sp>
        <p:nvSpPr>
          <p:cNvPr id="27" name="object 27"/>
          <p:cNvSpPr/>
          <p:nvPr/>
        </p:nvSpPr>
        <p:spPr>
          <a:xfrm>
            <a:off x="8765158" y="3630040"/>
            <a:ext cx="295910" cy="975360"/>
          </a:xfrm>
          <a:custGeom>
            <a:rect l="l" t="t" r="r" b="b"/>
            <a:pathLst>
              <a:path w="295909" h="975360">
                <a:moveTo>
                  <a:pt x="295529" y="0"/>
                </a:moveTo>
                <a:lnTo>
                  <a:pt x="245442" y="1288"/>
                </a:lnTo>
                <a:lnTo>
                  <a:pt x="195570" y="5141"/>
                </a:lnTo>
                <a:lnTo>
                  <a:pt x="146002" y="11541"/>
                </a:lnTo>
                <a:lnTo>
                  <a:pt x="96825" y="20470"/>
                </a:lnTo>
                <a:lnTo>
                  <a:pt x="48128" y="31911"/>
                </a:lnTo>
                <a:lnTo>
                  <a:pt x="0" y="45846"/>
                </a:lnTo>
                <a:lnTo>
                  <a:pt x="295529" y="975359"/>
                </a:lnTo>
                <a:lnTo>
                  <a:pt x="295529" y="0"/>
                </a:lnTo>
                <a:close/>
              </a:path>
            </a:pathLst>
          </a:custGeom>
          <a:solidFill>
            <a:srgbClr val="D9D9D9"/>
          </a:solidFill>
        </p:spPr>
        <p:txBody>
          <a:bodyPr wrap="square" lIns="0" tIns="0" rIns="0" bIns="0" rtlCol="0"/>
          <a:lstStyle/>
          <a:p/>
        </p:txBody>
      </p:sp>
      <p:sp>
        <p:nvSpPr>
          <p:cNvPr id="28" name="object 28"/>
          <p:cNvSpPr/>
          <p:nvPr/>
        </p:nvSpPr>
        <p:spPr>
          <a:xfrm flipH="1">
            <a:off x="9349740" y="5536691"/>
            <a:ext cx="0" cy="172720"/>
          </a:xfrm>
          <a:custGeom>
            <a:rect l="l" t="t" r="r" b="b"/>
            <a:pathLst>
              <a:path h="172720">
                <a:moveTo>
                  <a:pt x="0" y="0"/>
                </a:moveTo>
                <a:lnTo>
                  <a:pt x="0" y="115824"/>
                </a:lnTo>
                <a:lnTo>
                  <a:pt x="0" y="172212"/>
                </a:lnTo>
              </a:path>
            </a:pathLst>
          </a:custGeom>
          <a:ln w="9525">
            <a:solidFill>
              <a:srgbClr val="A6A6A6"/>
            </a:solidFill>
          </a:ln>
        </p:spPr>
        <p:txBody>
          <a:bodyPr wrap="square" lIns="0" tIns="0" rIns="0" bIns="0" rtlCol="0"/>
          <a:lstStyle/>
          <a:p/>
        </p:txBody>
      </p:sp>
      <p:sp>
        <p:nvSpPr>
          <p:cNvPr id="29" name="object 29"/>
          <p:cNvSpPr/>
          <p:nvPr/>
        </p:nvSpPr>
        <p:spPr>
          <a:xfrm>
            <a:off x="7754111" y="4104132"/>
            <a:ext cx="471170" cy="151130"/>
          </a:xfrm>
          <a:custGeom>
            <a:rect l="l" t="t" r="r" b="b"/>
            <a:pathLst>
              <a:path w="471170" h="151129">
                <a:moveTo>
                  <a:pt x="470916" y="0"/>
                </a:moveTo>
                <a:lnTo>
                  <a:pt x="57912" y="150876"/>
                </a:lnTo>
                <a:lnTo>
                  <a:pt x="0" y="150876"/>
                </a:lnTo>
              </a:path>
            </a:pathLst>
          </a:custGeom>
          <a:ln w="9524">
            <a:solidFill>
              <a:srgbClr val="A6A6A6"/>
            </a:solidFill>
          </a:ln>
        </p:spPr>
        <p:txBody>
          <a:bodyPr wrap="square" lIns="0" tIns="0" rIns="0" bIns="0" rtlCol="0"/>
          <a:lstStyle/>
          <a:p/>
        </p:txBody>
      </p:sp>
      <p:sp>
        <p:nvSpPr>
          <p:cNvPr id="30" name="object 30"/>
          <p:cNvSpPr/>
          <p:nvPr/>
        </p:nvSpPr>
        <p:spPr>
          <a:xfrm>
            <a:off x="8380476" y="3534155"/>
            <a:ext cx="530860" cy="108585"/>
          </a:xfrm>
          <a:custGeom>
            <a:rect l="l" t="t" r="r" b="b"/>
            <a:pathLst>
              <a:path w="530859" h="108585">
                <a:moveTo>
                  <a:pt x="530351" y="108204"/>
                </a:moveTo>
                <a:lnTo>
                  <a:pt x="57912" y="0"/>
                </a:lnTo>
                <a:lnTo>
                  <a:pt x="0" y="0"/>
                </a:lnTo>
              </a:path>
            </a:pathLst>
          </a:custGeom>
          <a:ln w="9525">
            <a:solidFill>
              <a:srgbClr val="A6A6A6"/>
            </a:solidFill>
          </a:ln>
        </p:spPr>
        <p:txBody>
          <a:bodyPr wrap="square" lIns="0" tIns="0" rIns="0" bIns="0" rtlCol="0"/>
          <a:lstStyle/>
          <a:p/>
        </p:txBody>
      </p:sp>
      <p:sp>
        <p:nvSpPr>
          <p:cNvPr id="31" name="object 31"/>
          <p:cNvSpPr txBox="1"/>
          <p:nvPr/>
        </p:nvSpPr>
        <p:spPr>
          <a:xfrm>
            <a:off x="9646157" y="3716527"/>
            <a:ext cx="1830705"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讨论过多，话</a:t>
            </a:r>
            <a:r>
              <a:rPr sz="1050" spc="-10">
                <a:solidFill>
                  <a:srgbClr val="585858"/>
                </a:solidFill>
                <a:latin typeface="微软雅黑"/>
                <a:cs typeface="微软雅黑"/>
              </a:rPr>
              <a:t>题</a:t>
            </a:r>
            <a:r>
              <a:rPr sz="1050" spc="5">
                <a:solidFill>
                  <a:srgbClr val="585858"/>
                </a:solidFill>
                <a:latin typeface="微软雅黑"/>
                <a:cs typeface="微软雅黑"/>
              </a:rPr>
              <a:t>过</a:t>
            </a:r>
            <a:r>
              <a:rPr sz="1050" spc="-10">
                <a:solidFill>
                  <a:srgbClr val="585858"/>
                </a:solidFill>
                <a:latin typeface="微软雅黑"/>
                <a:cs typeface="微软雅黑"/>
              </a:rPr>
              <a:t>于</a:t>
            </a:r>
            <a:r>
              <a:rPr sz="1050" spc="5">
                <a:solidFill>
                  <a:srgbClr val="585858"/>
                </a:solidFill>
                <a:latin typeface="微软雅黑"/>
                <a:cs typeface="微软雅黑"/>
              </a:rPr>
              <a:t>自</a:t>
            </a:r>
            <a:r>
              <a:rPr sz="1050" spc="-10">
                <a:solidFill>
                  <a:srgbClr val="585858"/>
                </a:solidFill>
                <a:latin typeface="微软雅黑"/>
                <a:cs typeface="微软雅黑"/>
              </a:rPr>
              <a:t>由</a:t>
            </a:r>
            <a:r>
              <a:rPr sz="1050" spc="5">
                <a:solidFill>
                  <a:srgbClr val="585858"/>
                </a:solidFill>
                <a:latin typeface="微软雅黑"/>
                <a:cs typeface="微软雅黑"/>
              </a:rPr>
              <a:t>开</a:t>
            </a:r>
            <a:r>
              <a:rPr sz="1050" spc="265">
                <a:solidFill>
                  <a:srgbClr val="585858"/>
                </a:solidFill>
                <a:latin typeface="微软雅黑"/>
                <a:cs typeface="微软雅黑"/>
              </a:rPr>
              <a:t>放</a:t>
            </a:r>
            <a:r>
              <a:rPr sz="1050">
                <a:solidFill>
                  <a:srgbClr val="585858"/>
                </a:solidFill>
                <a:latin typeface="微软雅黑"/>
                <a:cs typeface="微软雅黑"/>
              </a:rPr>
              <a:t>,</a:t>
            </a:r>
            <a:endParaRPr sz="1050">
              <a:latin typeface="微软雅黑"/>
              <a:cs typeface="微软雅黑"/>
            </a:endParaRPr>
          </a:p>
        </p:txBody>
      </p:sp>
      <p:sp>
        <p:nvSpPr>
          <p:cNvPr id="38" name="object 38"/>
          <p:cNvSpPr txBox="1"/>
          <p:nvPr/>
        </p:nvSpPr>
        <p:spPr>
          <a:xfrm>
            <a:off x="10802239" y="6563522"/>
            <a:ext cx="1221740" cy="160655"/>
          </a:xfrm>
          <a:prstGeom prst="rect">
            <a:avLst/>
          </a:prstGeom>
        </p:spPr>
        <p:txBody>
          <a:bodyPr vert="horz" wrap="square" lIns="0" tIns="19050" rIns="0" bIns="0" rtlCol="0">
            <a:spAutoFit/>
          </a:bodyPr>
          <a:lstStyle/>
          <a:p>
            <a:pPr marL="12700">
              <a:lnSpc>
                <a:spcPct val="100000"/>
              </a:lnSpc>
              <a:spcBef>
                <a:spcPts val="150"/>
              </a:spcBef>
              <a:tabLst>
                <a:tab pos="1063625"/>
              </a:tabLst>
            </a:pPr>
            <a:r>
              <a:rPr sz="700" spc="-5">
                <a:solidFill>
                  <a:srgbClr val="7E7E7E"/>
                </a:solidFill>
                <a:latin typeface="Arial"/>
                <a:cs typeface="Arial"/>
                <a:hlinkClick r:id="rId4"/>
              </a:rPr>
              <a:t>www.iresearch.com.cn</a:t>
            </a:r>
            <a:r>
              <a:rPr sz="700" spc="-5">
                <a:solidFill>
                  <a:srgbClr val="7E7E7E"/>
                </a:solidFill>
                <a:latin typeface="Arial"/>
                <a:cs typeface="Arial"/>
              </a:rPr>
              <a:t>	</a:t>
            </a:r>
            <a:fld id="{81D60167-4931-47E6-BA6A-407CBD079E47}" type="slidenum">
              <a:rPr sz="800">
                <a:solidFill>
                  <a:srgbClr val="7E7E7E"/>
                </a:solidFill>
                <a:latin typeface="微软雅黑"/>
                <a:cs typeface="微软雅黑"/>
              </a:rPr>
              <a:t>18</a:t>
            </a:fld>
            <a:endParaRPr sz="800">
              <a:latin typeface="微软雅黑"/>
              <a:cs typeface="微软雅黑"/>
            </a:endParaRPr>
          </a:p>
        </p:txBody>
      </p:sp>
      <p:sp>
        <p:nvSpPr>
          <p:cNvPr id="39" name="object 39"/>
          <p:cNvSpPr txBox="1"/>
          <p:nvPr/>
        </p:nvSpPr>
        <p:spPr>
          <a:xfrm>
            <a:off x="523748" y="6587887"/>
            <a:ext cx="1001394" cy="124460"/>
          </a:xfrm>
          <a:prstGeom prst="rect">
            <a:avLst/>
          </a:prstGeom>
        </p:spPr>
        <p:txBody>
          <a:bodyPr vert="horz" wrap="square" lIns="0" tIns="3810" rIns="0" bIns="0" rtlCol="0">
            <a:spAutoFit/>
          </a:bodyPr>
          <a:lstStyle/>
          <a:p>
            <a:pPr marL="12700">
              <a:lnSpc>
                <a:spcPct val="100000"/>
              </a:lnSpc>
              <a:spcBef>
                <a:spcPts val="30"/>
              </a:spcBef>
            </a:pPr>
            <a:r>
              <a:rPr sz="700" spc="-10">
                <a:solidFill>
                  <a:srgbClr val="7E7E7E"/>
                </a:solidFill>
                <a:latin typeface="Arial"/>
                <a:cs typeface="Arial"/>
              </a:rPr>
              <a:t>©2023.12 </a:t>
            </a:r>
            <a:r>
              <a:rPr sz="700" spc="-5">
                <a:solidFill>
                  <a:srgbClr val="7E7E7E"/>
                </a:solidFill>
                <a:latin typeface="Arial"/>
                <a:cs typeface="Arial"/>
              </a:rPr>
              <a:t>iResearch</a:t>
            </a:r>
            <a:r>
              <a:rPr sz="700" spc="1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40" name="object 40"/>
          <p:cNvSpPr txBox="1"/>
          <p:nvPr/>
        </p:nvSpPr>
        <p:spPr>
          <a:xfrm>
            <a:off x="5009134" y="6587887"/>
            <a:ext cx="911860" cy="124460"/>
          </a:xfrm>
          <a:prstGeom prst="rect">
            <a:avLst/>
          </a:prstGeom>
        </p:spPr>
        <p:txBody>
          <a:bodyPr vert="horz" wrap="square" lIns="0" tIns="3810" rIns="0" bIns="0" rtlCol="0">
            <a:spAutoFit/>
          </a:bodyPr>
          <a:lstStyle/>
          <a:p>
            <a:pPr marL="12700">
              <a:lnSpc>
                <a:spcPct val="100000"/>
              </a:lnSpc>
              <a:spcBef>
                <a:spcPts val="30"/>
              </a:spcBef>
            </a:pPr>
            <a:r>
              <a:rPr sz="700" spc="-20">
                <a:solidFill>
                  <a:srgbClr val="7E7E7E"/>
                </a:solidFill>
                <a:latin typeface="Arial"/>
                <a:cs typeface="Arial"/>
                <a:hlinkClick r:id="rId4"/>
              </a:rPr>
              <a:t>www</a:t>
            </a:r>
            <a:r>
              <a:rPr sz="700" spc="-5">
                <a:solidFill>
                  <a:srgbClr val="7E7E7E"/>
                </a:solidFill>
                <a:latin typeface="Arial"/>
                <a:cs typeface="Arial"/>
                <a:hlinkClick r:id="rId4"/>
              </a:rPr>
              <a:t>.i</a:t>
            </a:r>
            <a:r>
              <a:rPr sz="700" spc="-10">
                <a:solidFill>
                  <a:srgbClr val="7E7E7E"/>
                </a:solidFill>
                <a:latin typeface="Arial"/>
                <a:cs typeface="Arial"/>
                <a:hlinkClick r:id="rId4"/>
              </a:rPr>
              <a:t>re</a:t>
            </a:r>
            <a:r>
              <a:rPr sz="700" spc="-5">
                <a:solidFill>
                  <a:srgbClr val="7E7E7E"/>
                </a:solidFill>
                <a:latin typeface="Arial"/>
                <a:cs typeface="Arial"/>
                <a:hlinkClick r:id="rId4"/>
              </a:rPr>
              <a:t>s</a:t>
            </a:r>
            <a:r>
              <a:rPr sz="700" spc="-10">
                <a:solidFill>
                  <a:srgbClr val="7E7E7E"/>
                </a:solidFill>
                <a:latin typeface="Arial"/>
                <a:cs typeface="Arial"/>
                <a:hlinkClick r:id="rId4"/>
              </a:rPr>
              <a:t>ear</a:t>
            </a:r>
            <a:r>
              <a:rPr sz="700" spc="-5">
                <a:solidFill>
                  <a:srgbClr val="7E7E7E"/>
                </a:solidFill>
                <a:latin typeface="Arial"/>
                <a:cs typeface="Arial"/>
                <a:hlinkClick r:id="rId4"/>
              </a:rPr>
              <a:t>c</a:t>
            </a:r>
            <a:r>
              <a:rPr sz="700">
                <a:solidFill>
                  <a:srgbClr val="7E7E7E"/>
                </a:solidFill>
                <a:latin typeface="Arial"/>
                <a:cs typeface="Arial"/>
                <a:hlinkClick r:id="rId4"/>
              </a:rPr>
              <a:t>h</a:t>
            </a:r>
            <a:r>
              <a:rPr sz="700" spc="-5">
                <a:solidFill>
                  <a:srgbClr val="7E7E7E"/>
                </a:solidFill>
                <a:latin typeface="Arial"/>
                <a:cs typeface="Arial"/>
                <a:hlinkClick r:id="rId4"/>
              </a:rPr>
              <a:t>.c</a:t>
            </a:r>
            <a:r>
              <a:rPr sz="700" spc="-10">
                <a:solidFill>
                  <a:srgbClr val="7E7E7E"/>
                </a:solidFill>
                <a:latin typeface="Arial"/>
                <a:cs typeface="Arial"/>
                <a:hlinkClick r:id="rId4"/>
              </a:rPr>
              <a:t>o</a:t>
            </a:r>
            <a:r>
              <a:rPr sz="700" spc="10">
                <a:solidFill>
                  <a:srgbClr val="7E7E7E"/>
                </a:solidFill>
                <a:latin typeface="Arial"/>
                <a:cs typeface="Arial"/>
                <a:hlinkClick r:id="rId4"/>
              </a:rPr>
              <a:t>m</a:t>
            </a:r>
            <a:r>
              <a:rPr sz="700" spc="-5">
                <a:solidFill>
                  <a:srgbClr val="7E7E7E"/>
                </a:solidFill>
                <a:latin typeface="Arial"/>
                <a:cs typeface="Arial"/>
                <a:hlinkClick r:id="rId4"/>
              </a:rPr>
              <a:t>.cn</a:t>
            </a:r>
            <a:endParaRPr sz="700">
              <a:latin typeface="Arial"/>
              <a:cs typeface="Arial"/>
            </a:endParaRPr>
          </a:p>
        </p:txBody>
      </p:sp>
      <p:sp>
        <p:nvSpPr>
          <p:cNvPr id="41" name="object 41"/>
          <p:cNvSpPr txBox="1"/>
          <p:nvPr/>
        </p:nvSpPr>
        <p:spPr>
          <a:xfrm>
            <a:off x="6316471" y="6588801"/>
            <a:ext cx="1001394" cy="124460"/>
          </a:xfrm>
          <a:prstGeom prst="rect">
            <a:avLst/>
          </a:prstGeom>
        </p:spPr>
        <p:txBody>
          <a:bodyPr vert="horz" wrap="square" lIns="0" tIns="3810" rIns="0" bIns="0" rtlCol="0">
            <a:spAutoFit/>
          </a:bodyPr>
          <a:lstStyle/>
          <a:p>
            <a:pPr marL="12700">
              <a:lnSpc>
                <a:spcPct val="100000"/>
              </a:lnSpc>
              <a:spcBef>
                <a:spcPts val="30"/>
              </a:spcBef>
            </a:pPr>
            <a:r>
              <a:rPr sz="700" spc="-10">
                <a:solidFill>
                  <a:srgbClr val="7E7E7E"/>
                </a:solidFill>
                <a:latin typeface="Arial"/>
                <a:cs typeface="Arial"/>
              </a:rPr>
              <a:t>©2023.12 </a:t>
            </a:r>
            <a:r>
              <a:rPr sz="700" spc="-5">
                <a:solidFill>
                  <a:srgbClr val="7E7E7E"/>
                </a:solidFill>
                <a:latin typeface="Arial"/>
                <a:cs typeface="Arial"/>
              </a:rPr>
              <a:t>iResearch</a:t>
            </a:r>
            <a:r>
              <a:rPr sz="700" spc="1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32" name="object 32"/>
          <p:cNvSpPr txBox="1"/>
          <p:nvPr/>
        </p:nvSpPr>
        <p:spPr>
          <a:xfrm>
            <a:off x="10353293" y="3945382"/>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585858"/>
                </a:solidFill>
                <a:latin typeface="微软雅黑"/>
                <a:cs typeface="微软雅黑"/>
              </a:rPr>
              <a:t>18.3%</a:t>
            </a:r>
            <a:endParaRPr sz="1050">
              <a:latin typeface="微软雅黑"/>
              <a:cs typeface="微软雅黑"/>
            </a:endParaRPr>
          </a:p>
        </p:txBody>
      </p:sp>
      <p:sp>
        <p:nvSpPr>
          <p:cNvPr id="33" name="object 33"/>
          <p:cNvSpPr txBox="1"/>
          <p:nvPr/>
        </p:nvSpPr>
        <p:spPr>
          <a:xfrm>
            <a:off x="9040748" y="5543803"/>
            <a:ext cx="2659380"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讨论较多，对</a:t>
            </a:r>
            <a:r>
              <a:rPr sz="1050" spc="-10">
                <a:solidFill>
                  <a:srgbClr val="585858"/>
                </a:solidFill>
                <a:latin typeface="微软雅黑"/>
                <a:cs typeface="微软雅黑"/>
              </a:rPr>
              <a:t>比</a:t>
            </a:r>
            <a:r>
              <a:rPr sz="1050" spc="5">
                <a:solidFill>
                  <a:srgbClr val="585858"/>
                </a:solidFill>
                <a:latin typeface="微软雅黑"/>
                <a:cs typeface="微软雅黑"/>
              </a:rPr>
              <a:t>过</a:t>
            </a:r>
            <a:r>
              <a:rPr sz="1050" spc="-10">
                <a:solidFill>
                  <a:srgbClr val="585858"/>
                </a:solidFill>
                <a:latin typeface="微软雅黑"/>
                <a:cs typeface="微软雅黑"/>
              </a:rPr>
              <a:t>去</a:t>
            </a:r>
            <a:r>
              <a:rPr sz="1050" spc="5">
                <a:solidFill>
                  <a:srgbClr val="585858"/>
                </a:solidFill>
                <a:latin typeface="微软雅黑"/>
                <a:cs typeface="微软雅黑"/>
              </a:rPr>
              <a:t>已</a:t>
            </a:r>
            <a:r>
              <a:rPr sz="1050" spc="-10">
                <a:solidFill>
                  <a:srgbClr val="585858"/>
                </a:solidFill>
                <a:latin typeface="微软雅黑"/>
                <a:cs typeface="微软雅黑"/>
              </a:rPr>
              <a:t>经</a:t>
            </a:r>
            <a:r>
              <a:rPr sz="1050" spc="5">
                <a:solidFill>
                  <a:srgbClr val="585858"/>
                </a:solidFill>
                <a:latin typeface="微软雅黑"/>
                <a:cs typeface="微软雅黑"/>
              </a:rPr>
              <a:t>比较</a:t>
            </a:r>
            <a:r>
              <a:rPr sz="1050" spc="-10">
                <a:solidFill>
                  <a:srgbClr val="585858"/>
                </a:solidFill>
                <a:latin typeface="微软雅黑"/>
                <a:cs typeface="微软雅黑"/>
              </a:rPr>
              <a:t>放</a:t>
            </a:r>
            <a:r>
              <a:rPr sz="1050" spc="5">
                <a:solidFill>
                  <a:srgbClr val="585858"/>
                </a:solidFill>
                <a:latin typeface="微软雅黑"/>
                <a:cs typeface="微软雅黑"/>
              </a:rPr>
              <a:t>得开</a:t>
            </a:r>
            <a:r>
              <a:rPr sz="1050" spc="-75">
                <a:solidFill>
                  <a:srgbClr val="585858"/>
                </a:solidFill>
                <a:latin typeface="微软雅黑"/>
                <a:cs typeface="微软雅黑"/>
              </a:rPr>
              <a:t> </a:t>
            </a:r>
            <a:r>
              <a:rPr sz="1050">
                <a:solidFill>
                  <a:srgbClr val="585858"/>
                </a:solidFill>
                <a:latin typeface="微软雅黑"/>
                <a:cs typeface="微软雅黑"/>
              </a:rPr>
              <a:t>,</a:t>
            </a:r>
            <a:r>
              <a:rPr sz="1050" spc="-35">
                <a:solidFill>
                  <a:srgbClr val="585858"/>
                </a:solidFill>
                <a:latin typeface="微软雅黑"/>
                <a:cs typeface="微软雅黑"/>
              </a:rPr>
              <a:t> </a:t>
            </a:r>
            <a:r>
              <a:rPr sz="1050">
                <a:solidFill>
                  <a:srgbClr val="585858"/>
                </a:solidFill>
                <a:latin typeface="微软雅黑"/>
                <a:cs typeface="微软雅黑"/>
              </a:rPr>
              <a:t>53.8%</a:t>
            </a:r>
            <a:endParaRPr sz="1050">
              <a:latin typeface="微软雅黑"/>
              <a:cs typeface="微软雅黑"/>
            </a:endParaRPr>
          </a:p>
        </p:txBody>
      </p:sp>
      <p:sp>
        <p:nvSpPr>
          <p:cNvPr id="34" name="object 34"/>
          <p:cNvSpPr txBox="1"/>
          <p:nvPr/>
        </p:nvSpPr>
        <p:spPr>
          <a:xfrm>
            <a:off x="6054090" y="3986936"/>
            <a:ext cx="1830705" cy="482600"/>
          </a:xfrm>
          <a:prstGeom prst="rect">
            <a:avLst/>
          </a:prstGeom>
        </p:spPr>
        <p:txBody>
          <a:bodyPr vert="horz" wrap="square" lIns="0" tIns="12065" rIns="0" bIns="0" rtlCol="0">
            <a:spAutoFit/>
          </a:bodyPr>
          <a:lstStyle/>
          <a:p>
            <a:pPr marL="719455" marR="5080" indent="-707390">
              <a:lnSpc>
                <a:spcPct val="142900"/>
              </a:lnSpc>
              <a:spcBef>
                <a:spcPts val="95"/>
              </a:spcBef>
            </a:pPr>
            <a:r>
              <a:rPr sz="1050" spc="5">
                <a:solidFill>
                  <a:srgbClr val="585858"/>
                </a:solidFill>
                <a:latin typeface="微软雅黑"/>
                <a:cs typeface="微软雅黑"/>
              </a:rPr>
              <a:t>讨论较少，希</a:t>
            </a:r>
            <a:r>
              <a:rPr sz="1050" spc="-10">
                <a:solidFill>
                  <a:srgbClr val="585858"/>
                </a:solidFill>
                <a:latin typeface="微软雅黑"/>
                <a:cs typeface="微软雅黑"/>
              </a:rPr>
              <a:t>望</a:t>
            </a:r>
            <a:r>
              <a:rPr sz="1050" spc="5">
                <a:solidFill>
                  <a:srgbClr val="585858"/>
                </a:solidFill>
                <a:latin typeface="微软雅黑"/>
                <a:cs typeface="微软雅黑"/>
              </a:rPr>
              <a:t>有</a:t>
            </a:r>
            <a:r>
              <a:rPr sz="1050" spc="-10">
                <a:solidFill>
                  <a:srgbClr val="585858"/>
                </a:solidFill>
                <a:latin typeface="微软雅黑"/>
                <a:cs typeface="微软雅黑"/>
              </a:rPr>
              <a:t>更</a:t>
            </a:r>
            <a:r>
              <a:rPr sz="1050" spc="5">
                <a:solidFill>
                  <a:srgbClr val="585858"/>
                </a:solidFill>
                <a:latin typeface="微软雅黑"/>
                <a:cs typeface="微软雅黑"/>
              </a:rPr>
              <a:t>多</a:t>
            </a:r>
            <a:r>
              <a:rPr sz="1050" spc="-10">
                <a:solidFill>
                  <a:srgbClr val="585858"/>
                </a:solidFill>
                <a:latin typeface="微软雅黑"/>
                <a:cs typeface="微软雅黑"/>
              </a:rPr>
              <a:t>的</a:t>
            </a:r>
            <a:r>
              <a:rPr sz="1050" spc="5">
                <a:solidFill>
                  <a:srgbClr val="585858"/>
                </a:solidFill>
                <a:latin typeface="微软雅黑"/>
                <a:cs typeface="微软雅黑"/>
              </a:rPr>
              <a:t>讨</a:t>
            </a:r>
            <a:r>
              <a:rPr sz="1050" spc="265">
                <a:solidFill>
                  <a:srgbClr val="585858"/>
                </a:solidFill>
                <a:latin typeface="微软雅黑"/>
                <a:cs typeface="微软雅黑"/>
              </a:rPr>
              <a:t>论</a:t>
            </a:r>
            <a:r>
              <a:rPr sz="1050">
                <a:solidFill>
                  <a:srgbClr val="585858"/>
                </a:solidFill>
                <a:latin typeface="微软雅黑"/>
                <a:cs typeface="微软雅黑"/>
              </a:rPr>
              <a:t>,  23.0%</a:t>
            </a:r>
            <a:endParaRPr sz="1050">
              <a:latin typeface="微软雅黑"/>
              <a:cs typeface="微软雅黑"/>
            </a:endParaRPr>
          </a:p>
        </p:txBody>
      </p:sp>
      <p:sp>
        <p:nvSpPr>
          <p:cNvPr id="35" name="object 35"/>
          <p:cNvSpPr txBox="1"/>
          <p:nvPr/>
        </p:nvSpPr>
        <p:spPr>
          <a:xfrm>
            <a:off x="6656958" y="3267202"/>
            <a:ext cx="1912620"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讨论太少，话</a:t>
            </a:r>
            <a:r>
              <a:rPr sz="1050" spc="-10">
                <a:solidFill>
                  <a:srgbClr val="585858"/>
                </a:solidFill>
                <a:latin typeface="微软雅黑"/>
                <a:cs typeface="微软雅黑"/>
              </a:rPr>
              <a:t>题</a:t>
            </a:r>
            <a:r>
              <a:rPr sz="1050" spc="5">
                <a:solidFill>
                  <a:srgbClr val="585858"/>
                </a:solidFill>
                <a:latin typeface="微软雅黑"/>
                <a:cs typeface="微软雅黑"/>
              </a:rPr>
              <a:t>过</a:t>
            </a:r>
            <a:r>
              <a:rPr sz="1050" spc="-10">
                <a:solidFill>
                  <a:srgbClr val="585858"/>
                </a:solidFill>
                <a:latin typeface="微软雅黑"/>
                <a:cs typeface="微软雅黑"/>
              </a:rPr>
              <a:t>于</a:t>
            </a:r>
            <a:r>
              <a:rPr sz="1050" spc="5">
                <a:solidFill>
                  <a:srgbClr val="585858"/>
                </a:solidFill>
                <a:latin typeface="微软雅黑"/>
                <a:cs typeface="微软雅黑"/>
              </a:rPr>
              <a:t>保守</a:t>
            </a:r>
            <a:r>
              <a:rPr sz="1050" spc="-80">
                <a:solidFill>
                  <a:srgbClr val="585858"/>
                </a:solidFill>
                <a:latin typeface="微软雅黑"/>
                <a:cs typeface="微软雅黑"/>
              </a:rPr>
              <a:t> </a:t>
            </a:r>
            <a:r>
              <a:rPr sz="1050">
                <a:solidFill>
                  <a:srgbClr val="585858"/>
                </a:solidFill>
                <a:latin typeface="微软雅黑"/>
                <a:cs typeface="微软雅黑"/>
              </a:rPr>
              <a:t>,</a:t>
            </a:r>
            <a:r>
              <a:rPr sz="1050" spc="-40">
                <a:solidFill>
                  <a:srgbClr val="585858"/>
                </a:solidFill>
                <a:latin typeface="微软雅黑"/>
                <a:cs typeface="微软雅黑"/>
              </a:rPr>
              <a:t> </a:t>
            </a:r>
            <a:r>
              <a:rPr sz="1050">
                <a:solidFill>
                  <a:srgbClr val="585858"/>
                </a:solidFill>
                <a:latin typeface="微软雅黑"/>
                <a:cs typeface="微软雅黑"/>
              </a:rPr>
              <a:t>4.9%</a:t>
            </a:r>
            <a:endParaRPr sz="1050">
              <a:latin typeface="微软雅黑"/>
              <a:cs typeface="微软雅黑"/>
            </a:endParaRPr>
          </a:p>
        </p:txBody>
      </p:sp>
      <p:sp>
        <p:nvSpPr>
          <p:cNvPr id="36" name="object 36"/>
          <p:cNvSpPr txBox="1"/>
          <p:nvPr/>
        </p:nvSpPr>
        <p:spPr>
          <a:xfrm>
            <a:off x="4394072" y="2848449"/>
            <a:ext cx="1054100" cy="699770"/>
          </a:xfrm>
          <a:prstGeom prst="rect">
            <a:avLst/>
          </a:prstGeom>
        </p:spPr>
        <p:txBody>
          <a:bodyPr vert="horz" wrap="square" lIns="0" tIns="12700" rIns="0" bIns="0" rtlCol="0">
            <a:spAutoFit/>
          </a:bodyPr>
          <a:lstStyle/>
          <a:p>
            <a:pPr marL="12700" marR="5080">
              <a:lnSpc>
                <a:spcPct val="113700"/>
              </a:lnSpc>
              <a:spcBef>
                <a:spcPts val="100"/>
              </a:spcBef>
            </a:pPr>
            <a:r>
              <a:rPr sz="950" b="1" i="1" u="sng" spc="-50">
                <a:solidFill>
                  <a:srgbClr val="404040"/>
                </a:solidFill>
                <a:uFill>
                  <a:solidFill>
                    <a:srgbClr val="404040"/>
                  </a:solidFill>
                </a:uFill>
                <a:latin typeface="微软雅黑"/>
                <a:cs typeface="微软雅黑"/>
              </a:rPr>
              <a:t>接受私处相关话题 讨论的受访者比例：</a:t>
            </a:r>
            <a:endParaRPr sz="950">
              <a:latin typeface="微软雅黑"/>
              <a:cs typeface="微软雅黑"/>
            </a:endParaRPr>
          </a:p>
          <a:p>
            <a:pPr marL="12700">
              <a:lnSpc>
                <a:spcPct val="100000"/>
              </a:lnSpc>
              <a:spcBef>
                <a:spcPts val="195"/>
              </a:spcBef>
            </a:pPr>
            <a:r>
              <a:rPr sz="2100" b="1" i="1" u="heavy" spc="-60">
                <a:solidFill>
                  <a:srgbClr val="1EC7F3"/>
                </a:solidFill>
                <a:uFill>
                  <a:solidFill>
                    <a:srgbClr val="1EC7F3"/>
                  </a:solidFill>
                </a:uFill>
                <a:latin typeface="微软雅黑"/>
                <a:cs typeface="微软雅黑"/>
              </a:rPr>
              <a:t>94.7%</a:t>
            </a:r>
            <a:endParaRPr sz="2100">
              <a:latin typeface="微软雅黑"/>
              <a:cs typeface="微软雅黑"/>
            </a:endParaRPr>
          </a:p>
        </p:txBody>
      </p:sp>
      <p:sp>
        <p:nvSpPr>
          <p:cNvPr id="37" name="object 37"/>
          <p:cNvSpPr txBox="1"/>
          <p:nvPr/>
        </p:nvSpPr>
        <p:spPr>
          <a:xfrm rot="18900000">
            <a:off x="4062142" y="3339572"/>
            <a:ext cx="4015843" cy="127000"/>
          </a:xfrm>
          <a:prstGeom prst="rect">
            <a:avLst/>
          </a:prstGeom>
        </p:spPr>
        <p:txBody>
          <a:bodyPr vert="horz" wrap="square" lIns="0" tIns="0" rIns="0" bIns="0" rtlCol="0">
            <a:spAutoFit/>
          </a:bodyPr>
          <a:lstStyle/>
          <a:p>
            <a:pPr>
              <a:lnSpc>
                <a:spcPts val="990"/>
              </a:lnSpc>
            </a:pPr>
            <a:r>
              <a:rPr sz="1000" spc="-25">
                <a:latin typeface="宋体"/>
                <a:cs typeface="宋体"/>
              </a:rPr>
              <a:t>用户702693615于2023-12-30日下载，仅供本人内部使用，不可传播与转载</a:t>
            </a:r>
            <a:endParaRPr sz="1000">
              <a:latin typeface="宋体"/>
              <a:cs typeface="宋体"/>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0655934"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3" name="object 3"/>
          <p:cNvSpPr/>
          <p:nvPr/>
        </p:nvSpPr>
        <p:spPr>
          <a:xfrm>
            <a:off x="8409089" y="314232"/>
            <a:ext cx="638817" cy="540433"/>
          </a:xfrm>
          <a:prstGeom prst="rect">
            <a:avLst/>
          </a:prstGeom>
          <a:blipFill>
            <a:blip r:embed="rId2"/>
            <a:stretch>
              <a:fillRect/>
            </a:stretch>
          </a:blipFill>
        </p:spPr>
        <p:txBody>
          <a:bodyPr wrap="square" lIns="0" tIns="0" rIns="0" bIns="0" rtlCol="0"/>
          <a:lstStyle/>
          <a:p/>
        </p:txBody>
      </p:sp>
      <p:sp>
        <p:nvSpPr>
          <p:cNvPr id="4" name="object 4"/>
          <p:cNvSpPr/>
          <p:nvPr/>
        </p:nvSpPr>
        <p:spPr>
          <a:xfrm>
            <a:off x="9323831" y="417576"/>
            <a:ext cx="1260348" cy="277367"/>
          </a:xfrm>
          <a:prstGeom prst="rect">
            <a:avLst/>
          </a:prstGeom>
          <a:blipFill>
            <a:blip r:embed="rId3"/>
            <a:stretch>
              <a:fillRect/>
            </a:stretch>
          </a:blipFill>
        </p:spPr>
        <p:txBody>
          <a:bodyPr wrap="square" lIns="0" tIns="0" rIns="0" bIns="0" rtlCol="0"/>
          <a:lstStyle/>
          <a:p/>
        </p:txBody>
      </p:sp>
      <p:sp>
        <p:nvSpPr>
          <p:cNvPr id="5" name="object 5"/>
          <p:cNvSpPr txBox="1"/>
          <p:nvPr/>
        </p:nvSpPr>
        <p:spPr>
          <a:xfrm>
            <a:off x="9101708"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6" name="object 6"/>
          <p:cNvSpPr/>
          <p:nvPr/>
        </p:nvSpPr>
        <p:spPr>
          <a:xfrm>
            <a:off x="539495" y="6573011"/>
            <a:ext cx="5324475" cy="0"/>
          </a:xfrm>
          <a:custGeom>
            <a:rect l="l" t="t" r="r" b="b"/>
            <a:pathLst>
              <a:path w="5324475">
                <a:moveTo>
                  <a:pt x="0" y="0"/>
                </a:moveTo>
                <a:lnTo>
                  <a:pt x="5324220" y="0"/>
                </a:lnTo>
              </a:path>
            </a:pathLst>
          </a:custGeom>
          <a:ln w="6350">
            <a:solidFill>
              <a:srgbClr val="BEBEBE"/>
            </a:solidFill>
          </a:ln>
        </p:spPr>
        <p:txBody>
          <a:bodyPr wrap="square" lIns="0" tIns="0" rIns="0" bIns="0" rtlCol="0"/>
          <a:lstStyle/>
          <a:p/>
        </p:txBody>
      </p:sp>
      <p:sp>
        <p:nvSpPr>
          <p:cNvPr id="7" name="object 7"/>
          <p:cNvSpPr/>
          <p:nvPr/>
        </p:nvSpPr>
        <p:spPr>
          <a:xfrm>
            <a:off x="6332220" y="6574535"/>
            <a:ext cx="5324475" cy="0"/>
          </a:xfrm>
          <a:custGeom>
            <a:rect l="l" t="t" r="r" b="b"/>
            <a:pathLst>
              <a:path w="5324475">
                <a:moveTo>
                  <a:pt x="0" y="0"/>
                </a:moveTo>
                <a:lnTo>
                  <a:pt x="5324221" y="0"/>
                </a:lnTo>
              </a:path>
            </a:pathLst>
          </a:custGeom>
          <a:ln w="6350">
            <a:solidFill>
              <a:srgbClr val="BEBEBE"/>
            </a:solidFill>
          </a:ln>
        </p:spPr>
        <p:txBody>
          <a:bodyPr wrap="square" lIns="0" tIns="0" rIns="0" bIns="0" rtlCol="0"/>
          <a:lstStyle/>
          <a:p/>
        </p:txBody>
      </p:sp>
      <p:sp>
        <p:nvSpPr>
          <p:cNvPr id="8" name="object 8"/>
          <p:cNvSpPr txBox="1"/>
          <p:nvPr/>
        </p:nvSpPr>
        <p:spPr>
          <a:xfrm>
            <a:off x="6325361" y="6396634"/>
            <a:ext cx="4860290" cy="132080"/>
          </a:xfrm>
          <a:prstGeom prst="rect">
            <a:avLst/>
          </a:prstGeom>
        </p:spPr>
        <p:txBody>
          <a:bodyPr vert="horz" wrap="square" lIns="0" tIns="12065" rIns="0" bIns="0" rtlCol="0">
            <a:spAutoFit/>
          </a:bodyPr>
          <a:lstStyle/>
          <a:p>
            <a:pPr marL="12700">
              <a:lnSpc>
                <a:spcPct val="100000"/>
              </a:lnSpc>
              <a:spcBef>
                <a:spcPts val="95"/>
              </a:spcBef>
            </a:pPr>
            <a:r>
              <a:rPr sz="700" spc="-5">
                <a:solidFill>
                  <a:srgbClr val="7E7E7E"/>
                </a:solidFill>
                <a:latin typeface="微软雅黑"/>
                <a:cs typeface="微软雅黑"/>
              </a:rPr>
              <a:t>来源：艾瑞智研平台</a:t>
            </a:r>
            <a:r>
              <a:rPr sz="700" spc="-10">
                <a:solidFill>
                  <a:srgbClr val="7E7E7E"/>
                </a:solidFill>
                <a:latin typeface="微软雅黑"/>
                <a:cs typeface="微软雅黑"/>
              </a:rPr>
              <a:t>-</a:t>
            </a:r>
            <a:r>
              <a:rPr sz="700" spc="-5">
                <a:solidFill>
                  <a:srgbClr val="7E7E7E"/>
                </a:solidFill>
                <a:latin typeface="微软雅黑"/>
                <a:cs typeface="微软雅黑"/>
              </a:rPr>
              <a:t>消费洞察数据</a:t>
            </a:r>
            <a:r>
              <a:rPr sz="700" spc="5">
                <a:solidFill>
                  <a:srgbClr val="7E7E7E"/>
                </a:solidFill>
                <a:latin typeface="微软雅黑"/>
                <a:cs typeface="微软雅黑"/>
              </a:rPr>
              <a:t>库</a:t>
            </a:r>
            <a:r>
              <a:rPr sz="700" spc="-5">
                <a:solidFill>
                  <a:srgbClr val="7E7E7E"/>
                </a:solidFill>
                <a:latin typeface="微软雅黑"/>
                <a:cs typeface="微软雅黑"/>
              </a:rPr>
              <a:t>，A18</a:t>
            </a:r>
            <a:r>
              <a:rPr sz="700" spc="5">
                <a:solidFill>
                  <a:srgbClr val="7E7E7E"/>
                </a:solidFill>
                <a:latin typeface="微软雅黑"/>
                <a:cs typeface="微软雅黑"/>
              </a:rPr>
              <a:t>关</a:t>
            </a:r>
            <a:r>
              <a:rPr sz="700" spc="-5">
                <a:solidFill>
                  <a:srgbClr val="7E7E7E"/>
                </a:solidFill>
                <a:latin typeface="微软雅黑"/>
                <a:cs typeface="微软雅黑"/>
              </a:rPr>
              <a:t>于了</a:t>
            </a:r>
            <a:r>
              <a:rPr sz="700" spc="5">
                <a:solidFill>
                  <a:srgbClr val="7E7E7E"/>
                </a:solidFill>
                <a:latin typeface="微软雅黑"/>
                <a:cs typeface="微软雅黑"/>
              </a:rPr>
              <a:t>解</a:t>
            </a:r>
            <a:r>
              <a:rPr sz="700" spc="-5">
                <a:solidFill>
                  <a:srgbClr val="7E7E7E"/>
                </a:solidFill>
                <a:latin typeface="微软雅黑"/>
                <a:cs typeface="微软雅黑"/>
              </a:rPr>
              <a:t>私处</a:t>
            </a:r>
            <a:r>
              <a:rPr sz="700" spc="5">
                <a:solidFill>
                  <a:srgbClr val="7E7E7E"/>
                </a:solidFill>
                <a:latin typeface="微软雅黑"/>
                <a:cs typeface="微软雅黑"/>
              </a:rPr>
              <a:t>健</a:t>
            </a:r>
            <a:r>
              <a:rPr sz="700" spc="-5">
                <a:solidFill>
                  <a:srgbClr val="7E7E7E"/>
                </a:solidFill>
                <a:latin typeface="微软雅黑"/>
                <a:cs typeface="微软雅黑"/>
              </a:rPr>
              <a:t>康/护</a:t>
            </a:r>
            <a:r>
              <a:rPr sz="700" spc="5">
                <a:solidFill>
                  <a:srgbClr val="7E7E7E"/>
                </a:solidFill>
                <a:latin typeface="微软雅黑"/>
                <a:cs typeface="微软雅黑"/>
              </a:rPr>
              <a:t>理</a:t>
            </a:r>
            <a:r>
              <a:rPr sz="700" spc="-5">
                <a:solidFill>
                  <a:srgbClr val="7E7E7E"/>
                </a:solidFill>
                <a:latin typeface="微软雅黑"/>
                <a:cs typeface="微软雅黑"/>
              </a:rPr>
              <a:t>相关</a:t>
            </a:r>
            <a:r>
              <a:rPr sz="700" spc="5">
                <a:solidFill>
                  <a:srgbClr val="7E7E7E"/>
                </a:solidFill>
                <a:latin typeface="微软雅黑"/>
                <a:cs typeface="微软雅黑"/>
              </a:rPr>
              <a:t>信</a:t>
            </a:r>
            <a:r>
              <a:rPr sz="700" spc="-5">
                <a:solidFill>
                  <a:srgbClr val="7E7E7E"/>
                </a:solidFill>
                <a:latin typeface="微软雅黑"/>
                <a:cs typeface="微软雅黑"/>
              </a:rPr>
              <a:t>息的</a:t>
            </a:r>
            <a:r>
              <a:rPr sz="700" spc="5">
                <a:solidFill>
                  <a:srgbClr val="7E7E7E"/>
                </a:solidFill>
                <a:latin typeface="微软雅黑"/>
                <a:cs typeface="微软雅黑"/>
              </a:rPr>
              <a:t>途</a:t>
            </a:r>
            <a:r>
              <a:rPr sz="700" spc="-5">
                <a:solidFill>
                  <a:srgbClr val="7E7E7E"/>
                </a:solidFill>
                <a:latin typeface="微软雅黑"/>
                <a:cs typeface="微软雅黑"/>
              </a:rPr>
              <a:t>径，</a:t>
            </a:r>
            <a:r>
              <a:rPr sz="700" spc="5">
                <a:solidFill>
                  <a:srgbClr val="7E7E7E"/>
                </a:solidFill>
                <a:latin typeface="微软雅黑"/>
                <a:cs typeface="微软雅黑"/>
              </a:rPr>
              <a:t>以</a:t>
            </a:r>
            <a:r>
              <a:rPr sz="700" spc="-5">
                <a:solidFill>
                  <a:srgbClr val="7E7E7E"/>
                </a:solidFill>
                <a:latin typeface="微软雅黑"/>
                <a:cs typeface="微软雅黑"/>
              </a:rPr>
              <a:t>下哪</a:t>
            </a:r>
            <a:r>
              <a:rPr sz="700" spc="5">
                <a:solidFill>
                  <a:srgbClr val="7E7E7E"/>
                </a:solidFill>
                <a:latin typeface="微软雅黑"/>
                <a:cs typeface="微软雅黑"/>
              </a:rPr>
              <a:t>项</a:t>
            </a:r>
            <a:r>
              <a:rPr sz="700" spc="-5">
                <a:solidFill>
                  <a:srgbClr val="7E7E7E"/>
                </a:solidFill>
                <a:latin typeface="微软雅黑"/>
                <a:cs typeface="微软雅黑"/>
              </a:rPr>
              <a:t>最符</a:t>
            </a:r>
            <a:r>
              <a:rPr sz="700" spc="5">
                <a:solidFill>
                  <a:srgbClr val="7E7E7E"/>
                </a:solidFill>
                <a:latin typeface="微软雅黑"/>
                <a:cs typeface="微软雅黑"/>
              </a:rPr>
              <a:t>合</a:t>
            </a:r>
            <a:r>
              <a:rPr sz="700" spc="-5">
                <a:solidFill>
                  <a:srgbClr val="7E7E7E"/>
                </a:solidFill>
                <a:latin typeface="微软雅黑"/>
                <a:cs typeface="微软雅黑"/>
              </a:rPr>
              <a:t>您的</a:t>
            </a:r>
            <a:r>
              <a:rPr sz="700" spc="5">
                <a:solidFill>
                  <a:srgbClr val="7E7E7E"/>
                </a:solidFill>
                <a:latin typeface="微软雅黑"/>
                <a:cs typeface="微软雅黑"/>
              </a:rPr>
              <a:t>观</a:t>
            </a:r>
            <a:r>
              <a:rPr sz="700" spc="-5">
                <a:solidFill>
                  <a:srgbClr val="7E7E7E"/>
                </a:solidFill>
                <a:latin typeface="微软雅黑"/>
                <a:cs typeface="微软雅黑"/>
              </a:rPr>
              <a:t>点</a:t>
            </a:r>
            <a:r>
              <a:rPr sz="700">
                <a:solidFill>
                  <a:srgbClr val="7E7E7E"/>
                </a:solidFill>
                <a:latin typeface="微软雅黑"/>
                <a:cs typeface="微软雅黑"/>
              </a:rPr>
              <a:t>？n=1060</a:t>
            </a:r>
            <a:r>
              <a:rPr sz="700" spc="-5">
                <a:solidFill>
                  <a:srgbClr val="7E7E7E"/>
                </a:solidFill>
                <a:latin typeface="微软雅黑"/>
                <a:cs typeface="微软雅黑"/>
              </a:rPr>
              <a:t>。</a:t>
            </a:r>
            <a:endParaRPr sz="700">
              <a:latin typeface="微软雅黑"/>
              <a:cs typeface="微软雅黑"/>
            </a:endParaRPr>
          </a:p>
        </p:txBody>
      </p:sp>
      <p:sp>
        <p:nvSpPr>
          <p:cNvPr id="9" name="object 9"/>
          <p:cNvSpPr txBox="1">
            <a:spLocks noGrp="1"/>
          </p:cNvSpPr>
          <p:nvPr>
            <p:ph type="title"/>
          </p:nvPr>
        </p:nvSpPr>
        <p:spPr>
          <a:xfrm>
            <a:off x="526795" y="410921"/>
            <a:ext cx="6063615" cy="452120"/>
          </a:xfrm>
          <a:prstGeom prst="rect">
            <a:avLst/>
          </a:prstGeom>
        </p:spPr>
        <p:txBody>
          <a:bodyPr vert="horz" wrap="square" lIns="0" tIns="12065" rIns="0" bIns="0" rtlCol="0">
            <a:spAutoFit/>
          </a:bodyPr>
          <a:lstStyle/>
          <a:p>
            <a:pPr marL="12700">
              <a:lnSpc>
                <a:spcPct val="100000"/>
              </a:lnSpc>
              <a:spcBef>
                <a:spcPts val="95"/>
              </a:spcBef>
            </a:pPr>
            <a:r>
              <a:rPr spc="-10"/>
              <a:t>女性私处健康相关知识专业度有待</a:t>
            </a:r>
            <a:r>
              <a:rPr/>
              <a:t>提</a:t>
            </a:r>
            <a:r>
              <a:rPr spc="-5"/>
              <a:t>高</a:t>
            </a:r>
          </a:p>
        </p:txBody>
      </p:sp>
      <p:sp>
        <p:nvSpPr>
          <p:cNvPr id="10" name="object 10"/>
          <p:cNvSpPr txBox="1"/>
          <p:nvPr/>
        </p:nvSpPr>
        <p:spPr>
          <a:xfrm>
            <a:off x="526795" y="1579245"/>
            <a:ext cx="10998200" cy="464820"/>
          </a:xfrm>
          <a:prstGeom prst="rect">
            <a:avLst/>
          </a:prstGeom>
        </p:spPr>
        <p:txBody>
          <a:bodyPr vert="horz" wrap="square" lIns="0" tIns="12700" rIns="0" bIns="0" rtlCol="0">
            <a:spAutoFit/>
          </a:bodyPr>
          <a:lstStyle/>
          <a:p>
            <a:pPr marL="12700" marR="5080">
              <a:lnSpc>
                <a:spcPct val="120000"/>
              </a:lnSpc>
              <a:spcBef>
                <a:spcPts val="100"/>
              </a:spcBef>
            </a:pPr>
            <a:r>
              <a:rPr sz="1200">
                <a:solidFill>
                  <a:srgbClr val="404040"/>
                </a:solidFill>
                <a:latin typeface="微软雅黑"/>
                <a:cs typeface="微软雅黑"/>
              </a:rPr>
              <a:t>受访者获取女性私处健康知识的方式较为多样化，线下主要通过医护人员、身边朋友讨论交流，线上主要通过小红书分享、垂直分享社区（如美柚、大姨妈等）。当 前途径虽然较多，但是受访者期望能有更多相关专业科普知识。</a:t>
            </a:r>
            <a:endParaRPr sz="1200">
              <a:latin typeface="微软雅黑"/>
              <a:cs typeface="微软雅黑"/>
            </a:endParaRPr>
          </a:p>
        </p:txBody>
      </p:sp>
      <p:sp>
        <p:nvSpPr>
          <p:cNvPr id="11" name="object 11"/>
          <p:cNvSpPr txBox="1"/>
          <p:nvPr/>
        </p:nvSpPr>
        <p:spPr>
          <a:xfrm>
            <a:off x="532282" y="6395720"/>
            <a:ext cx="4443095" cy="132080"/>
          </a:xfrm>
          <a:prstGeom prst="rect">
            <a:avLst/>
          </a:prstGeom>
        </p:spPr>
        <p:txBody>
          <a:bodyPr vert="horz" wrap="square" lIns="0" tIns="12065" rIns="0" bIns="0" rtlCol="0">
            <a:spAutoFit/>
          </a:bodyPr>
          <a:lstStyle/>
          <a:p>
            <a:pPr marL="12700">
              <a:lnSpc>
                <a:spcPct val="100000"/>
              </a:lnSpc>
              <a:spcBef>
                <a:spcPts val="95"/>
              </a:spcBef>
            </a:pPr>
            <a:r>
              <a:rPr sz="700" spc="-5">
                <a:solidFill>
                  <a:srgbClr val="7E7E7E"/>
                </a:solidFill>
                <a:latin typeface="微软雅黑"/>
                <a:cs typeface="微软雅黑"/>
              </a:rPr>
              <a:t>来源：艾瑞智研平台</a:t>
            </a:r>
            <a:r>
              <a:rPr sz="700" spc="-10">
                <a:solidFill>
                  <a:srgbClr val="7E7E7E"/>
                </a:solidFill>
                <a:latin typeface="微软雅黑"/>
                <a:cs typeface="微软雅黑"/>
              </a:rPr>
              <a:t>-</a:t>
            </a:r>
            <a:r>
              <a:rPr sz="700" spc="-5">
                <a:solidFill>
                  <a:srgbClr val="7E7E7E"/>
                </a:solidFill>
                <a:latin typeface="微软雅黑"/>
                <a:cs typeface="微软雅黑"/>
              </a:rPr>
              <a:t>消费洞察数据</a:t>
            </a:r>
            <a:r>
              <a:rPr sz="700" spc="5">
                <a:solidFill>
                  <a:srgbClr val="7E7E7E"/>
                </a:solidFill>
                <a:latin typeface="微软雅黑"/>
                <a:cs typeface="微软雅黑"/>
              </a:rPr>
              <a:t>库</a:t>
            </a:r>
            <a:r>
              <a:rPr sz="700" spc="-5">
                <a:solidFill>
                  <a:srgbClr val="7E7E7E"/>
                </a:solidFill>
                <a:latin typeface="微软雅黑"/>
                <a:cs typeface="微软雅黑"/>
              </a:rPr>
              <a:t>，A17</a:t>
            </a:r>
            <a:r>
              <a:rPr sz="700" spc="35">
                <a:solidFill>
                  <a:srgbClr val="7E7E7E"/>
                </a:solidFill>
                <a:latin typeface="微软雅黑"/>
                <a:cs typeface="微软雅黑"/>
              </a:rPr>
              <a:t> </a:t>
            </a:r>
            <a:r>
              <a:rPr sz="700" spc="-5">
                <a:solidFill>
                  <a:srgbClr val="7E7E7E"/>
                </a:solidFill>
                <a:latin typeface="微软雅黑"/>
                <a:cs typeface="微软雅黑"/>
              </a:rPr>
              <a:t>请问您是通过什么方式去获取私处健康</a:t>
            </a:r>
            <a:r>
              <a:rPr sz="700" spc="5">
                <a:solidFill>
                  <a:srgbClr val="7E7E7E"/>
                </a:solidFill>
                <a:latin typeface="微软雅黑"/>
                <a:cs typeface="微软雅黑"/>
              </a:rPr>
              <a:t>/</a:t>
            </a:r>
            <a:r>
              <a:rPr sz="700" spc="-5">
                <a:solidFill>
                  <a:srgbClr val="7E7E7E"/>
                </a:solidFill>
                <a:latin typeface="微软雅黑"/>
                <a:cs typeface="微软雅黑"/>
              </a:rPr>
              <a:t>护理</a:t>
            </a:r>
            <a:r>
              <a:rPr sz="700" spc="5">
                <a:solidFill>
                  <a:srgbClr val="7E7E7E"/>
                </a:solidFill>
                <a:latin typeface="微软雅黑"/>
                <a:cs typeface="微软雅黑"/>
              </a:rPr>
              <a:t>相</a:t>
            </a:r>
            <a:r>
              <a:rPr sz="700" spc="-5">
                <a:solidFill>
                  <a:srgbClr val="7E7E7E"/>
                </a:solidFill>
                <a:latin typeface="微软雅黑"/>
                <a:cs typeface="微软雅黑"/>
              </a:rPr>
              <a:t>关的</a:t>
            </a:r>
            <a:r>
              <a:rPr sz="700" spc="5">
                <a:solidFill>
                  <a:srgbClr val="7E7E7E"/>
                </a:solidFill>
                <a:latin typeface="微软雅黑"/>
                <a:cs typeface="微软雅黑"/>
              </a:rPr>
              <a:t>知</a:t>
            </a:r>
            <a:r>
              <a:rPr sz="700" spc="-5">
                <a:solidFill>
                  <a:srgbClr val="7E7E7E"/>
                </a:solidFill>
                <a:latin typeface="微软雅黑"/>
                <a:cs typeface="微软雅黑"/>
              </a:rPr>
              <a:t>识</a:t>
            </a:r>
            <a:r>
              <a:rPr sz="700">
                <a:solidFill>
                  <a:srgbClr val="7E7E7E"/>
                </a:solidFill>
                <a:latin typeface="微软雅黑"/>
                <a:cs typeface="微软雅黑"/>
              </a:rPr>
              <a:t>？n=1060</a:t>
            </a:r>
            <a:r>
              <a:rPr sz="700" spc="-5">
                <a:solidFill>
                  <a:srgbClr val="7E7E7E"/>
                </a:solidFill>
                <a:latin typeface="微软雅黑"/>
                <a:cs typeface="微软雅黑"/>
              </a:rPr>
              <a:t>。</a:t>
            </a:r>
            <a:endParaRPr sz="700">
              <a:latin typeface="微软雅黑"/>
              <a:cs typeface="微软雅黑"/>
            </a:endParaRPr>
          </a:p>
        </p:txBody>
      </p:sp>
      <p:sp>
        <p:nvSpPr>
          <p:cNvPr id="12" name="object 12"/>
          <p:cNvSpPr txBox="1"/>
          <p:nvPr/>
        </p:nvSpPr>
        <p:spPr>
          <a:xfrm>
            <a:off x="526795" y="1036396"/>
            <a:ext cx="5511800" cy="300355"/>
          </a:xfrm>
          <a:prstGeom prst="rect">
            <a:avLst/>
          </a:prstGeom>
        </p:spPr>
        <p:txBody>
          <a:bodyPr vert="horz" wrap="square" lIns="0" tIns="12700" rIns="0" bIns="0" rtlCol="0">
            <a:spAutoFit/>
          </a:bodyPr>
          <a:lstStyle/>
          <a:p>
            <a:pPr marL="12700">
              <a:lnSpc>
                <a:spcPct val="100000"/>
              </a:lnSpc>
              <a:spcBef>
                <a:spcPts val="100"/>
              </a:spcBef>
            </a:pPr>
            <a:r>
              <a:rPr sz="1800" spc="-5">
                <a:solidFill>
                  <a:srgbClr val="7E7E7E"/>
                </a:solidFill>
                <a:latin typeface="微软雅黑"/>
                <a:cs typeface="微软雅黑"/>
              </a:rPr>
              <a:t>女性私处健康知识获取方式较多，但缺少专业科普知识</a:t>
            </a:r>
            <a:endParaRPr sz="1800">
              <a:latin typeface="微软雅黑"/>
              <a:cs typeface="微软雅黑"/>
            </a:endParaRPr>
          </a:p>
        </p:txBody>
      </p:sp>
      <p:sp>
        <p:nvSpPr>
          <p:cNvPr id="13" name="object 13"/>
          <p:cNvSpPr txBox="1"/>
          <p:nvPr/>
        </p:nvSpPr>
        <p:spPr>
          <a:xfrm>
            <a:off x="1594485" y="2427224"/>
            <a:ext cx="3136265" cy="239395"/>
          </a:xfrm>
          <a:prstGeom prst="rect">
            <a:avLst/>
          </a:prstGeom>
        </p:spPr>
        <p:txBody>
          <a:bodyPr vert="horz" wrap="square" lIns="0" tIns="13335" rIns="0" bIns="0" rtlCol="0">
            <a:spAutoFit/>
          </a:bodyPr>
          <a:lstStyle/>
          <a:p>
            <a:pPr marL="12700">
              <a:lnSpc>
                <a:spcPct val="100000"/>
              </a:lnSpc>
              <a:spcBef>
                <a:spcPts val="105"/>
              </a:spcBef>
            </a:pPr>
            <a:r>
              <a:rPr sz="1400" b="1" spc="-5">
                <a:solidFill>
                  <a:srgbClr val="404040"/>
                </a:solidFill>
                <a:latin typeface="微软雅黑"/>
                <a:cs typeface="微软雅黑"/>
              </a:rPr>
              <a:t>2023</a:t>
            </a:r>
            <a:r>
              <a:rPr sz="1400" b="1">
                <a:solidFill>
                  <a:srgbClr val="404040"/>
                </a:solidFill>
                <a:latin typeface="微软雅黑"/>
                <a:cs typeface="微软雅黑"/>
              </a:rPr>
              <a:t>年中国女性私处健康</a:t>
            </a:r>
            <a:r>
              <a:rPr sz="1400" b="1" spc="-15">
                <a:solidFill>
                  <a:srgbClr val="404040"/>
                </a:solidFill>
                <a:latin typeface="微软雅黑"/>
                <a:cs typeface="微软雅黑"/>
              </a:rPr>
              <a:t>知</a:t>
            </a:r>
            <a:r>
              <a:rPr sz="1400" b="1">
                <a:solidFill>
                  <a:srgbClr val="404040"/>
                </a:solidFill>
                <a:latin typeface="微软雅黑"/>
                <a:cs typeface="微软雅黑"/>
              </a:rPr>
              <a:t>识获</a:t>
            </a:r>
            <a:r>
              <a:rPr sz="1400" b="1" spc="-15">
                <a:solidFill>
                  <a:srgbClr val="404040"/>
                </a:solidFill>
                <a:latin typeface="微软雅黑"/>
                <a:cs typeface="微软雅黑"/>
              </a:rPr>
              <a:t>取</a:t>
            </a:r>
            <a:r>
              <a:rPr sz="1400" b="1">
                <a:solidFill>
                  <a:srgbClr val="404040"/>
                </a:solidFill>
                <a:latin typeface="微软雅黑"/>
                <a:cs typeface="微软雅黑"/>
              </a:rPr>
              <a:t>方式</a:t>
            </a:r>
            <a:endParaRPr sz="1400">
              <a:latin typeface="微软雅黑"/>
              <a:cs typeface="微软雅黑"/>
            </a:endParaRPr>
          </a:p>
        </p:txBody>
      </p:sp>
      <p:sp>
        <p:nvSpPr>
          <p:cNvPr id="14" name="object 14"/>
          <p:cNvSpPr txBox="1"/>
          <p:nvPr/>
        </p:nvSpPr>
        <p:spPr>
          <a:xfrm>
            <a:off x="7236079" y="2407666"/>
            <a:ext cx="3669665" cy="239395"/>
          </a:xfrm>
          <a:prstGeom prst="rect">
            <a:avLst/>
          </a:prstGeom>
        </p:spPr>
        <p:txBody>
          <a:bodyPr vert="horz" wrap="square" lIns="0" tIns="13335" rIns="0" bIns="0" rtlCol="0">
            <a:spAutoFit/>
          </a:bodyPr>
          <a:lstStyle/>
          <a:p>
            <a:pPr marL="12700">
              <a:lnSpc>
                <a:spcPct val="100000"/>
              </a:lnSpc>
              <a:spcBef>
                <a:spcPts val="105"/>
              </a:spcBef>
            </a:pPr>
            <a:r>
              <a:rPr sz="1400" b="1" spc="-5">
                <a:solidFill>
                  <a:srgbClr val="404040"/>
                </a:solidFill>
                <a:latin typeface="微软雅黑"/>
                <a:cs typeface="微软雅黑"/>
              </a:rPr>
              <a:t>2023</a:t>
            </a:r>
            <a:r>
              <a:rPr sz="1400" b="1">
                <a:solidFill>
                  <a:srgbClr val="404040"/>
                </a:solidFill>
                <a:latin typeface="微软雅黑"/>
                <a:cs typeface="微软雅黑"/>
              </a:rPr>
              <a:t>年中国女性私处健康</a:t>
            </a:r>
            <a:r>
              <a:rPr sz="1400" b="1" spc="-15">
                <a:solidFill>
                  <a:srgbClr val="404040"/>
                </a:solidFill>
                <a:latin typeface="微软雅黑"/>
                <a:cs typeface="微软雅黑"/>
              </a:rPr>
              <a:t>知</a:t>
            </a:r>
            <a:r>
              <a:rPr sz="1400" b="1">
                <a:solidFill>
                  <a:srgbClr val="404040"/>
                </a:solidFill>
                <a:latin typeface="微软雅黑"/>
                <a:cs typeface="微软雅黑"/>
              </a:rPr>
              <a:t>识的</a:t>
            </a:r>
            <a:r>
              <a:rPr sz="1400" b="1" spc="-15">
                <a:solidFill>
                  <a:srgbClr val="404040"/>
                </a:solidFill>
                <a:latin typeface="微软雅黑"/>
                <a:cs typeface="微软雅黑"/>
              </a:rPr>
              <a:t>获</a:t>
            </a:r>
            <a:r>
              <a:rPr sz="1400" b="1">
                <a:solidFill>
                  <a:srgbClr val="404040"/>
                </a:solidFill>
                <a:latin typeface="微软雅黑"/>
                <a:cs typeface="微软雅黑"/>
              </a:rPr>
              <a:t>取途</a:t>
            </a:r>
            <a:r>
              <a:rPr sz="1400" b="1" spc="-15">
                <a:solidFill>
                  <a:srgbClr val="404040"/>
                </a:solidFill>
                <a:latin typeface="微软雅黑"/>
                <a:cs typeface="微软雅黑"/>
              </a:rPr>
              <a:t>径</a:t>
            </a:r>
            <a:r>
              <a:rPr sz="1400" b="1">
                <a:solidFill>
                  <a:srgbClr val="404040"/>
                </a:solidFill>
                <a:latin typeface="微软雅黑"/>
                <a:cs typeface="微软雅黑"/>
              </a:rPr>
              <a:t>看法</a:t>
            </a:r>
            <a:endParaRPr sz="1400">
              <a:latin typeface="微软雅黑"/>
              <a:cs typeface="微软雅黑"/>
            </a:endParaRPr>
          </a:p>
        </p:txBody>
      </p:sp>
      <p:sp>
        <p:nvSpPr>
          <p:cNvPr id="15" name="object 15"/>
          <p:cNvSpPr/>
          <p:nvPr/>
        </p:nvSpPr>
        <p:spPr>
          <a:xfrm>
            <a:off x="9060688" y="3630040"/>
            <a:ext cx="975360" cy="1356995"/>
          </a:xfrm>
          <a:custGeom>
            <a:rect l="l" t="t" r="r" b="b"/>
            <a:pathLst>
              <a:path w="975359" h="1356995">
                <a:moveTo>
                  <a:pt x="0" y="0"/>
                </a:moveTo>
                <a:lnTo>
                  <a:pt x="0" y="975359"/>
                </a:lnTo>
                <a:lnTo>
                  <a:pt x="897508" y="1356994"/>
                </a:lnTo>
                <a:lnTo>
                  <a:pt x="915579" y="1311332"/>
                </a:lnTo>
                <a:lnTo>
                  <a:pt x="931298" y="1264896"/>
                </a:lnTo>
                <a:lnTo>
                  <a:pt x="944648" y="1217781"/>
                </a:lnTo>
                <a:lnTo>
                  <a:pt x="955611" y="1170082"/>
                </a:lnTo>
                <a:lnTo>
                  <a:pt x="964169" y="1121896"/>
                </a:lnTo>
                <a:lnTo>
                  <a:pt x="970303" y="1073316"/>
                </a:lnTo>
                <a:lnTo>
                  <a:pt x="973997" y="1024439"/>
                </a:lnTo>
                <a:lnTo>
                  <a:pt x="975232" y="975359"/>
                </a:lnTo>
                <a:lnTo>
                  <a:pt x="974039" y="926674"/>
                </a:lnTo>
                <a:lnTo>
                  <a:pt x="970496" y="878607"/>
                </a:lnTo>
                <a:lnTo>
                  <a:pt x="964658" y="831215"/>
                </a:lnTo>
                <a:lnTo>
                  <a:pt x="956583" y="784553"/>
                </a:lnTo>
                <a:lnTo>
                  <a:pt x="946326" y="738676"/>
                </a:lnTo>
                <a:lnTo>
                  <a:pt x="933942" y="693642"/>
                </a:lnTo>
                <a:lnTo>
                  <a:pt x="919488" y="649505"/>
                </a:lnTo>
                <a:lnTo>
                  <a:pt x="903019" y="606321"/>
                </a:lnTo>
                <a:lnTo>
                  <a:pt x="884592" y="564147"/>
                </a:lnTo>
                <a:lnTo>
                  <a:pt x="864262" y="523039"/>
                </a:lnTo>
                <a:lnTo>
                  <a:pt x="842085" y="483051"/>
                </a:lnTo>
                <a:lnTo>
                  <a:pt x="818117" y="444240"/>
                </a:lnTo>
                <a:lnTo>
                  <a:pt x="792413" y="406662"/>
                </a:lnTo>
                <a:lnTo>
                  <a:pt x="765031" y="370373"/>
                </a:lnTo>
                <a:lnTo>
                  <a:pt x="736025" y="335428"/>
                </a:lnTo>
                <a:lnTo>
                  <a:pt x="705451" y="301884"/>
                </a:lnTo>
                <a:lnTo>
                  <a:pt x="673365" y="269796"/>
                </a:lnTo>
                <a:lnTo>
                  <a:pt x="639824" y="239219"/>
                </a:lnTo>
                <a:lnTo>
                  <a:pt x="604883" y="210211"/>
                </a:lnTo>
                <a:lnTo>
                  <a:pt x="568598" y="182826"/>
                </a:lnTo>
                <a:lnTo>
                  <a:pt x="531024" y="157121"/>
                </a:lnTo>
                <a:lnTo>
                  <a:pt x="492219" y="133152"/>
                </a:lnTo>
                <a:lnTo>
                  <a:pt x="452236" y="110974"/>
                </a:lnTo>
                <a:lnTo>
                  <a:pt x="411133" y="90643"/>
                </a:lnTo>
                <a:lnTo>
                  <a:pt x="368966" y="72214"/>
                </a:lnTo>
                <a:lnTo>
                  <a:pt x="325789" y="55745"/>
                </a:lnTo>
                <a:lnTo>
                  <a:pt x="281660" y="41291"/>
                </a:lnTo>
                <a:lnTo>
                  <a:pt x="236633" y="28907"/>
                </a:lnTo>
                <a:lnTo>
                  <a:pt x="190766" y="18649"/>
                </a:lnTo>
                <a:lnTo>
                  <a:pt x="144112" y="10574"/>
                </a:lnTo>
                <a:lnTo>
                  <a:pt x="96730" y="4736"/>
                </a:lnTo>
                <a:lnTo>
                  <a:pt x="48674" y="1193"/>
                </a:lnTo>
                <a:lnTo>
                  <a:pt x="0" y="0"/>
                </a:lnTo>
                <a:close/>
              </a:path>
            </a:pathLst>
          </a:custGeom>
          <a:solidFill>
            <a:srgbClr val="B1D234"/>
          </a:solidFill>
        </p:spPr>
        <p:txBody>
          <a:bodyPr wrap="square" lIns="0" tIns="0" rIns="0" bIns="0" rtlCol="0"/>
          <a:lstStyle/>
          <a:p/>
        </p:txBody>
      </p:sp>
      <p:sp>
        <p:nvSpPr>
          <p:cNvPr id="16" name="object 16"/>
          <p:cNvSpPr/>
          <p:nvPr/>
        </p:nvSpPr>
        <p:spPr>
          <a:xfrm>
            <a:off x="8085283" y="3946652"/>
            <a:ext cx="1873250" cy="1634489"/>
          </a:xfrm>
          <a:custGeom>
            <a:rect l="l" t="t" r="r" b="b"/>
            <a:pathLst>
              <a:path w="1873250" h="1634489">
                <a:moveTo>
                  <a:pt x="256203" y="0"/>
                </a:moveTo>
                <a:lnTo>
                  <a:pt x="225086" y="35717"/>
                </a:lnTo>
                <a:lnTo>
                  <a:pt x="195772" y="72829"/>
                </a:lnTo>
                <a:lnTo>
                  <a:pt x="168309" y="111270"/>
                </a:lnTo>
                <a:lnTo>
                  <a:pt x="142743" y="150973"/>
                </a:lnTo>
                <a:lnTo>
                  <a:pt x="119121" y="191871"/>
                </a:lnTo>
                <a:lnTo>
                  <a:pt x="97490" y="233898"/>
                </a:lnTo>
                <a:lnTo>
                  <a:pt x="77895" y="276987"/>
                </a:lnTo>
                <a:lnTo>
                  <a:pt x="59953" y="322248"/>
                </a:lnTo>
                <a:lnTo>
                  <a:pt x="44414" y="367861"/>
                </a:lnTo>
                <a:lnTo>
                  <a:pt x="31249" y="413751"/>
                </a:lnTo>
                <a:lnTo>
                  <a:pt x="20428" y="459845"/>
                </a:lnTo>
                <a:lnTo>
                  <a:pt x="11923" y="506070"/>
                </a:lnTo>
                <a:lnTo>
                  <a:pt x="5702" y="552353"/>
                </a:lnTo>
                <a:lnTo>
                  <a:pt x="1738" y="598621"/>
                </a:lnTo>
                <a:lnTo>
                  <a:pt x="0" y="644799"/>
                </a:lnTo>
                <a:lnTo>
                  <a:pt x="458" y="690816"/>
                </a:lnTo>
                <a:lnTo>
                  <a:pt x="3084" y="736597"/>
                </a:lnTo>
                <a:lnTo>
                  <a:pt x="7848" y="782070"/>
                </a:lnTo>
                <a:lnTo>
                  <a:pt x="14720" y="827161"/>
                </a:lnTo>
                <a:lnTo>
                  <a:pt x="23670" y="871797"/>
                </a:lnTo>
                <a:lnTo>
                  <a:pt x="34670" y="915905"/>
                </a:lnTo>
                <a:lnTo>
                  <a:pt x="47690" y="959411"/>
                </a:lnTo>
                <a:lnTo>
                  <a:pt x="62700" y="1002242"/>
                </a:lnTo>
                <a:lnTo>
                  <a:pt x="79671" y="1044325"/>
                </a:lnTo>
                <a:lnTo>
                  <a:pt x="98572" y="1085586"/>
                </a:lnTo>
                <a:lnTo>
                  <a:pt x="119376" y="1125953"/>
                </a:lnTo>
                <a:lnTo>
                  <a:pt x="142051" y="1165353"/>
                </a:lnTo>
                <a:lnTo>
                  <a:pt x="166570" y="1203711"/>
                </a:lnTo>
                <a:lnTo>
                  <a:pt x="192901" y="1240954"/>
                </a:lnTo>
                <a:lnTo>
                  <a:pt x="221016" y="1277010"/>
                </a:lnTo>
                <a:lnTo>
                  <a:pt x="250885" y="1311805"/>
                </a:lnTo>
                <a:lnTo>
                  <a:pt x="282478" y="1345266"/>
                </a:lnTo>
                <a:lnTo>
                  <a:pt x="315767" y="1377319"/>
                </a:lnTo>
                <a:lnTo>
                  <a:pt x="350721" y="1407892"/>
                </a:lnTo>
                <a:lnTo>
                  <a:pt x="387311" y="1436911"/>
                </a:lnTo>
                <a:lnTo>
                  <a:pt x="425508" y="1464302"/>
                </a:lnTo>
                <a:lnTo>
                  <a:pt x="465282" y="1489993"/>
                </a:lnTo>
                <a:lnTo>
                  <a:pt x="506603" y="1513910"/>
                </a:lnTo>
                <a:lnTo>
                  <a:pt x="549442" y="1535980"/>
                </a:lnTo>
                <a:lnTo>
                  <a:pt x="593769" y="1556131"/>
                </a:lnTo>
                <a:lnTo>
                  <a:pt x="639020" y="1574085"/>
                </a:lnTo>
                <a:lnTo>
                  <a:pt x="684623" y="1589636"/>
                </a:lnTo>
                <a:lnTo>
                  <a:pt x="730505" y="1602811"/>
                </a:lnTo>
                <a:lnTo>
                  <a:pt x="776592" y="1613642"/>
                </a:lnTo>
                <a:lnTo>
                  <a:pt x="822811" y="1622157"/>
                </a:lnTo>
                <a:lnTo>
                  <a:pt x="869090" y="1628386"/>
                </a:lnTo>
                <a:lnTo>
                  <a:pt x="915353" y="1632358"/>
                </a:lnTo>
                <a:lnTo>
                  <a:pt x="961529" y="1634103"/>
                </a:lnTo>
                <a:lnTo>
                  <a:pt x="1007544" y="1633651"/>
                </a:lnTo>
                <a:lnTo>
                  <a:pt x="1053324" y="1631031"/>
                </a:lnTo>
                <a:lnTo>
                  <a:pt x="1098797" y="1626273"/>
                </a:lnTo>
                <a:lnTo>
                  <a:pt x="1143888" y="1619406"/>
                </a:lnTo>
                <a:lnTo>
                  <a:pt x="1188525" y="1610460"/>
                </a:lnTo>
                <a:lnTo>
                  <a:pt x="1232634" y="1599464"/>
                </a:lnTo>
                <a:lnTo>
                  <a:pt x="1276142" y="1586447"/>
                </a:lnTo>
                <a:lnTo>
                  <a:pt x="1318976" y="1571440"/>
                </a:lnTo>
                <a:lnTo>
                  <a:pt x="1361061" y="1554472"/>
                </a:lnTo>
                <a:lnTo>
                  <a:pt x="1402326" y="1535573"/>
                </a:lnTo>
                <a:lnTo>
                  <a:pt x="1442697" y="1514771"/>
                </a:lnTo>
                <a:lnTo>
                  <a:pt x="1482100" y="1492097"/>
                </a:lnTo>
                <a:lnTo>
                  <a:pt x="1520461" y="1467580"/>
                </a:lnTo>
                <a:lnTo>
                  <a:pt x="1557709" y="1441250"/>
                </a:lnTo>
                <a:lnTo>
                  <a:pt x="1593768" y="1413136"/>
                </a:lnTo>
                <a:lnTo>
                  <a:pt x="1628567" y="1383268"/>
                </a:lnTo>
                <a:lnTo>
                  <a:pt x="1662032" y="1351674"/>
                </a:lnTo>
                <a:lnTo>
                  <a:pt x="1694088" y="1318386"/>
                </a:lnTo>
                <a:lnTo>
                  <a:pt x="1724664" y="1283432"/>
                </a:lnTo>
                <a:lnTo>
                  <a:pt x="1753686" y="1246842"/>
                </a:lnTo>
                <a:lnTo>
                  <a:pt x="1781080" y="1208645"/>
                </a:lnTo>
                <a:lnTo>
                  <a:pt x="1806773" y="1168871"/>
                </a:lnTo>
                <a:lnTo>
                  <a:pt x="1830692" y="1127550"/>
                </a:lnTo>
                <a:lnTo>
                  <a:pt x="1852763" y="1084711"/>
                </a:lnTo>
                <a:lnTo>
                  <a:pt x="1872913" y="1040384"/>
                </a:lnTo>
                <a:lnTo>
                  <a:pt x="975404" y="658749"/>
                </a:lnTo>
                <a:lnTo>
                  <a:pt x="256203" y="0"/>
                </a:lnTo>
                <a:close/>
              </a:path>
            </a:pathLst>
          </a:custGeom>
          <a:solidFill>
            <a:srgbClr val="8AC53E"/>
          </a:solidFill>
        </p:spPr>
        <p:txBody>
          <a:bodyPr wrap="square" lIns="0" tIns="0" rIns="0" bIns="0" rtlCol="0"/>
          <a:lstStyle/>
          <a:p/>
        </p:txBody>
      </p:sp>
      <p:sp>
        <p:nvSpPr>
          <p:cNvPr id="17" name="object 17"/>
          <p:cNvSpPr/>
          <p:nvPr/>
        </p:nvSpPr>
        <p:spPr>
          <a:xfrm>
            <a:off x="8341486" y="3670553"/>
            <a:ext cx="719455" cy="935355"/>
          </a:xfrm>
          <a:custGeom>
            <a:rect l="l" t="t" r="r" b="b"/>
            <a:pathLst>
              <a:path w="719454" h="935353">
                <a:moveTo>
                  <a:pt x="441198" y="0"/>
                </a:moveTo>
                <a:lnTo>
                  <a:pt x="390895" y="16433"/>
                </a:lnTo>
                <a:lnTo>
                  <a:pt x="341705" y="35517"/>
                </a:lnTo>
                <a:lnTo>
                  <a:pt x="293724" y="57188"/>
                </a:lnTo>
                <a:lnTo>
                  <a:pt x="247052" y="81385"/>
                </a:lnTo>
                <a:lnTo>
                  <a:pt x="201787" y="108045"/>
                </a:lnTo>
                <a:lnTo>
                  <a:pt x="158026" y="137105"/>
                </a:lnTo>
                <a:lnTo>
                  <a:pt x="115869" y="168502"/>
                </a:lnTo>
                <a:lnTo>
                  <a:pt x="75413" y="202175"/>
                </a:lnTo>
                <a:lnTo>
                  <a:pt x="36757" y="238061"/>
                </a:lnTo>
                <a:lnTo>
                  <a:pt x="0" y="276098"/>
                </a:lnTo>
                <a:lnTo>
                  <a:pt x="719201" y="934847"/>
                </a:lnTo>
                <a:lnTo>
                  <a:pt x="441198" y="0"/>
                </a:lnTo>
                <a:close/>
              </a:path>
            </a:pathLst>
          </a:custGeom>
          <a:solidFill>
            <a:srgbClr val="64AE45"/>
          </a:solidFill>
        </p:spPr>
        <p:txBody>
          <a:bodyPr wrap="square" lIns="0" tIns="0" rIns="0" bIns="0" rtlCol="0"/>
          <a:lstStyle/>
          <a:p/>
        </p:txBody>
      </p:sp>
      <p:sp>
        <p:nvSpPr>
          <p:cNvPr id="18" name="object 18"/>
          <p:cNvSpPr/>
          <p:nvPr/>
        </p:nvSpPr>
        <p:spPr>
          <a:xfrm>
            <a:off x="8782684" y="3630040"/>
            <a:ext cx="278130" cy="975360"/>
          </a:xfrm>
          <a:custGeom>
            <a:rect l="l" t="t" r="r" b="b"/>
            <a:pathLst>
              <a:path w="278129" h="975360">
                <a:moveTo>
                  <a:pt x="278003" y="0"/>
                </a:moveTo>
                <a:lnTo>
                  <a:pt x="231004" y="1140"/>
                </a:lnTo>
                <a:lnTo>
                  <a:pt x="184168" y="4548"/>
                </a:lnTo>
                <a:lnTo>
                  <a:pt x="137572" y="10207"/>
                </a:lnTo>
                <a:lnTo>
                  <a:pt x="91294" y="18099"/>
                </a:lnTo>
                <a:lnTo>
                  <a:pt x="45410" y="28207"/>
                </a:lnTo>
                <a:lnTo>
                  <a:pt x="0" y="40512"/>
                </a:lnTo>
                <a:lnTo>
                  <a:pt x="278003" y="975359"/>
                </a:lnTo>
                <a:lnTo>
                  <a:pt x="278003" y="0"/>
                </a:lnTo>
                <a:close/>
              </a:path>
            </a:pathLst>
          </a:custGeom>
          <a:solidFill>
            <a:srgbClr val="D9D9D9"/>
          </a:solidFill>
        </p:spPr>
        <p:txBody>
          <a:bodyPr wrap="square" lIns="0" tIns="0" rIns="0" bIns="0" rtlCol="0"/>
          <a:lstStyle/>
          <a:p/>
        </p:txBody>
      </p:sp>
      <p:sp>
        <p:nvSpPr>
          <p:cNvPr id="19" name="object 19"/>
          <p:cNvSpPr/>
          <p:nvPr/>
        </p:nvSpPr>
        <p:spPr>
          <a:xfrm>
            <a:off x="8711183" y="3660647"/>
            <a:ext cx="71755" cy="9525"/>
          </a:xfrm>
          <a:custGeom>
            <a:rect l="l" t="t" r="r" b="b"/>
            <a:pathLst>
              <a:path w="71754" h="9525">
                <a:moveTo>
                  <a:pt x="71627" y="9143"/>
                </a:moveTo>
                <a:lnTo>
                  <a:pt x="56388" y="0"/>
                </a:lnTo>
                <a:lnTo>
                  <a:pt x="0" y="0"/>
                </a:lnTo>
              </a:path>
            </a:pathLst>
          </a:custGeom>
          <a:ln w="9524">
            <a:solidFill>
              <a:srgbClr val="A6A6A6"/>
            </a:solidFill>
          </a:ln>
        </p:spPr>
        <p:txBody>
          <a:bodyPr wrap="square" lIns="0" tIns="0" rIns="0" bIns="0" rtlCol="0"/>
          <a:lstStyle/>
          <a:p/>
        </p:txBody>
      </p:sp>
      <p:sp>
        <p:nvSpPr>
          <p:cNvPr id="20" name="object 20"/>
          <p:cNvSpPr txBox="1"/>
          <p:nvPr/>
        </p:nvSpPr>
        <p:spPr>
          <a:xfrm>
            <a:off x="9497948" y="4020692"/>
            <a:ext cx="2125980"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途径较多，且</a:t>
            </a:r>
            <a:r>
              <a:rPr sz="1050" spc="-10">
                <a:solidFill>
                  <a:srgbClr val="585858"/>
                </a:solidFill>
                <a:latin typeface="微软雅黑"/>
                <a:cs typeface="微软雅黑"/>
              </a:rPr>
              <a:t>知</a:t>
            </a:r>
            <a:r>
              <a:rPr sz="1050" spc="5">
                <a:solidFill>
                  <a:srgbClr val="585858"/>
                </a:solidFill>
                <a:latin typeface="微软雅黑"/>
                <a:cs typeface="微软雅黑"/>
              </a:rPr>
              <a:t>识</a:t>
            </a:r>
            <a:r>
              <a:rPr sz="1050" spc="-10">
                <a:solidFill>
                  <a:srgbClr val="585858"/>
                </a:solidFill>
                <a:latin typeface="微软雅黑"/>
                <a:cs typeface="微软雅黑"/>
              </a:rPr>
              <a:t>专</a:t>
            </a:r>
            <a:r>
              <a:rPr sz="1050" spc="5">
                <a:solidFill>
                  <a:srgbClr val="585858"/>
                </a:solidFill>
                <a:latin typeface="微软雅黑"/>
                <a:cs typeface="微软雅黑"/>
              </a:rPr>
              <a:t>业</a:t>
            </a:r>
            <a:r>
              <a:rPr sz="1050" spc="-10">
                <a:solidFill>
                  <a:srgbClr val="585858"/>
                </a:solidFill>
                <a:latin typeface="微软雅黑"/>
                <a:cs typeface="微软雅黑"/>
              </a:rPr>
              <a:t>丰</a:t>
            </a:r>
            <a:r>
              <a:rPr sz="1050" spc="5">
                <a:solidFill>
                  <a:srgbClr val="585858"/>
                </a:solidFill>
                <a:latin typeface="微软雅黑"/>
                <a:cs typeface="微软雅黑"/>
              </a:rPr>
              <a:t>富</a:t>
            </a:r>
            <a:r>
              <a:rPr sz="1050" spc="-65">
                <a:solidFill>
                  <a:srgbClr val="585858"/>
                </a:solidFill>
                <a:latin typeface="微软雅黑"/>
                <a:cs typeface="微软雅黑"/>
              </a:rPr>
              <a:t> </a:t>
            </a:r>
            <a:r>
              <a:rPr sz="1050">
                <a:solidFill>
                  <a:srgbClr val="585858"/>
                </a:solidFill>
                <a:latin typeface="微软雅黑"/>
                <a:cs typeface="微软雅黑"/>
              </a:rPr>
              <a:t>,</a:t>
            </a:r>
            <a:r>
              <a:rPr sz="1050" spc="-35">
                <a:solidFill>
                  <a:srgbClr val="585858"/>
                </a:solidFill>
                <a:latin typeface="微软雅黑"/>
                <a:cs typeface="微软雅黑"/>
              </a:rPr>
              <a:t> </a:t>
            </a:r>
            <a:r>
              <a:rPr sz="1050">
                <a:solidFill>
                  <a:srgbClr val="585858"/>
                </a:solidFill>
                <a:latin typeface="微软雅黑"/>
                <a:cs typeface="微软雅黑"/>
              </a:rPr>
              <a:t>31.4%</a:t>
            </a:r>
            <a:endParaRPr sz="1050">
              <a:latin typeface="微软雅黑"/>
              <a:cs typeface="微软雅黑"/>
            </a:endParaRPr>
          </a:p>
        </p:txBody>
      </p:sp>
      <p:sp>
        <p:nvSpPr>
          <p:cNvPr id="21" name="object 21"/>
          <p:cNvSpPr txBox="1"/>
          <p:nvPr/>
        </p:nvSpPr>
        <p:spPr>
          <a:xfrm>
            <a:off x="8965438" y="5369814"/>
            <a:ext cx="2392680"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途径较多，但</a:t>
            </a:r>
            <a:r>
              <a:rPr sz="1050" spc="-10">
                <a:solidFill>
                  <a:srgbClr val="585858"/>
                </a:solidFill>
                <a:latin typeface="微软雅黑"/>
                <a:cs typeface="微软雅黑"/>
              </a:rPr>
              <a:t>缺</a:t>
            </a:r>
            <a:r>
              <a:rPr sz="1050" spc="5">
                <a:solidFill>
                  <a:srgbClr val="585858"/>
                </a:solidFill>
                <a:latin typeface="微软雅黑"/>
                <a:cs typeface="微软雅黑"/>
              </a:rPr>
              <a:t>少</a:t>
            </a:r>
            <a:r>
              <a:rPr sz="1050" spc="-10">
                <a:solidFill>
                  <a:srgbClr val="585858"/>
                </a:solidFill>
                <a:latin typeface="微软雅黑"/>
                <a:cs typeface="微软雅黑"/>
              </a:rPr>
              <a:t>专</a:t>
            </a:r>
            <a:r>
              <a:rPr sz="1050" spc="5">
                <a:solidFill>
                  <a:srgbClr val="585858"/>
                </a:solidFill>
                <a:latin typeface="微软雅黑"/>
                <a:cs typeface="微软雅黑"/>
              </a:rPr>
              <a:t>业</a:t>
            </a:r>
            <a:r>
              <a:rPr sz="1050" spc="-10">
                <a:solidFill>
                  <a:srgbClr val="585858"/>
                </a:solidFill>
                <a:latin typeface="微软雅黑"/>
                <a:cs typeface="微软雅黑"/>
              </a:rPr>
              <a:t>科</a:t>
            </a:r>
            <a:r>
              <a:rPr sz="1050" spc="5">
                <a:solidFill>
                  <a:srgbClr val="585858"/>
                </a:solidFill>
                <a:latin typeface="微软雅黑"/>
                <a:cs typeface="微软雅黑"/>
              </a:rPr>
              <a:t>普知识</a:t>
            </a:r>
            <a:r>
              <a:rPr sz="1050" spc="-75">
                <a:solidFill>
                  <a:srgbClr val="585858"/>
                </a:solidFill>
                <a:latin typeface="微软雅黑"/>
                <a:cs typeface="微软雅黑"/>
              </a:rPr>
              <a:t> </a:t>
            </a:r>
            <a:r>
              <a:rPr sz="1050">
                <a:solidFill>
                  <a:srgbClr val="585858"/>
                </a:solidFill>
                <a:latin typeface="微软雅黑"/>
                <a:cs typeface="微软雅黑"/>
              </a:rPr>
              <a:t>,</a:t>
            </a:r>
            <a:r>
              <a:rPr sz="1050" spc="-35">
                <a:solidFill>
                  <a:srgbClr val="585858"/>
                </a:solidFill>
                <a:latin typeface="微软雅黑"/>
                <a:cs typeface="微软雅黑"/>
              </a:rPr>
              <a:t> </a:t>
            </a:r>
            <a:r>
              <a:rPr sz="1050">
                <a:solidFill>
                  <a:srgbClr val="585858"/>
                </a:solidFill>
                <a:latin typeface="微软雅黑"/>
                <a:cs typeface="微软雅黑"/>
              </a:rPr>
              <a:t>55.4%</a:t>
            </a:r>
            <a:endParaRPr sz="1050">
              <a:latin typeface="微软雅黑"/>
              <a:cs typeface="微软雅黑"/>
            </a:endParaRPr>
          </a:p>
        </p:txBody>
      </p:sp>
      <p:sp>
        <p:nvSpPr>
          <p:cNvPr id="22" name="object 22"/>
          <p:cNvSpPr txBox="1"/>
          <p:nvPr/>
        </p:nvSpPr>
        <p:spPr>
          <a:xfrm>
            <a:off x="6585584" y="3811651"/>
            <a:ext cx="2047239"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途径较少，但</a:t>
            </a:r>
            <a:r>
              <a:rPr sz="1050" spc="-10">
                <a:solidFill>
                  <a:srgbClr val="585858"/>
                </a:solidFill>
                <a:latin typeface="微软雅黑"/>
                <a:cs typeface="微软雅黑"/>
              </a:rPr>
              <a:t>信</a:t>
            </a:r>
            <a:r>
              <a:rPr sz="1050" spc="5">
                <a:solidFill>
                  <a:srgbClr val="585858"/>
                </a:solidFill>
                <a:latin typeface="微软雅黑"/>
                <a:cs typeface="微软雅黑"/>
              </a:rPr>
              <a:t>息</a:t>
            </a:r>
            <a:r>
              <a:rPr sz="1050" spc="-10">
                <a:solidFill>
                  <a:srgbClr val="585858"/>
                </a:solidFill>
                <a:latin typeface="微软雅黑"/>
                <a:cs typeface="微软雅黑"/>
              </a:rPr>
              <a:t>专</a:t>
            </a:r>
            <a:r>
              <a:rPr sz="1050" spc="5">
                <a:solidFill>
                  <a:srgbClr val="585858"/>
                </a:solidFill>
                <a:latin typeface="微软雅黑"/>
                <a:cs typeface="微软雅黑"/>
              </a:rPr>
              <a:t>业</a:t>
            </a:r>
            <a:r>
              <a:rPr sz="1050" spc="-10">
                <a:solidFill>
                  <a:srgbClr val="585858"/>
                </a:solidFill>
                <a:latin typeface="微软雅黑"/>
                <a:cs typeface="微软雅黑"/>
              </a:rPr>
              <a:t>可</a:t>
            </a:r>
            <a:r>
              <a:rPr sz="1050" spc="5">
                <a:solidFill>
                  <a:srgbClr val="585858"/>
                </a:solidFill>
                <a:latin typeface="微软雅黑"/>
                <a:cs typeface="微软雅黑"/>
              </a:rPr>
              <a:t>信</a:t>
            </a:r>
            <a:r>
              <a:rPr sz="1050" spc="-65">
                <a:solidFill>
                  <a:srgbClr val="585858"/>
                </a:solidFill>
                <a:latin typeface="微软雅黑"/>
                <a:cs typeface="微软雅黑"/>
              </a:rPr>
              <a:t> </a:t>
            </a:r>
            <a:r>
              <a:rPr sz="1050">
                <a:solidFill>
                  <a:srgbClr val="585858"/>
                </a:solidFill>
                <a:latin typeface="微软雅黑"/>
                <a:cs typeface="微软雅黑"/>
              </a:rPr>
              <a:t>,</a:t>
            </a:r>
            <a:r>
              <a:rPr sz="1050" spc="-35">
                <a:solidFill>
                  <a:srgbClr val="585858"/>
                </a:solidFill>
                <a:latin typeface="微软雅黑"/>
                <a:cs typeface="微软雅黑"/>
              </a:rPr>
              <a:t> </a:t>
            </a:r>
            <a:r>
              <a:rPr sz="1050">
                <a:solidFill>
                  <a:srgbClr val="585858"/>
                </a:solidFill>
                <a:latin typeface="微软雅黑"/>
                <a:cs typeface="微软雅黑"/>
              </a:rPr>
              <a:t>8.6%</a:t>
            </a:r>
            <a:endParaRPr sz="1050">
              <a:latin typeface="微软雅黑"/>
              <a:cs typeface="微软雅黑"/>
            </a:endParaRPr>
          </a:p>
        </p:txBody>
      </p:sp>
      <p:sp>
        <p:nvSpPr>
          <p:cNvPr id="23" name="object 23"/>
          <p:cNvSpPr txBox="1"/>
          <p:nvPr/>
        </p:nvSpPr>
        <p:spPr>
          <a:xfrm>
            <a:off x="6957186" y="3393185"/>
            <a:ext cx="2046605"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途径较少，且</a:t>
            </a:r>
            <a:r>
              <a:rPr sz="1050" spc="-10">
                <a:solidFill>
                  <a:srgbClr val="585858"/>
                </a:solidFill>
                <a:latin typeface="微软雅黑"/>
                <a:cs typeface="微软雅黑"/>
              </a:rPr>
              <a:t>信</a:t>
            </a:r>
            <a:r>
              <a:rPr sz="1050" spc="5">
                <a:solidFill>
                  <a:srgbClr val="585858"/>
                </a:solidFill>
                <a:latin typeface="微软雅黑"/>
                <a:cs typeface="微软雅黑"/>
              </a:rPr>
              <a:t>息</a:t>
            </a:r>
            <a:r>
              <a:rPr sz="1050" spc="-10">
                <a:solidFill>
                  <a:srgbClr val="585858"/>
                </a:solidFill>
                <a:latin typeface="微软雅黑"/>
                <a:cs typeface="微软雅黑"/>
              </a:rPr>
              <a:t>良</a:t>
            </a:r>
            <a:r>
              <a:rPr sz="1050" spc="5">
                <a:solidFill>
                  <a:srgbClr val="585858"/>
                </a:solidFill>
                <a:latin typeface="微软雅黑"/>
                <a:cs typeface="微软雅黑"/>
              </a:rPr>
              <a:t>莠</a:t>
            </a:r>
            <a:r>
              <a:rPr sz="1050" spc="-10">
                <a:solidFill>
                  <a:srgbClr val="585858"/>
                </a:solidFill>
                <a:latin typeface="微软雅黑"/>
                <a:cs typeface="微软雅黑"/>
              </a:rPr>
              <a:t>不</a:t>
            </a:r>
            <a:r>
              <a:rPr sz="1050" spc="5">
                <a:solidFill>
                  <a:srgbClr val="585858"/>
                </a:solidFill>
                <a:latin typeface="微软雅黑"/>
                <a:cs typeface="微软雅黑"/>
              </a:rPr>
              <a:t>齐</a:t>
            </a:r>
            <a:r>
              <a:rPr sz="1050" spc="-70">
                <a:solidFill>
                  <a:srgbClr val="585858"/>
                </a:solidFill>
                <a:latin typeface="微软雅黑"/>
                <a:cs typeface="微软雅黑"/>
              </a:rPr>
              <a:t> </a:t>
            </a:r>
            <a:r>
              <a:rPr sz="1050">
                <a:solidFill>
                  <a:srgbClr val="585858"/>
                </a:solidFill>
                <a:latin typeface="微软雅黑"/>
                <a:cs typeface="微软雅黑"/>
              </a:rPr>
              <a:t>,</a:t>
            </a:r>
            <a:r>
              <a:rPr sz="1050" spc="-35">
                <a:solidFill>
                  <a:srgbClr val="585858"/>
                </a:solidFill>
                <a:latin typeface="微软雅黑"/>
                <a:cs typeface="微软雅黑"/>
              </a:rPr>
              <a:t> </a:t>
            </a:r>
            <a:r>
              <a:rPr sz="1050">
                <a:solidFill>
                  <a:srgbClr val="585858"/>
                </a:solidFill>
                <a:latin typeface="微软雅黑"/>
                <a:cs typeface="微软雅黑"/>
              </a:rPr>
              <a:t>4.6%</a:t>
            </a:r>
            <a:endParaRPr sz="1050">
              <a:latin typeface="微软雅黑"/>
              <a:cs typeface="微软雅黑"/>
            </a:endParaRPr>
          </a:p>
        </p:txBody>
      </p:sp>
      <p:sp>
        <p:nvSpPr>
          <p:cNvPr id="24" name="object 24"/>
          <p:cNvSpPr/>
          <p:nvPr/>
        </p:nvSpPr>
        <p:spPr>
          <a:xfrm>
            <a:off x="2150364" y="2948939"/>
            <a:ext cx="2430780" cy="186055"/>
          </a:xfrm>
          <a:custGeom>
            <a:rect l="l" t="t" r="r" b="b"/>
            <a:pathLst>
              <a:path w="2430779" h="186055">
                <a:moveTo>
                  <a:pt x="0" y="185927"/>
                </a:moveTo>
                <a:lnTo>
                  <a:pt x="2430780" y="185927"/>
                </a:lnTo>
                <a:lnTo>
                  <a:pt x="2430780" y="0"/>
                </a:lnTo>
                <a:lnTo>
                  <a:pt x="0" y="0"/>
                </a:lnTo>
                <a:lnTo>
                  <a:pt x="0" y="185927"/>
                </a:lnTo>
                <a:close/>
              </a:path>
            </a:pathLst>
          </a:custGeom>
          <a:solidFill>
            <a:srgbClr val="B1D234"/>
          </a:solidFill>
        </p:spPr>
        <p:txBody>
          <a:bodyPr wrap="square" lIns="0" tIns="0" rIns="0" bIns="0" rtlCol="0"/>
          <a:lstStyle/>
          <a:p/>
        </p:txBody>
      </p:sp>
      <p:sp>
        <p:nvSpPr>
          <p:cNvPr id="25" name="object 25"/>
          <p:cNvSpPr/>
          <p:nvPr/>
        </p:nvSpPr>
        <p:spPr>
          <a:xfrm>
            <a:off x="2150364" y="2948939"/>
            <a:ext cx="2430780" cy="186055"/>
          </a:xfrm>
          <a:custGeom>
            <a:rect l="l" t="t" r="r" b="b"/>
            <a:pathLst>
              <a:path w="2430779" h="186055">
                <a:moveTo>
                  <a:pt x="0" y="185927"/>
                </a:moveTo>
                <a:lnTo>
                  <a:pt x="2430780" y="185927"/>
                </a:lnTo>
                <a:lnTo>
                  <a:pt x="2430780" y="0"/>
                </a:lnTo>
                <a:lnTo>
                  <a:pt x="0" y="0"/>
                </a:lnTo>
                <a:lnTo>
                  <a:pt x="0" y="185927"/>
                </a:lnTo>
                <a:close/>
              </a:path>
            </a:pathLst>
          </a:custGeom>
          <a:ln w="9525">
            <a:solidFill>
              <a:srgbClr val="B1D234"/>
            </a:solidFill>
          </a:ln>
        </p:spPr>
        <p:txBody>
          <a:bodyPr wrap="square" lIns="0" tIns="0" rIns="0" bIns="0" rtlCol="0"/>
          <a:lstStyle/>
          <a:p/>
        </p:txBody>
      </p:sp>
      <p:sp>
        <p:nvSpPr>
          <p:cNvPr id="26" name="object 26"/>
          <p:cNvSpPr/>
          <p:nvPr/>
        </p:nvSpPr>
        <p:spPr>
          <a:xfrm>
            <a:off x="2150364" y="3208020"/>
            <a:ext cx="2252980" cy="184785"/>
          </a:xfrm>
          <a:custGeom>
            <a:rect l="l" t="t" r="r" b="b"/>
            <a:pathLst>
              <a:path w="2252979" h="184785">
                <a:moveTo>
                  <a:pt x="0" y="184403"/>
                </a:moveTo>
                <a:lnTo>
                  <a:pt x="2252472" y="184403"/>
                </a:lnTo>
                <a:lnTo>
                  <a:pt x="2252472" y="0"/>
                </a:lnTo>
                <a:lnTo>
                  <a:pt x="0" y="0"/>
                </a:lnTo>
                <a:lnTo>
                  <a:pt x="0" y="184403"/>
                </a:lnTo>
                <a:close/>
              </a:path>
            </a:pathLst>
          </a:custGeom>
          <a:solidFill>
            <a:srgbClr val="B1D234"/>
          </a:solidFill>
        </p:spPr>
        <p:txBody>
          <a:bodyPr wrap="square" lIns="0" tIns="0" rIns="0" bIns="0" rtlCol="0"/>
          <a:lstStyle/>
          <a:p/>
        </p:txBody>
      </p:sp>
      <p:sp>
        <p:nvSpPr>
          <p:cNvPr id="27" name="object 27"/>
          <p:cNvSpPr/>
          <p:nvPr/>
        </p:nvSpPr>
        <p:spPr>
          <a:xfrm>
            <a:off x="2150364" y="3208020"/>
            <a:ext cx="2252980" cy="184785"/>
          </a:xfrm>
          <a:custGeom>
            <a:rect l="l" t="t" r="r" b="b"/>
            <a:pathLst>
              <a:path w="2252979" h="184785">
                <a:moveTo>
                  <a:pt x="0" y="184403"/>
                </a:moveTo>
                <a:lnTo>
                  <a:pt x="2252472" y="184403"/>
                </a:lnTo>
                <a:lnTo>
                  <a:pt x="2252472" y="0"/>
                </a:lnTo>
                <a:lnTo>
                  <a:pt x="0" y="0"/>
                </a:lnTo>
                <a:lnTo>
                  <a:pt x="0" y="184403"/>
                </a:lnTo>
                <a:close/>
              </a:path>
            </a:pathLst>
          </a:custGeom>
          <a:ln w="9525">
            <a:solidFill>
              <a:srgbClr val="B1D234"/>
            </a:solidFill>
          </a:ln>
        </p:spPr>
        <p:txBody>
          <a:bodyPr wrap="square" lIns="0" tIns="0" rIns="0" bIns="0" rtlCol="0"/>
          <a:lstStyle/>
          <a:p/>
        </p:txBody>
      </p:sp>
      <p:sp>
        <p:nvSpPr>
          <p:cNvPr id="28" name="object 28"/>
          <p:cNvSpPr/>
          <p:nvPr/>
        </p:nvSpPr>
        <p:spPr>
          <a:xfrm>
            <a:off x="2150364" y="3467100"/>
            <a:ext cx="1993900" cy="184785"/>
          </a:xfrm>
          <a:custGeom>
            <a:rect l="l" t="t" r="r" b="b"/>
            <a:pathLst>
              <a:path w="1993900" h="184785">
                <a:moveTo>
                  <a:pt x="0" y="184404"/>
                </a:moveTo>
                <a:lnTo>
                  <a:pt x="1993391" y="184404"/>
                </a:lnTo>
                <a:lnTo>
                  <a:pt x="1993391" y="0"/>
                </a:lnTo>
                <a:lnTo>
                  <a:pt x="0" y="0"/>
                </a:lnTo>
                <a:lnTo>
                  <a:pt x="0" y="184404"/>
                </a:lnTo>
                <a:close/>
              </a:path>
            </a:pathLst>
          </a:custGeom>
          <a:solidFill>
            <a:srgbClr val="B1D234"/>
          </a:solidFill>
        </p:spPr>
        <p:txBody>
          <a:bodyPr wrap="square" lIns="0" tIns="0" rIns="0" bIns="0" rtlCol="0"/>
          <a:lstStyle/>
          <a:p/>
        </p:txBody>
      </p:sp>
      <p:sp>
        <p:nvSpPr>
          <p:cNvPr id="29" name="object 29"/>
          <p:cNvSpPr/>
          <p:nvPr/>
        </p:nvSpPr>
        <p:spPr>
          <a:xfrm>
            <a:off x="2150364" y="3467100"/>
            <a:ext cx="1993900" cy="184785"/>
          </a:xfrm>
          <a:custGeom>
            <a:rect l="l" t="t" r="r" b="b"/>
            <a:pathLst>
              <a:path w="1993900" h="184785">
                <a:moveTo>
                  <a:pt x="0" y="184404"/>
                </a:moveTo>
                <a:lnTo>
                  <a:pt x="1993391" y="184404"/>
                </a:lnTo>
                <a:lnTo>
                  <a:pt x="1993391" y="0"/>
                </a:lnTo>
                <a:lnTo>
                  <a:pt x="0" y="0"/>
                </a:lnTo>
                <a:lnTo>
                  <a:pt x="0" y="184404"/>
                </a:lnTo>
                <a:close/>
              </a:path>
            </a:pathLst>
          </a:custGeom>
          <a:ln w="9525">
            <a:solidFill>
              <a:srgbClr val="B1D234"/>
            </a:solidFill>
          </a:ln>
        </p:spPr>
        <p:txBody>
          <a:bodyPr wrap="square" lIns="0" tIns="0" rIns="0" bIns="0" rtlCol="0"/>
          <a:lstStyle/>
          <a:p/>
        </p:txBody>
      </p:sp>
      <p:sp>
        <p:nvSpPr>
          <p:cNvPr id="30" name="object 30"/>
          <p:cNvSpPr/>
          <p:nvPr/>
        </p:nvSpPr>
        <p:spPr>
          <a:xfrm>
            <a:off x="2150364" y="3726179"/>
            <a:ext cx="1811020" cy="184785"/>
          </a:xfrm>
          <a:custGeom>
            <a:rect l="l" t="t" r="r" b="b"/>
            <a:pathLst>
              <a:path w="1811020" h="184785">
                <a:moveTo>
                  <a:pt x="1810512" y="0"/>
                </a:moveTo>
                <a:lnTo>
                  <a:pt x="0" y="0"/>
                </a:lnTo>
                <a:lnTo>
                  <a:pt x="0" y="184404"/>
                </a:lnTo>
                <a:lnTo>
                  <a:pt x="1810512" y="184404"/>
                </a:lnTo>
                <a:lnTo>
                  <a:pt x="1810512" y="0"/>
                </a:lnTo>
                <a:close/>
              </a:path>
            </a:pathLst>
          </a:custGeom>
          <a:solidFill>
            <a:srgbClr val="B1D234"/>
          </a:solidFill>
        </p:spPr>
        <p:txBody>
          <a:bodyPr wrap="square" lIns="0" tIns="0" rIns="0" bIns="0" rtlCol="0"/>
          <a:lstStyle/>
          <a:p/>
        </p:txBody>
      </p:sp>
      <p:sp>
        <p:nvSpPr>
          <p:cNvPr id="31" name="object 31"/>
          <p:cNvSpPr/>
          <p:nvPr/>
        </p:nvSpPr>
        <p:spPr>
          <a:xfrm>
            <a:off x="2150364" y="3983735"/>
            <a:ext cx="1786255" cy="184785"/>
          </a:xfrm>
          <a:custGeom>
            <a:rect l="l" t="t" r="r" b="b"/>
            <a:pathLst>
              <a:path w="1786254" h="184785">
                <a:moveTo>
                  <a:pt x="1786127" y="0"/>
                </a:moveTo>
                <a:lnTo>
                  <a:pt x="0" y="0"/>
                </a:lnTo>
                <a:lnTo>
                  <a:pt x="0" y="184403"/>
                </a:lnTo>
                <a:lnTo>
                  <a:pt x="1786127" y="184403"/>
                </a:lnTo>
                <a:lnTo>
                  <a:pt x="1786127" y="0"/>
                </a:lnTo>
                <a:close/>
              </a:path>
            </a:pathLst>
          </a:custGeom>
          <a:solidFill>
            <a:srgbClr val="B1D234"/>
          </a:solidFill>
        </p:spPr>
        <p:txBody>
          <a:bodyPr wrap="square" lIns="0" tIns="0" rIns="0" bIns="0" rtlCol="0"/>
          <a:lstStyle/>
          <a:p/>
        </p:txBody>
      </p:sp>
      <p:sp>
        <p:nvSpPr>
          <p:cNvPr id="32" name="object 32"/>
          <p:cNvSpPr/>
          <p:nvPr/>
        </p:nvSpPr>
        <p:spPr>
          <a:xfrm>
            <a:off x="2150364" y="4242815"/>
            <a:ext cx="1690370" cy="184785"/>
          </a:xfrm>
          <a:custGeom>
            <a:rect l="l" t="t" r="r" b="b"/>
            <a:pathLst>
              <a:path w="1690370" h="184785">
                <a:moveTo>
                  <a:pt x="1690115" y="0"/>
                </a:moveTo>
                <a:lnTo>
                  <a:pt x="0" y="0"/>
                </a:lnTo>
                <a:lnTo>
                  <a:pt x="0" y="184403"/>
                </a:lnTo>
                <a:lnTo>
                  <a:pt x="1690115" y="184403"/>
                </a:lnTo>
                <a:lnTo>
                  <a:pt x="1690115" y="0"/>
                </a:lnTo>
                <a:close/>
              </a:path>
            </a:pathLst>
          </a:custGeom>
          <a:solidFill>
            <a:srgbClr val="B1D234"/>
          </a:solidFill>
        </p:spPr>
        <p:txBody>
          <a:bodyPr wrap="square" lIns="0" tIns="0" rIns="0" bIns="0" rtlCol="0"/>
          <a:lstStyle/>
          <a:p/>
        </p:txBody>
      </p:sp>
      <p:sp>
        <p:nvSpPr>
          <p:cNvPr id="33" name="object 33"/>
          <p:cNvSpPr/>
          <p:nvPr/>
        </p:nvSpPr>
        <p:spPr>
          <a:xfrm>
            <a:off x="2150364" y="4501896"/>
            <a:ext cx="1551940" cy="184785"/>
          </a:xfrm>
          <a:custGeom>
            <a:rect l="l" t="t" r="r" b="b"/>
            <a:pathLst>
              <a:path w="1551939" h="184785">
                <a:moveTo>
                  <a:pt x="1551432" y="0"/>
                </a:moveTo>
                <a:lnTo>
                  <a:pt x="0" y="0"/>
                </a:lnTo>
                <a:lnTo>
                  <a:pt x="0" y="184403"/>
                </a:lnTo>
                <a:lnTo>
                  <a:pt x="1551432" y="184403"/>
                </a:lnTo>
                <a:lnTo>
                  <a:pt x="1551432" y="0"/>
                </a:lnTo>
                <a:close/>
              </a:path>
            </a:pathLst>
          </a:custGeom>
          <a:solidFill>
            <a:srgbClr val="B1D234"/>
          </a:solidFill>
        </p:spPr>
        <p:txBody>
          <a:bodyPr wrap="square" lIns="0" tIns="0" rIns="0" bIns="0" rtlCol="0"/>
          <a:lstStyle/>
          <a:p/>
        </p:txBody>
      </p:sp>
      <p:sp>
        <p:nvSpPr>
          <p:cNvPr id="34" name="object 34"/>
          <p:cNvSpPr/>
          <p:nvPr/>
        </p:nvSpPr>
        <p:spPr>
          <a:xfrm>
            <a:off x="2150364" y="4759452"/>
            <a:ext cx="1531620" cy="186055"/>
          </a:xfrm>
          <a:custGeom>
            <a:rect l="l" t="t" r="r" b="b"/>
            <a:pathLst>
              <a:path w="1531620" h="186054">
                <a:moveTo>
                  <a:pt x="1531620" y="0"/>
                </a:moveTo>
                <a:lnTo>
                  <a:pt x="0" y="0"/>
                </a:lnTo>
                <a:lnTo>
                  <a:pt x="0" y="185928"/>
                </a:lnTo>
                <a:lnTo>
                  <a:pt x="1531620" y="185928"/>
                </a:lnTo>
                <a:lnTo>
                  <a:pt x="1531620" y="0"/>
                </a:lnTo>
                <a:close/>
              </a:path>
            </a:pathLst>
          </a:custGeom>
          <a:solidFill>
            <a:srgbClr val="B1D234"/>
          </a:solidFill>
        </p:spPr>
        <p:txBody>
          <a:bodyPr wrap="square" lIns="0" tIns="0" rIns="0" bIns="0" rtlCol="0"/>
          <a:lstStyle/>
          <a:p/>
        </p:txBody>
      </p:sp>
      <p:sp>
        <p:nvSpPr>
          <p:cNvPr id="35" name="object 35"/>
          <p:cNvSpPr/>
          <p:nvPr/>
        </p:nvSpPr>
        <p:spPr>
          <a:xfrm>
            <a:off x="2150364" y="5018532"/>
            <a:ext cx="1446530" cy="184785"/>
          </a:xfrm>
          <a:custGeom>
            <a:rect l="l" t="t" r="r" b="b"/>
            <a:pathLst>
              <a:path w="1446529" h="184785">
                <a:moveTo>
                  <a:pt x="1446276" y="0"/>
                </a:moveTo>
                <a:lnTo>
                  <a:pt x="0" y="0"/>
                </a:lnTo>
                <a:lnTo>
                  <a:pt x="0" y="184404"/>
                </a:lnTo>
                <a:lnTo>
                  <a:pt x="1446276" y="184404"/>
                </a:lnTo>
                <a:lnTo>
                  <a:pt x="1446276" y="0"/>
                </a:lnTo>
                <a:close/>
              </a:path>
            </a:pathLst>
          </a:custGeom>
          <a:solidFill>
            <a:srgbClr val="B1D234"/>
          </a:solidFill>
        </p:spPr>
        <p:txBody>
          <a:bodyPr wrap="square" lIns="0" tIns="0" rIns="0" bIns="0" rtlCol="0"/>
          <a:lstStyle/>
          <a:p/>
        </p:txBody>
      </p:sp>
      <p:sp>
        <p:nvSpPr>
          <p:cNvPr id="36" name="object 36"/>
          <p:cNvSpPr/>
          <p:nvPr/>
        </p:nvSpPr>
        <p:spPr>
          <a:xfrm>
            <a:off x="2150364" y="5277611"/>
            <a:ext cx="1148080" cy="184785"/>
          </a:xfrm>
          <a:custGeom>
            <a:rect l="l" t="t" r="r" b="b"/>
            <a:pathLst>
              <a:path w="1148079" h="184785">
                <a:moveTo>
                  <a:pt x="1147572" y="0"/>
                </a:moveTo>
                <a:lnTo>
                  <a:pt x="0" y="0"/>
                </a:lnTo>
                <a:lnTo>
                  <a:pt x="0" y="184403"/>
                </a:lnTo>
                <a:lnTo>
                  <a:pt x="1147572" y="184403"/>
                </a:lnTo>
                <a:lnTo>
                  <a:pt x="1147572" y="0"/>
                </a:lnTo>
                <a:close/>
              </a:path>
            </a:pathLst>
          </a:custGeom>
          <a:solidFill>
            <a:srgbClr val="B1D234"/>
          </a:solidFill>
        </p:spPr>
        <p:txBody>
          <a:bodyPr wrap="square" lIns="0" tIns="0" rIns="0" bIns="0" rtlCol="0"/>
          <a:lstStyle/>
          <a:p/>
        </p:txBody>
      </p:sp>
      <p:sp>
        <p:nvSpPr>
          <p:cNvPr id="37" name="object 37"/>
          <p:cNvSpPr/>
          <p:nvPr/>
        </p:nvSpPr>
        <p:spPr>
          <a:xfrm>
            <a:off x="2150364" y="5536691"/>
            <a:ext cx="1085215" cy="184785"/>
          </a:xfrm>
          <a:custGeom>
            <a:rect l="l" t="t" r="r" b="b"/>
            <a:pathLst>
              <a:path w="1085214" h="184785">
                <a:moveTo>
                  <a:pt x="1085088" y="0"/>
                </a:moveTo>
                <a:lnTo>
                  <a:pt x="0" y="0"/>
                </a:lnTo>
                <a:lnTo>
                  <a:pt x="0" y="184404"/>
                </a:lnTo>
                <a:lnTo>
                  <a:pt x="1085088" y="184404"/>
                </a:lnTo>
                <a:lnTo>
                  <a:pt x="1085088" y="0"/>
                </a:lnTo>
                <a:close/>
              </a:path>
            </a:pathLst>
          </a:custGeom>
          <a:solidFill>
            <a:srgbClr val="B1D234"/>
          </a:solidFill>
        </p:spPr>
        <p:txBody>
          <a:bodyPr wrap="square" lIns="0" tIns="0" rIns="0" bIns="0" rtlCol="0"/>
          <a:lstStyle/>
          <a:p/>
        </p:txBody>
      </p:sp>
      <p:sp>
        <p:nvSpPr>
          <p:cNvPr id="38" name="object 38"/>
          <p:cNvSpPr/>
          <p:nvPr/>
        </p:nvSpPr>
        <p:spPr>
          <a:xfrm>
            <a:off x="2150364" y="5794247"/>
            <a:ext cx="797560" cy="184785"/>
          </a:xfrm>
          <a:custGeom>
            <a:rect l="l" t="t" r="r" b="b"/>
            <a:pathLst>
              <a:path w="797560" h="184785">
                <a:moveTo>
                  <a:pt x="797052" y="0"/>
                </a:moveTo>
                <a:lnTo>
                  <a:pt x="0" y="0"/>
                </a:lnTo>
                <a:lnTo>
                  <a:pt x="0" y="184403"/>
                </a:lnTo>
                <a:lnTo>
                  <a:pt x="797052" y="184403"/>
                </a:lnTo>
                <a:lnTo>
                  <a:pt x="797052" y="0"/>
                </a:lnTo>
                <a:close/>
              </a:path>
            </a:pathLst>
          </a:custGeom>
          <a:solidFill>
            <a:srgbClr val="B1D234"/>
          </a:solidFill>
        </p:spPr>
        <p:txBody>
          <a:bodyPr wrap="square" lIns="0" tIns="0" rIns="0" bIns="0" rtlCol="0"/>
          <a:lstStyle/>
          <a:p/>
        </p:txBody>
      </p:sp>
      <p:sp>
        <p:nvSpPr>
          <p:cNvPr id="39" name="object 39"/>
          <p:cNvSpPr/>
          <p:nvPr/>
        </p:nvSpPr>
        <p:spPr>
          <a:xfrm>
            <a:off x="2150364" y="6053328"/>
            <a:ext cx="676910" cy="184785"/>
          </a:xfrm>
          <a:custGeom>
            <a:rect l="l" t="t" r="r" b="b"/>
            <a:pathLst>
              <a:path w="676910" h="184785">
                <a:moveTo>
                  <a:pt x="676656" y="0"/>
                </a:moveTo>
                <a:lnTo>
                  <a:pt x="0" y="0"/>
                </a:lnTo>
                <a:lnTo>
                  <a:pt x="0" y="184404"/>
                </a:lnTo>
                <a:lnTo>
                  <a:pt x="676656" y="184404"/>
                </a:lnTo>
                <a:lnTo>
                  <a:pt x="676656" y="0"/>
                </a:lnTo>
                <a:close/>
              </a:path>
            </a:pathLst>
          </a:custGeom>
          <a:solidFill>
            <a:srgbClr val="B1D234"/>
          </a:solidFill>
        </p:spPr>
        <p:txBody>
          <a:bodyPr wrap="square" lIns="0" tIns="0" rIns="0" bIns="0" rtlCol="0"/>
          <a:lstStyle/>
          <a:p/>
        </p:txBody>
      </p:sp>
      <p:sp>
        <p:nvSpPr>
          <p:cNvPr id="40" name="object 40"/>
          <p:cNvSpPr/>
          <p:nvPr/>
        </p:nvSpPr>
        <p:spPr>
          <a:xfrm>
            <a:off x="2150364" y="3726179"/>
            <a:ext cx="1811020" cy="184785"/>
          </a:xfrm>
          <a:custGeom>
            <a:rect l="l" t="t" r="r" b="b"/>
            <a:pathLst>
              <a:path w="1811020" h="184785">
                <a:moveTo>
                  <a:pt x="1810512" y="0"/>
                </a:moveTo>
                <a:lnTo>
                  <a:pt x="0" y="0"/>
                </a:lnTo>
                <a:lnTo>
                  <a:pt x="0" y="184404"/>
                </a:lnTo>
                <a:lnTo>
                  <a:pt x="1810512" y="184404"/>
                </a:lnTo>
                <a:lnTo>
                  <a:pt x="1810512" y="0"/>
                </a:lnTo>
                <a:close/>
              </a:path>
            </a:pathLst>
          </a:custGeom>
          <a:ln w="9525">
            <a:solidFill>
              <a:srgbClr val="B1D234"/>
            </a:solidFill>
          </a:ln>
        </p:spPr>
        <p:txBody>
          <a:bodyPr wrap="square" lIns="0" tIns="0" rIns="0" bIns="0" rtlCol="0"/>
          <a:lstStyle/>
          <a:p/>
        </p:txBody>
      </p:sp>
      <p:sp>
        <p:nvSpPr>
          <p:cNvPr id="41" name="object 41"/>
          <p:cNvSpPr/>
          <p:nvPr/>
        </p:nvSpPr>
        <p:spPr>
          <a:xfrm>
            <a:off x="2150364" y="3983735"/>
            <a:ext cx="1786255" cy="184785"/>
          </a:xfrm>
          <a:custGeom>
            <a:rect l="l" t="t" r="r" b="b"/>
            <a:pathLst>
              <a:path w="1786254" h="184785">
                <a:moveTo>
                  <a:pt x="1786127" y="0"/>
                </a:moveTo>
                <a:lnTo>
                  <a:pt x="0" y="0"/>
                </a:lnTo>
                <a:lnTo>
                  <a:pt x="0" y="184403"/>
                </a:lnTo>
                <a:lnTo>
                  <a:pt x="1786127" y="184403"/>
                </a:lnTo>
                <a:lnTo>
                  <a:pt x="1786127" y="0"/>
                </a:lnTo>
                <a:close/>
              </a:path>
            </a:pathLst>
          </a:custGeom>
          <a:ln w="9525">
            <a:solidFill>
              <a:srgbClr val="B1D234"/>
            </a:solidFill>
          </a:ln>
        </p:spPr>
        <p:txBody>
          <a:bodyPr wrap="square" lIns="0" tIns="0" rIns="0" bIns="0" rtlCol="0"/>
          <a:lstStyle/>
          <a:p/>
        </p:txBody>
      </p:sp>
      <p:sp>
        <p:nvSpPr>
          <p:cNvPr id="42" name="object 42"/>
          <p:cNvSpPr/>
          <p:nvPr/>
        </p:nvSpPr>
        <p:spPr>
          <a:xfrm>
            <a:off x="2150364" y="4242815"/>
            <a:ext cx="1690370" cy="184785"/>
          </a:xfrm>
          <a:custGeom>
            <a:rect l="l" t="t" r="r" b="b"/>
            <a:pathLst>
              <a:path w="1690370" h="184785">
                <a:moveTo>
                  <a:pt x="1690115" y="0"/>
                </a:moveTo>
                <a:lnTo>
                  <a:pt x="0" y="0"/>
                </a:lnTo>
                <a:lnTo>
                  <a:pt x="0" y="184403"/>
                </a:lnTo>
                <a:lnTo>
                  <a:pt x="1690115" y="184403"/>
                </a:lnTo>
                <a:lnTo>
                  <a:pt x="1690115" y="0"/>
                </a:lnTo>
                <a:close/>
              </a:path>
            </a:pathLst>
          </a:custGeom>
          <a:ln w="9525">
            <a:solidFill>
              <a:srgbClr val="B1D234"/>
            </a:solidFill>
          </a:ln>
        </p:spPr>
        <p:txBody>
          <a:bodyPr wrap="square" lIns="0" tIns="0" rIns="0" bIns="0" rtlCol="0"/>
          <a:lstStyle/>
          <a:p/>
        </p:txBody>
      </p:sp>
      <p:sp>
        <p:nvSpPr>
          <p:cNvPr id="43" name="object 43"/>
          <p:cNvSpPr/>
          <p:nvPr/>
        </p:nvSpPr>
        <p:spPr>
          <a:xfrm>
            <a:off x="2150364" y="4501896"/>
            <a:ext cx="1551940" cy="184785"/>
          </a:xfrm>
          <a:custGeom>
            <a:rect l="l" t="t" r="r" b="b"/>
            <a:pathLst>
              <a:path w="1551939" h="184785">
                <a:moveTo>
                  <a:pt x="1551432" y="0"/>
                </a:moveTo>
                <a:lnTo>
                  <a:pt x="0" y="0"/>
                </a:lnTo>
                <a:lnTo>
                  <a:pt x="0" y="184403"/>
                </a:lnTo>
                <a:lnTo>
                  <a:pt x="1551432" y="184403"/>
                </a:lnTo>
                <a:lnTo>
                  <a:pt x="1551432" y="0"/>
                </a:lnTo>
                <a:close/>
              </a:path>
            </a:pathLst>
          </a:custGeom>
          <a:ln w="9525">
            <a:solidFill>
              <a:srgbClr val="B1D234"/>
            </a:solidFill>
          </a:ln>
        </p:spPr>
        <p:txBody>
          <a:bodyPr wrap="square" lIns="0" tIns="0" rIns="0" bIns="0" rtlCol="0"/>
          <a:lstStyle/>
          <a:p/>
        </p:txBody>
      </p:sp>
      <p:sp>
        <p:nvSpPr>
          <p:cNvPr id="44" name="object 44"/>
          <p:cNvSpPr/>
          <p:nvPr/>
        </p:nvSpPr>
        <p:spPr>
          <a:xfrm>
            <a:off x="2150364" y="4759452"/>
            <a:ext cx="1531620" cy="186055"/>
          </a:xfrm>
          <a:custGeom>
            <a:rect l="l" t="t" r="r" b="b"/>
            <a:pathLst>
              <a:path w="1531620" h="186054">
                <a:moveTo>
                  <a:pt x="1531620" y="0"/>
                </a:moveTo>
                <a:lnTo>
                  <a:pt x="0" y="0"/>
                </a:lnTo>
                <a:lnTo>
                  <a:pt x="0" y="185928"/>
                </a:lnTo>
                <a:lnTo>
                  <a:pt x="1531620" y="185928"/>
                </a:lnTo>
                <a:lnTo>
                  <a:pt x="1531620" y="0"/>
                </a:lnTo>
                <a:close/>
              </a:path>
            </a:pathLst>
          </a:custGeom>
          <a:ln w="9525">
            <a:solidFill>
              <a:srgbClr val="B1D234"/>
            </a:solidFill>
          </a:ln>
        </p:spPr>
        <p:txBody>
          <a:bodyPr wrap="square" lIns="0" tIns="0" rIns="0" bIns="0" rtlCol="0"/>
          <a:lstStyle/>
          <a:p/>
        </p:txBody>
      </p:sp>
      <p:sp>
        <p:nvSpPr>
          <p:cNvPr id="45" name="object 45"/>
          <p:cNvSpPr/>
          <p:nvPr/>
        </p:nvSpPr>
        <p:spPr>
          <a:xfrm>
            <a:off x="2150364" y="5018532"/>
            <a:ext cx="1446530" cy="184785"/>
          </a:xfrm>
          <a:custGeom>
            <a:rect l="l" t="t" r="r" b="b"/>
            <a:pathLst>
              <a:path w="1446529" h="184785">
                <a:moveTo>
                  <a:pt x="1446276" y="0"/>
                </a:moveTo>
                <a:lnTo>
                  <a:pt x="0" y="0"/>
                </a:lnTo>
                <a:lnTo>
                  <a:pt x="0" y="184404"/>
                </a:lnTo>
                <a:lnTo>
                  <a:pt x="1446276" y="184404"/>
                </a:lnTo>
                <a:lnTo>
                  <a:pt x="1446276" y="0"/>
                </a:lnTo>
                <a:close/>
              </a:path>
            </a:pathLst>
          </a:custGeom>
          <a:ln w="9524">
            <a:solidFill>
              <a:srgbClr val="B1D234"/>
            </a:solidFill>
          </a:ln>
        </p:spPr>
        <p:txBody>
          <a:bodyPr wrap="square" lIns="0" tIns="0" rIns="0" bIns="0" rtlCol="0"/>
          <a:lstStyle/>
          <a:p/>
        </p:txBody>
      </p:sp>
      <p:sp>
        <p:nvSpPr>
          <p:cNvPr id="46" name="object 46"/>
          <p:cNvSpPr/>
          <p:nvPr/>
        </p:nvSpPr>
        <p:spPr>
          <a:xfrm>
            <a:off x="2150364" y="5277611"/>
            <a:ext cx="1148080" cy="184785"/>
          </a:xfrm>
          <a:custGeom>
            <a:rect l="l" t="t" r="r" b="b"/>
            <a:pathLst>
              <a:path w="1148079" h="184785">
                <a:moveTo>
                  <a:pt x="1147572" y="0"/>
                </a:moveTo>
                <a:lnTo>
                  <a:pt x="0" y="0"/>
                </a:lnTo>
                <a:lnTo>
                  <a:pt x="0" y="184403"/>
                </a:lnTo>
                <a:lnTo>
                  <a:pt x="1147572" y="184403"/>
                </a:lnTo>
                <a:lnTo>
                  <a:pt x="1147572" y="0"/>
                </a:lnTo>
                <a:close/>
              </a:path>
            </a:pathLst>
          </a:custGeom>
          <a:ln w="9525">
            <a:solidFill>
              <a:srgbClr val="B1D234"/>
            </a:solidFill>
          </a:ln>
        </p:spPr>
        <p:txBody>
          <a:bodyPr wrap="square" lIns="0" tIns="0" rIns="0" bIns="0" rtlCol="0"/>
          <a:lstStyle/>
          <a:p/>
        </p:txBody>
      </p:sp>
      <p:sp>
        <p:nvSpPr>
          <p:cNvPr id="47" name="object 47"/>
          <p:cNvSpPr/>
          <p:nvPr/>
        </p:nvSpPr>
        <p:spPr>
          <a:xfrm>
            <a:off x="2150364" y="5536691"/>
            <a:ext cx="1085215" cy="184785"/>
          </a:xfrm>
          <a:custGeom>
            <a:rect l="l" t="t" r="r" b="b"/>
            <a:pathLst>
              <a:path w="1085214" h="184785">
                <a:moveTo>
                  <a:pt x="1085088" y="0"/>
                </a:moveTo>
                <a:lnTo>
                  <a:pt x="0" y="0"/>
                </a:lnTo>
                <a:lnTo>
                  <a:pt x="0" y="184404"/>
                </a:lnTo>
                <a:lnTo>
                  <a:pt x="1085088" y="184404"/>
                </a:lnTo>
                <a:lnTo>
                  <a:pt x="1085088" y="0"/>
                </a:lnTo>
                <a:close/>
              </a:path>
            </a:pathLst>
          </a:custGeom>
          <a:ln w="9524">
            <a:solidFill>
              <a:srgbClr val="B1D234"/>
            </a:solidFill>
          </a:ln>
        </p:spPr>
        <p:txBody>
          <a:bodyPr wrap="square" lIns="0" tIns="0" rIns="0" bIns="0" rtlCol="0"/>
          <a:lstStyle/>
          <a:p/>
        </p:txBody>
      </p:sp>
      <p:sp>
        <p:nvSpPr>
          <p:cNvPr id="48" name="object 48"/>
          <p:cNvSpPr/>
          <p:nvPr/>
        </p:nvSpPr>
        <p:spPr>
          <a:xfrm>
            <a:off x="2150364" y="5794247"/>
            <a:ext cx="797560" cy="184785"/>
          </a:xfrm>
          <a:custGeom>
            <a:rect l="l" t="t" r="r" b="b"/>
            <a:pathLst>
              <a:path w="797560" h="184785">
                <a:moveTo>
                  <a:pt x="797052" y="0"/>
                </a:moveTo>
                <a:lnTo>
                  <a:pt x="0" y="0"/>
                </a:lnTo>
                <a:lnTo>
                  <a:pt x="0" y="184403"/>
                </a:lnTo>
                <a:lnTo>
                  <a:pt x="797052" y="184403"/>
                </a:lnTo>
                <a:lnTo>
                  <a:pt x="797052" y="0"/>
                </a:lnTo>
                <a:close/>
              </a:path>
            </a:pathLst>
          </a:custGeom>
          <a:ln w="9525">
            <a:solidFill>
              <a:srgbClr val="B1D234"/>
            </a:solidFill>
          </a:ln>
        </p:spPr>
        <p:txBody>
          <a:bodyPr wrap="square" lIns="0" tIns="0" rIns="0" bIns="0" rtlCol="0"/>
          <a:lstStyle/>
          <a:p/>
        </p:txBody>
      </p:sp>
      <p:sp>
        <p:nvSpPr>
          <p:cNvPr id="49" name="object 49"/>
          <p:cNvSpPr/>
          <p:nvPr/>
        </p:nvSpPr>
        <p:spPr>
          <a:xfrm>
            <a:off x="2150364" y="6053328"/>
            <a:ext cx="676910" cy="184785"/>
          </a:xfrm>
          <a:custGeom>
            <a:rect l="l" t="t" r="r" b="b"/>
            <a:pathLst>
              <a:path w="676910" h="184785">
                <a:moveTo>
                  <a:pt x="676656" y="0"/>
                </a:moveTo>
                <a:lnTo>
                  <a:pt x="0" y="0"/>
                </a:lnTo>
                <a:lnTo>
                  <a:pt x="0" y="184404"/>
                </a:lnTo>
                <a:lnTo>
                  <a:pt x="676656" y="184404"/>
                </a:lnTo>
                <a:lnTo>
                  <a:pt x="676656" y="0"/>
                </a:lnTo>
                <a:close/>
              </a:path>
            </a:pathLst>
          </a:custGeom>
          <a:ln w="9525">
            <a:solidFill>
              <a:srgbClr val="B1D234"/>
            </a:solidFill>
          </a:ln>
        </p:spPr>
        <p:txBody>
          <a:bodyPr wrap="square" lIns="0" tIns="0" rIns="0" bIns="0" rtlCol="0"/>
          <a:lstStyle/>
          <a:p/>
        </p:txBody>
      </p:sp>
      <p:sp>
        <p:nvSpPr>
          <p:cNvPr id="50" name="object 50"/>
          <p:cNvSpPr/>
          <p:nvPr/>
        </p:nvSpPr>
        <p:spPr>
          <a:xfrm flipH="1">
            <a:off x="2150364" y="2912364"/>
            <a:ext cx="0" cy="3362325"/>
          </a:xfrm>
          <a:custGeom>
            <a:rect l="l" t="t" r="r" b="b"/>
            <a:pathLst>
              <a:path h="3362325">
                <a:moveTo>
                  <a:pt x="0" y="0"/>
                </a:moveTo>
                <a:lnTo>
                  <a:pt x="0" y="3361944"/>
                </a:lnTo>
              </a:path>
            </a:pathLst>
          </a:custGeom>
          <a:ln w="9525">
            <a:solidFill>
              <a:srgbClr val="D9D9D9"/>
            </a:solidFill>
          </a:ln>
        </p:spPr>
        <p:txBody>
          <a:bodyPr wrap="square" lIns="0" tIns="0" rIns="0" bIns="0" rtlCol="0"/>
          <a:lstStyle/>
          <a:p/>
        </p:txBody>
      </p:sp>
      <p:sp>
        <p:nvSpPr>
          <p:cNvPr id="51" name="object 51"/>
          <p:cNvSpPr txBox="1"/>
          <p:nvPr/>
        </p:nvSpPr>
        <p:spPr>
          <a:xfrm>
            <a:off x="4467225" y="2949066"/>
            <a:ext cx="591820" cy="445134"/>
          </a:xfrm>
          <a:prstGeom prst="rect">
            <a:avLst/>
          </a:prstGeom>
        </p:spPr>
        <p:txBody>
          <a:bodyPr vert="horz" wrap="square" lIns="0" tIns="13335" rIns="0" bIns="0" rtlCol="0">
            <a:spAutoFit/>
          </a:bodyPr>
          <a:lstStyle/>
          <a:p>
            <a:pPr marL="189865">
              <a:lnSpc>
                <a:spcPct val="100000"/>
              </a:lnSpc>
              <a:spcBef>
                <a:spcPts val="105"/>
              </a:spcBef>
            </a:pPr>
            <a:r>
              <a:rPr sz="1050">
                <a:solidFill>
                  <a:srgbClr val="585858"/>
                </a:solidFill>
                <a:latin typeface="微软雅黑"/>
                <a:cs typeface="微软雅黑"/>
              </a:rPr>
              <a:t>50.6%</a:t>
            </a:r>
            <a:endParaRPr sz="1050">
              <a:latin typeface="微软雅黑"/>
              <a:cs typeface="微软雅黑"/>
            </a:endParaRPr>
          </a:p>
          <a:p>
            <a:pPr marL="12700">
              <a:lnSpc>
                <a:spcPct val="100000"/>
              </a:lnSpc>
              <a:spcBef>
                <a:spcPts val="775"/>
              </a:spcBef>
            </a:pPr>
            <a:r>
              <a:rPr sz="1050">
                <a:solidFill>
                  <a:srgbClr val="585858"/>
                </a:solidFill>
                <a:latin typeface="微软雅黑"/>
                <a:cs typeface="微软雅黑"/>
              </a:rPr>
              <a:t>46.9%</a:t>
            </a:r>
            <a:endParaRPr sz="1050">
              <a:latin typeface="微软雅黑"/>
              <a:cs typeface="微软雅黑"/>
            </a:endParaRPr>
          </a:p>
        </p:txBody>
      </p:sp>
      <p:sp>
        <p:nvSpPr>
          <p:cNvPr id="67" name="object 67"/>
          <p:cNvSpPr txBox="1"/>
          <p:nvPr/>
        </p:nvSpPr>
        <p:spPr>
          <a:xfrm>
            <a:off x="10802239" y="6563522"/>
            <a:ext cx="1221740" cy="160655"/>
          </a:xfrm>
          <a:prstGeom prst="rect">
            <a:avLst/>
          </a:prstGeom>
        </p:spPr>
        <p:txBody>
          <a:bodyPr vert="horz" wrap="square" lIns="0" tIns="19050" rIns="0" bIns="0" rtlCol="0">
            <a:spAutoFit/>
          </a:bodyPr>
          <a:lstStyle/>
          <a:p>
            <a:pPr marL="12700">
              <a:lnSpc>
                <a:spcPct val="100000"/>
              </a:lnSpc>
              <a:spcBef>
                <a:spcPts val="150"/>
              </a:spcBef>
              <a:tabLst>
                <a:tab pos="1063625"/>
              </a:tabLst>
            </a:pPr>
            <a:r>
              <a:rPr sz="700" spc="-5">
                <a:solidFill>
                  <a:srgbClr val="7E7E7E"/>
                </a:solidFill>
                <a:latin typeface="Arial"/>
                <a:cs typeface="Arial"/>
                <a:hlinkClick r:id="rId4"/>
              </a:rPr>
              <a:t>www.iresearch.com.cn</a:t>
            </a:r>
            <a:r>
              <a:rPr sz="700" spc="-5">
                <a:solidFill>
                  <a:srgbClr val="7E7E7E"/>
                </a:solidFill>
                <a:latin typeface="Arial"/>
                <a:cs typeface="Arial"/>
              </a:rPr>
              <a:t>	</a:t>
            </a:r>
            <a:fld id="{81D60167-4931-47E6-BA6A-407CBD079E47}" type="slidenum">
              <a:rPr sz="800">
                <a:solidFill>
                  <a:srgbClr val="7E7E7E"/>
                </a:solidFill>
                <a:latin typeface="微软雅黑"/>
                <a:cs typeface="微软雅黑"/>
              </a:rPr>
              <a:t>19</a:t>
            </a:fld>
            <a:endParaRPr sz="800">
              <a:latin typeface="微软雅黑"/>
              <a:cs typeface="微软雅黑"/>
            </a:endParaRPr>
          </a:p>
        </p:txBody>
      </p:sp>
      <p:sp>
        <p:nvSpPr>
          <p:cNvPr id="68" name="object 68"/>
          <p:cNvSpPr txBox="1"/>
          <p:nvPr/>
        </p:nvSpPr>
        <p:spPr>
          <a:xfrm>
            <a:off x="523748" y="6587887"/>
            <a:ext cx="1001394" cy="124460"/>
          </a:xfrm>
          <a:prstGeom prst="rect">
            <a:avLst/>
          </a:prstGeom>
        </p:spPr>
        <p:txBody>
          <a:bodyPr vert="horz" wrap="square" lIns="0" tIns="3810" rIns="0" bIns="0" rtlCol="0">
            <a:spAutoFit/>
          </a:bodyPr>
          <a:lstStyle/>
          <a:p>
            <a:pPr marL="12700">
              <a:lnSpc>
                <a:spcPct val="100000"/>
              </a:lnSpc>
              <a:spcBef>
                <a:spcPts val="30"/>
              </a:spcBef>
            </a:pPr>
            <a:r>
              <a:rPr sz="700" spc="-10">
                <a:solidFill>
                  <a:srgbClr val="7E7E7E"/>
                </a:solidFill>
                <a:latin typeface="Arial"/>
                <a:cs typeface="Arial"/>
              </a:rPr>
              <a:t>©2023.12 </a:t>
            </a:r>
            <a:r>
              <a:rPr sz="700" spc="-5">
                <a:solidFill>
                  <a:srgbClr val="7E7E7E"/>
                </a:solidFill>
                <a:latin typeface="Arial"/>
                <a:cs typeface="Arial"/>
              </a:rPr>
              <a:t>iResearch</a:t>
            </a:r>
            <a:r>
              <a:rPr sz="700" spc="1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69" name="object 69"/>
          <p:cNvSpPr txBox="1"/>
          <p:nvPr/>
        </p:nvSpPr>
        <p:spPr>
          <a:xfrm>
            <a:off x="5009134" y="6587887"/>
            <a:ext cx="911860" cy="124460"/>
          </a:xfrm>
          <a:prstGeom prst="rect">
            <a:avLst/>
          </a:prstGeom>
        </p:spPr>
        <p:txBody>
          <a:bodyPr vert="horz" wrap="square" lIns="0" tIns="3810" rIns="0" bIns="0" rtlCol="0">
            <a:spAutoFit/>
          </a:bodyPr>
          <a:lstStyle/>
          <a:p>
            <a:pPr marL="12700">
              <a:lnSpc>
                <a:spcPct val="100000"/>
              </a:lnSpc>
              <a:spcBef>
                <a:spcPts val="30"/>
              </a:spcBef>
            </a:pPr>
            <a:r>
              <a:rPr sz="700" spc="-20">
                <a:solidFill>
                  <a:srgbClr val="7E7E7E"/>
                </a:solidFill>
                <a:latin typeface="Arial"/>
                <a:cs typeface="Arial"/>
                <a:hlinkClick r:id="rId4"/>
              </a:rPr>
              <a:t>www</a:t>
            </a:r>
            <a:r>
              <a:rPr sz="700" spc="-5">
                <a:solidFill>
                  <a:srgbClr val="7E7E7E"/>
                </a:solidFill>
                <a:latin typeface="Arial"/>
                <a:cs typeface="Arial"/>
                <a:hlinkClick r:id="rId4"/>
              </a:rPr>
              <a:t>.i</a:t>
            </a:r>
            <a:r>
              <a:rPr sz="700" spc="-10">
                <a:solidFill>
                  <a:srgbClr val="7E7E7E"/>
                </a:solidFill>
                <a:latin typeface="Arial"/>
                <a:cs typeface="Arial"/>
                <a:hlinkClick r:id="rId4"/>
              </a:rPr>
              <a:t>re</a:t>
            </a:r>
            <a:r>
              <a:rPr sz="700" spc="-5">
                <a:solidFill>
                  <a:srgbClr val="7E7E7E"/>
                </a:solidFill>
                <a:latin typeface="Arial"/>
                <a:cs typeface="Arial"/>
                <a:hlinkClick r:id="rId4"/>
              </a:rPr>
              <a:t>s</a:t>
            </a:r>
            <a:r>
              <a:rPr sz="700" spc="-10">
                <a:solidFill>
                  <a:srgbClr val="7E7E7E"/>
                </a:solidFill>
                <a:latin typeface="Arial"/>
                <a:cs typeface="Arial"/>
                <a:hlinkClick r:id="rId4"/>
              </a:rPr>
              <a:t>ear</a:t>
            </a:r>
            <a:r>
              <a:rPr sz="700" spc="-5">
                <a:solidFill>
                  <a:srgbClr val="7E7E7E"/>
                </a:solidFill>
                <a:latin typeface="Arial"/>
                <a:cs typeface="Arial"/>
                <a:hlinkClick r:id="rId4"/>
              </a:rPr>
              <a:t>c</a:t>
            </a:r>
            <a:r>
              <a:rPr sz="700">
                <a:solidFill>
                  <a:srgbClr val="7E7E7E"/>
                </a:solidFill>
                <a:latin typeface="Arial"/>
                <a:cs typeface="Arial"/>
                <a:hlinkClick r:id="rId4"/>
              </a:rPr>
              <a:t>h</a:t>
            </a:r>
            <a:r>
              <a:rPr sz="700" spc="-5">
                <a:solidFill>
                  <a:srgbClr val="7E7E7E"/>
                </a:solidFill>
                <a:latin typeface="Arial"/>
                <a:cs typeface="Arial"/>
                <a:hlinkClick r:id="rId4"/>
              </a:rPr>
              <a:t>.c</a:t>
            </a:r>
            <a:r>
              <a:rPr sz="700" spc="-10">
                <a:solidFill>
                  <a:srgbClr val="7E7E7E"/>
                </a:solidFill>
                <a:latin typeface="Arial"/>
                <a:cs typeface="Arial"/>
                <a:hlinkClick r:id="rId4"/>
              </a:rPr>
              <a:t>o</a:t>
            </a:r>
            <a:r>
              <a:rPr sz="700" spc="10">
                <a:solidFill>
                  <a:srgbClr val="7E7E7E"/>
                </a:solidFill>
                <a:latin typeface="Arial"/>
                <a:cs typeface="Arial"/>
                <a:hlinkClick r:id="rId4"/>
              </a:rPr>
              <a:t>m</a:t>
            </a:r>
            <a:r>
              <a:rPr sz="700" spc="-5">
                <a:solidFill>
                  <a:srgbClr val="7E7E7E"/>
                </a:solidFill>
                <a:latin typeface="Arial"/>
                <a:cs typeface="Arial"/>
                <a:hlinkClick r:id="rId4"/>
              </a:rPr>
              <a:t>.cn</a:t>
            </a:r>
            <a:endParaRPr sz="700">
              <a:latin typeface="Arial"/>
              <a:cs typeface="Arial"/>
            </a:endParaRPr>
          </a:p>
        </p:txBody>
      </p:sp>
      <p:sp>
        <p:nvSpPr>
          <p:cNvPr id="70" name="object 70"/>
          <p:cNvSpPr txBox="1"/>
          <p:nvPr/>
        </p:nvSpPr>
        <p:spPr>
          <a:xfrm>
            <a:off x="6316471" y="6588801"/>
            <a:ext cx="1001394" cy="124460"/>
          </a:xfrm>
          <a:prstGeom prst="rect">
            <a:avLst/>
          </a:prstGeom>
        </p:spPr>
        <p:txBody>
          <a:bodyPr vert="horz" wrap="square" lIns="0" tIns="3810" rIns="0" bIns="0" rtlCol="0">
            <a:spAutoFit/>
          </a:bodyPr>
          <a:lstStyle/>
          <a:p>
            <a:pPr marL="12700">
              <a:lnSpc>
                <a:spcPct val="100000"/>
              </a:lnSpc>
              <a:spcBef>
                <a:spcPts val="30"/>
              </a:spcBef>
            </a:pPr>
            <a:r>
              <a:rPr sz="700" spc="-10">
                <a:solidFill>
                  <a:srgbClr val="7E7E7E"/>
                </a:solidFill>
                <a:latin typeface="Arial"/>
                <a:cs typeface="Arial"/>
              </a:rPr>
              <a:t>©2023.12 </a:t>
            </a:r>
            <a:r>
              <a:rPr sz="700" spc="-5">
                <a:solidFill>
                  <a:srgbClr val="7E7E7E"/>
                </a:solidFill>
                <a:latin typeface="Arial"/>
                <a:cs typeface="Arial"/>
              </a:rPr>
              <a:t>iResearch</a:t>
            </a:r>
            <a:r>
              <a:rPr sz="700" spc="1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52" name="object 52"/>
          <p:cNvSpPr txBox="1"/>
          <p:nvPr/>
        </p:nvSpPr>
        <p:spPr>
          <a:xfrm>
            <a:off x="4207509" y="3466591"/>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585858"/>
                </a:solidFill>
                <a:latin typeface="微软雅黑"/>
                <a:cs typeface="微软雅黑"/>
              </a:rPr>
              <a:t>41.5%</a:t>
            </a:r>
            <a:endParaRPr sz="1050">
              <a:latin typeface="微软雅黑"/>
              <a:cs typeface="微软雅黑"/>
            </a:endParaRPr>
          </a:p>
        </p:txBody>
      </p:sp>
      <p:sp>
        <p:nvSpPr>
          <p:cNvPr id="53" name="object 53"/>
          <p:cNvSpPr txBox="1"/>
          <p:nvPr/>
        </p:nvSpPr>
        <p:spPr>
          <a:xfrm>
            <a:off x="4000880" y="3725036"/>
            <a:ext cx="438150" cy="445770"/>
          </a:xfrm>
          <a:prstGeom prst="rect">
            <a:avLst/>
          </a:prstGeom>
        </p:spPr>
        <p:txBody>
          <a:bodyPr vert="horz" wrap="square" lIns="0" tIns="13335" rIns="0" bIns="0" rtlCol="0">
            <a:spAutoFit/>
          </a:bodyPr>
          <a:lstStyle/>
          <a:p>
            <a:pPr marL="36830">
              <a:lnSpc>
                <a:spcPct val="100000"/>
              </a:lnSpc>
              <a:spcBef>
                <a:spcPts val="105"/>
              </a:spcBef>
            </a:pPr>
            <a:r>
              <a:rPr sz="1050">
                <a:solidFill>
                  <a:srgbClr val="585858"/>
                </a:solidFill>
                <a:latin typeface="微软雅黑"/>
                <a:cs typeface="微软雅黑"/>
              </a:rPr>
              <a:t>37.7%</a:t>
            </a:r>
            <a:endParaRPr sz="1050">
              <a:latin typeface="微软雅黑"/>
              <a:cs typeface="微软雅黑"/>
            </a:endParaRPr>
          </a:p>
          <a:p>
            <a:pPr marL="12700">
              <a:lnSpc>
                <a:spcPct val="100000"/>
              </a:lnSpc>
              <a:spcBef>
                <a:spcPts val="780"/>
              </a:spcBef>
            </a:pPr>
            <a:r>
              <a:rPr sz="1050">
                <a:solidFill>
                  <a:srgbClr val="585858"/>
                </a:solidFill>
                <a:latin typeface="微软雅黑"/>
                <a:cs typeface="微软雅黑"/>
              </a:rPr>
              <a:t>37.2%</a:t>
            </a:r>
            <a:endParaRPr sz="1050">
              <a:latin typeface="微软雅黑"/>
              <a:cs typeface="微软雅黑"/>
            </a:endParaRPr>
          </a:p>
        </p:txBody>
      </p:sp>
      <p:sp>
        <p:nvSpPr>
          <p:cNvPr id="54" name="object 54"/>
          <p:cNvSpPr txBox="1"/>
          <p:nvPr/>
        </p:nvSpPr>
        <p:spPr>
          <a:xfrm>
            <a:off x="3659885" y="4242561"/>
            <a:ext cx="659130" cy="962660"/>
          </a:xfrm>
          <a:prstGeom prst="rect">
            <a:avLst/>
          </a:prstGeom>
        </p:spPr>
        <p:txBody>
          <a:bodyPr vert="horz" wrap="square" lIns="0" tIns="13335" rIns="0" bIns="0" rtlCol="0">
            <a:spAutoFit/>
          </a:bodyPr>
          <a:lstStyle/>
          <a:p>
            <a:pPr marL="257175">
              <a:lnSpc>
                <a:spcPct val="100000"/>
              </a:lnSpc>
              <a:spcBef>
                <a:spcPts val="105"/>
              </a:spcBef>
            </a:pPr>
            <a:r>
              <a:rPr sz="1050">
                <a:solidFill>
                  <a:srgbClr val="585858"/>
                </a:solidFill>
                <a:latin typeface="微软雅黑"/>
                <a:cs typeface="微软雅黑"/>
              </a:rPr>
              <a:t>35.2%</a:t>
            </a:r>
            <a:endParaRPr sz="1050">
              <a:latin typeface="微软雅黑"/>
              <a:cs typeface="微软雅黑"/>
            </a:endParaRPr>
          </a:p>
          <a:p>
            <a:pPr marL="118110">
              <a:lnSpc>
                <a:spcPct val="100000"/>
              </a:lnSpc>
              <a:spcBef>
                <a:spcPts val="780"/>
              </a:spcBef>
            </a:pPr>
            <a:r>
              <a:rPr sz="1050">
                <a:solidFill>
                  <a:srgbClr val="585858"/>
                </a:solidFill>
                <a:latin typeface="微软雅黑"/>
                <a:cs typeface="微软雅黑"/>
              </a:rPr>
              <a:t>32.3%</a:t>
            </a:r>
            <a:endParaRPr sz="1050">
              <a:latin typeface="微软雅黑"/>
              <a:cs typeface="微软雅黑"/>
            </a:endParaRPr>
          </a:p>
          <a:p>
            <a:pPr marL="99060">
              <a:lnSpc>
                <a:spcPct val="100000"/>
              </a:lnSpc>
              <a:spcBef>
                <a:spcPts val="775"/>
              </a:spcBef>
            </a:pPr>
            <a:r>
              <a:rPr sz="1050">
                <a:solidFill>
                  <a:srgbClr val="585858"/>
                </a:solidFill>
                <a:latin typeface="微软雅黑"/>
                <a:cs typeface="微软雅黑"/>
              </a:rPr>
              <a:t>31.9%</a:t>
            </a:r>
            <a:endParaRPr sz="1050">
              <a:latin typeface="微软雅黑"/>
              <a:cs typeface="微软雅黑"/>
            </a:endParaRPr>
          </a:p>
          <a:p>
            <a:pPr marL="12700">
              <a:lnSpc>
                <a:spcPct val="100000"/>
              </a:lnSpc>
              <a:spcBef>
                <a:spcPts val="775"/>
              </a:spcBef>
            </a:pPr>
            <a:r>
              <a:rPr sz="1050">
                <a:solidFill>
                  <a:srgbClr val="585858"/>
                </a:solidFill>
                <a:latin typeface="微软雅黑"/>
                <a:cs typeface="微软雅黑"/>
              </a:rPr>
              <a:t>30.1%</a:t>
            </a:r>
            <a:endParaRPr sz="1050">
              <a:latin typeface="微软雅黑"/>
              <a:cs typeface="微软雅黑"/>
            </a:endParaRPr>
          </a:p>
        </p:txBody>
      </p:sp>
      <p:sp>
        <p:nvSpPr>
          <p:cNvPr id="55" name="object 55"/>
          <p:cNvSpPr txBox="1"/>
          <p:nvPr/>
        </p:nvSpPr>
        <p:spPr>
          <a:xfrm>
            <a:off x="3299586" y="5277358"/>
            <a:ext cx="476884" cy="445770"/>
          </a:xfrm>
          <a:prstGeom prst="rect">
            <a:avLst/>
          </a:prstGeom>
        </p:spPr>
        <p:txBody>
          <a:bodyPr vert="horz" wrap="square" lIns="0" tIns="13335" rIns="0" bIns="0" rtlCol="0">
            <a:spAutoFit/>
          </a:bodyPr>
          <a:lstStyle/>
          <a:p>
            <a:pPr marL="74930">
              <a:lnSpc>
                <a:spcPct val="100000"/>
              </a:lnSpc>
              <a:spcBef>
                <a:spcPts val="105"/>
              </a:spcBef>
            </a:pPr>
            <a:r>
              <a:rPr sz="1050">
                <a:solidFill>
                  <a:srgbClr val="585858"/>
                </a:solidFill>
                <a:latin typeface="微软雅黑"/>
                <a:cs typeface="微软雅黑"/>
              </a:rPr>
              <a:t>23.9%</a:t>
            </a:r>
            <a:endParaRPr sz="1050">
              <a:latin typeface="微软雅黑"/>
              <a:cs typeface="微软雅黑"/>
            </a:endParaRPr>
          </a:p>
          <a:p>
            <a:pPr marL="12700">
              <a:lnSpc>
                <a:spcPct val="100000"/>
              </a:lnSpc>
              <a:spcBef>
                <a:spcPts val="780"/>
              </a:spcBef>
            </a:pPr>
            <a:r>
              <a:rPr sz="1050">
                <a:solidFill>
                  <a:srgbClr val="585858"/>
                </a:solidFill>
                <a:latin typeface="微软雅黑"/>
                <a:cs typeface="微软雅黑"/>
              </a:rPr>
              <a:t>22.6%</a:t>
            </a:r>
            <a:endParaRPr sz="1050">
              <a:latin typeface="微软雅黑"/>
              <a:cs typeface="微软雅黑"/>
            </a:endParaRPr>
          </a:p>
        </p:txBody>
      </p:sp>
      <p:sp>
        <p:nvSpPr>
          <p:cNvPr id="56" name="object 56"/>
          <p:cNvSpPr txBox="1"/>
          <p:nvPr/>
        </p:nvSpPr>
        <p:spPr>
          <a:xfrm>
            <a:off x="2891154" y="5794654"/>
            <a:ext cx="534035" cy="445134"/>
          </a:xfrm>
          <a:prstGeom prst="rect">
            <a:avLst/>
          </a:prstGeom>
        </p:spPr>
        <p:txBody>
          <a:bodyPr vert="horz" wrap="square" lIns="0" tIns="13335" rIns="0" bIns="0" rtlCol="0">
            <a:spAutoFit/>
          </a:bodyPr>
          <a:lstStyle/>
          <a:p>
            <a:pPr marL="132080">
              <a:lnSpc>
                <a:spcPct val="100000"/>
              </a:lnSpc>
              <a:spcBef>
                <a:spcPts val="105"/>
              </a:spcBef>
            </a:pPr>
            <a:r>
              <a:rPr sz="1050">
                <a:solidFill>
                  <a:srgbClr val="585858"/>
                </a:solidFill>
                <a:latin typeface="微软雅黑"/>
                <a:cs typeface="微软雅黑"/>
              </a:rPr>
              <a:t>16.6%</a:t>
            </a:r>
            <a:endParaRPr sz="1050">
              <a:latin typeface="微软雅黑"/>
              <a:cs typeface="微软雅黑"/>
            </a:endParaRPr>
          </a:p>
          <a:p>
            <a:pPr marL="12700">
              <a:lnSpc>
                <a:spcPct val="100000"/>
              </a:lnSpc>
              <a:spcBef>
                <a:spcPts val="775"/>
              </a:spcBef>
            </a:pPr>
            <a:r>
              <a:rPr sz="1050">
                <a:solidFill>
                  <a:srgbClr val="585858"/>
                </a:solidFill>
                <a:latin typeface="微软雅黑"/>
                <a:cs typeface="微软雅黑"/>
              </a:rPr>
              <a:t>14.1%</a:t>
            </a:r>
            <a:endParaRPr sz="1050">
              <a:latin typeface="微软雅黑"/>
              <a:cs typeface="微软雅黑"/>
            </a:endParaRPr>
          </a:p>
        </p:txBody>
      </p:sp>
      <p:sp>
        <p:nvSpPr>
          <p:cNvPr id="57" name="object 57"/>
          <p:cNvSpPr txBox="1"/>
          <p:nvPr/>
        </p:nvSpPr>
        <p:spPr>
          <a:xfrm>
            <a:off x="1877060" y="2875279"/>
            <a:ext cx="64769"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5">
                <a:solidFill>
                  <a:srgbClr val="F6F6F6"/>
                </a:solidFill>
                <a:latin typeface="Verdana"/>
                <a:cs typeface="Verdana"/>
              </a:rPr>
              <a:t>-</a:t>
            </a:r>
            <a:r>
              <a:rPr sz="100" spc="-10">
                <a:solidFill>
                  <a:srgbClr val="F6F6F6"/>
                </a:solidFill>
                <a:latin typeface="Verdana"/>
                <a:cs typeface="Verdana"/>
              </a:rPr>
              <a:t>5</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58" name="object 58"/>
          <p:cNvSpPr txBox="1"/>
          <p:nvPr/>
        </p:nvSpPr>
        <p:spPr>
          <a:xfrm>
            <a:off x="2360422" y="2875279"/>
            <a:ext cx="6032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5</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endParaRPr sz="100">
              <a:latin typeface="Verdana"/>
              <a:cs typeface="Verdana"/>
            </a:endParaRPr>
          </a:p>
        </p:txBody>
      </p:sp>
      <p:sp>
        <p:nvSpPr>
          <p:cNvPr id="59" name="object 59"/>
          <p:cNvSpPr txBox="1"/>
          <p:nvPr/>
        </p:nvSpPr>
        <p:spPr>
          <a:xfrm>
            <a:off x="2836926" y="2875279"/>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1</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60" name="object 60"/>
          <p:cNvSpPr txBox="1"/>
          <p:nvPr/>
        </p:nvSpPr>
        <p:spPr>
          <a:xfrm>
            <a:off x="3317494" y="2875279"/>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2</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61" name="object 61"/>
          <p:cNvSpPr txBox="1"/>
          <p:nvPr/>
        </p:nvSpPr>
        <p:spPr>
          <a:xfrm>
            <a:off x="3797934" y="2875279"/>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3</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62" name="object 62"/>
          <p:cNvSpPr txBox="1"/>
          <p:nvPr/>
        </p:nvSpPr>
        <p:spPr>
          <a:xfrm>
            <a:off x="4278248" y="2875279"/>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4</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63" name="object 63"/>
          <p:cNvSpPr txBox="1"/>
          <p:nvPr/>
        </p:nvSpPr>
        <p:spPr>
          <a:xfrm>
            <a:off x="4758944" y="2875279"/>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5</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64" name="object 64"/>
          <p:cNvSpPr txBox="1"/>
          <p:nvPr/>
        </p:nvSpPr>
        <p:spPr>
          <a:xfrm>
            <a:off x="5239258" y="2875279"/>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6</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graphicFrame>
        <p:nvGraphicFramePr>
          <p:cNvPr id="65" name="object 65"/>
          <p:cNvGraphicFramePr>
            <a:graphicFrameLocks noGrp="1"/>
          </p:cNvGraphicFramePr>
          <p:nvPr/>
        </p:nvGraphicFramePr>
        <p:xfrm>
          <a:off x="764844" y="2933527"/>
          <a:ext cx="1383665" cy="3318510"/>
        </p:xfrm>
        <a:graphic>
          <a:graphicData uri="http://schemas.openxmlformats.org/drawingml/2006/table">
            <a:tbl>
              <a:tblPr firstRow="1" bandRow="1">
                <a:tableStyleId>{2D5ABB26-0587-4C30-8999-92F81FD0307C}</a:tableStyleId>
              </a:tblPr>
              <a:tblGrid>
                <a:gridCol w="1383030"/>
              </a:tblGrid>
              <a:tr h="219439">
                <a:tc>
                  <a:txBody>
                    <a:bodyPr vert="horz" wrap="square"/>
                    <a:lstStyle/>
                    <a:p>
                      <a:pPr marR="120650" algn="r">
                        <a:lnSpc>
                          <a:spcPct val="100000"/>
                        </a:lnSpc>
                        <a:spcBef>
                          <a:spcPts val="65"/>
                        </a:spcBef>
                      </a:pPr>
                      <a:r>
                        <a:rPr sz="1050">
                          <a:solidFill>
                            <a:srgbClr val="585858"/>
                          </a:solidFill>
                          <a:latin typeface="微软雅黑"/>
                          <a:cs typeface="微软雅黑"/>
                        </a:rPr>
                        <a:t>医护人员</a:t>
                      </a:r>
                      <a:endParaRPr sz="1050">
                        <a:latin typeface="微软雅黑"/>
                        <a:cs typeface="微软雅黑"/>
                      </a:endParaRPr>
                    </a:p>
                  </a:txBody>
                  <a:tcPr marL="0" marR="0" marT="8255" marB="0"/>
                </a:tc>
              </a:tr>
              <a:tr h="261683">
                <a:tc>
                  <a:txBody>
                    <a:bodyPr vert="horz" wrap="square"/>
                    <a:lstStyle/>
                    <a:p>
                      <a:pPr marR="120650" algn="r">
                        <a:lnSpc>
                          <a:spcPct val="100000"/>
                        </a:lnSpc>
                        <a:spcBef>
                          <a:spcPts val="400"/>
                        </a:spcBef>
                      </a:pPr>
                      <a:r>
                        <a:rPr sz="1050">
                          <a:solidFill>
                            <a:srgbClr val="585858"/>
                          </a:solidFill>
                          <a:latin typeface="微软雅黑"/>
                          <a:cs typeface="微软雅黑"/>
                        </a:rPr>
                        <a:t>小红书分享</a:t>
                      </a:r>
                      <a:endParaRPr sz="1050">
                        <a:latin typeface="微软雅黑"/>
                        <a:cs typeface="微软雅黑"/>
                      </a:endParaRPr>
                    </a:p>
                  </a:txBody>
                  <a:tcPr marL="0" marR="0" marT="50800" marB="0"/>
                </a:tc>
              </a:tr>
              <a:tr h="261620">
                <a:tc>
                  <a:txBody>
                    <a:bodyPr vert="horz" wrap="square"/>
                    <a:lstStyle/>
                    <a:p>
                      <a:pPr marR="120650" algn="r">
                        <a:lnSpc>
                          <a:spcPct val="100000"/>
                        </a:lnSpc>
                        <a:spcBef>
                          <a:spcPts val="400"/>
                        </a:spcBef>
                      </a:pPr>
                      <a:r>
                        <a:rPr sz="1050">
                          <a:solidFill>
                            <a:srgbClr val="585858"/>
                          </a:solidFill>
                          <a:latin typeface="微软雅黑"/>
                          <a:cs typeface="微软雅黑"/>
                        </a:rPr>
                        <a:t>垂直知识分享</a:t>
                      </a:r>
                      <a:r>
                        <a:rPr sz="1050" spc="-15">
                          <a:solidFill>
                            <a:srgbClr val="585858"/>
                          </a:solidFill>
                          <a:latin typeface="微软雅黑"/>
                          <a:cs typeface="微软雅黑"/>
                        </a:rPr>
                        <a:t>社</a:t>
                      </a:r>
                      <a:r>
                        <a:rPr sz="1050">
                          <a:solidFill>
                            <a:srgbClr val="585858"/>
                          </a:solidFill>
                          <a:latin typeface="微软雅黑"/>
                          <a:cs typeface="微软雅黑"/>
                        </a:rPr>
                        <a:t>区</a:t>
                      </a:r>
                      <a:endParaRPr sz="1050">
                        <a:latin typeface="微软雅黑"/>
                        <a:cs typeface="微软雅黑"/>
                      </a:endParaRPr>
                    </a:p>
                  </a:txBody>
                  <a:tcPr marL="0" marR="0" marT="50800" marB="0"/>
                </a:tc>
              </a:tr>
              <a:tr h="261810">
                <a:tc>
                  <a:txBody>
                    <a:bodyPr vert="horz" wrap="square"/>
                    <a:lstStyle/>
                    <a:p>
                      <a:pPr marR="120650" algn="r">
                        <a:lnSpc>
                          <a:spcPct val="100000"/>
                        </a:lnSpc>
                        <a:spcBef>
                          <a:spcPts val="400"/>
                        </a:spcBef>
                      </a:pPr>
                      <a:r>
                        <a:rPr sz="1050">
                          <a:solidFill>
                            <a:srgbClr val="585858"/>
                          </a:solidFill>
                          <a:latin typeface="微软雅黑"/>
                          <a:cs typeface="微软雅黑"/>
                        </a:rPr>
                        <a:t>身边朋友</a:t>
                      </a:r>
                      <a:endParaRPr sz="1050">
                        <a:latin typeface="微软雅黑"/>
                        <a:cs typeface="微软雅黑"/>
                      </a:endParaRPr>
                    </a:p>
                  </a:txBody>
                  <a:tcPr marL="0" marR="0" marT="50800" marB="0"/>
                </a:tc>
              </a:tr>
              <a:tr h="261874">
                <a:tc>
                  <a:txBody>
                    <a:bodyPr vert="horz" wrap="square"/>
                    <a:lstStyle/>
                    <a:p>
                      <a:pPr marR="120650" algn="r">
                        <a:lnSpc>
                          <a:spcPct val="100000"/>
                        </a:lnSpc>
                        <a:spcBef>
                          <a:spcPts val="400"/>
                        </a:spcBef>
                      </a:pPr>
                      <a:r>
                        <a:rPr sz="1050">
                          <a:solidFill>
                            <a:srgbClr val="585858"/>
                          </a:solidFill>
                          <a:latin typeface="微软雅黑"/>
                          <a:cs typeface="微软雅黑"/>
                        </a:rPr>
                        <a:t>抖音的短视频</a:t>
                      </a:r>
                      <a:endParaRPr sz="1050">
                        <a:latin typeface="微软雅黑"/>
                        <a:cs typeface="微软雅黑"/>
                      </a:endParaRPr>
                    </a:p>
                  </a:txBody>
                  <a:tcPr marL="0" marR="0" marT="50800" marB="0"/>
                </a:tc>
              </a:tr>
              <a:tr h="261810">
                <a:tc>
                  <a:txBody>
                    <a:bodyPr vert="horz" wrap="square"/>
                    <a:lstStyle/>
                    <a:p>
                      <a:pPr marR="120650" algn="r">
                        <a:lnSpc>
                          <a:spcPct val="100000"/>
                        </a:lnSpc>
                        <a:spcBef>
                          <a:spcPts val="400"/>
                        </a:spcBef>
                      </a:pPr>
                      <a:r>
                        <a:rPr sz="1050">
                          <a:solidFill>
                            <a:srgbClr val="585858"/>
                          </a:solidFill>
                          <a:latin typeface="微软雅黑"/>
                          <a:cs typeface="微软雅黑"/>
                        </a:rPr>
                        <a:t>搜索引擎</a:t>
                      </a:r>
                      <a:endParaRPr sz="1050">
                        <a:latin typeface="微软雅黑"/>
                        <a:cs typeface="微软雅黑"/>
                      </a:endParaRPr>
                    </a:p>
                  </a:txBody>
                  <a:tcPr marL="0" marR="0" marT="50800" marB="0"/>
                </a:tc>
              </a:tr>
              <a:tr h="261619">
                <a:tc>
                  <a:txBody>
                    <a:bodyPr vert="horz" wrap="square"/>
                    <a:lstStyle/>
                    <a:p>
                      <a:pPr marR="120650" algn="r">
                        <a:lnSpc>
                          <a:spcPct val="100000"/>
                        </a:lnSpc>
                        <a:spcBef>
                          <a:spcPts val="400"/>
                        </a:spcBef>
                      </a:pPr>
                      <a:r>
                        <a:rPr sz="1050">
                          <a:solidFill>
                            <a:srgbClr val="585858"/>
                          </a:solidFill>
                          <a:latin typeface="微软雅黑"/>
                          <a:cs typeface="微软雅黑"/>
                        </a:rPr>
                        <a:t>综合知识分享</a:t>
                      </a:r>
                      <a:r>
                        <a:rPr sz="1050" spc="-15">
                          <a:solidFill>
                            <a:srgbClr val="585858"/>
                          </a:solidFill>
                          <a:latin typeface="微软雅黑"/>
                          <a:cs typeface="微软雅黑"/>
                        </a:rPr>
                        <a:t>社</a:t>
                      </a:r>
                      <a:r>
                        <a:rPr sz="1050">
                          <a:solidFill>
                            <a:srgbClr val="585858"/>
                          </a:solidFill>
                          <a:latin typeface="微软雅黑"/>
                          <a:cs typeface="微软雅黑"/>
                        </a:rPr>
                        <a:t>区</a:t>
                      </a:r>
                      <a:endParaRPr sz="1050">
                        <a:latin typeface="微软雅黑"/>
                        <a:cs typeface="微软雅黑"/>
                      </a:endParaRPr>
                    </a:p>
                  </a:txBody>
                  <a:tcPr marL="0" marR="0" marT="50800" marB="0"/>
                </a:tc>
              </a:tr>
              <a:tr h="261683">
                <a:tc>
                  <a:txBody>
                    <a:bodyPr vert="horz" wrap="square"/>
                    <a:lstStyle/>
                    <a:p>
                      <a:pPr marR="119380" algn="r">
                        <a:lnSpc>
                          <a:spcPct val="100000"/>
                        </a:lnSpc>
                        <a:spcBef>
                          <a:spcPts val="400"/>
                        </a:spcBef>
                      </a:pPr>
                      <a:r>
                        <a:rPr sz="1050">
                          <a:solidFill>
                            <a:srgbClr val="585858"/>
                          </a:solidFill>
                          <a:latin typeface="微软雅黑"/>
                          <a:cs typeface="微软雅黑"/>
                        </a:rPr>
                        <a:t>微信公众</a:t>
                      </a:r>
                      <a:r>
                        <a:rPr sz="1050" spc="-5">
                          <a:solidFill>
                            <a:srgbClr val="585858"/>
                          </a:solidFill>
                          <a:latin typeface="微软雅黑"/>
                          <a:cs typeface="微软雅黑"/>
                        </a:rPr>
                        <a:t>号</a:t>
                      </a:r>
                      <a:r>
                        <a:rPr sz="1050">
                          <a:solidFill>
                            <a:srgbClr val="585858"/>
                          </a:solidFill>
                          <a:latin typeface="微软雅黑"/>
                          <a:cs typeface="微软雅黑"/>
                        </a:rPr>
                        <a:t>/</a:t>
                      </a:r>
                      <a:r>
                        <a:rPr sz="1050" spc="-15">
                          <a:solidFill>
                            <a:srgbClr val="585858"/>
                          </a:solidFill>
                          <a:latin typeface="微软雅黑"/>
                          <a:cs typeface="微软雅黑"/>
                        </a:rPr>
                        <a:t>视</a:t>
                      </a:r>
                      <a:r>
                        <a:rPr sz="1050">
                          <a:solidFill>
                            <a:srgbClr val="585858"/>
                          </a:solidFill>
                          <a:latin typeface="微软雅黑"/>
                          <a:cs typeface="微软雅黑"/>
                        </a:rPr>
                        <a:t>频号</a:t>
                      </a:r>
                      <a:endParaRPr sz="1050">
                        <a:latin typeface="微软雅黑"/>
                        <a:cs typeface="微软雅黑"/>
                      </a:endParaRPr>
                    </a:p>
                  </a:txBody>
                  <a:tcPr marL="0" marR="0" marT="50800" marB="0"/>
                </a:tc>
              </a:tr>
              <a:tr h="261874">
                <a:tc>
                  <a:txBody>
                    <a:bodyPr vert="horz" wrap="square"/>
                    <a:lstStyle/>
                    <a:p>
                      <a:pPr marR="120650" algn="r">
                        <a:lnSpc>
                          <a:spcPct val="100000"/>
                        </a:lnSpc>
                        <a:spcBef>
                          <a:spcPts val="400"/>
                        </a:spcBef>
                      </a:pPr>
                      <a:r>
                        <a:rPr sz="1050" spc="-5">
                          <a:solidFill>
                            <a:srgbClr val="585858"/>
                          </a:solidFill>
                          <a:latin typeface="微软雅黑"/>
                          <a:cs typeface="微软雅黑"/>
                        </a:rPr>
                        <a:t>B</a:t>
                      </a:r>
                      <a:r>
                        <a:rPr sz="1050">
                          <a:solidFill>
                            <a:srgbClr val="585858"/>
                          </a:solidFill>
                          <a:latin typeface="微软雅黑"/>
                          <a:cs typeface="微软雅黑"/>
                        </a:rPr>
                        <a:t>站的视频</a:t>
                      </a:r>
                      <a:endParaRPr sz="1050">
                        <a:latin typeface="微软雅黑"/>
                        <a:cs typeface="微软雅黑"/>
                      </a:endParaRPr>
                    </a:p>
                  </a:txBody>
                  <a:tcPr marL="0" marR="0" marT="50800" marB="0"/>
                </a:tc>
              </a:tr>
              <a:tr h="261823">
                <a:tc>
                  <a:txBody>
                    <a:bodyPr vert="horz" wrap="square"/>
                    <a:lstStyle/>
                    <a:p>
                      <a:pPr marR="120650" algn="r">
                        <a:lnSpc>
                          <a:spcPct val="100000"/>
                        </a:lnSpc>
                        <a:spcBef>
                          <a:spcPts val="400"/>
                        </a:spcBef>
                      </a:pPr>
                      <a:r>
                        <a:rPr sz="1050">
                          <a:solidFill>
                            <a:srgbClr val="585858"/>
                          </a:solidFill>
                          <a:latin typeface="微软雅黑"/>
                          <a:cs typeface="微软雅黑"/>
                        </a:rPr>
                        <a:t>微博分享</a:t>
                      </a:r>
                      <a:endParaRPr sz="1050">
                        <a:latin typeface="微软雅黑"/>
                        <a:cs typeface="微软雅黑"/>
                      </a:endParaRPr>
                    </a:p>
                  </a:txBody>
                  <a:tcPr marL="0" marR="0" marT="50800" marB="0"/>
                </a:tc>
              </a:tr>
              <a:tr h="261797">
                <a:tc>
                  <a:txBody>
                    <a:bodyPr vert="horz" wrap="square"/>
                    <a:lstStyle/>
                    <a:p>
                      <a:pPr marR="120650" algn="r">
                        <a:lnSpc>
                          <a:spcPct val="100000"/>
                        </a:lnSpc>
                        <a:spcBef>
                          <a:spcPts val="400"/>
                        </a:spcBef>
                      </a:pPr>
                      <a:r>
                        <a:rPr sz="1050">
                          <a:solidFill>
                            <a:srgbClr val="585858"/>
                          </a:solidFill>
                          <a:latin typeface="微软雅黑"/>
                          <a:cs typeface="微软雅黑"/>
                        </a:rPr>
                        <a:t>电商网站产品</a:t>
                      </a:r>
                      <a:r>
                        <a:rPr sz="1050" spc="-15">
                          <a:solidFill>
                            <a:srgbClr val="585858"/>
                          </a:solidFill>
                          <a:latin typeface="微软雅黑"/>
                          <a:cs typeface="微软雅黑"/>
                        </a:rPr>
                        <a:t>介</a:t>
                      </a:r>
                      <a:r>
                        <a:rPr sz="1050">
                          <a:solidFill>
                            <a:srgbClr val="585858"/>
                          </a:solidFill>
                          <a:latin typeface="微软雅黑"/>
                          <a:cs typeface="微软雅黑"/>
                        </a:rPr>
                        <a:t>绍</a:t>
                      </a:r>
                      <a:endParaRPr sz="1050">
                        <a:latin typeface="微软雅黑"/>
                        <a:cs typeface="微软雅黑"/>
                      </a:endParaRPr>
                    </a:p>
                  </a:txBody>
                  <a:tcPr marL="0" marR="0" marT="50800" marB="0"/>
                </a:tc>
              </a:tr>
              <a:tr h="261670">
                <a:tc>
                  <a:txBody>
                    <a:bodyPr vert="horz" wrap="square"/>
                    <a:lstStyle/>
                    <a:p>
                      <a:pPr marR="120014" algn="r">
                        <a:lnSpc>
                          <a:spcPct val="100000"/>
                        </a:lnSpc>
                        <a:spcBef>
                          <a:spcPts val="400"/>
                        </a:spcBef>
                      </a:pPr>
                      <a:r>
                        <a:rPr sz="1050">
                          <a:solidFill>
                            <a:srgbClr val="585858"/>
                          </a:solidFill>
                          <a:latin typeface="微软雅黑"/>
                          <a:cs typeface="微软雅黑"/>
                        </a:rPr>
                        <a:t>书本</a:t>
                      </a:r>
                      <a:endParaRPr sz="1050">
                        <a:latin typeface="微软雅黑"/>
                        <a:cs typeface="微软雅黑"/>
                      </a:endParaRPr>
                    </a:p>
                  </a:txBody>
                  <a:tcPr marL="0" marR="0" marT="50800" marB="0"/>
                </a:tc>
              </a:tr>
              <a:tr h="219261">
                <a:tc>
                  <a:txBody>
                    <a:bodyPr vert="horz" wrap="square"/>
                    <a:lstStyle/>
                    <a:p>
                      <a:pPr marR="120014" algn="r">
                        <a:lnSpc>
                          <a:spcPts val="1225"/>
                        </a:lnSpc>
                        <a:spcBef>
                          <a:spcPts val="400"/>
                        </a:spcBef>
                      </a:pPr>
                      <a:r>
                        <a:rPr sz="1050">
                          <a:solidFill>
                            <a:srgbClr val="585858"/>
                          </a:solidFill>
                          <a:latin typeface="微软雅黑"/>
                          <a:cs typeface="微软雅黑"/>
                        </a:rPr>
                        <a:t>广告</a:t>
                      </a:r>
                      <a:endParaRPr sz="1050">
                        <a:latin typeface="微软雅黑"/>
                        <a:cs typeface="微软雅黑"/>
                      </a:endParaRPr>
                    </a:p>
                  </a:txBody>
                  <a:tcPr marL="0" marR="0" marT="50800" marB="0"/>
                </a:tc>
              </a:tr>
            </a:tbl>
          </a:graphicData>
        </a:graphic>
      </p:graphicFrame>
      <p:sp>
        <p:nvSpPr>
          <p:cNvPr id="66" name="object 66"/>
          <p:cNvSpPr txBox="1"/>
          <p:nvPr/>
        </p:nvSpPr>
        <p:spPr>
          <a:xfrm rot="18900000">
            <a:off x="4062142" y="3339572"/>
            <a:ext cx="4015843" cy="127000"/>
          </a:xfrm>
          <a:prstGeom prst="rect">
            <a:avLst/>
          </a:prstGeom>
        </p:spPr>
        <p:txBody>
          <a:bodyPr vert="horz" wrap="square" lIns="0" tIns="0" rIns="0" bIns="0" rtlCol="0">
            <a:spAutoFit/>
          </a:bodyPr>
          <a:lstStyle/>
          <a:p>
            <a:pPr>
              <a:lnSpc>
                <a:spcPts val="990"/>
              </a:lnSpc>
            </a:pPr>
            <a:r>
              <a:rPr sz="1000" spc="-25">
                <a:latin typeface="宋体"/>
                <a:cs typeface="宋体"/>
              </a:rPr>
              <a:t>用户702693615于2023-12-30日下载，仅供本人内部使用，不可传播与转载</a:t>
            </a:r>
            <a:endParaRPr sz="1000">
              <a:latin typeface="宋体"/>
              <a:cs typeface="宋体"/>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1853798" y="6569456"/>
            <a:ext cx="144780" cy="147955"/>
          </a:xfrm>
          <a:prstGeom prst="rect">
            <a:avLst/>
          </a:prstGeom>
        </p:spPr>
        <p:txBody>
          <a:bodyPr vert="horz" wrap="square" lIns="0" tIns="12700" rIns="0" bIns="0" rtlCol="0">
            <a:spAutoFit/>
          </a:bodyPr>
          <a:lstStyle/>
          <a:p>
            <a:pPr marL="12700">
              <a:lnSpc>
                <a:spcPct val="100000"/>
              </a:lnSpc>
              <a:spcBef>
                <a:spcPts val="100"/>
              </a:spcBef>
            </a:pPr>
            <a:r>
              <a:rPr sz="800" spc="-5">
                <a:solidFill>
                  <a:srgbClr val="FFFFFF"/>
                </a:solidFill>
                <a:latin typeface="微软雅黑"/>
                <a:cs typeface="微软雅黑"/>
              </a:rPr>
              <a:t>20</a:t>
            </a:r>
            <a:endParaRPr sz="800">
              <a:latin typeface="微软雅黑"/>
              <a:cs typeface="微软雅黑"/>
            </a:endParaRPr>
          </a:p>
        </p:txBody>
      </p:sp>
      <p:sp>
        <p:nvSpPr>
          <p:cNvPr id="3" name="object 3"/>
          <p:cNvSpPr txBox="1"/>
          <p:nvPr/>
        </p:nvSpPr>
        <p:spPr>
          <a:xfrm>
            <a:off x="10656823"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FFFFFF"/>
                </a:solidFill>
                <a:latin typeface="微软雅黑"/>
                <a:cs typeface="微软雅黑"/>
              </a:rPr>
              <a:t>×</a:t>
            </a:r>
            <a:endParaRPr sz="1400">
              <a:latin typeface="微软雅黑"/>
              <a:cs typeface="微软雅黑"/>
            </a:endParaRPr>
          </a:p>
        </p:txBody>
      </p:sp>
      <p:sp>
        <p:nvSpPr>
          <p:cNvPr id="4" name="object 4"/>
          <p:cNvSpPr/>
          <p:nvPr/>
        </p:nvSpPr>
        <p:spPr>
          <a:xfrm>
            <a:off x="8377428" y="256031"/>
            <a:ext cx="701040" cy="701040"/>
          </a:xfrm>
          <a:prstGeom prst="rect">
            <a:avLst/>
          </a:prstGeom>
          <a:blipFill>
            <a:blip r:embed="rId2"/>
            <a:stretch>
              <a:fillRect/>
            </a:stretch>
          </a:blipFill>
        </p:spPr>
        <p:txBody>
          <a:bodyPr wrap="square" lIns="0" tIns="0" rIns="0" bIns="0" rtlCol="0"/>
          <a:lstStyle/>
          <a:p/>
        </p:txBody>
      </p:sp>
      <p:sp>
        <p:nvSpPr>
          <p:cNvPr id="5" name="object 5"/>
          <p:cNvSpPr/>
          <p:nvPr/>
        </p:nvSpPr>
        <p:spPr>
          <a:xfrm>
            <a:off x="9323831" y="416051"/>
            <a:ext cx="1260348" cy="277367"/>
          </a:xfrm>
          <a:prstGeom prst="rect">
            <a:avLst/>
          </a:prstGeom>
          <a:blipFill>
            <a:blip r:embed="rId3"/>
            <a:stretch>
              <a:fillRect/>
            </a:stretch>
          </a:blipFill>
        </p:spPr>
        <p:txBody>
          <a:bodyPr wrap="square" lIns="0" tIns="0" rIns="0" bIns="0" rtlCol="0"/>
          <a:lstStyle/>
          <a:p/>
        </p:txBody>
      </p:sp>
      <p:sp>
        <p:nvSpPr>
          <p:cNvPr id="6" name="object 6"/>
          <p:cNvSpPr txBox="1"/>
          <p:nvPr/>
        </p:nvSpPr>
        <p:spPr>
          <a:xfrm>
            <a:off x="9101455"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FFFFFF"/>
                </a:solidFill>
                <a:latin typeface="微软雅黑"/>
                <a:cs typeface="微软雅黑"/>
              </a:rPr>
              <a:t>×</a:t>
            </a:r>
            <a:endParaRPr sz="1400">
              <a:latin typeface="微软雅黑"/>
              <a:cs typeface="微软雅黑"/>
            </a:endParaRPr>
          </a:p>
        </p:txBody>
      </p:sp>
      <p:sp>
        <p:nvSpPr>
          <p:cNvPr id="7" name="object 7"/>
          <p:cNvSpPr txBox="1"/>
          <p:nvPr/>
        </p:nvSpPr>
        <p:spPr>
          <a:xfrm>
            <a:off x="4221226" y="2704845"/>
            <a:ext cx="5618480" cy="696595"/>
          </a:xfrm>
          <a:prstGeom prst="rect">
            <a:avLst/>
          </a:prstGeom>
        </p:spPr>
        <p:txBody>
          <a:bodyPr vert="horz" wrap="square" lIns="0" tIns="13335" rIns="0" bIns="0" rtlCol="0">
            <a:spAutoFit/>
          </a:bodyPr>
          <a:lstStyle/>
          <a:p>
            <a:pPr marL="12700">
              <a:lnSpc>
                <a:spcPct val="100000"/>
              </a:lnSpc>
              <a:spcBef>
                <a:spcPts val="105"/>
              </a:spcBef>
            </a:pPr>
            <a:r>
              <a:rPr sz="4400" b="1">
                <a:solidFill>
                  <a:srgbClr val="FFFFFF"/>
                </a:solidFill>
                <a:latin typeface="微软雅黑"/>
                <a:cs typeface="微软雅黑"/>
              </a:rPr>
              <a:t>女性私处护理用户洞察</a:t>
            </a:r>
            <a:endParaRPr sz="4400">
              <a:latin typeface="微软雅黑"/>
              <a:cs typeface="微软雅黑"/>
            </a:endParaRPr>
          </a:p>
        </p:txBody>
      </p:sp>
      <p:sp>
        <p:nvSpPr>
          <p:cNvPr id="8" name="object 8"/>
          <p:cNvSpPr txBox="1"/>
          <p:nvPr/>
        </p:nvSpPr>
        <p:spPr>
          <a:xfrm>
            <a:off x="2223642" y="2311349"/>
            <a:ext cx="1269365" cy="1366520"/>
          </a:xfrm>
          <a:prstGeom prst="rect">
            <a:avLst/>
          </a:prstGeom>
        </p:spPr>
        <p:txBody>
          <a:bodyPr vert="horz" wrap="square" lIns="0" tIns="12065" rIns="0" bIns="0" rtlCol="0">
            <a:spAutoFit/>
          </a:bodyPr>
          <a:lstStyle/>
          <a:p>
            <a:pPr marL="12700">
              <a:lnSpc>
                <a:spcPct val="100000"/>
              </a:lnSpc>
              <a:spcBef>
                <a:spcPts val="95"/>
              </a:spcBef>
            </a:pPr>
            <a:r>
              <a:rPr sz="8800" b="1" spc="-5">
                <a:solidFill>
                  <a:srgbClr val="FFFFFF"/>
                </a:solidFill>
                <a:latin typeface="Arial"/>
                <a:cs typeface="Arial"/>
              </a:rPr>
              <a:t>03</a:t>
            </a:r>
            <a:endParaRPr sz="8800">
              <a:latin typeface="Arial"/>
              <a:cs typeface="Arial"/>
            </a:endParaRPr>
          </a:p>
        </p:txBody>
      </p:sp>
      <p:sp>
        <p:nvSpPr>
          <p:cNvPr id="9" name="object 9"/>
          <p:cNvSpPr/>
          <p:nvPr/>
        </p:nvSpPr>
        <p:spPr>
          <a:xfrm>
            <a:off x="3512820" y="2589276"/>
            <a:ext cx="457200" cy="940435"/>
          </a:xfrm>
          <a:custGeom>
            <a:rect l="l" t="t" r="r" b="b"/>
            <a:pathLst>
              <a:path w="457200" h="940435">
                <a:moveTo>
                  <a:pt x="456691" y="0"/>
                </a:moveTo>
                <a:lnTo>
                  <a:pt x="0" y="939926"/>
                </a:lnTo>
              </a:path>
            </a:pathLst>
          </a:custGeom>
          <a:ln w="9525">
            <a:solidFill>
              <a:srgbClr val="FFFFFF"/>
            </a:solidFill>
          </a:ln>
        </p:spPr>
        <p:txBody>
          <a:bodyPr wrap="square" lIns="0" tIns="0" rIns="0" bIns="0" rtlCol="0"/>
          <a:lstStyle/>
          <a:p/>
        </p:txBody>
      </p:sp>
      <p:sp>
        <p:nvSpPr>
          <p:cNvPr id="10" name="object 10"/>
          <p:cNvSpPr txBox="1"/>
          <p:nvPr/>
        </p:nvSpPr>
        <p:spPr>
          <a:xfrm rot="18900000">
            <a:off x="4062142" y="3339572"/>
            <a:ext cx="4015843" cy="127000"/>
          </a:xfrm>
          <a:prstGeom prst="rect">
            <a:avLst/>
          </a:prstGeom>
        </p:spPr>
        <p:txBody>
          <a:bodyPr vert="horz" wrap="square" lIns="0" tIns="0" rIns="0" bIns="0" rtlCol="0">
            <a:spAutoFit/>
          </a:bodyPr>
          <a:lstStyle/>
          <a:p>
            <a:pPr>
              <a:lnSpc>
                <a:spcPts val="990"/>
              </a:lnSpc>
            </a:pPr>
            <a:r>
              <a:rPr sz="1000" spc="-25">
                <a:latin typeface="宋体"/>
                <a:cs typeface="宋体"/>
              </a:rPr>
              <a:t>用户702693615于2023-12-30日下载，仅供本人内部使用，不可传播与转载</a:t>
            </a:r>
            <a:endParaRPr sz="1000">
              <a:latin typeface="宋体"/>
              <a:cs typeface="宋体"/>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0655934"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3" name="object 3"/>
          <p:cNvSpPr/>
          <p:nvPr/>
        </p:nvSpPr>
        <p:spPr>
          <a:xfrm>
            <a:off x="8409089" y="314232"/>
            <a:ext cx="638817" cy="540433"/>
          </a:xfrm>
          <a:prstGeom prst="rect">
            <a:avLst/>
          </a:prstGeom>
          <a:blipFill>
            <a:blip r:embed="rId2"/>
            <a:stretch>
              <a:fillRect/>
            </a:stretch>
          </a:blipFill>
        </p:spPr>
        <p:txBody>
          <a:bodyPr wrap="square" lIns="0" tIns="0" rIns="0" bIns="0" rtlCol="0"/>
          <a:lstStyle/>
          <a:p/>
        </p:txBody>
      </p:sp>
      <p:sp>
        <p:nvSpPr>
          <p:cNvPr id="4" name="object 4"/>
          <p:cNvSpPr/>
          <p:nvPr/>
        </p:nvSpPr>
        <p:spPr>
          <a:xfrm>
            <a:off x="9323831" y="417576"/>
            <a:ext cx="1260348" cy="277367"/>
          </a:xfrm>
          <a:prstGeom prst="rect">
            <a:avLst/>
          </a:prstGeom>
          <a:blipFill>
            <a:blip r:embed="rId3"/>
            <a:stretch>
              <a:fillRect/>
            </a:stretch>
          </a:blipFill>
        </p:spPr>
        <p:txBody>
          <a:bodyPr wrap="square" lIns="0" tIns="0" rIns="0" bIns="0" rtlCol="0"/>
          <a:lstStyle/>
          <a:p/>
        </p:txBody>
      </p:sp>
      <p:sp>
        <p:nvSpPr>
          <p:cNvPr id="5" name="object 5"/>
          <p:cNvSpPr txBox="1"/>
          <p:nvPr/>
        </p:nvSpPr>
        <p:spPr>
          <a:xfrm>
            <a:off x="9101708"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6" name="object 6"/>
          <p:cNvSpPr txBox="1"/>
          <p:nvPr/>
        </p:nvSpPr>
        <p:spPr>
          <a:xfrm>
            <a:off x="523748" y="6579514"/>
            <a:ext cx="1001394" cy="132080"/>
          </a:xfrm>
          <a:prstGeom prst="rect">
            <a:avLst/>
          </a:prstGeom>
        </p:spPr>
        <p:txBody>
          <a:bodyPr vert="horz" wrap="square" lIns="0" tIns="12065" rIns="0" bIns="0" rtlCol="0">
            <a:spAutoFit/>
          </a:bodyPr>
          <a:lstStyle/>
          <a:p>
            <a:pPr marL="12700">
              <a:lnSpc>
                <a:spcPct val="100000"/>
              </a:lnSpc>
              <a:spcBef>
                <a:spcPts val="95"/>
              </a:spcBef>
            </a:pPr>
            <a:r>
              <a:rPr sz="700" spc="-10">
                <a:solidFill>
                  <a:srgbClr val="7E7E7E"/>
                </a:solidFill>
                <a:latin typeface="Arial"/>
                <a:cs typeface="Arial"/>
              </a:rPr>
              <a:t>©2023.12 </a:t>
            </a:r>
            <a:r>
              <a:rPr sz="700" spc="-5">
                <a:solidFill>
                  <a:srgbClr val="7E7E7E"/>
                </a:solidFill>
                <a:latin typeface="Arial"/>
                <a:cs typeface="Arial"/>
              </a:rPr>
              <a:t>iResearch</a:t>
            </a:r>
            <a:r>
              <a:rPr sz="700" spc="1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7" name="object 7"/>
          <p:cNvSpPr txBox="1"/>
          <p:nvPr/>
        </p:nvSpPr>
        <p:spPr>
          <a:xfrm>
            <a:off x="10725150" y="6569456"/>
            <a:ext cx="1273175" cy="147955"/>
          </a:xfrm>
          <a:prstGeom prst="rect">
            <a:avLst/>
          </a:prstGeom>
        </p:spPr>
        <p:txBody>
          <a:bodyPr vert="horz" wrap="square" lIns="0" tIns="12700" rIns="0" bIns="0" rtlCol="0">
            <a:spAutoFit/>
          </a:bodyPr>
          <a:lstStyle/>
          <a:p>
            <a:pPr marL="12700">
              <a:lnSpc>
                <a:spcPct val="100000"/>
              </a:lnSpc>
              <a:spcBef>
                <a:spcPts val="100"/>
              </a:spcBef>
              <a:tabLst>
                <a:tab pos="1141095"/>
              </a:tabLst>
            </a:pPr>
            <a:r>
              <a:rPr sz="1050" spc="-30" baseline="3968">
                <a:solidFill>
                  <a:srgbClr val="7E7E7E"/>
                </a:solidFill>
                <a:latin typeface="Arial"/>
                <a:cs typeface="Arial"/>
                <a:hlinkClick r:id="rId4"/>
              </a:rPr>
              <a:t>www</a:t>
            </a:r>
            <a:r>
              <a:rPr sz="1050" spc="-7" baseline="3968">
                <a:solidFill>
                  <a:srgbClr val="7E7E7E"/>
                </a:solidFill>
                <a:latin typeface="Arial"/>
                <a:cs typeface="Arial"/>
                <a:hlinkClick r:id="rId4"/>
              </a:rPr>
              <a:t>.i</a:t>
            </a:r>
            <a:r>
              <a:rPr sz="1050" spc="-15" baseline="3968">
                <a:solidFill>
                  <a:srgbClr val="7E7E7E"/>
                </a:solidFill>
                <a:latin typeface="Arial"/>
                <a:cs typeface="Arial"/>
                <a:hlinkClick r:id="rId4"/>
              </a:rPr>
              <a:t>re</a:t>
            </a:r>
            <a:r>
              <a:rPr sz="1050" spc="-7" baseline="3968">
                <a:solidFill>
                  <a:srgbClr val="7E7E7E"/>
                </a:solidFill>
                <a:latin typeface="Arial"/>
                <a:cs typeface="Arial"/>
                <a:hlinkClick r:id="rId4"/>
              </a:rPr>
              <a:t>s</a:t>
            </a:r>
            <a:r>
              <a:rPr sz="1050" spc="-15" baseline="3968">
                <a:solidFill>
                  <a:srgbClr val="7E7E7E"/>
                </a:solidFill>
                <a:latin typeface="Arial"/>
                <a:cs typeface="Arial"/>
                <a:hlinkClick r:id="rId4"/>
              </a:rPr>
              <a:t>ear</a:t>
            </a:r>
            <a:r>
              <a:rPr sz="1050" spc="-7" baseline="3968">
                <a:solidFill>
                  <a:srgbClr val="7E7E7E"/>
                </a:solidFill>
                <a:latin typeface="Arial"/>
                <a:cs typeface="Arial"/>
                <a:hlinkClick r:id="rId4"/>
              </a:rPr>
              <a:t>c</a:t>
            </a:r>
            <a:r>
              <a:rPr sz="1050" baseline="3968">
                <a:solidFill>
                  <a:srgbClr val="7E7E7E"/>
                </a:solidFill>
                <a:latin typeface="Arial"/>
                <a:cs typeface="Arial"/>
                <a:hlinkClick r:id="rId4"/>
              </a:rPr>
              <a:t>h</a:t>
            </a:r>
            <a:r>
              <a:rPr sz="1050" spc="-7" baseline="3968">
                <a:solidFill>
                  <a:srgbClr val="7E7E7E"/>
                </a:solidFill>
                <a:latin typeface="Arial"/>
                <a:cs typeface="Arial"/>
                <a:hlinkClick r:id="rId4"/>
              </a:rPr>
              <a:t>.c</a:t>
            </a:r>
            <a:r>
              <a:rPr sz="1050" spc="-15" baseline="3968">
                <a:solidFill>
                  <a:srgbClr val="7E7E7E"/>
                </a:solidFill>
                <a:latin typeface="Arial"/>
                <a:cs typeface="Arial"/>
                <a:hlinkClick r:id="rId4"/>
              </a:rPr>
              <a:t>o</a:t>
            </a:r>
            <a:r>
              <a:rPr sz="1050" spc="15" baseline="3968">
                <a:solidFill>
                  <a:srgbClr val="7E7E7E"/>
                </a:solidFill>
                <a:latin typeface="Arial"/>
                <a:cs typeface="Arial"/>
                <a:hlinkClick r:id="rId4"/>
              </a:rPr>
              <a:t>m</a:t>
            </a:r>
            <a:r>
              <a:rPr sz="1050" spc="-7" baseline="3968">
                <a:solidFill>
                  <a:srgbClr val="7E7E7E"/>
                </a:solidFill>
                <a:latin typeface="Arial"/>
                <a:cs typeface="Arial"/>
                <a:hlinkClick r:id="rId4"/>
              </a:rPr>
              <a:t>.cn</a:t>
            </a:r>
            <a:r>
              <a:rPr sz="1050" baseline="3968">
                <a:solidFill>
                  <a:srgbClr val="7E7E7E"/>
                </a:solidFill>
                <a:latin typeface="Arial"/>
                <a:cs typeface="Arial"/>
              </a:rPr>
              <a:t>	</a:t>
            </a:r>
            <a:r>
              <a:rPr sz="800" spc="-5">
                <a:solidFill>
                  <a:srgbClr val="7E7E7E"/>
                </a:solidFill>
                <a:latin typeface="微软雅黑"/>
                <a:cs typeface="微软雅黑"/>
              </a:rPr>
              <a:t>21</a:t>
            </a:r>
            <a:endParaRPr sz="800">
              <a:latin typeface="微软雅黑"/>
              <a:cs typeface="微软雅黑"/>
            </a:endParaRPr>
          </a:p>
        </p:txBody>
      </p:sp>
      <p:sp>
        <p:nvSpPr>
          <p:cNvPr id="8" name="object 8"/>
          <p:cNvSpPr/>
          <p:nvPr/>
        </p:nvSpPr>
        <p:spPr>
          <a:xfrm>
            <a:off x="539495" y="6573011"/>
            <a:ext cx="11108690" cy="0"/>
          </a:xfrm>
          <a:custGeom>
            <a:rect l="l" t="t" r="r" b="b"/>
            <a:pathLst>
              <a:path w="11108690">
                <a:moveTo>
                  <a:pt x="0" y="0"/>
                </a:moveTo>
                <a:lnTo>
                  <a:pt x="11108563" y="0"/>
                </a:lnTo>
              </a:path>
            </a:pathLst>
          </a:custGeom>
          <a:ln w="6350">
            <a:solidFill>
              <a:srgbClr val="BEBEBE"/>
            </a:solidFill>
          </a:ln>
        </p:spPr>
        <p:txBody>
          <a:bodyPr wrap="square" lIns="0" tIns="0" rIns="0" bIns="0" rtlCol="0"/>
          <a:lstStyle/>
          <a:p/>
        </p:txBody>
      </p:sp>
      <p:sp>
        <p:nvSpPr>
          <p:cNvPr id="9" name="object 9"/>
          <p:cNvSpPr/>
          <p:nvPr/>
        </p:nvSpPr>
        <p:spPr>
          <a:xfrm>
            <a:off x="9144" y="626363"/>
            <a:ext cx="297180" cy="792480"/>
          </a:xfrm>
          <a:custGeom>
            <a:rect l="l" t="t" r="r" b="b"/>
            <a:pathLst>
              <a:path w="297180" h="792480">
                <a:moveTo>
                  <a:pt x="247650" y="0"/>
                </a:moveTo>
                <a:lnTo>
                  <a:pt x="0" y="0"/>
                </a:lnTo>
                <a:lnTo>
                  <a:pt x="0" y="792480"/>
                </a:lnTo>
                <a:lnTo>
                  <a:pt x="247650" y="792480"/>
                </a:lnTo>
                <a:lnTo>
                  <a:pt x="266929" y="788580"/>
                </a:lnTo>
                <a:lnTo>
                  <a:pt x="282673" y="777954"/>
                </a:lnTo>
                <a:lnTo>
                  <a:pt x="293287" y="762208"/>
                </a:lnTo>
                <a:lnTo>
                  <a:pt x="297180" y="742950"/>
                </a:lnTo>
                <a:lnTo>
                  <a:pt x="297180" y="49530"/>
                </a:lnTo>
                <a:lnTo>
                  <a:pt x="293287" y="30271"/>
                </a:lnTo>
                <a:lnTo>
                  <a:pt x="282673" y="14525"/>
                </a:lnTo>
                <a:lnTo>
                  <a:pt x="266929" y="3899"/>
                </a:lnTo>
                <a:lnTo>
                  <a:pt x="247650" y="0"/>
                </a:lnTo>
                <a:close/>
              </a:path>
            </a:pathLst>
          </a:custGeom>
          <a:solidFill>
            <a:srgbClr val="8AC53E"/>
          </a:solidFill>
        </p:spPr>
        <p:txBody>
          <a:bodyPr wrap="square" lIns="0" tIns="0" rIns="0" bIns="0" rtlCol="0"/>
          <a:lstStyle/>
          <a:p/>
        </p:txBody>
      </p:sp>
      <p:sp>
        <p:nvSpPr>
          <p:cNvPr id="10" name="object 10"/>
          <p:cNvSpPr txBox="1"/>
          <p:nvPr/>
        </p:nvSpPr>
        <p:spPr>
          <a:xfrm>
            <a:off x="80568" y="724916"/>
            <a:ext cx="152400" cy="635000"/>
          </a:xfrm>
          <a:prstGeom prst="rect">
            <a:avLst/>
          </a:prstGeom>
        </p:spPr>
        <p:txBody>
          <a:bodyPr vert="horz" wrap="square" lIns="0" tIns="12065" rIns="0" bIns="0" rtlCol="0">
            <a:spAutoFit/>
          </a:bodyPr>
          <a:lstStyle/>
          <a:p>
            <a:pPr marL="12700" marR="5080" algn="just">
              <a:lnSpc>
                <a:spcPct val="100000"/>
              </a:lnSpc>
              <a:spcBef>
                <a:spcPts val="95"/>
              </a:spcBef>
            </a:pPr>
            <a:r>
              <a:rPr sz="1000" b="1" spc="-5">
                <a:solidFill>
                  <a:srgbClr val="FFFFFF"/>
                </a:solidFill>
                <a:latin typeface="微软雅黑"/>
                <a:cs typeface="微软雅黑"/>
              </a:rPr>
              <a:t>用 户 画 像</a:t>
            </a:r>
            <a:endParaRPr sz="1000">
              <a:latin typeface="微软雅黑"/>
              <a:cs typeface="微软雅黑"/>
            </a:endParaRPr>
          </a:p>
        </p:txBody>
      </p:sp>
      <p:sp>
        <p:nvSpPr>
          <p:cNvPr id="11" name="object 11"/>
          <p:cNvSpPr/>
          <p:nvPr/>
        </p:nvSpPr>
        <p:spPr>
          <a:xfrm>
            <a:off x="6095" y="1434083"/>
            <a:ext cx="297180" cy="792480"/>
          </a:xfrm>
          <a:custGeom>
            <a:rect l="l" t="t" r="r" b="b"/>
            <a:pathLst>
              <a:path w="297180" h="792480">
                <a:moveTo>
                  <a:pt x="247650" y="0"/>
                </a:moveTo>
                <a:lnTo>
                  <a:pt x="0" y="0"/>
                </a:lnTo>
                <a:lnTo>
                  <a:pt x="0" y="792479"/>
                </a:lnTo>
                <a:lnTo>
                  <a:pt x="247650" y="792479"/>
                </a:lnTo>
                <a:lnTo>
                  <a:pt x="266929" y="788580"/>
                </a:lnTo>
                <a:lnTo>
                  <a:pt x="282673" y="777954"/>
                </a:lnTo>
                <a:lnTo>
                  <a:pt x="293287" y="762208"/>
                </a:lnTo>
                <a:lnTo>
                  <a:pt x="297180" y="742950"/>
                </a:lnTo>
                <a:lnTo>
                  <a:pt x="297180" y="49529"/>
                </a:lnTo>
                <a:lnTo>
                  <a:pt x="293287" y="30271"/>
                </a:lnTo>
                <a:lnTo>
                  <a:pt x="282673" y="14525"/>
                </a:lnTo>
                <a:lnTo>
                  <a:pt x="266929" y="3899"/>
                </a:lnTo>
                <a:lnTo>
                  <a:pt x="247650" y="0"/>
                </a:lnTo>
                <a:close/>
              </a:path>
            </a:pathLst>
          </a:custGeom>
          <a:solidFill>
            <a:srgbClr val="D9D9D9"/>
          </a:solidFill>
        </p:spPr>
        <p:txBody>
          <a:bodyPr wrap="square" lIns="0" tIns="0" rIns="0" bIns="0" rtlCol="0"/>
          <a:lstStyle/>
          <a:p/>
        </p:txBody>
      </p:sp>
      <p:sp>
        <p:nvSpPr>
          <p:cNvPr id="12" name="object 12"/>
          <p:cNvSpPr txBox="1"/>
          <p:nvPr/>
        </p:nvSpPr>
        <p:spPr>
          <a:xfrm>
            <a:off x="73253" y="1512823"/>
            <a:ext cx="152400" cy="635000"/>
          </a:xfrm>
          <a:prstGeom prst="rect">
            <a:avLst/>
          </a:prstGeom>
        </p:spPr>
        <p:txBody>
          <a:bodyPr vert="horz" wrap="square" lIns="0" tIns="12065" rIns="0" bIns="0" rtlCol="0">
            <a:spAutoFit/>
          </a:bodyPr>
          <a:lstStyle/>
          <a:p>
            <a:pPr marL="12700" marR="5080" algn="just">
              <a:lnSpc>
                <a:spcPct val="100000"/>
              </a:lnSpc>
              <a:spcBef>
                <a:spcPts val="95"/>
              </a:spcBef>
            </a:pPr>
            <a:r>
              <a:rPr sz="1000" b="1" spc="-5">
                <a:solidFill>
                  <a:srgbClr val="FFFFFF"/>
                </a:solidFill>
                <a:latin typeface="微软雅黑"/>
                <a:cs typeface="微软雅黑"/>
              </a:rPr>
              <a:t>使 用 行 为</a:t>
            </a:r>
            <a:endParaRPr sz="1000">
              <a:latin typeface="微软雅黑"/>
              <a:cs typeface="微软雅黑"/>
            </a:endParaRPr>
          </a:p>
        </p:txBody>
      </p:sp>
      <p:sp>
        <p:nvSpPr>
          <p:cNvPr id="13" name="object 13"/>
          <p:cNvSpPr/>
          <p:nvPr/>
        </p:nvSpPr>
        <p:spPr>
          <a:xfrm>
            <a:off x="9691116" y="5035296"/>
            <a:ext cx="439420" cy="139065"/>
          </a:xfrm>
          <a:custGeom>
            <a:rect l="l" t="t" r="r" b="b"/>
            <a:pathLst>
              <a:path w="439420" h="139064">
                <a:moveTo>
                  <a:pt x="0" y="138683"/>
                </a:moveTo>
                <a:lnTo>
                  <a:pt x="438912" y="138683"/>
                </a:lnTo>
                <a:lnTo>
                  <a:pt x="438912" y="0"/>
                </a:lnTo>
                <a:lnTo>
                  <a:pt x="0" y="0"/>
                </a:lnTo>
                <a:lnTo>
                  <a:pt x="0" y="138683"/>
                </a:lnTo>
                <a:close/>
              </a:path>
            </a:pathLst>
          </a:custGeom>
          <a:solidFill>
            <a:srgbClr val="D9D9D9"/>
          </a:solidFill>
        </p:spPr>
        <p:txBody>
          <a:bodyPr wrap="square" lIns="0" tIns="0" rIns="0" bIns="0" rtlCol="0"/>
          <a:lstStyle/>
          <a:p/>
        </p:txBody>
      </p:sp>
      <p:sp>
        <p:nvSpPr>
          <p:cNvPr id="14" name="object 14"/>
          <p:cNvSpPr/>
          <p:nvPr/>
        </p:nvSpPr>
        <p:spPr>
          <a:xfrm>
            <a:off x="9691116" y="5228844"/>
            <a:ext cx="434340" cy="139065"/>
          </a:xfrm>
          <a:custGeom>
            <a:rect l="l" t="t" r="r" b="b"/>
            <a:pathLst>
              <a:path w="434340" h="139064">
                <a:moveTo>
                  <a:pt x="0" y="138683"/>
                </a:moveTo>
                <a:lnTo>
                  <a:pt x="434340" y="138683"/>
                </a:lnTo>
                <a:lnTo>
                  <a:pt x="434340" y="0"/>
                </a:lnTo>
                <a:lnTo>
                  <a:pt x="0" y="0"/>
                </a:lnTo>
                <a:lnTo>
                  <a:pt x="0" y="138683"/>
                </a:lnTo>
                <a:close/>
              </a:path>
            </a:pathLst>
          </a:custGeom>
          <a:solidFill>
            <a:srgbClr val="D9D9D9"/>
          </a:solidFill>
        </p:spPr>
        <p:txBody>
          <a:bodyPr wrap="square" lIns="0" tIns="0" rIns="0" bIns="0" rtlCol="0"/>
          <a:lstStyle/>
          <a:p/>
        </p:txBody>
      </p:sp>
      <p:sp>
        <p:nvSpPr>
          <p:cNvPr id="15" name="object 15"/>
          <p:cNvSpPr/>
          <p:nvPr/>
        </p:nvSpPr>
        <p:spPr>
          <a:xfrm>
            <a:off x="9691116" y="6006084"/>
            <a:ext cx="567055" cy="139065"/>
          </a:xfrm>
          <a:custGeom>
            <a:rect l="l" t="t" r="r" b="b"/>
            <a:pathLst>
              <a:path w="567054" h="139064">
                <a:moveTo>
                  <a:pt x="0" y="138683"/>
                </a:moveTo>
                <a:lnTo>
                  <a:pt x="566927" y="138683"/>
                </a:lnTo>
                <a:lnTo>
                  <a:pt x="566927" y="0"/>
                </a:lnTo>
                <a:lnTo>
                  <a:pt x="0" y="0"/>
                </a:lnTo>
                <a:lnTo>
                  <a:pt x="0" y="138683"/>
                </a:lnTo>
                <a:close/>
              </a:path>
            </a:pathLst>
          </a:custGeom>
          <a:solidFill>
            <a:srgbClr val="D9D9D9"/>
          </a:solidFill>
        </p:spPr>
        <p:txBody>
          <a:bodyPr wrap="square" lIns="0" tIns="0" rIns="0" bIns="0" rtlCol="0"/>
          <a:lstStyle/>
          <a:p/>
        </p:txBody>
      </p:sp>
      <p:sp>
        <p:nvSpPr>
          <p:cNvPr id="16" name="object 16"/>
          <p:cNvSpPr txBox="1"/>
          <p:nvPr/>
        </p:nvSpPr>
        <p:spPr>
          <a:xfrm>
            <a:off x="11252961" y="4823586"/>
            <a:ext cx="39243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404040"/>
                </a:solidFill>
                <a:latin typeface="微软雅黑"/>
                <a:cs typeface="微软雅黑"/>
              </a:rPr>
              <a:t>26.9%</a:t>
            </a:r>
            <a:endParaRPr sz="1000">
              <a:latin typeface="微软雅黑"/>
              <a:cs typeface="微软雅黑"/>
            </a:endParaRPr>
          </a:p>
        </p:txBody>
      </p:sp>
      <p:sp>
        <p:nvSpPr>
          <p:cNvPr id="17" name="object 17"/>
          <p:cNvSpPr txBox="1"/>
          <p:nvPr/>
        </p:nvSpPr>
        <p:spPr>
          <a:xfrm>
            <a:off x="9661652" y="4193794"/>
            <a:ext cx="6032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0</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endParaRPr sz="100">
              <a:latin typeface="Verdana"/>
              <a:cs typeface="Verdana"/>
            </a:endParaRPr>
          </a:p>
        </p:txBody>
      </p:sp>
      <p:sp>
        <p:nvSpPr>
          <p:cNvPr id="18" name="object 18"/>
          <p:cNvSpPr txBox="1"/>
          <p:nvPr/>
        </p:nvSpPr>
        <p:spPr>
          <a:xfrm>
            <a:off x="9940290" y="4193794"/>
            <a:ext cx="6032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5</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endParaRPr sz="100">
              <a:latin typeface="Verdana"/>
              <a:cs typeface="Verdana"/>
            </a:endParaRPr>
          </a:p>
        </p:txBody>
      </p:sp>
      <p:sp>
        <p:nvSpPr>
          <p:cNvPr id="19" name="object 19"/>
          <p:cNvSpPr txBox="1"/>
          <p:nvPr/>
        </p:nvSpPr>
        <p:spPr>
          <a:xfrm>
            <a:off x="10214609" y="4193794"/>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1</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20" name="object 20"/>
          <p:cNvSpPr txBox="1"/>
          <p:nvPr/>
        </p:nvSpPr>
        <p:spPr>
          <a:xfrm>
            <a:off x="10492867" y="4193794"/>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1</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21" name="object 21"/>
          <p:cNvSpPr txBox="1"/>
          <p:nvPr/>
        </p:nvSpPr>
        <p:spPr>
          <a:xfrm>
            <a:off x="10771378" y="4193794"/>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2</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22" name="object 22"/>
          <p:cNvSpPr txBox="1"/>
          <p:nvPr/>
        </p:nvSpPr>
        <p:spPr>
          <a:xfrm>
            <a:off x="11049761" y="4193794"/>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2</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23" name="object 23"/>
          <p:cNvSpPr txBox="1"/>
          <p:nvPr/>
        </p:nvSpPr>
        <p:spPr>
          <a:xfrm>
            <a:off x="11328018" y="4193794"/>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3</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24" name="object 24"/>
          <p:cNvSpPr txBox="1"/>
          <p:nvPr/>
        </p:nvSpPr>
        <p:spPr>
          <a:xfrm>
            <a:off x="11606530" y="4193794"/>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3</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25" name="object 25"/>
          <p:cNvSpPr txBox="1"/>
          <p:nvPr/>
        </p:nvSpPr>
        <p:spPr>
          <a:xfrm>
            <a:off x="8408669" y="4199280"/>
            <a:ext cx="1166495" cy="1967864"/>
          </a:xfrm>
          <a:prstGeom prst="rect">
            <a:avLst/>
          </a:prstGeom>
        </p:spPr>
        <p:txBody>
          <a:bodyPr vert="horz" wrap="square" lIns="0" tIns="12700" rIns="0" bIns="0" rtlCol="0">
            <a:spAutoFit/>
          </a:bodyPr>
          <a:lstStyle/>
          <a:p>
            <a:pPr marL="139700" marR="5715" algn="r">
              <a:lnSpc>
                <a:spcPct val="127400"/>
              </a:lnSpc>
              <a:spcBef>
                <a:spcPts val="100"/>
              </a:spcBef>
            </a:pPr>
            <a:r>
              <a:rPr sz="1000" spc="-5">
                <a:solidFill>
                  <a:srgbClr val="585858"/>
                </a:solidFill>
                <a:latin typeface="微软雅黑"/>
                <a:cs typeface="微软雅黑"/>
              </a:rPr>
              <a:t>企业高层管理人员 企业中层管理人员 企业一般管理人员 企业普通员工</a:t>
            </a:r>
            <a:endParaRPr sz="1000">
              <a:latin typeface="微软雅黑"/>
              <a:cs typeface="微软雅黑"/>
            </a:endParaRPr>
          </a:p>
          <a:p>
            <a:pPr marR="7620" algn="r">
              <a:lnSpc>
                <a:spcPct val="100000"/>
              </a:lnSpc>
              <a:spcBef>
                <a:spcPts val="330"/>
              </a:spcBef>
            </a:pPr>
            <a:r>
              <a:rPr sz="1000" spc="-10">
                <a:solidFill>
                  <a:srgbClr val="585858"/>
                </a:solidFill>
                <a:latin typeface="微软雅黑"/>
                <a:cs typeface="微软雅黑"/>
              </a:rPr>
              <a:t>私营企业主或个体户</a:t>
            </a:r>
            <a:endParaRPr sz="1000">
              <a:latin typeface="微软雅黑"/>
              <a:cs typeface="微软雅黑"/>
            </a:endParaRPr>
          </a:p>
          <a:p>
            <a:pPr marL="393700" marR="6350" indent="253365" algn="r">
              <a:lnSpc>
                <a:spcPct val="127299"/>
              </a:lnSpc>
            </a:pPr>
            <a:r>
              <a:rPr sz="1000" spc="-5">
                <a:solidFill>
                  <a:srgbClr val="585858"/>
                </a:solidFill>
                <a:latin typeface="微软雅黑"/>
                <a:cs typeface="微软雅黑"/>
              </a:rPr>
              <a:t>在读学生 专业技术人员</a:t>
            </a:r>
            <a:endParaRPr sz="1000">
              <a:latin typeface="微软雅黑"/>
              <a:cs typeface="微软雅黑"/>
            </a:endParaRPr>
          </a:p>
          <a:p>
            <a:pPr marR="6350" algn="r">
              <a:lnSpc>
                <a:spcPct val="100000"/>
              </a:lnSpc>
              <a:spcBef>
                <a:spcPts val="330"/>
              </a:spcBef>
            </a:pPr>
            <a:r>
              <a:rPr sz="1000" spc="-5">
                <a:solidFill>
                  <a:srgbClr val="585858"/>
                </a:solidFill>
                <a:latin typeface="微软雅黑"/>
                <a:cs typeface="微软雅黑"/>
              </a:rPr>
              <a:t>公务员</a:t>
            </a:r>
            <a:r>
              <a:rPr sz="1000" spc="-15">
                <a:solidFill>
                  <a:srgbClr val="585858"/>
                </a:solidFill>
                <a:latin typeface="微软雅黑"/>
                <a:cs typeface="微软雅黑"/>
              </a:rPr>
              <a:t>/</a:t>
            </a:r>
            <a:r>
              <a:rPr sz="1000" spc="-5">
                <a:solidFill>
                  <a:srgbClr val="585858"/>
                </a:solidFill>
                <a:latin typeface="微软雅黑"/>
                <a:cs typeface="微软雅黑"/>
              </a:rPr>
              <a:t>事业单位</a:t>
            </a:r>
            <a:endParaRPr sz="1000">
              <a:latin typeface="微软雅黑"/>
              <a:cs typeface="微软雅黑"/>
            </a:endParaRPr>
          </a:p>
          <a:p>
            <a:pPr marR="6350" algn="r">
              <a:lnSpc>
                <a:spcPct val="100000"/>
              </a:lnSpc>
              <a:spcBef>
                <a:spcPts val="330"/>
              </a:spcBef>
            </a:pPr>
            <a:r>
              <a:rPr sz="1000" spc="-5">
                <a:solidFill>
                  <a:srgbClr val="585858"/>
                </a:solidFill>
                <a:latin typeface="微软雅黑"/>
                <a:cs typeface="微软雅黑"/>
              </a:rPr>
              <a:t>专业人士</a:t>
            </a:r>
            <a:endParaRPr sz="1000">
              <a:latin typeface="微软雅黑"/>
              <a:cs typeface="微软雅黑"/>
            </a:endParaRPr>
          </a:p>
          <a:p>
            <a:pPr marR="5080" algn="r">
              <a:lnSpc>
                <a:spcPct val="100000"/>
              </a:lnSpc>
              <a:spcBef>
                <a:spcPts val="330"/>
              </a:spcBef>
            </a:pPr>
            <a:r>
              <a:rPr sz="1000" spc="-5">
                <a:solidFill>
                  <a:srgbClr val="585858"/>
                </a:solidFill>
                <a:latin typeface="微软雅黑"/>
                <a:cs typeface="微软雅黑"/>
              </a:rPr>
              <a:t>其他</a:t>
            </a:r>
            <a:endParaRPr sz="1000">
              <a:latin typeface="微软雅黑"/>
              <a:cs typeface="微软雅黑"/>
            </a:endParaRPr>
          </a:p>
        </p:txBody>
      </p:sp>
      <p:sp>
        <p:nvSpPr>
          <p:cNvPr id="26" name="object 26"/>
          <p:cNvSpPr/>
          <p:nvPr/>
        </p:nvSpPr>
        <p:spPr>
          <a:xfrm>
            <a:off x="0" y="2182367"/>
            <a:ext cx="2799587" cy="3965448"/>
          </a:xfrm>
          <a:prstGeom prst="rect">
            <a:avLst/>
          </a:prstGeom>
          <a:blipFill>
            <a:blip r:embed="rId5"/>
            <a:stretch>
              <a:fillRect/>
            </a:stretch>
          </a:blipFill>
        </p:spPr>
        <p:txBody>
          <a:bodyPr wrap="square" lIns="0" tIns="0" rIns="0" bIns="0" rtlCol="0"/>
          <a:lstStyle/>
          <a:p/>
        </p:txBody>
      </p:sp>
      <p:sp>
        <p:nvSpPr>
          <p:cNvPr id="27" name="object 27"/>
          <p:cNvSpPr txBox="1"/>
          <p:nvPr/>
        </p:nvSpPr>
        <p:spPr>
          <a:xfrm>
            <a:off x="532282" y="6395720"/>
            <a:ext cx="1935480" cy="132080"/>
          </a:xfrm>
          <a:prstGeom prst="rect">
            <a:avLst/>
          </a:prstGeom>
        </p:spPr>
        <p:txBody>
          <a:bodyPr vert="horz" wrap="square" lIns="0" tIns="12065" rIns="0" bIns="0" rtlCol="0">
            <a:spAutoFit/>
          </a:bodyPr>
          <a:lstStyle/>
          <a:p>
            <a:pPr marL="12700">
              <a:lnSpc>
                <a:spcPct val="100000"/>
              </a:lnSpc>
              <a:spcBef>
                <a:spcPts val="95"/>
              </a:spcBef>
            </a:pPr>
            <a:r>
              <a:rPr sz="700" spc="-5">
                <a:solidFill>
                  <a:srgbClr val="7E7E7E"/>
                </a:solidFill>
                <a:latin typeface="微软雅黑"/>
                <a:cs typeface="微软雅黑"/>
              </a:rPr>
              <a:t>来源：艾瑞智研平台</a:t>
            </a:r>
            <a:r>
              <a:rPr sz="700" spc="-10">
                <a:solidFill>
                  <a:srgbClr val="7E7E7E"/>
                </a:solidFill>
                <a:latin typeface="微软雅黑"/>
                <a:cs typeface="微软雅黑"/>
              </a:rPr>
              <a:t>-</a:t>
            </a:r>
            <a:r>
              <a:rPr sz="700" spc="-5">
                <a:solidFill>
                  <a:srgbClr val="7E7E7E"/>
                </a:solidFill>
                <a:latin typeface="微软雅黑"/>
                <a:cs typeface="微软雅黑"/>
              </a:rPr>
              <a:t>消费洞察数据</a:t>
            </a:r>
            <a:r>
              <a:rPr sz="700" spc="5">
                <a:solidFill>
                  <a:srgbClr val="7E7E7E"/>
                </a:solidFill>
                <a:latin typeface="微软雅黑"/>
                <a:cs typeface="微软雅黑"/>
              </a:rPr>
              <a:t>库</a:t>
            </a:r>
            <a:r>
              <a:rPr sz="700" spc="-5">
                <a:solidFill>
                  <a:srgbClr val="7E7E7E"/>
                </a:solidFill>
                <a:latin typeface="微软雅黑"/>
                <a:cs typeface="微软雅黑"/>
              </a:rPr>
              <a:t>，n=554。</a:t>
            </a:r>
            <a:endParaRPr sz="700">
              <a:latin typeface="微软雅黑"/>
              <a:cs typeface="微软雅黑"/>
            </a:endParaRPr>
          </a:p>
        </p:txBody>
      </p:sp>
      <p:sp>
        <p:nvSpPr>
          <p:cNvPr id="28" name="object 28"/>
          <p:cNvSpPr/>
          <p:nvPr/>
        </p:nvSpPr>
        <p:spPr>
          <a:xfrm>
            <a:off x="2592323" y="2199132"/>
            <a:ext cx="676910" cy="189230"/>
          </a:xfrm>
          <a:custGeom>
            <a:rect l="l" t="t" r="r" b="b"/>
            <a:pathLst>
              <a:path w="676910" h="189230">
                <a:moveTo>
                  <a:pt x="0" y="188975"/>
                </a:moveTo>
                <a:lnTo>
                  <a:pt x="676655" y="188975"/>
                </a:lnTo>
                <a:lnTo>
                  <a:pt x="676655" y="0"/>
                </a:lnTo>
                <a:lnTo>
                  <a:pt x="0" y="0"/>
                </a:lnTo>
                <a:lnTo>
                  <a:pt x="0" y="188975"/>
                </a:lnTo>
                <a:close/>
              </a:path>
            </a:pathLst>
          </a:custGeom>
          <a:solidFill>
            <a:srgbClr val="F38285"/>
          </a:solidFill>
        </p:spPr>
        <p:txBody>
          <a:bodyPr wrap="square" lIns="0" tIns="0" rIns="0" bIns="0" rtlCol="0"/>
          <a:lstStyle/>
          <a:p/>
        </p:txBody>
      </p:sp>
      <p:sp>
        <p:nvSpPr>
          <p:cNvPr id="29" name="object 29"/>
          <p:cNvSpPr/>
          <p:nvPr/>
        </p:nvSpPr>
        <p:spPr>
          <a:xfrm>
            <a:off x="2592323" y="2462783"/>
            <a:ext cx="601980" cy="189230"/>
          </a:xfrm>
          <a:custGeom>
            <a:rect l="l" t="t" r="r" b="b"/>
            <a:pathLst>
              <a:path w="601980" h="189230">
                <a:moveTo>
                  <a:pt x="0" y="188975"/>
                </a:moveTo>
                <a:lnTo>
                  <a:pt x="601980" y="188975"/>
                </a:lnTo>
                <a:lnTo>
                  <a:pt x="601980" y="0"/>
                </a:lnTo>
                <a:lnTo>
                  <a:pt x="0" y="0"/>
                </a:lnTo>
                <a:lnTo>
                  <a:pt x="0" y="188975"/>
                </a:lnTo>
                <a:close/>
              </a:path>
            </a:pathLst>
          </a:custGeom>
          <a:solidFill>
            <a:srgbClr val="F38285"/>
          </a:solidFill>
        </p:spPr>
        <p:txBody>
          <a:bodyPr wrap="square" lIns="0" tIns="0" rIns="0" bIns="0" rtlCol="0"/>
          <a:lstStyle/>
          <a:p/>
        </p:txBody>
      </p:sp>
      <p:sp>
        <p:nvSpPr>
          <p:cNvPr id="30" name="object 30"/>
          <p:cNvSpPr/>
          <p:nvPr/>
        </p:nvSpPr>
        <p:spPr>
          <a:xfrm>
            <a:off x="2592323" y="2727960"/>
            <a:ext cx="666115" cy="187960"/>
          </a:xfrm>
          <a:custGeom>
            <a:rect l="l" t="t" r="r" b="b"/>
            <a:pathLst>
              <a:path w="666114" h="187960">
                <a:moveTo>
                  <a:pt x="0" y="187451"/>
                </a:moveTo>
                <a:lnTo>
                  <a:pt x="665988" y="187451"/>
                </a:lnTo>
                <a:lnTo>
                  <a:pt x="665988" y="0"/>
                </a:lnTo>
                <a:lnTo>
                  <a:pt x="0" y="0"/>
                </a:lnTo>
                <a:lnTo>
                  <a:pt x="0" y="187451"/>
                </a:lnTo>
                <a:close/>
              </a:path>
            </a:pathLst>
          </a:custGeom>
          <a:solidFill>
            <a:srgbClr val="F38285"/>
          </a:solidFill>
        </p:spPr>
        <p:txBody>
          <a:bodyPr wrap="square" lIns="0" tIns="0" rIns="0" bIns="0" rtlCol="0"/>
          <a:lstStyle/>
          <a:p/>
        </p:txBody>
      </p:sp>
      <p:sp>
        <p:nvSpPr>
          <p:cNvPr id="31" name="object 31"/>
          <p:cNvSpPr/>
          <p:nvPr/>
        </p:nvSpPr>
        <p:spPr>
          <a:xfrm>
            <a:off x="2592323" y="2991611"/>
            <a:ext cx="353695" cy="187960"/>
          </a:xfrm>
          <a:custGeom>
            <a:rect l="l" t="t" r="r" b="b"/>
            <a:pathLst>
              <a:path w="353694" h="187960">
                <a:moveTo>
                  <a:pt x="0" y="187451"/>
                </a:moveTo>
                <a:lnTo>
                  <a:pt x="353568" y="187451"/>
                </a:lnTo>
                <a:lnTo>
                  <a:pt x="353568" y="0"/>
                </a:lnTo>
                <a:lnTo>
                  <a:pt x="0" y="0"/>
                </a:lnTo>
                <a:lnTo>
                  <a:pt x="0" y="187451"/>
                </a:lnTo>
                <a:close/>
              </a:path>
            </a:pathLst>
          </a:custGeom>
          <a:solidFill>
            <a:srgbClr val="D9D9D9"/>
          </a:solidFill>
        </p:spPr>
        <p:txBody>
          <a:bodyPr wrap="square" lIns="0" tIns="0" rIns="0" bIns="0" rtlCol="0"/>
          <a:lstStyle/>
          <a:p/>
        </p:txBody>
      </p:sp>
      <p:sp>
        <p:nvSpPr>
          <p:cNvPr id="32" name="object 32"/>
          <p:cNvSpPr/>
          <p:nvPr/>
        </p:nvSpPr>
        <p:spPr>
          <a:xfrm>
            <a:off x="2592323" y="3255264"/>
            <a:ext cx="283845" cy="187960"/>
          </a:xfrm>
          <a:custGeom>
            <a:rect l="l" t="t" r="r" b="b"/>
            <a:pathLst>
              <a:path w="283844" h="187960">
                <a:moveTo>
                  <a:pt x="0" y="187451"/>
                </a:moveTo>
                <a:lnTo>
                  <a:pt x="283463" y="187451"/>
                </a:lnTo>
                <a:lnTo>
                  <a:pt x="283463" y="0"/>
                </a:lnTo>
                <a:lnTo>
                  <a:pt x="0" y="0"/>
                </a:lnTo>
                <a:lnTo>
                  <a:pt x="0" y="187451"/>
                </a:lnTo>
                <a:close/>
              </a:path>
            </a:pathLst>
          </a:custGeom>
          <a:solidFill>
            <a:srgbClr val="D9D9D9"/>
          </a:solidFill>
        </p:spPr>
        <p:txBody>
          <a:bodyPr wrap="square" lIns="0" tIns="0" rIns="0" bIns="0" rtlCol="0"/>
          <a:lstStyle/>
          <a:p/>
        </p:txBody>
      </p:sp>
      <p:sp>
        <p:nvSpPr>
          <p:cNvPr id="33" name="object 33"/>
          <p:cNvSpPr/>
          <p:nvPr/>
        </p:nvSpPr>
        <p:spPr>
          <a:xfrm flipH="1">
            <a:off x="2592323" y="2162555"/>
            <a:ext cx="0" cy="1318260"/>
          </a:xfrm>
          <a:custGeom>
            <a:rect l="l" t="t" r="r" b="b"/>
            <a:pathLst>
              <a:path h="1318260">
                <a:moveTo>
                  <a:pt x="0" y="0"/>
                </a:moveTo>
                <a:lnTo>
                  <a:pt x="0" y="1318260"/>
                </a:lnTo>
              </a:path>
            </a:pathLst>
          </a:custGeom>
          <a:ln w="9525">
            <a:solidFill>
              <a:srgbClr val="D9D9D9"/>
            </a:solidFill>
          </a:ln>
        </p:spPr>
        <p:txBody>
          <a:bodyPr wrap="square" lIns="0" tIns="0" rIns="0" bIns="0" rtlCol="0"/>
          <a:lstStyle/>
          <a:p/>
        </p:txBody>
      </p:sp>
      <p:sp>
        <p:nvSpPr>
          <p:cNvPr id="34" name="object 34"/>
          <p:cNvSpPr txBox="1"/>
          <p:nvPr/>
        </p:nvSpPr>
        <p:spPr>
          <a:xfrm>
            <a:off x="3257803" y="2206243"/>
            <a:ext cx="467359" cy="705485"/>
          </a:xfrm>
          <a:prstGeom prst="rect">
            <a:avLst/>
          </a:prstGeom>
        </p:spPr>
        <p:txBody>
          <a:bodyPr vert="horz" wrap="square" lIns="0" tIns="12065" rIns="0" bIns="0" rtlCol="0">
            <a:spAutoFit/>
          </a:bodyPr>
          <a:lstStyle/>
          <a:p>
            <a:pPr marL="87630">
              <a:lnSpc>
                <a:spcPct val="100000"/>
              </a:lnSpc>
              <a:spcBef>
                <a:spcPts val="95"/>
              </a:spcBef>
            </a:pPr>
            <a:r>
              <a:rPr sz="1000" spc="-5">
                <a:solidFill>
                  <a:srgbClr val="F38285"/>
                </a:solidFill>
                <a:latin typeface="微软雅黑"/>
                <a:cs typeface="微软雅黑"/>
              </a:rPr>
              <a:t>26.2%</a:t>
            </a:r>
            <a:endParaRPr sz="1000">
              <a:latin typeface="微软雅黑"/>
              <a:cs typeface="微软雅黑"/>
            </a:endParaRPr>
          </a:p>
          <a:p>
            <a:pPr marL="12700">
              <a:lnSpc>
                <a:spcPct val="100000"/>
              </a:lnSpc>
              <a:spcBef>
                <a:spcPts val="875"/>
              </a:spcBef>
            </a:pPr>
            <a:r>
              <a:rPr sz="1000" spc="-5">
                <a:solidFill>
                  <a:srgbClr val="F38285"/>
                </a:solidFill>
                <a:latin typeface="微软雅黑"/>
                <a:cs typeface="微软雅黑"/>
              </a:rPr>
              <a:t>23.3%</a:t>
            </a:r>
            <a:endParaRPr sz="1000">
              <a:latin typeface="微软雅黑"/>
              <a:cs typeface="微软雅黑"/>
            </a:endParaRPr>
          </a:p>
          <a:p>
            <a:pPr marL="76835">
              <a:lnSpc>
                <a:spcPct val="100000"/>
              </a:lnSpc>
              <a:spcBef>
                <a:spcPts val="880"/>
              </a:spcBef>
            </a:pPr>
            <a:r>
              <a:rPr sz="1000" spc="-5">
                <a:solidFill>
                  <a:srgbClr val="F38285"/>
                </a:solidFill>
                <a:latin typeface="微软雅黑"/>
                <a:cs typeface="微软雅黑"/>
              </a:rPr>
              <a:t>25.8%</a:t>
            </a:r>
            <a:endParaRPr sz="1000">
              <a:latin typeface="微软雅黑"/>
              <a:cs typeface="微软雅黑"/>
            </a:endParaRPr>
          </a:p>
        </p:txBody>
      </p:sp>
      <p:sp>
        <p:nvSpPr>
          <p:cNvPr id="35" name="object 35"/>
          <p:cNvSpPr txBox="1"/>
          <p:nvPr/>
        </p:nvSpPr>
        <p:spPr>
          <a:xfrm>
            <a:off x="2940176" y="2997530"/>
            <a:ext cx="462280" cy="441959"/>
          </a:xfrm>
          <a:prstGeom prst="rect">
            <a:avLst/>
          </a:prstGeom>
        </p:spPr>
        <p:txBody>
          <a:bodyPr vert="horz" wrap="square" lIns="0" tIns="12065" rIns="0" bIns="0" rtlCol="0">
            <a:spAutoFit/>
          </a:bodyPr>
          <a:lstStyle/>
          <a:p>
            <a:pPr marL="82550">
              <a:lnSpc>
                <a:spcPct val="100000"/>
              </a:lnSpc>
              <a:spcBef>
                <a:spcPts val="95"/>
              </a:spcBef>
            </a:pPr>
            <a:r>
              <a:rPr sz="1000" spc="-10">
                <a:solidFill>
                  <a:srgbClr val="404040"/>
                </a:solidFill>
                <a:latin typeface="微软雅黑"/>
                <a:cs typeface="微软雅黑"/>
              </a:rPr>
              <a:t>1</a:t>
            </a:r>
            <a:r>
              <a:rPr sz="1000" spc="-5">
                <a:solidFill>
                  <a:srgbClr val="404040"/>
                </a:solidFill>
                <a:latin typeface="微软雅黑"/>
                <a:cs typeface="微软雅黑"/>
              </a:rPr>
              <a:t>3.7%</a:t>
            </a:r>
            <a:endParaRPr sz="1000">
              <a:latin typeface="微软雅黑"/>
              <a:cs typeface="微软雅黑"/>
            </a:endParaRPr>
          </a:p>
          <a:p>
            <a:pPr marL="12700">
              <a:lnSpc>
                <a:spcPct val="100000"/>
              </a:lnSpc>
              <a:spcBef>
                <a:spcPts val="880"/>
              </a:spcBef>
            </a:pPr>
            <a:r>
              <a:rPr sz="1000" spc="-5">
                <a:solidFill>
                  <a:srgbClr val="404040"/>
                </a:solidFill>
                <a:latin typeface="微软雅黑"/>
                <a:cs typeface="微软雅黑"/>
              </a:rPr>
              <a:t>11.0%</a:t>
            </a:r>
            <a:endParaRPr sz="1000">
              <a:latin typeface="微软雅黑"/>
              <a:cs typeface="微软雅黑"/>
            </a:endParaRPr>
          </a:p>
        </p:txBody>
      </p:sp>
      <p:sp>
        <p:nvSpPr>
          <p:cNvPr id="36" name="object 36"/>
          <p:cNvSpPr txBox="1"/>
          <p:nvPr/>
        </p:nvSpPr>
        <p:spPr>
          <a:xfrm>
            <a:off x="2562605" y="2124582"/>
            <a:ext cx="6032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0</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endParaRPr sz="100">
              <a:latin typeface="Verdana"/>
              <a:cs typeface="Verdana"/>
            </a:endParaRPr>
          </a:p>
        </p:txBody>
      </p:sp>
      <p:sp>
        <p:nvSpPr>
          <p:cNvPr id="37" name="object 37"/>
          <p:cNvSpPr txBox="1"/>
          <p:nvPr/>
        </p:nvSpPr>
        <p:spPr>
          <a:xfrm>
            <a:off x="2691764" y="2124582"/>
            <a:ext cx="6032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5</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endParaRPr sz="100">
              <a:latin typeface="Verdana"/>
              <a:cs typeface="Verdana"/>
            </a:endParaRPr>
          </a:p>
        </p:txBody>
      </p:sp>
      <p:sp>
        <p:nvSpPr>
          <p:cNvPr id="38" name="object 38"/>
          <p:cNvSpPr txBox="1"/>
          <p:nvPr/>
        </p:nvSpPr>
        <p:spPr>
          <a:xfrm>
            <a:off x="2816732" y="2124582"/>
            <a:ext cx="1101090"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5">
                <a:solidFill>
                  <a:srgbClr val="F6F6F6"/>
                </a:solidFill>
                <a:latin typeface="Verdana"/>
                <a:cs typeface="Verdana"/>
              </a:rPr>
              <a:t>10 .0% 15 .0% 20 .0% 25 .0% 30 .0% 35 .0% 40 .0% 45 .0%</a:t>
            </a:r>
            <a:r>
              <a:rPr sz="100" spc="10">
                <a:solidFill>
                  <a:srgbClr val="F6F6F6"/>
                </a:solidFill>
                <a:latin typeface="Verdana"/>
                <a:cs typeface="Verdana"/>
              </a:rPr>
              <a:t> </a:t>
            </a:r>
            <a:r>
              <a:rPr sz="100" spc="-5">
                <a:solidFill>
                  <a:srgbClr val="F6F6F6"/>
                </a:solidFill>
                <a:latin typeface="Verdana"/>
                <a:cs typeface="Verdana"/>
              </a:rPr>
              <a:t>50 .0%</a:t>
            </a:r>
            <a:endParaRPr sz="100">
              <a:latin typeface="Verdana"/>
              <a:cs typeface="Verdana"/>
            </a:endParaRPr>
          </a:p>
        </p:txBody>
      </p:sp>
      <p:sp>
        <p:nvSpPr>
          <p:cNvPr id="39" name="object 39"/>
          <p:cNvSpPr txBox="1"/>
          <p:nvPr/>
        </p:nvSpPr>
        <p:spPr>
          <a:xfrm>
            <a:off x="1895601" y="2196211"/>
            <a:ext cx="543560" cy="1233170"/>
          </a:xfrm>
          <a:prstGeom prst="rect">
            <a:avLst/>
          </a:prstGeom>
        </p:spPr>
        <p:txBody>
          <a:bodyPr vert="horz" wrap="square" lIns="0" tIns="12065" rIns="0" bIns="0" rtlCol="0">
            <a:spAutoFit/>
          </a:bodyPr>
          <a:lstStyle/>
          <a:p>
            <a:pPr marL="50165">
              <a:lnSpc>
                <a:spcPct val="100000"/>
              </a:lnSpc>
              <a:spcBef>
                <a:spcPts val="95"/>
              </a:spcBef>
            </a:pPr>
            <a:r>
              <a:rPr sz="1000" spc="-5">
                <a:solidFill>
                  <a:srgbClr val="585858"/>
                </a:solidFill>
                <a:latin typeface="微软雅黑"/>
                <a:cs typeface="微软雅黑"/>
              </a:rPr>
              <a:t>18-2</a:t>
            </a:r>
            <a:r>
              <a:rPr sz="1000">
                <a:solidFill>
                  <a:srgbClr val="585858"/>
                </a:solidFill>
                <a:latin typeface="微软雅黑"/>
                <a:cs typeface="微软雅黑"/>
              </a:rPr>
              <a:t>5</a:t>
            </a:r>
            <a:r>
              <a:rPr sz="1000" spc="-5">
                <a:solidFill>
                  <a:srgbClr val="585858"/>
                </a:solidFill>
                <a:latin typeface="微软雅黑"/>
                <a:cs typeface="微软雅黑"/>
              </a:rPr>
              <a:t>岁</a:t>
            </a:r>
            <a:endParaRPr sz="1000">
              <a:latin typeface="微软雅黑"/>
              <a:cs typeface="微软雅黑"/>
            </a:endParaRPr>
          </a:p>
          <a:p>
            <a:pPr marL="50165">
              <a:lnSpc>
                <a:spcPct val="100000"/>
              </a:lnSpc>
              <a:spcBef>
                <a:spcPts val="875"/>
              </a:spcBef>
            </a:pPr>
            <a:r>
              <a:rPr sz="1000" spc="-5">
                <a:solidFill>
                  <a:srgbClr val="585858"/>
                </a:solidFill>
                <a:latin typeface="微软雅黑"/>
                <a:cs typeface="微软雅黑"/>
              </a:rPr>
              <a:t>26-3</a:t>
            </a:r>
            <a:r>
              <a:rPr sz="1000">
                <a:solidFill>
                  <a:srgbClr val="585858"/>
                </a:solidFill>
                <a:latin typeface="微软雅黑"/>
                <a:cs typeface="微软雅黑"/>
              </a:rPr>
              <a:t>0</a:t>
            </a:r>
            <a:r>
              <a:rPr sz="1000" spc="-5">
                <a:solidFill>
                  <a:srgbClr val="585858"/>
                </a:solidFill>
                <a:latin typeface="微软雅黑"/>
                <a:cs typeface="微软雅黑"/>
              </a:rPr>
              <a:t>岁</a:t>
            </a:r>
            <a:endParaRPr sz="1000">
              <a:latin typeface="微软雅黑"/>
              <a:cs typeface="微软雅黑"/>
            </a:endParaRPr>
          </a:p>
          <a:p>
            <a:pPr marL="50165">
              <a:lnSpc>
                <a:spcPct val="100000"/>
              </a:lnSpc>
              <a:spcBef>
                <a:spcPts val="880"/>
              </a:spcBef>
            </a:pPr>
            <a:r>
              <a:rPr sz="1000" spc="-5">
                <a:solidFill>
                  <a:srgbClr val="585858"/>
                </a:solidFill>
                <a:latin typeface="微软雅黑"/>
                <a:cs typeface="微软雅黑"/>
              </a:rPr>
              <a:t>31-3</a:t>
            </a:r>
            <a:r>
              <a:rPr sz="1000">
                <a:solidFill>
                  <a:srgbClr val="585858"/>
                </a:solidFill>
                <a:latin typeface="微软雅黑"/>
                <a:cs typeface="微软雅黑"/>
              </a:rPr>
              <a:t>5</a:t>
            </a:r>
            <a:r>
              <a:rPr sz="1000" spc="-5">
                <a:solidFill>
                  <a:srgbClr val="585858"/>
                </a:solidFill>
                <a:latin typeface="微软雅黑"/>
                <a:cs typeface="微软雅黑"/>
              </a:rPr>
              <a:t>岁</a:t>
            </a:r>
            <a:endParaRPr sz="1000">
              <a:latin typeface="微软雅黑"/>
              <a:cs typeface="微软雅黑"/>
            </a:endParaRPr>
          </a:p>
          <a:p>
            <a:pPr marL="50165">
              <a:lnSpc>
                <a:spcPct val="100000"/>
              </a:lnSpc>
              <a:spcBef>
                <a:spcPts val="875"/>
              </a:spcBef>
            </a:pPr>
            <a:r>
              <a:rPr sz="1000" spc="-5">
                <a:solidFill>
                  <a:srgbClr val="585858"/>
                </a:solidFill>
                <a:latin typeface="微软雅黑"/>
                <a:cs typeface="微软雅黑"/>
              </a:rPr>
              <a:t>36-4</a:t>
            </a:r>
            <a:r>
              <a:rPr sz="1000">
                <a:solidFill>
                  <a:srgbClr val="585858"/>
                </a:solidFill>
                <a:latin typeface="微软雅黑"/>
                <a:cs typeface="微软雅黑"/>
              </a:rPr>
              <a:t>0</a:t>
            </a:r>
            <a:r>
              <a:rPr sz="1000" spc="-5">
                <a:solidFill>
                  <a:srgbClr val="585858"/>
                </a:solidFill>
                <a:latin typeface="微软雅黑"/>
                <a:cs typeface="微软雅黑"/>
              </a:rPr>
              <a:t>岁</a:t>
            </a:r>
            <a:endParaRPr sz="1000">
              <a:latin typeface="微软雅黑"/>
              <a:cs typeface="微软雅黑"/>
            </a:endParaRPr>
          </a:p>
          <a:p>
            <a:pPr marL="12700">
              <a:lnSpc>
                <a:spcPct val="100000"/>
              </a:lnSpc>
              <a:spcBef>
                <a:spcPts val="880"/>
              </a:spcBef>
            </a:pPr>
            <a:r>
              <a:rPr sz="1000" spc="-5">
                <a:solidFill>
                  <a:srgbClr val="585858"/>
                </a:solidFill>
                <a:latin typeface="微软雅黑"/>
                <a:cs typeface="微软雅黑"/>
              </a:rPr>
              <a:t>41-45岁</a:t>
            </a:r>
            <a:endParaRPr sz="1000">
              <a:latin typeface="微软雅黑"/>
              <a:cs typeface="微软雅黑"/>
            </a:endParaRPr>
          </a:p>
        </p:txBody>
      </p:sp>
      <p:sp>
        <p:nvSpPr>
          <p:cNvPr id="40" name="object 40"/>
          <p:cNvSpPr/>
          <p:nvPr/>
        </p:nvSpPr>
        <p:spPr>
          <a:xfrm>
            <a:off x="5789676" y="3136392"/>
            <a:ext cx="422275" cy="210820"/>
          </a:xfrm>
          <a:custGeom>
            <a:rect l="l" t="t" r="r" b="b"/>
            <a:pathLst>
              <a:path w="422275" h="210820">
                <a:moveTo>
                  <a:pt x="0" y="210312"/>
                </a:moveTo>
                <a:lnTo>
                  <a:pt x="422148" y="210312"/>
                </a:lnTo>
                <a:lnTo>
                  <a:pt x="422148" y="0"/>
                </a:lnTo>
                <a:lnTo>
                  <a:pt x="0" y="0"/>
                </a:lnTo>
                <a:lnTo>
                  <a:pt x="0" y="210312"/>
                </a:lnTo>
                <a:close/>
              </a:path>
            </a:pathLst>
          </a:custGeom>
          <a:solidFill>
            <a:srgbClr val="D9D9D9"/>
          </a:solidFill>
        </p:spPr>
        <p:txBody>
          <a:bodyPr wrap="square" lIns="0" tIns="0" rIns="0" bIns="0" rtlCol="0"/>
          <a:lstStyle/>
          <a:p/>
        </p:txBody>
      </p:sp>
      <p:sp>
        <p:nvSpPr>
          <p:cNvPr id="41" name="object 41"/>
          <p:cNvSpPr txBox="1"/>
          <p:nvPr/>
        </p:nvSpPr>
        <p:spPr>
          <a:xfrm>
            <a:off x="6516751" y="2266314"/>
            <a:ext cx="436880" cy="1065530"/>
          </a:xfrm>
          <a:prstGeom prst="rect">
            <a:avLst/>
          </a:prstGeom>
        </p:spPr>
        <p:txBody>
          <a:bodyPr vert="horz" wrap="square" lIns="0" tIns="12065" rIns="0" bIns="0" rtlCol="0">
            <a:spAutoFit/>
          </a:bodyPr>
          <a:lstStyle/>
          <a:p>
            <a:pPr marL="57150">
              <a:lnSpc>
                <a:spcPct val="100000"/>
              </a:lnSpc>
              <a:spcBef>
                <a:spcPts val="95"/>
              </a:spcBef>
            </a:pPr>
            <a:r>
              <a:rPr sz="1000" spc="-5">
                <a:solidFill>
                  <a:srgbClr val="404040"/>
                </a:solidFill>
                <a:latin typeface="微软雅黑"/>
                <a:cs typeface="微软雅黑"/>
              </a:rPr>
              <a:t>28.5%</a:t>
            </a:r>
            <a:endParaRPr sz="1000">
              <a:latin typeface="微软雅黑"/>
              <a:cs typeface="微软雅黑"/>
            </a:endParaRPr>
          </a:p>
          <a:p>
            <a:pPr marL="39370">
              <a:lnSpc>
                <a:spcPct val="100000"/>
              </a:lnSpc>
              <a:spcBef>
                <a:spcPts val="1130"/>
              </a:spcBef>
            </a:pPr>
            <a:r>
              <a:rPr sz="1000" spc="-5">
                <a:solidFill>
                  <a:srgbClr val="404040"/>
                </a:solidFill>
                <a:latin typeface="微软雅黑"/>
                <a:cs typeface="微软雅黑"/>
              </a:rPr>
              <a:t>27.8%</a:t>
            </a:r>
            <a:endParaRPr sz="1000">
              <a:latin typeface="微软雅黑"/>
              <a:cs typeface="微软雅黑"/>
            </a:endParaRPr>
          </a:p>
          <a:p>
            <a:pPr marL="12700">
              <a:lnSpc>
                <a:spcPct val="100000"/>
              </a:lnSpc>
              <a:spcBef>
                <a:spcPts val="1130"/>
              </a:spcBef>
            </a:pPr>
            <a:r>
              <a:rPr sz="1000" spc="-5">
                <a:solidFill>
                  <a:srgbClr val="404040"/>
                </a:solidFill>
                <a:latin typeface="微软雅黑"/>
                <a:cs typeface="微软雅黑"/>
              </a:rPr>
              <a:t>26.7%</a:t>
            </a:r>
            <a:endParaRPr sz="1000">
              <a:latin typeface="微软雅黑"/>
              <a:cs typeface="微软雅黑"/>
            </a:endParaRPr>
          </a:p>
          <a:p>
            <a:pPr marL="26034">
              <a:lnSpc>
                <a:spcPct val="100000"/>
              </a:lnSpc>
              <a:spcBef>
                <a:spcPts val="1130"/>
              </a:spcBef>
            </a:pPr>
            <a:r>
              <a:rPr sz="1000" spc="-5">
                <a:solidFill>
                  <a:srgbClr val="404040"/>
                </a:solidFill>
                <a:latin typeface="微软雅黑"/>
                <a:cs typeface="微软雅黑"/>
              </a:rPr>
              <a:t>%</a:t>
            </a:r>
            <a:endParaRPr sz="1000">
              <a:latin typeface="微软雅黑"/>
              <a:cs typeface="微软雅黑"/>
            </a:endParaRPr>
          </a:p>
        </p:txBody>
      </p:sp>
      <p:sp>
        <p:nvSpPr>
          <p:cNvPr id="42" name="object 42"/>
          <p:cNvSpPr txBox="1"/>
          <p:nvPr/>
        </p:nvSpPr>
        <p:spPr>
          <a:xfrm>
            <a:off x="5761101" y="2168143"/>
            <a:ext cx="6032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0</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endParaRPr sz="100">
              <a:latin typeface="Verdana"/>
              <a:cs typeface="Verdana"/>
            </a:endParaRPr>
          </a:p>
        </p:txBody>
      </p:sp>
      <p:sp>
        <p:nvSpPr>
          <p:cNvPr id="43" name="object 43"/>
          <p:cNvSpPr txBox="1"/>
          <p:nvPr/>
        </p:nvSpPr>
        <p:spPr>
          <a:xfrm>
            <a:off x="5885179" y="2168143"/>
            <a:ext cx="1179830"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5">
                <a:solidFill>
                  <a:srgbClr val="F6F6F6"/>
                </a:solidFill>
                <a:latin typeface="Verdana"/>
                <a:cs typeface="Verdana"/>
              </a:rPr>
              <a:t>5.0 % 10 .0% 15 .0% 20 .0% 25 .0% 30 .0% 35 .0% 40 .0% 45 .0%</a:t>
            </a:r>
            <a:r>
              <a:rPr sz="100" spc="5">
                <a:solidFill>
                  <a:srgbClr val="F6F6F6"/>
                </a:solidFill>
                <a:latin typeface="Verdana"/>
                <a:cs typeface="Verdana"/>
              </a:rPr>
              <a:t> </a:t>
            </a:r>
            <a:r>
              <a:rPr sz="100" spc="-5">
                <a:solidFill>
                  <a:srgbClr val="F6F6F6"/>
                </a:solidFill>
                <a:latin typeface="Verdana"/>
                <a:cs typeface="Verdana"/>
              </a:rPr>
              <a:t>50 .0%</a:t>
            </a:r>
            <a:endParaRPr sz="100">
              <a:latin typeface="Verdana"/>
              <a:cs typeface="Verdana"/>
            </a:endParaRPr>
          </a:p>
        </p:txBody>
      </p:sp>
      <p:sp>
        <p:nvSpPr>
          <p:cNvPr id="44" name="object 44"/>
          <p:cNvSpPr txBox="1"/>
          <p:nvPr/>
        </p:nvSpPr>
        <p:spPr>
          <a:xfrm>
            <a:off x="5016246" y="2255900"/>
            <a:ext cx="658495" cy="1065530"/>
          </a:xfrm>
          <a:prstGeom prst="rect">
            <a:avLst/>
          </a:prstGeom>
        </p:spPr>
        <p:txBody>
          <a:bodyPr vert="horz" wrap="square" lIns="0" tIns="12065" rIns="0" bIns="0" rtlCol="0">
            <a:spAutoFit/>
          </a:bodyPr>
          <a:lstStyle/>
          <a:p>
            <a:pPr marR="5080" algn="r">
              <a:lnSpc>
                <a:spcPct val="100000"/>
              </a:lnSpc>
              <a:spcBef>
                <a:spcPts val="95"/>
              </a:spcBef>
            </a:pPr>
            <a:r>
              <a:rPr sz="1000" spc="-5">
                <a:solidFill>
                  <a:srgbClr val="585858"/>
                </a:solidFill>
                <a:latin typeface="微软雅黑"/>
                <a:cs typeface="微软雅黑"/>
              </a:rPr>
              <a:t>一线</a:t>
            </a:r>
            <a:endParaRPr sz="1000">
              <a:latin typeface="微软雅黑"/>
              <a:cs typeface="微软雅黑"/>
            </a:endParaRPr>
          </a:p>
          <a:p>
            <a:pPr marL="391795" marR="5080" indent="-126364" algn="r">
              <a:lnSpc>
                <a:spcPct val="194300"/>
              </a:lnSpc>
            </a:pPr>
            <a:r>
              <a:rPr sz="1000" spc="-5">
                <a:solidFill>
                  <a:srgbClr val="585858"/>
                </a:solidFill>
                <a:latin typeface="微软雅黑"/>
                <a:cs typeface="微软雅黑"/>
              </a:rPr>
              <a:t>新一线 二线</a:t>
            </a:r>
            <a:endParaRPr sz="1000">
              <a:latin typeface="微软雅黑"/>
              <a:cs typeface="微软雅黑"/>
            </a:endParaRPr>
          </a:p>
          <a:p>
            <a:pPr marR="5080" algn="r">
              <a:lnSpc>
                <a:spcPct val="100000"/>
              </a:lnSpc>
              <a:spcBef>
                <a:spcPts val="1130"/>
              </a:spcBef>
            </a:pPr>
            <a:r>
              <a:rPr sz="1000" spc="-5">
                <a:solidFill>
                  <a:srgbClr val="585858"/>
                </a:solidFill>
                <a:latin typeface="微软雅黑"/>
                <a:cs typeface="微软雅黑"/>
              </a:rPr>
              <a:t>三线及以下</a:t>
            </a:r>
            <a:endParaRPr sz="1000">
              <a:latin typeface="微软雅黑"/>
              <a:cs typeface="微软雅黑"/>
            </a:endParaRPr>
          </a:p>
        </p:txBody>
      </p:sp>
      <p:sp>
        <p:nvSpPr>
          <p:cNvPr id="45" name="object 45"/>
          <p:cNvSpPr/>
          <p:nvPr/>
        </p:nvSpPr>
        <p:spPr>
          <a:xfrm>
            <a:off x="6630923" y="4270247"/>
            <a:ext cx="170815" cy="182880"/>
          </a:xfrm>
          <a:custGeom>
            <a:rect l="l" t="t" r="r" b="b"/>
            <a:pathLst>
              <a:path w="170815" h="182879">
                <a:moveTo>
                  <a:pt x="0" y="182879"/>
                </a:moveTo>
                <a:lnTo>
                  <a:pt x="170688" y="182879"/>
                </a:lnTo>
                <a:lnTo>
                  <a:pt x="170688" y="0"/>
                </a:lnTo>
                <a:lnTo>
                  <a:pt x="0" y="0"/>
                </a:lnTo>
                <a:lnTo>
                  <a:pt x="0" y="182879"/>
                </a:lnTo>
                <a:close/>
              </a:path>
            </a:pathLst>
          </a:custGeom>
          <a:solidFill>
            <a:srgbClr val="D9D9D9"/>
          </a:solidFill>
        </p:spPr>
        <p:txBody>
          <a:bodyPr wrap="square" lIns="0" tIns="0" rIns="0" bIns="0" rtlCol="0"/>
          <a:lstStyle/>
          <a:p/>
        </p:txBody>
      </p:sp>
      <p:sp>
        <p:nvSpPr>
          <p:cNvPr id="46" name="object 46"/>
          <p:cNvSpPr/>
          <p:nvPr/>
        </p:nvSpPr>
        <p:spPr>
          <a:xfrm>
            <a:off x="6630923" y="4526279"/>
            <a:ext cx="277495" cy="181610"/>
          </a:xfrm>
          <a:custGeom>
            <a:rect l="l" t="t" r="r" b="b"/>
            <a:pathLst>
              <a:path w="277495" h="181610">
                <a:moveTo>
                  <a:pt x="0" y="181356"/>
                </a:moveTo>
                <a:lnTo>
                  <a:pt x="277368" y="181356"/>
                </a:lnTo>
                <a:lnTo>
                  <a:pt x="277368" y="0"/>
                </a:lnTo>
                <a:lnTo>
                  <a:pt x="0" y="0"/>
                </a:lnTo>
                <a:lnTo>
                  <a:pt x="0" y="181356"/>
                </a:lnTo>
                <a:close/>
              </a:path>
            </a:pathLst>
          </a:custGeom>
          <a:solidFill>
            <a:srgbClr val="D9D9D9"/>
          </a:solidFill>
        </p:spPr>
        <p:txBody>
          <a:bodyPr wrap="square" lIns="0" tIns="0" rIns="0" bIns="0" rtlCol="0"/>
          <a:lstStyle/>
          <a:p/>
        </p:txBody>
      </p:sp>
      <p:sp>
        <p:nvSpPr>
          <p:cNvPr id="47" name="object 47"/>
          <p:cNvSpPr/>
          <p:nvPr/>
        </p:nvSpPr>
        <p:spPr>
          <a:xfrm>
            <a:off x="6630923" y="4780788"/>
            <a:ext cx="600710" cy="182880"/>
          </a:xfrm>
          <a:custGeom>
            <a:rect l="l" t="t" r="r" b="b"/>
            <a:pathLst>
              <a:path w="600709" h="182879">
                <a:moveTo>
                  <a:pt x="0" y="182880"/>
                </a:moveTo>
                <a:lnTo>
                  <a:pt x="600455" y="182880"/>
                </a:lnTo>
                <a:lnTo>
                  <a:pt x="600455" y="0"/>
                </a:lnTo>
                <a:lnTo>
                  <a:pt x="0" y="0"/>
                </a:lnTo>
                <a:lnTo>
                  <a:pt x="0" y="182880"/>
                </a:lnTo>
                <a:close/>
              </a:path>
            </a:pathLst>
          </a:custGeom>
          <a:solidFill>
            <a:srgbClr val="D9D9D9"/>
          </a:solidFill>
        </p:spPr>
        <p:txBody>
          <a:bodyPr wrap="square" lIns="0" tIns="0" rIns="0" bIns="0" rtlCol="0"/>
          <a:lstStyle/>
          <a:p/>
        </p:txBody>
      </p:sp>
      <p:sp>
        <p:nvSpPr>
          <p:cNvPr id="48" name="object 48"/>
          <p:cNvSpPr/>
          <p:nvPr/>
        </p:nvSpPr>
        <p:spPr>
          <a:xfrm>
            <a:off x="6630923" y="5291328"/>
            <a:ext cx="821690" cy="182880"/>
          </a:xfrm>
          <a:custGeom>
            <a:rect l="l" t="t" r="r" b="b"/>
            <a:pathLst>
              <a:path w="821690" h="182879">
                <a:moveTo>
                  <a:pt x="0" y="182880"/>
                </a:moveTo>
                <a:lnTo>
                  <a:pt x="821435" y="182880"/>
                </a:lnTo>
                <a:lnTo>
                  <a:pt x="821435" y="0"/>
                </a:lnTo>
                <a:lnTo>
                  <a:pt x="0" y="0"/>
                </a:lnTo>
                <a:lnTo>
                  <a:pt x="0" y="182880"/>
                </a:lnTo>
                <a:close/>
              </a:path>
            </a:pathLst>
          </a:custGeom>
          <a:solidFill>
            <a:srgbClr val="F38285"/>
          </a:solidFill>
        </p:spPr>
        <p:txBody>
          <a:bodyPr wrap="square" lIns="0" tIns="0" rIns="0" bIns="0" rtlCol="0"/>
          <a:lstStyle/>
          <a:p/>
        </p:txBody>
      </p:sp>
      <p:sp>
        <p:nvSpPr>
          <p:cNvPr id="49" name="object 49"/>
          <p:cNvSpPr/>
          <p:nvPr/>
        </p:nvSpPr>
        <p:spPr>
          <a:xfrm>
            <a:off x="6630923" y="5545835"/>
            <a:ext cx="256540" cy="182880"/>
          </a:xfrm>
          <a:custGeom>
            <a:rect l="l" t="t" r="r" b="b"/>
            <a:pathLst>
              <a:path w="256540" h="182879">
                <a:moveTo>
                  <a:pt x="0" y="182879"/>
                </a:moveTo>
                <a:lnTo>
                  <a:pt x="256031" y="182879"/>
                </a:lnTo>
                <a:lnTo>
                  <a:pt x="256031" y="0"/>
                </a:lnTo>
                <a:lnTo>
                  <a:pt x="0" y="0"/>
                </a:lnTo>
                <a:lnTo>
                  <a:pt x="0" y="182879"/>
                </a:lnTo>
                <a:close/>
              </a:path>
            </a:pathLst>
          </a:custGeom>
          <a:solidFill>
            <a:srgbClr val="F38285"/>
          </a:solidFill>
        </p:spPr>
        <p:txBody>
          <a:bodyPr wrap="square" lIns="0" tIns="0" rIns="0" bIns="0" rtlCol="0"/>
          <a:lstStyle/>
          <a:p/>
        </p:txBody>
      </p:sp>
      <p:sp>
        <p:nvSpPr>
          <p:cNvPr id="50" name="object 50"/>
          <p:cNvSpPr/>
          <p:nvPr/>
        </p:nvSpPr>
        <p:spPr>
          <a:xfrm>
            <a:off x="6630923" y="5801867"/>
            <a:ext cx="142240" cy="182880"/>
          </a:xfrm>
          <a:custGeom>
            <a:rect l="l" t="t" r="r" b="b"/>
            <a:pathLst>
              <a:path w="142240" h="182879">
                <a:moveTo>
                  <a:pt x="0" y="182880"/>
                </a:moveTo>
                <a:lnTo>
                  <a:pt x="141731" y="182880"/>
                </a:lnTo>
                <a:lnTo>
                  <a:pt x="141731" y="0"/>
                </a:lnTo>
                <a:lnTo>
                  <a:pt x="0" y="0"/>
                </a:lnTo>
                <a:lnTo>
                  <a:pt x="0" y="182880"/>
                </a:lnTo>
                <a:close/>
              </a:path>
            </a:pathLst>
          </a:custGeom>
          <a:solidFill>
            <a:srgbClr val="F38285"/>
          </a:solidFill>
        </p:spPr>
        <p:txBody>
          <a:bodyPr wrap="square" lIns="0" tIns="0" rIns="0" bIns="0" rtlCol="0"/>
          <a:lstStyle/>
          <a:p/>
        </p:txBody>
      </p:sp>
      <p:sp>
        <p:nvSpPr>
          <p:cNvPr id="51" name="object 51"/>
          <p:cNvSpPr/>
          <p:nvPr/>
        </p:nvSpPr>
        <p:spPr>
          <a:xfrm flipH="1">
            <a:off x="6630923" y="4233671"/>
            <a:ext cx="0" cy="1786255"/>
          </a:xfrm>
          <a:custGeom>
            <a:rect l="l" t="t" r="r" b="b"/>
            <a:pathLst>
              <a:path h="1786254">
                <a:moveTo>
                  <a:pt x="0" y="0"/>
                </a:moveTo>
                <a:lnTo>
                  <a:pt x="0" y="1786127"/>
                </a:lnTo>
              </a:path>
            </a:pathLst>
          </a:custGeom>
          <a:ln w="9525">
            <a:solidFill>
              <a:srgbClr val="D9D9D9"/>
            </a:solidFill>
          </a:ln>
        </p:spPr>
        <p:txBody>
          <a:bodyPr wrap="square" lIns="0" tIns="0" rIns="0" bIns="0" rtlCol="0"/>
          <a:lstStyle/>
          <a:p/>
        </p:txBody>
      </p:sp>
      <p:sp>
        <p:nvSpPr>
          <p:cNvPr id="52" name="object 52"/>
          <p:cNvSpPr txBox="1"/>
          <p:nvPr/>
        </p:nvSpPr>
        <p:spPr>
          <a:xfrm>
            <a:off x="6865366" y="4274565"/>
            <a:ext cx="31813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404040"/>
                </a:solidFill>
                <a:latin typeface="微软雅黑"/>
                <a:cs typeface="微软雅黑"/>
              </a:rPr>
              <a:t>5.4%</a:t>
            </a:r>
            <a:endParaRPr sz="1000">
              <a:latin typeface="微软雅黑"/>
              <a:cs typeface="微软雅黑"/>
            </a:endParaRPr>
          </a:p>
        </p:txBody>
      </p:sp>
      <p:sp>
        <p:nvSpPr>
          <p:cNvPr id="53" name="object 53"/>
          <p:cNvSpPr txBox="1"/>
          <p:nvPr/>
        </p:nvSpPr>
        <p:spPr>
          <a:xfrm>
            <a:off x="6973061" y="4530090"/>
            <a:ext cx="318135"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404040"/>
                </a:solidFill>
                <a:latin typeface="微软雅黑"/>
                <a:cs typeface="微软雅黑"/>
              </a:rPr>
              <a:t>8.8%</a:t>
            </a:r>
            <a:endParaRPr sz="1000">
              <a:latin typeface="微软雅黑"/>
              <a:cs typeface="微软雅黑"/>
            </a:endParaRPr>
          </a:p>
        </p:txBody>
      </p:sp>
      <p:sp>
        <p:nvSpPr>
          <p:cNvPr id="54" name="object 54"/>
          <p:cNvSpPr txBox="1"/>
          <p:nvPr/>
        </p:nvSpPr>
        <p:spPr>
          <a:xfrm>
            <a:off x="7295133" y="4785105"/>
            <a:ext cx="392430" cy="177800"/>
          </a:xfrm>
          <a:prstGeom prst="rect">
            <a:avLst/>
          </a:prstGeom>
        </p:spPr>
        <p:txBody>
          <a:bodyPr vert="horz" wrap="square" lIns="0" tIns="12065" rIns="0" bIns="0" rtlCol="0">
            <a:spAutoFit/>
          </a:bodyPr>
          <a:lstStyle/>
          <a:p>
            <a:pPr marL="12700">
              <a:lnSpc>
                <a:spcPct val="100000"/>
              </a:lnSpc>
              <a:spcBef>
                <a:spcPts val="95"/>
              </a:spcBef>
            </a:pPr>
            <a:r>
              <a:rPr sz="1000" spc="-5">
                <a:solidFill>
                  <a:srgbClr val="404040"/>
                </a:solidFill>
                <a:latin typeface="微软雅黑"/>
                <a:cs typeface="微软雅黑"/>
              </a:rPr>
              <a:t>19.0%</a:t>
            </a:r>
            <a:endParaRPr sz="1000">
              <a:latin typeface="微软雅黑"/>
              <a:cs typeface="微软雅黑"/>
            </a:endParaRPr>
          </a:p>
        </p:txBody>
      </p:sp>
      <p:sp>
        <p:nvSpPr>
          <p:cNvPr id="55" name="object 55"/>
          <p:cNvSpPr txBox="1"/>
          <p:nvPr/>
        </p:nvSpPr>
        <p:spPr>
          <a:xfrm>
            <a:off x="7516494" y="5040629"/>
            <a:ext cx="462280" cy="432434"/>
          </a:xfrm>
          <a:prstGeom prst="rect">
            <a:avLst/>
          </a:prstGeom>
        </p:spPr>
        <p:txBody>
          <a:bodyPr vert="horz" wrap="square" lIns="0" tIns="12065" rIns="0" bIns="0" rtlCol="0">
            <a:spAutoFit/>
          </a:bodyPr>
          <a:lstStyle/>
          <a:p>
            <a:pPr marL="81915">
              <a:lnSpc>
                <a:spcPct val="100000"/>
              </a:lnSpc>
              <a:spcBef>
                <a:spcPts val="95"/>
              </a:spcBef>
            </a:pPr>
            <a:r>
              <a:rPr sz="1000" spc="-5">
                <a:solidFill>
                  <a:srgbClr val="404040"/>
                </a:solidFill>
                <a:latin typeface="微软雅黑"/>
                <a:cs typeface="微软雅黑"/>
              </a:rPr>
              <a:t>28.2%</a:t>
            </a:r>
            <a:endParaRPr sz="1000">
              <a:latin typeface="微软雅黑"/>
              <a:cs typeface="微软雅黑"/>
            </a:endParaRPr>
          </a:p>
          <a:p>
            <a:pPr marL="12700">
              <a:lnSpc>
                <a:spcPct val="100000"/>
              </a:lnSpc>
              <a:spcBef>
                <a:spcPts val="810"/>
              </a:spcBef>
            </a:pPr>
            <a:r>
              <a:rPr sz="1000" spc="-5">
                <a:solidFill>
                  <a:srgbClr val="404040"/>
                </a:solidFill>
                <a:latin typeface="微软雅黑"/>
                <a:cs typeface="微软雅黑"/>
              </a:rPr>
              <a:t>26.0%</a:t>
            </a:r>
            <a:endParaRPr sz="1000">
              <a:latin typeface="微软雅黑"/>
              <a:cs typeface="微软雅黑"/>
            </a:endParaRPr>
          </a:p>
        </p:txBody>
      </p:sp>
      <p:sp>
        <p:nvSpPr>
          <p:cNvPr id="56" name="object 56"/>
          <p:cNvSpPr txBox="1"/>
          <p:nvPr/>
        </p:nvSpPr>
        <p:spPr>
          <a:xfrm>
            <a:off x="6837044" y="5805322"/>
            <a:ext cx="318135" cy="177800"/>
          </a:xfrm>
          <a:prstGeom prst="rect">
            <a:avLst/>
          </a:prstGeom>
        </p:spPr>
        <p:txBody>
          <a:bodyPr vert="horz" wrap="square" lIns="0" tIns="12065" rIns="0" bIns="0" rtlCol="0">
            <a:spAutoFit/>
          </a:bodyPr>
          <a:lstStyle/>
          <a:p>
            <a:pPr marL="12700">
              <a:lnSpc>
                <a:spcPct val="100000"/>
              </a:lnSpc>
              <a:spcBef>
                <a:spcPts val="95"/>
              </a:spcBef>
            </a:pPr>
            <a:r>
              <a:rPr sz="1000" spc="-10">
                <a:solidFill>
                  <a:srgbClr val="404040"/>
                </a:solidFill>
                <a:latin typeface="微软雅黑"/>
                <a:cs typeface="微软雅黑"/>
              </a:rPr>
              <a:t>4.</a:t>
            </a:r>
            <a:r>
              <a:rPr sz="1000" spc="-5">
                <a:solidFill>
                  <a:srgbClr val="404040"/>
                </a:solidFill>
                <a:latin typeface="微软雅黑"/>
                <a:cs typeface="微软雅黑"/>
              </a:rPr>
              <a:t>5%</a:t>
            </a:r>
            <a:endParaRPr sz="1000">
              <a:latin typeface="微软雅黑"/>
              <a:cs typeface="微软雅黑"/>
            </a:endParaRPr>
          </a:p>
        </p:txBody>
      </p:sp>
      <p:sp>
        <p:nvSpPr>
          <p:cNvPr id="57" name="object 57"/>
          <p:cNvSpPr txBox="1"/>
          <p:nvPr/>
        </p:nvSpPr>
        <p:spPr>
          <a:xfrm>
            <a:off x="6601206" y="4197222"/>
            <a:ext cx="6032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0</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endParaRPr sz="100">
              <a:latin typeface="Verdana"/>
              <a:cs typeface="Verdana"/>
            </a:endParaRPr>
          </a:p>
        </p:txBody>
      </p:sp>
      <p:sp>
        <p:nvSpPr>
          <p:cNvPr id="58" name="object 58"/>
          <p:cNvSpPr txBox="1"/>
          <p:nvPr/>
        </p:nvSpPr>
        <p:spPr>
          <a:xfrm>
            <a:off x="6759320" y="4197222"/>
            <a:ext cx="6032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5</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endParaRPr sz="100">
              <a:latin typeface="Verdana"/>
              <a:cs typeface="Verdana"/>
            </a:endParaRPr>
          </a:p>
        </p:txBody>
      </p:sp>
      <p:sp>
        <p:nvSpPr>
          <p:cNvPr id="59" name="object 59"/>
          <p:cNvSpPr txBox="1"/>
          <p:nvPr/>
        </p:nvSpPr>
        <p:spPr>
          <a:xfrm>
            <a:off x="6913244" y="4197222"/>
            <a:ext cx="38417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5">
                <a:solidFill>
                  <a:srgbClr val="F6F6F6"/>
                </a:solidFill>
                <a:latin typeface="Verdana"/>
                <a:cs typeface="Verdana"/>
              </a:rPr>
              <a:t>10 .0%</a:t>
            </a:r>
            <a:r>
              <a:rPr sz="100" spc="25">
                <a:solidFill>
                  <a:srgbClr val="F6F6F6"/>
                </a:solidFill>
                <a:latin typeface="Verdana"/>
                <a:cs typeface="Verdana"/>
              </a:rPr>
              <a:t> </a:t>
            </a:r>
            <a:r>
              <a:rPr sz="100" spc="-5">
                <a:solidFill>
                  <a:srgbClr val="F6F6F6"/>
                </a:solidFill>
                <a:latin typeface="Verdana"/>
                <a:cs typeface="Verdana"/>
              </a:rPr>
              <a:t>15 .0%  20</a:t>
            </a:r>
            <a:r>
              <a:rPr sz="100" spc="-20">
                <a:solidFill>
                  <a:srgbClr val="F6F6F6"/>
                </a:solidFill>
                <a:latin typeface="Verdana"/>
                <a:cs typeface="Verdana"/>
              </a:rPr>
              <a:t> </a:t>
            </a:r>
            <a:r>
              <a:rPr sz="100" spc="-5">
                <a:solidFill>
                  <a:srgbClr val="F6F6F6"/>
                </a:solidFill>
                <a:latin typeface="Verdana"/>
                <a:cs typeface="Verdana"/>
              </a:rPr>
              <a:t>.0%</a:t>
            </a:r>
            <a:endParaRPr sz="100">
              <a:latin typeface="Verdana"/>
              <a:cs typeface="Verdana"/>
            </a:endParaRPr>
          </a:p>
        </p:txBody>
      </p:sp>
      <p:sp>
        <p:nvSpPr>
          <p:cNvPr id="60" name="object 60"/>
          <p:cNvSpPr txBox="1"/>
          <p:nvPr/>
        </p:nvSpPr>
        <p:spPr>
          <a:xfrm>
            <a:off x="7387590" y="4197222"/>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2</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61" name="object 61"/>
          <p:cNvSpPr txBox="1"/>
          <p:nvPr/>
        </p:nvSpPr>
        <p:spPr>
          <a:xfrm>
            <a:off x="7545705" y="4197222"/>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3</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62" name="object 62"/>
          <p:cNvSpPr txBox="1"/>
          <p:nvPr/>
        </p:nvSpPr>
        <p:spPr>
          <a:xfrm>
            <a:off x="7703566" y="4197222"/>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3</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63" name="object 63"/>
          <p:cNvSpPr txBox="1"/>
          <p:nvPr/>
        </p:nvSpPr>
        <p:spPr>
          <a:xfrm>
            <a:off x="7861807" y="4197222"/>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4</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64" name="object 64"/>
          <p:cNvSpPr txBox="1"/>
          <p:nvPr/>
        </p:nvSpPr>
        <p:spPr>
          <a:xfrm>
            <a:off x="8019668" y="4197222"/>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4</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65" name="object 65"/>
          <p:cNvSpPr txBox="1"/>
          <p:nvPr/>
        </p:nvSpPr>
        <p:spPr>
          <a:xfrm>
            <a:off x="8177910" y="4197222"/>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5</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66" name="object 66"/>
          <p:cNvSpPr txBox="1"/>
          <p:nvPr/>
        </p:nvSpPr>
        <p:spPr>
          <a:xfrm>
            <a:off x="5302122" y="4264533"/>
            <a:ext cx="1213485" cy="1708785"/>
          </a:xfrm>
          <a:prstGeom prst="rect">
            <a:avLst/>
          </a:prstGeom>
        </p:spPr>
        <p:txBody>
          <a:bodyPr vert="horz" wrap="square" lIns="0" tIns="12065" rIns="0" bIns="0" rtlCol="0">
            <a:spAutoFit/>
          </a:bodyPr>
          <a:lstStyle/>
          <a:p>
            <a:pPr marR="6350" algn="r">
              <a:lnSpc>
                <a:spcPct val="100000"/>
              </a:lnSpc>
              <a:spcBef>
                <a:spcPts val="95"/>
              </a:spcBef>
            </a:pPr>
            <a:r>
              <a:rPr sz="1000" spc="-5">
                <a:solidFill>
                  <a:srgbClr val="585858"/>
                </a:solidFill>
                <a:latin typeface="微软雅黑"/>
                <a:cs typeface="微软雅黑"/>
              </a:rPr>
              <a:t>300</a:t>
            </a:r>
            <a:r>
              <a:rPr sz="1000">
                <a:solidFill>
                  <a:srgbClr val="585858"/>
                </a:solidFill>
                <a:latin typeface="微软雅黑"/>
                <a:cs typeface="微软雅黑"/>
              </a:rPr>
              <a:t>0</a:t>
            </a:r>
            <a:r>
              <a:rPr sz="1000" spc="-5">
                <a:solidFill>
                  <a:srgbClr val="585858"/>
                </a:solidFill>
                <a:latin typeface="微软雅黑"/>
                <a:cs typeface="微软雅黑"/>
              </a:rPr>
              <a:t>元及以下</a:t>
            </a:r>
            <a:endParaRPr sz="1000">
              <a:latin typeface="微软雅黑"/>
              <a:cs typeface="微软雅黑"/>
            </a:endParaRPr>
          </a:p>
          <a:p>
            <a:pPr marR="5715" algn="r">
              <a:lnSpc>
                <a:spcPct val="100000"/>
              </a:lnSpc>
              <a:spcBef>
                <a:spcPts val="810"/>
              </a:spcBef>
            </a:pPr>
            <a:r>
              <a:rPr sz="1000" spc="-5">
                <a:solidFill>
                  <a:srgbClr val="585858"/>
                </a:solidFill>
                <a:latin typeface="微软雅黑"/>
                <a:cs typeface="微软雅黑"/>
              </a:rPr>
              <a:t>3,00</a:t>
            </a:r>
            <a:r>
              <a:rPr sz="1000">
                <a:solidFill>
                  <a:srgbClr val="585858"/>
                </a:solidFill>
                <a:latin typeface="微软雅黑"/>
                <a:cs typeface="微软雅黑"/>
              </a:rPr>
              <a:t>1</a:t>
            </a:r>
            <a:r>
              <a:rPr sz="1000" spc="-5">
                <a:solidFill>
                  <a:srgbClr val="585858"/>
                </a:solidFill>
                <a:latin typeface="微软雅黑"/>
                <a:cs typeface="微软雅黑"/>
              </a:rPr>
              <a:t>元－5,00</a:t>
            </a:r>
            <a:r>
              <a:rPr sz="1000">
                <a:solidFill>
                  <a:srgbClr val="585858"/>
                </a:solidFill>
                <a:latin typeface="微软雅黑"/>
                <a:cs typeface="微软雅黑"/>
              </a:rPr>
              <a:t>0</a:t>
            </a:r>
            <a:r>
              <a:rPr sz="1000" spc="-5">
                <a:solidFill>
                  <a:srgbClr val="585858"/>
                </a:solidFill>
                <a:latin typeface="微软雅黑"/>
                <a:cs typeface="微软雅黑"/>
              </a:rPr>
              <a:t>元</a:t>
            </a:r>
            <a:endParaRPr sz="1000">
              <a:latin typeface="微软雅黑"/>
              <a:cs typeface="微软雅黑"/>
            </a:endParaRPr>
          </a:p>
          <a:p>
            <a:pPr marR="5715" algn="r">
              <a:lnSpc>
                <a:spcPct val="100000"/>
              </a:lnSpc>
              <a:spcBef>
                <a:spcPts val="810"/>
              </a:spcBef>
            </a:pPr>
            <a:r>
              <a:rPr sz="1000" spc="-5">
                <a:solidFill>
                  <a:srgbClr val="585858"/>
                </a:solidFill>
                <a:latin typeface="微软雅黑"/>
                <a:cs typeface="微软雅黑"/>
              </a:rPr>
              <a:t>5,00</a:t>
            </a:r>
            <a:r>
              <a:rPr sz="1000">
                <a:solidFill>
                  <a:srgbClr val="585858"/>
                </a:solidFill>
                <a:latin typeface="微软雅黑"/>
                <a:cs typeface="微软雅黑"/>
              </a:rPr>
              <a:t>1</a:t>
            </a:r>
            <a:r>
              <a:rPr sz="1000" spc="-5">
                <a:solidFill>
                  <a:srgbClr val="585858"/>
                </a:solidFill>
                <a:latin typeface="微软雅黑"/>
                <a:cs typeface="微软雅黑"/>
              </a:rPr>
              <a:t>元－8,00</a:t>
            </a:r>
            <a:r>
              <a:rPr sz="1000">
                <a:solidFill>
                  <a:srgbClr val="585858"/>
                </a:solidFill>
                <a:latin typeface="微软雅黑"/>
                <a:cs typeface="微软雅黑"/>
              </a:rPr>
              <a:t>0</a:t>
            </a:r>
            <a:r>
              <a:rPr sz="1000" spc="-5">
                <a:solidFill>
                  <a:srgbClr val="585858"/>
                </a:solidFill>
                <a:latin typeface="微软雅黑"/>
                <a:cs typeface="微软雅黑"/>
              </a:rPr>
              <a:t>元</a:t>
            </a:r>
            <a:endParaRPr sz="1000">
              <a:latin typeface="微软雅黑"/>
              <a:cs typeface="微软雅黑"/>
            </a:endParaRPr>
          </a:p>
          <a:p>
            <a:pPr marR="5080" algn="r">
              <a:lnSpc>
                <a:spcPct val="100000"/>
              </a:lnSpc>
              <a:spcBef>
                <a:spcPts val="810"/>
              </a:spcBef>
            </a:pPr>
            <a:r>
              <a:rPr sz="1000" spc="-5">
                <a:solidFill>
                  <a:srgbClr val="585858"/>
                </a:solidFill>
                <a:latin typeface="微软雅黑"/>
                <a:cs typeface="微软雅黑"/>
              </a:rPr>
              <a:t>8,00</a:t>
            </a:r>
            <a:r>
              <a:rPr sz="1000">
                <a:solidFill>
                  <a:srgbClr val="585858"/>
                </a:solidFill>
                <a:latin typeface="微软雅黑"/>
                <a:cs typeface="微软雅黑"/>
              </a:rPr>
              <a:t>1</a:t>
            </a:r>
            <a:r>
              <a:rPr sz="1000" spc="-5">
                <a:solidFill>
                  <a:srgbClr val="585858"/>
                </a:solidFill>
                <a:latin typeface="微软雅黑"/>
                <a:cs typeface="微软雅黑"/>
              </a:rPr>
              <a:t>元－10,00</a:t>
            </a:r>
            <a:r>
              <a:rPr sz="1000">
                <a:solidFill>
                  <a:srgbClr val="585858"/>
                </a:solidFill>
                <a:latin typeface="微软雅黑"/>
                <a:cs typeface="微软雅黑"/>
              </a:rPr>
              <a:t>0</a:t>
            </a:r>
            <a:r>
              <a:rPr sz="1000" spc="-5">
                <a:solidFill>
                  <a:srgbClr val="585858"/>
                </a:solidFill>
                <a:latin typeface="微软雅黑"/>
                <a:cs typeface="微软雅黑"/>
              </a:rPr>
              <a:t>元</a:t>
            </a:r>
            <a:endParaRPr sz="1000">
              <a:latin typeface="微软雅黑"/>
              <a:cs typeface="微软雅黑"/>
            </a:endParaRPr>
          </a:p>
          <a:p>
            <a:pPr marR="6350" algn="r">
              <a:lnSpc>
                <a:spcPct val="100000"/>
              </a:lnSpc>
              <a:spcBef>
                <a:spcPts val="810"/>
              </a:spcBef>
            </a:pPr>
            <a:r>
              <a:rPr sz="1000" spc="-5">
                <a:solidFill>
                  <a:srgbClr val="585858"/>
                </a:solidFill>
                <a:latin typeface="微软雅黑"/>
                <a:cs typeface="微软雅黑"/>
              </a:rPr>
              <a:t>10,00</a:t>
            </a:r>
            <a:r>
              <a:rPr sz="1000">
                <a:solidFill>
                  <a:srgbClr val="585858"/>
                </a:solidFill>
                <a:latin typeface="微软雅黑"/>
                <a:cs typeface="微软雅黑"/>
              </a:rPr>
              <a:t>1</a:t>
            </a:r>
            <a:r>
              <a:rPr sz="1000" spc="-5">
                <a:solidFill>
                  <a:srgbClr val="585858"/>
                </a:solidFill>
                <a:latin typeface="微软雅黑"/>
                <a:cs typeface="微软雅黑"/>
              </a:rPr>
              <a:t>元－15,00</a:t>
            </a:r>
            <a:r>
              <a:rPr sz="1000">
                <a:solidFill>
                  <a:srgbClr val="585858"/>
                </a:solidFill>
                <a:latin typeface="微软雅黑"/>
                <a:cs typeface="微软雅黑"/>
              </a:rPr>
              <a:t>0</a:t>
            </a:r>
            <a:r>
              <a:rPr sz="1000" spc="-5">
                <a:solidFill>
                  <a:srgbClr val="585858"/>
                </a:solidFill>
                <a:latin typeface="微软雅黑"/>
                <a:cs typeface="微软雅黑"/>
              </a:rPr>
              <a:t>元</a:t>
            </a:r>
            <a:endParaRPr sz="1000">
              <a:latin typeface="微软雅黑"/>
              <a:cs typeface="微软雅黑"/>
            </a:endParaRPr>
          </a:p>
          <a:p>
            <a:pPr marR="6350" algn="r">
              <a:lnSpc>
                <a:spcPct val="100000"/>
              </a:lnSpc>
              <a:spcBef>
                <a:spcPts val="810"/>
              </a:spcBef>
            </a:pPr>
            <a:r>
              <a:rPr sz="1000" spc="-5">
                <a:solidFill>
                  <a:srgbClr val="585858"/>
                </a:solidFill>
                <a:latin typeface="微软雅黑"/>
                <a:cs typeface="微软雅黑"/>
              </a:rPr>
              <a:t>15,00</a:t>
            </a:r>
            <a:r>
              <a:rPr sz="1000">
                <a:solidFill>
                  <a:srgbClr val="585858"/>
                </a:solidFill>
                <a:latin typeface="微软雅黑"/>
                <a:cs typeface="微软雅黑"/>
              </a:rPr>
              <a:t>1</a:t>
            </a:r>
            <a:r>
              <a:rPr sz="1000" spc="-5">
                <a:solidFill>
                  <a:srgbClr val="585858"/>
                </a:solidFill>
                <a:latin typeface="微软雅黑"/>
                <a:cs typeface="微软雅黑"/>
              </a:rPr>
              <a:t>元－20,00</a:t>
            </a:r>
            <a:r>
              <a:rPr sz="1000">
                <a:solidFill>
                  <a:srgbClr val="585858"/>
                </a:solidFill>
                <a:latin typeface="微软雅黑"/>
                <a:cs typeface="微软雅黑"/>
              </a:rPr>
              <a:t>0</a:t>
            </a:r>
            <a:r>
              <a:rPr sz="1000" spc="-5">
                <a:solidFill>
                  <a:srgbClr val="585858"/>
                </a:solidFill>
                <a:latin typeface="微软雅黑"/>
                <a:cs typeface="微软雅黑"/>
              </a:rPr>
              <a:t>元</a:t>
            </a:r>
            <a:endParaRPr sz="1000">
              <a:latin typeface="微软雅黑"/>
              <a:cs typeface="微软雅黑"/>
            </a:endParaRPr>
          </a:p>
          <a:p>
            <a:pPr marR="5080" algn="r">
              <a:lnSpc>
                <a:spcPct val="100000"/>
              </a:lnSpc>
              <a:spcBef>
                <a:spcPts val="805"/>
              </a:spcBef>
            </a:pPr>
            <a:r>
              <a:rPr sz="1000" spc="-5">
                <a:solidFill>
                  <a:srgbClr val="585858"/>
                </a:solidFill>
                <a:latin typeface="微软雅黑"/>
                <a:cs typeface="微软雅黑"/>
              </a:rPr>
              <a:t>20,00</a:t>
            </a:r>
            <a:r>
              <a:rPr sz="1000" spc="5">
                <a:solidFill>
                  <a:srgbClr val="585858"/>
                </a:solidFill>
                <a:latin typeface="微软雅黑"/>
                <a:cs typeface="微软雅黑"/>
              </a:rPr>
              <a:t>0</a:t>
            </a:r>
            <a:r>
              <a:rPr sz="1000" spc="-5">
                <a:solidFill>
                  <a:srgbClr val="585858"/>
                </a:solidFill>
                <a:latin typeface="微软雅黑"/>
                <a:cs typeface="微软雅黑"/>
              </a:rPr>
              <a:t>元以上</a:t>
            </a:r>
            <a:endParaRPr sz="1000">
              <a:latin typeface="微软雅黑"/>
              <a:cs typeface="微软雅黑"/>
            </a:endParaRPr>
          </a:p>
        </p:txBody>
      </p:sp>
      <p:sp>
        <p:nvSpPr>
          <p:cNvPr id="67" name="object 67"/>
          <p:cNvSpPr/>
          <p:nvPr/>
        </p:nvSpPr>
        <p:spPr>
          <a:xfrm flipH="1">
            <a:off x="8932164" y="2304288"/>
            <a:ext cx="0" cy="215265"/>
          </a:xfrm>
          <a:custGeom>
            <a:rect l="l" t="t" r="r" b="b"/>
            <a:pathLst>
              <a:path h="215264">
                <a:moveTo>
                  <a:pt x="0" y="0"/>
                </a:moveTo>
                <a:lnTo>
                  <a:pt x="0" y="214884"/>
                </a:lnTo>
              </a:path>
            </a:pathLst>
          </a:custGeom>
          <a:ln w="51816">
            <a:solidFill>
              <a:srgbClr val="D9D9D9"/>
            </a:solidFill>
          </a:ln>
        </p:spPr>
        <p:txBody>
          <a:bodyPr wrap="square" lIns="0" tIns="0" rIns="0" bIns="0" rtlCol="0"/>
          <a:lstStyle/>
          <a:p/>
        </p:txBody>
      </p:sp>
      <p:sp>
        <p:nvSpPr>
          <p:cNvPr id="68" name="object 68"/>
          <p:cNvSpPr/>
          <p:nvPr/>
        </p:nvSpPr>
        <p:spPr>
          <a:xfrm>
            <a:off x="8906256" y="2606039"/>
            <a:ext cx="175260" cy="216535"/>
          </a:xfrm>
          <a:custGeom>
            <a:rect l="l" t="t" r="r" b="b"/>
            <a:pathLst>
              <a:path w="175259" h="216535">
                <a:moveTo>
                  <a:pt x="0" y="216408"/>
                </a:moveTo>
                <a:lnTo>
                  <a:pt x="175259" y="216408"/>
                </a:lnTo>
                <a:lnTo>
                  <a:pt x="175259" y="0"/>
                </a:lnTo>
                <a:lnTo>
                  <a:pt x="0" y="0"/>
                </a:lnTo>
                <a:lnTo>
                  <a:pt x="0" y="216408"/>
                </a:lnTo>
                <a:close/>
              </a:path>
            </a:pathLst>
          </a:custGeom>
          <a:solidFill>
            <a:srgbClr val="D9D9D9"/>
          </a:solidFill>
        </p:spPr>
        <p:txBody>
          <a:bodyPr wrap="square" lIns="0" tIns="0" rIns="0" bIns="0" rtlCol="0"/>
          <a:lstStyle/>
          <a:p/>
        </p:txBody>
      </p:sp>
      <p:sp>
        <p:nvSpPr>
          <p:cNvPr id="69" name="object 69"/>
          <p:cNvSpPr/>
          <p:nvPr/>
        </p:nvSpPr>
        <p:spPr>
          <a:xfrm flipH="1">
            <a:off x="8932926" y="3211067"/>
            <a:ext cx="0" cy="215265"/>
          </a:xfrm>
          <a:custGeom>
            <a:rect l="l" t="t" r="r" b="b"/>
            <a:pathLst>
              <a:path h="215264">
                <a:moveTo>
                  <a:pt x="0" y="0"/>
                </a:moveTo>
                <a:lnTo>
                  <a:pt x="0" y="214884"/>
                </a:lnTo>
              </a:path>
            </a:pathLst>
          </a:custGeom>
          <a:ln w="53340">
            <a:solidFill>
              <a:srgbClr val="F38285"/>
            </a:solidFill>
          </a:ln>
        </p:spPr>
        <p:txBody>
          <a:bodyPr wrap="square" lIns="0" tIns="0" rIns="0" bIns="0" rtlCol="0"/>
          <a:lstStyle/>
          <a:p/>
        </p:txBody>
      </p:sp>
      <p:sp>
        <p:nvSpPr>
          <p:cNvPr id="70" name="object 70"/>
          <p:cNvSpPr/>
          <p:nvPr/>
        </p:nvSpPr>
        <p:spPr>
          <a:xfrm flipH="1">
            <a:off x="8906256" y="2260092"/>
            <a:ext cx="0" cy="1210310"/>
          </a:xfrm>
          <a:custGeom>
            <a:rect l="l" t="t" r="r" b="b"/>
            <a:pathLst>
              <a:path h="1210310">
                <a:moveTo>
                  <a:pt x="0" y="0"/>
                </a:moveTo>
                <a:lnTo>
                  <a:pt x="0" y="1210056"/>
                </a:lnTo>
              </a:path>
            </a:pathLst>
          </a:custGeom>
          <a:ln w="9525">
            <a:solidFill>
              <a:srgbClr val="D9D9D9"/>
            </a:solidFill>
          </a:ln>
        </p:spPr>
        <p:txBody>
          <a:bodyPr wrap="square" lIns="0" tIns="0" rIns="0" bIns="0" rtlCol="0"/>
          <a:lstStyle/>
          <a:p/>
        </p:txBody>
      </p:sp>
      <p:sp>
        <p:nvSpPr>
          <p:cNvPr id="71" name="object 71"/>
          <p:cNvSpPr txBox="1"/>
          <p:nvPr/>
        </p:nvSpPr>
        <p:spPr>
          <a:xfrm>
            <a:off x="8877681" y="2223261"/>
            <a:ext cx="6032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0</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endParaRPr sz="100">
              <a:latin typeface="Verdana"/>
              <a:cs typeface="Verdana"/>
            </a:endParaRPr>
          </a:p>
        </p:txBody>
      </p:sp>
      <p:sp>
        <p:nvSpPr>
          <p:cNvPr id="72" name="object 72"/>
          <p:cNvSpPr txBox="1"/>
          <p:nvPr/>
        </p:nvSpPr>
        <p:spPr>
          <a:xfrm>
            <a:off x="9086215" y="2223261"/>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2</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73" name="object 73"/>
          <p:cNvSpPr txBox="1"/>
          <p:nvPr/>
        </p:nvSpPr>
        <p:spPr>
          <a:xfrm>
            <a:off x="9298940" y="2223261"/>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4</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74" name="object 74"/>
          <p:cNvSpPr txBox="1"/>
          <p:nvPr/>
        </p:nvSpPr>
        <p:spPr>
          <a:xfrm>
            <a:off x="9511410" y="2223261"/>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6</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75" name="object 75"/>
          <p:cNvSpPr txBox="1"/>
          <p:nvPr/>
        </p:nvSpPr>
        <p:spPr>
          <a:xfrm>
            <a:off x="9724135" y="2223261"/>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8</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76" name="object 76"/>
          <p:cNvSpPr txBox="1"/>
          <p:nvPr/>
        </p:nvSpPr>
        <p:spPr>
          <a:xfrm>
            <a:off x="9932923" y="2223261"/>
            <a:ext cx="7556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1</a:t>
            </a:r>
            <a:r>
              <a:rPr sz="100" spc="5">
                <a:solidFill>
                  <a:srgbClr val="F6F6F6"/>
                </a:solidFill>
                <a:latin typeface="Verdana"/>
                <a:cs typeface="Verdana"/>
              </a:rPr>
              <a:t>0</a:t>
            </a:r>
            <a:r>
              <a:rPr sz="100" spc="-10">
                <a:solidFill>
                  <a:srgbClr val="F6F6F6"/>
                </a:solidFill>
                <a:latin typeface="Verdana"/>
                <a:cs typeface="Verdana"/>
              </a:rPr>
              <a:t>0</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77" name="object 77"/>
          <p:cNvSpPr txBox="1"/>
          <p:nvPr/>
        </p:nvSpPr>
        <p:spPr>
          <a:xfrm>
            <a:off x="10145394" y="2223261"/>
            <a:ext cx="7556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1</a:t>
            </a:r>
            <a:r>
              <a:rPr sz="100" spc="5">
                <a:solidFill>
                  <a:srgbClr val="F6F6F6"/>
                </a:solidFill>
                <a:latin typeface="Verdana"/>
                <a:cs typeface="Verdana"/>
              </a:rPr>
              <a:t>2</a:t>
            </a:r>
            <a:r>
              <a:rPr sz="100" spc="-10">
                <a:solidFill>
                  <a:srgbClr val="F6F6F6"/>
                </a:solidFill>
                <a:latin typeface="Verdana"/>
                <a:cs typeface="Verdana"/>
              </a:rPr>
              <a:t>0</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78" name="object 78"/>
          <p:cNvSpPr txBox="1"/>
          <p:nvPr/>
        </p:nvSpPr>
        <p:spPr>
          <a:xfrm>
            <a:off x="8132826" y="2314193"/>
            <a:ext cx="657860" cy="1084580"/>
          </a:xfrm>
          <a:prstGeom prst="rect">
            <a:avLst/>
          </a:prstGeom>
        </p:spPr>
        <p:txBody>
          <a:bodyPr vert="horz" wrap="square" lIns="0" tIns="12065" rIns="0" bIns="0" rtlCol="0">
            <a:spAutoFit/>
          </a:bodyPr>
          <a:lstStyle/>
          <a:p>
            <a:pPr algn="ctr">
              <a:lnSpc>
                <a:spcPct val="100000"/>
              </a:lnSpc>
              <a:spcBef>
                <a:spcPts val="95"/>
              </a:spcBef>
            </a:pPr>
            <a:r>
              <a:rPr sz="1000" spc="-5">
                <a:solidFill>
                  <a:srgbClr val="585858"/>
                </a:solidFill>
                <a:latin typeface="微软雅黑"/>
                <a:cs typeface="微软雅黑"/>
              </a:rPr>
              <a:t>高中及以下</a:t>
            </a:r>
            <a:endParaRPr sz="1000">
              <a:latin typeface="微软雅黑"/>
              <a:cs typeface="微软雅黑"/>
            </a:endParaRPr>
          </a:p>
          <a:p>
            <a:pPr marL="12700" marR="5080" indent="50165" algn="ctr">
              <a:lnSpc>
                <a:spcPct val="198400"/>
              </a:lnSpc>
            </a:pPr>
            <a:r>
              <a:rPr sz="1000" spc="-5">
                <a:solidFill>
                  <a:srgbClr val="585858"/>
                </a:solidFill>
                <a:latin typeface="微软雅黑"/>
                <a:cs typeface="微软雅黑"/>
              </a:rPr>
              <a:t>大学专科 大学本科 硕士及以上</a:t>
            </a:r>
            <a:endParaRPr sz="1000">
              <a:latin typeface="微软雅黑"/>
              <a:cs typeface="微软雅黑"/>
            </a:endParaRPr>
          </a:p>
        </p:txBody>
      </p:sp>
      <p:sp>
        <p:nvSpPr>
          <p:cNvPr id="79" name="object 79"/>
          <p:cNvSpPr/>
          <p:nvPr/>
        </p:nvSpPr>
        <p:spPr>
          <a:xfrm>
            <a:off x="7886700" y="1702307"/>
            <a:ext cx="504825" cy="325120"/>
          </a:xfrm>
          <a:custGeom>
            <a:rect l="l" t="t" r="r" b="b"/>
            <a:pathLst>
              <a:path w="504825" h="325119">
                <a:moveTo>
                  <a:pt x="91821" y="113156"/>
                </a:moveTo>
                <a:lnTo>
                  <a:pt x="91821" y="286257"/>
                </a:lnTo>
                <a:lnTo>
                  <a:pt x="137667" y="288928"/>
                </a:lnTo>
                <a:lnTo>
                  <a:pt x="182276" y="295624"/>
                </a:lnTo>
                <a:lnTo>
                  <a:pt x="225409" y="307224"/>
                </a:lnTo>
                <a:lnTo>
                  <a:pt x="266826" y="324612"/>
                </a:lnTo>
                <a:lnTo>
                  <a:pt x="309806" y="307651"/>
                </a:lnTo>
                <a:lnTo>
                  <a:pt x="352917" y="294751"/>
                </a:lnTo>
                <a:lnTo>
                  <a:pt x="396289" y="286875"/>
                </a:lnTo>
                <a:lnTo>
                  <a:pt x="440054" y="284988"/>
                </a:lnTo>
                <a:lnTo>
                  <a:pt x="440054" y="138049"/>
                </a:lnTo>
                <a:lnTo>
                  <a:pt x="270128" y="138049"/>
                </a:lnTo>
                <a:lnTo>
                  <a:pt x="91821" y="113156"/>
                </a:lnTo>
                <a:close/>
              </a:path>
              <a:path w="504825" h="325119">
                <a:moveTo>
                  <a:pt x="38116" y="279907"/>
                </a:moveTo>
                <a:lnTo>
                  <a:pt x="12319" y="279907"/>
                </a:lnTo>
                <a:lnTo>
                  <a:pt x="12953" y="290067"/>
                </a:lnTo>
                <a:lnTo>
                  <a:pt x="18288" y="291338"/>
                </a:lnTo>
                <a:lnTo>
                  <a:pt x="28701" y="291338"/>
                </a:lnTo>
                <a:lnTo>
                  <a:pt x="31876" y="283082"/>
                </a:lnTo>
                <a:lnTo>
                  <a:pt x="37992" y="283082"/>
                </a:lnTo>
                <a:lnTo>
                  <a:pt x="38116" y="279907"/>
                </a:lnTo>
                <a:close/>
              </a:path>
              <a:path w="504825" h="325119">
                <a:moveTo>
                  <a:pt x="37992" y="283082"/>
                </a:moveTo>
                <a:lnTo>
                  <a:pt x="31876" y="283082"/>
                </a:lnTo>
                <a:lnTo>
                  <a:pt x="35178" y="290702"/>
                </a:lnTo>
                <a:lnTo>
                  <a:pt x="35814" y="290702"/>
                </a:lnTo>
                <a:lnTo>
                  <a:pt x="37083" y="290067"/>
                </a:lnTo>
                <a:lnTo>
                  <a:pt x="37719" y="290067"/>
                </a:lnTo>
                <a:lnTo>
                  <a:pt x="37992" y="283082"/>
                </a:lnTo>
                <a:close/>
              </a:path>
              <a:path w="504825" h="325119">
                <a:moveTo>
                  <a:pt x="12953" y="207009"/>
                </a:moveTo>
                <a:lnTo>
                  <a:pt x="9965" y="226651"/>
                </a:lnTo>
                <a:lnTo>
                  <a:pt x="6762" y="246316"/>
                </a:lnTo>
                <a:lnTo>
                  <a:pt x="3417" y="265981"/>
                </a:lnTo>
                <a:lnTo>
                  <a:pt x="0" y="285622"/>
                </a:lnTo>
                <a:lnTo>
                  <a:pt x="3301" y="286892"/>
                </a:lnTo>
                <a:lnTo>
                  <a:pt x="6476" y="288163"/>
                </a:lnTo>
                <a:lnTo>
                  <a:pt x="9144" y="288797"/>
                </a:lnTo>
                <a:lnTo>
                  <a:pt x="12319" y="279907"/>
                </a:lnTo>
                <a:lnTo>
                  <a:pt x="38116" y="279907"/>
                </a:lnTo>
                <a:lnTo>
                  <a:pt x="39116" y="254380"/>
                </a:lnTo>
                <a:lnTo>
                  <a:pt x="47648" y="254380"/>
                </a:lnTo>
                <a:lnTo>
                  <a:pt x="43854" y="226651"/>
                </a:lnTo>
                <a:lnTo>
                  <a:pt x="41433" y="209867"/>
                </a:lnTo>
                <a:lnTo>
                  <a:pt x="26749" y="209867"/>
                </a:lnTo>
                <a:lnTo>
                  <a:pt x="19821" y="209153"/>
                </a:lnTo>
                <a:lnTo>
                  <a:pt x="12953" y="207009"/>
                </a:lnTo>
                <a:close/>
              </a:path>
              <a:path w="504825" h="325119">
                <a:moveTo>
                  <a:pt x="47648" y="254380"/>
                </a:moveTo>
                <a:lnTo>
                  <a:pt x="39116" y="254380"/>
                </a:lnTo>
                <a:lnTo>
                  <a:pt x="44957" y="288163"/>
                </a:lnTo>
                <a:lnTo>
                  <a:pt x="47498" y="287527"/>
                </a:lnTo>
                <a:lnTo>
                  <a:pt x="49529" y="286257"/>
                </a:lnTo>
                <a:lnTo>
                  <a:pt x="52070" y="285622"/>
                </a:lnTo>
                <a:lnTo>
                  <a:pt x="49236" y="265981"/>
                </a:lnTo>
                <a:lnTo>
                  <a:pt x="47648" y="254380"/>
                </a:lnTo>
                <a:close/>
              </a:path>
              <a:path w="504825" h="325119">
                <a:moveTo>
                  <a:pt x="41021" y="207009"/>
                </a:moveTo>
                <a:lnTo>
                  <a:pt x="33795" y="209153"/>
                </a:lnTo>
                <a:lnTo>
                  <a:pt x="26749" y="209867"/>
                </a:lnTo>
                <a:lnTo>
                  <a:pt x="41433" y="209867"/>
                </a:lnTo>
                <a:lnTo>
                  <a:pt x="41021" y="207009"/>
                </a:lnTo>
                <a:close/>
              </a:path>
              <a:path w="504825" h="325119">
                <a:moveTo>
                  <a:pt x="270128" y="0"/>
                </a:moveTo>
                <a:lnTo>
                  <a:pt x="16891" y="37083"/>
                </a:lnTo>
                <a:lnTo>
                  <a:pt x="16891" y="167386"/>
                </a:lnTo>
                <a:lnTo>
                  <a:pt x="11683" y="170561"/>
                </a:lnTo>
                <a:lnTo>
                  <a:pt x="8508" y="176402"/>
                </a:lnTo>
                <a:lnTo>
                  <a:pt x="8508" y="192277"/>
                </a:lnTo>
                <a:lnTo>
                  <a:pt x="16255" y="200025"/>
                </a:lnTo>
                <a:lnTo>
                  <a:pt x="36449" y="200025"/>
                </a:lnTo>
                <a:lnTo>
                  <a:pt x="44323" y="192277"/>
                </a:lnTo>
                <a:lnTo>
                  <a:pt x="44323" y="175767"/>
                </a:lnTo>
                <a:lnTo>
                  <a:pt x="41021" y="169925"/>
                </a:lnTo>
                <a:lnTo>
                  <a:pt x="35178" y="167386"/>
                </a:lnTo>
                <a:lnTo>
                  <a:pt x="35178" y="84327"/>
                </a:lnTo>
                <a:lnTo>
                  <a:pt x="487525" y="84327"/>
                </a:lnTo>
                <a:lnTo>
                  <a:pt x="504444" y="81787"/>
                </a:lnTo>
                <a:lnTo>
                  <a:pt x="504444" y="37083"/>
                </a:lnTo>
                <a:lnTo>
                  <a:pt x="270128" y="0"/>
                </a:lnTo>
                <a:close/>
              </a:path>
              <a:path w="504825" h="325119">
                <a:moveTo>
                  <a:pt x="440054" y="112521"/>
                </a:moveTo>
                <a:lnTo>
                  <a:pt x="270128" y="138049"/>
                </a:lnTo>
                <a:lnTo>
                  <a:pt x="440054" y="138049"/>
                </a:lnTo>
                <a:lnTo>
                  <a:pt x="440054" y="112521"/>
                </a:lnTo>
                <a:close/>
              </a:path>
              <a:path w="504825" h="325119">
                <a:moveTo>
                  <a:pt x="487525" y="84327"/>
                </a:moveTo>
                <a:lnTo>
                  <a:pt x="35178" y="84327"/>
                </a:lnTo>
                <a:lnTo>
                  <a:pt x="270128" y="116966"/>
                </a:lnTo>
                <a:lnTo>
                  <a:pt x="487525" y="84327"/>
                </a:lnTo>
                <a:close/>
              </a:path>
            </a:pathLst>
          </a:custGeom>
          <a:solidFill>
            <a:srgbClr val="F38285"/>
          </a:solidFill>
        </p:spPr>
        <p:txBody>
          <a:bodyPr wrap="square" lIns="0" tIns="0" rIns="0" bIns="0" rtlCol="0"/>
          <a:lstStyle/>
          <a:p/>
        </p:txBody>
      </p:sp>
      <p:sp>
        <p:nvSpPr>
          <p:cNvPr id="80" name="object 80"/>
          <p:cNvSpPr/>
          <p:nvPr/>
        </p:nvSpPr>
        <p:spPr>
          <a:xfrm>
            <a:off x="4480559" y="1682750"/>
            <a:ext cx="451484" cy="367030"/>
          </a:xfrm>
          <a:custGeom>
            <a:rect l="l" t="t" r="r" b="b"/>
            <a:pathLst>
              <a:path w="451484" h="367030">
                <a:moveTo>
                  <a:pt x="172974" y="83819"/>
                </a:moveTo>
                <a:lnTo>
                  <a:pt x="42925" y="101600"/>
                </a:lnTo>
                <a:lnTo>
                  <a:pt x="27812" y="104139"/>
                </a:lnTo>
                <a:lnTo>
                  <a:pt x="27812" y="336550"/>
                </a:lnTo>
                <a:lnTo>
                  <a:pt x="0" y="336550"/>
                </a:lnTo>
                <a:lnTo>
                  <a:pt x="0" y="367029"/>
                </a:lnTo>
                <a:lnTo>
                  <a:pt x="63245" y="367029"/>
                </a:lnTo>
                <a:lnTo>
                  <a:pt x="63245" y="130809"/>
                </a:lnTo>
                <a:lnTo>
                  <a:pt x="138175" y="120650"/>
                </a:lnTo>
                <a:lnTo>
                  <a:pt x="200476" y="120650"/>
                </a:lnTo>
                <a:lnTo>
                  <a:pt x="196214" y="90169"/>
                </a:lnTo>
                <a:lnTo>
                  <a:pt x="172974" y="83819"/>
                </a:lnTo>
                <a:close/>
              </a:path>
              <a:path w="451484" h="367030">
                <a:moveTo>
                  <a:pt x="200476" y="120650"/>
                </a:moveTo>
                <a:lnTo>
                  <a:pt x="138175" y="120650"/>
                </a:lnTo>
                <a:lnTo>
                  <a:pt x="138175" y="367029"/>
                </a:lnTo>
                <a:lnTo>
                  <a:pt x="258317" y="367029"/>
                </a:lnTo>
                <a:lnTo>
                  <a:pt x="258317" y="232409"/>
                </a:lnTo>
                <a:lnTo>
                  <a:pt x="222885" y="232409"/>
                </a:lnTo>
                <a:lnTo>
                  <a:pt x="215391" y="227329"/>
                </a:lnTo>
                <a:lnTo>
                  <a:pt x="200476" y="120650"/>
                </a:lnTo>
                <a:close/>
              </a:path>
              <a:path w="451484" h="367030">
                <a:moveTo>
                  <a:pt x="429640" y="36829"/>
                </a:moveTo>
                <a:lnTo>
                  <a:pt x="333248" y="36829"/>
                </a:lnTo>
                <a:lnTo>
                  <a:pt x="333248" y="367029"/>
                </a:lnTo>
                <a:lnTo>
                  <a:pt x="451103" y="367029"/>
                </a:lnTo>
                <a:lnTo>
                  <a:pt x="451103" y="336550"/>
                </a:lnTo>
                <a:lnTo>
                  <a:pt x="429640" y="336550"/>
                </a:lnTo>
                <a:lnTo>
                  <a:pt x="429640" y="36829"/>
                </a:lnTo>
                <a:close/>
              </a:path>
              <a:path w="451484" h="367030">
                <a:moveTo>
                  <a:pt x="92328" y="311150"/>
                </a:moveTo>
                <a:lnTo>
                  <a:pt x="75437" y="311150"/>
                </a:lnTo>
                <a:lnTo>
                  <a:pt x="75437" y="335279"/>
                </a:lnTo>
                <a:lnTo>
                  <a:pt x="92328" y="335279"/>
                </a:lnTo>
                <a:lnTo>
                  <a:pt x="92328" y="311150"/>
                </a:lnTo>
                <a:close/>
              </a:path>
              <a:path w="451484" h="367030">
                <a:moveTo>
                  <a:pt x="123062" y="309879"/>
                </a:moveTo>
                <a:lnTo>
                  <a:pt x="114426" y="309879"/>
                </a:lnTo>
                <a:lnTo>
                  <a:pt x="111505" y="311150"/>
                </a:lnTo>
                <a:lnTo>
                  <a:pt x="106299" y="311150"/>
                </a:lnTo>
                <a:lnTo>
                  <a:pt x="106299" y="335279"/>
                </a:lnTo>
                <a:lnTo>
                  <a:pt x="123062" y="335279"/>
                </a:lnTo>
                <a:lnTo>
                  <a:pt x="123062" y="309879"/>
                </a:lnTo>
                <a:close/>
              </a:path>
              <a:path w="451484" h="367030">
                <a:moveTo>
                  <a:pt x="287400" y="271779"/>
                </a:moveTo>
                <a:lnTo>
                  <a:pt x="282193" y="271779"/>
                </a:lnTo>
                <a:lnTo>
                  <a:pt x="279273" y="273050"/>
                </a:lnTo>
                <a:lnTo>
                  <a:pt x="271144" y="273050"/>
                </a:lnTo>
                <a:lnTo>
                  <a:pt x="271144" y="297179"/>
                </a:lnTo>
                <a:lnTo>
                  <a:pt x="287400" y="297179"/>
                </a:lnTo>
                <a:lnTo>
                  <a:pt x="287400" y="271779"/>
                </a:lnTo>
                <a:close/>
              </a:path>
              <a:path w="451484" h="367030">
                <a:moveTo>
                  <a:pt x="318135" y="271779"/>
                </a:moveTo>
                <a:lnTo>
                  <a:pt x="301370" y="271779"/>
                </a:lnTo>
                <a:lnTo>
                  <a:pt x="301370" y="297179"/>
                </a:lnTo>
                <a:lnTo>
                  <a:pt x="318135" y="297179"/>
                </a:lnTo>
                <a:lnTo>
                  <a:pt x="318135" y="271779"/>
                </a:lnTo>
                <a:close/>
              </a:path>
              <a:path w="451484" h="367030">
                <a:moveTo>
                  <a:pt x="92328" y="267969"/>
                </a:moveTo>
                <a:lnTo>
                  <a:pt x="86487" y="267969"/>
                </a:lnTo>
                <a:lnTo>
                  <a:pt x="83565" y="269239"/>
                </a:lnTo>
                <a:lnTo>
                  <a:pt x="75437" y="269239"/>
                </a:lnTo>
                <a:lnTo>
                  <a:pt x="75437" y="292100"/>
                </a:lnTo>
                <a:lnTo>
                  <a:pt x="92328" y="292100"/>
                </a:lnTo>
                <a:lnTo>
                  <a:pt x="92328" y="267969"/>
                </a:lnTo>
                <a:close/>
              </a:path>
              <a:path w="451484" h="367030">
                <a:moveTo>
                  <a:pt x="123062" y="266700"/>
                </a:moveTo>
                <a:lnTo>
                  <a:pt x="111505" y="266700"/>
                </a:lnTo>
                <a:lnTo>
                  <a:pt x="109092" y="267969"/>
                </a:lnTo>
                <a:lnTo>
                  <a:pt x="106299" y="267969"/>
                </a:lnTo>
                <a:lnTo>
                  <a:pt x="106299" y="292100"/>
                </a:lnTo>
                <a:lnTo>
                  <a:pt x="114426" y="292100"/>
                </a:lnTo>
                <a:lnTo>
                  <a:pt x="117220" y="290829"/>
                </a:lnTo>
                <a:lnTo>
                  <a:pt x="123062" y="290829"/>
                </a:lnTo>
                <a:lnTo>
                  <a:pt x="123062" y="266700"/>
                </a:lnTo>
                <a:close/>
              </a:path>
              <a:path w="451484" h="367030">
                <a:moveTo>
                  <a:pt x="287400" y="228600"/>
                </a:moveTo>
                <a:lnTo>
                  <a:pt x="284479" y="229869"/>
                </a:lnTo>
                <a:lnTo>
                  <a:pt x="271144" y="229869"/>
                </a:lnTo>
                <a:lnTo>
                  <a:pt x="271144" y="254000"/>
                </a:lnTo>
                <a:lnTo>
                  <a:pt x="287400" y="254000"/>
                </a:lnTo>
                <a:lnTo>
                  <a:pt x="287400" y="228600"/>
                </a:lnTo>
                <a:close/>
              </a:path>
              <a:path w="451484" h="367030">
                <a:moveTo>
                  <a:pt x="318135" y="228600"/>
                </a:moveTo>
                <a:lnTo>
                  <a:pt x="301370" y="228600"/>
                </a:lnTo>
                <a:lnTo>
                  <a:pt x="301370" y="252729"/>
                </a:lnTo>
                <a:lnTo>
                  <a:pt x="318135" y="252729"/>
                </a:lnTo>
                <a:lnTo>
                  <a:pt x="318135" y="228600"/>
                </a:lnTo>
                <a:close/>
              </a:path>
              <a:path w="451484" h="367030">
                <a:moveTo>
                  <a:pt x="92328" y="226059"/>
                </a:moveTo>
                <a:lnTo>
                  <a:pt x="75437" y="226059"/>
                </a:lnTo>
                <a:lnTo>
                  <a:pt x="75437" y="250189"/>
                </a:lnTo>
                <a:lnTo>
                  <a:pt x="89407" y="250189"/>
                </a:lnTo>
                <a:lnTo>
                  <a:pt x="92328" y="248919"/>
                </a:lnTo>
                <a:lnTo>
                  <a:pt x="92328" y="226059"/>
                </a:lnTo>
                <a:close/>
              </a:path>
              <a:path w="451484" h="367030">
                <a:moveTo>
                  <a:pt x="123062" y="223519"/>
                </a:moveTo>
                <a:lnTo>
                  <a:pt x="111505" y="223519"/>
                </a:lnTo>
                <a:lnTo>
                  <a:pt x="109092" y="224789"/>
                </a:lnTo>
                <a:lnTo>
                  <a:pt x="106299" y="224789"/>
                </a:lnTo>
                <a:lnTo>
                  <a:pt x="106299" y="248919"/>
                </a:lnTo>
                <a:lnTo>
                  <a:pt x="120141" y="248919"/>
                </a:lnTo>
                <a:lnTo>
                  <a:pt x="123062" y="247650"/>
                </a:lnTo>
                <a:lnTo>
                  <a:pt x="123062" y="223519"/>
                </a:lnTo>
                <a:close/>
              </a:path>
              <a:path w="451484" h="367030">
                <a:moveTo>
                  <a:pt x="368045" y="0"/>
                </a:moveTo>
                <a:lnTo>
                  <a:pt x="237998" y="17779"/>
                </a:lnTo>
                <a:lnTo>
                  <a:pt x="222885" y="20319"/>
                </a:lnTo>
                <a:lnTo>
                  <a:pt x="222885" y="232409"/>
                </a:lnTo>
                <a:lnTo>
                  <a:pt x="258317" y="232409"/>
                </a:lnTo>
                <a:lnTo>
                  <a:pt x="258317" y="46989"/>
                </a:lnTo>
                <a:lnTo>
                  <a:pt x="333248" y="36829"/>
                </a:lnTo>
                <a:lnTo>
                  <a:pt x="429640" y="36829"/>
                </a:lnTo>
                <a:lnTo>
                  <a:pt x="429640" y="19050"/>
                </a:lnTo>
                <a:lnTo>
                  <a:pt x="368045" y="0"/>
                </a:lnTo>
                <a:close/>
              </a:path>
              <a:path w="451484" h="367030">
                <a:moveTo>
                  <a:pt x="287400" y="186689"/>
                </a:moveTo>
                <a:lnTo>
                  <a:pt x="276351" y="186689"/>
                </a:lnTo>
                <a:lnTo>
                  <a:pt x="273430" y="187959"/>
                </a:lnTo>
                <a:lnTo>
                  <a:pt x="271144" y="187959"/>
                </a:lnTo>
                <a:lnTo>
                  <a:pt x="271144" y="212089"/>
                </a:lnTo>
                <a:lnTo>
                  <a:pt x="279273" y="212089"/>
                </a:lnTo>
                <a:lnTo>
                  <a:pt x="282193" y="210819"/>
                </a:lnTo>
                <a:lnTo>
                  <a:pt x="287400" y="210819"/>
                </a:lnTo>
                <a:lnTo>
                  <a:pt x="287400" y="186689"/>
                </a:lnTo>
                <a:close/>
              </a:path>
              <a:path w="451484" h="367030">
                <a:moveTo>
                  <a:pt x="318135" y="185419"/>
                </a:moveTo>
                <a:lnTo>
                  <a:pt x="307086" y="185419"/>
                </a:lnTo>
                <a:lnTo>
                  <a:pt x="304164" y="186689"/>
                </a:lnTo>
                <a:lnTo>
                  <a:pt x="301370" y="186689"/>
                </a:lnTo>
                <a:lnTo>
                  <a:pt x="301370" y="210819"/>
                </a:lnTo>
                <a:lnTo>
                  <a:pt x="304164" y="210819"/>
                </a:lnTo>
                <a:lnTo>
                  <a:pt x="307086" y="209550"/>
                </a:lnTo>
                <a:lnTo>
                  <a:pt x="318135" y="209550"/>
                </a:lnTo>
                <a:lnTo>
                  <a:pt x="318135" y="185419"/>
                </a:lnTo>
                <a:close/>
              </a:path>
              <a:path w="451484" h="367030">
                <a:moveTo>
                  <a:pt x="92328" y="182879"/>
                </a:moveTo>
                <a:lnTo>
                  <a:pt x="81279" y="182879"/>
                </a:lnTo>
                <a:lnTo>
                  <a:pt x="78359" y="184150"/>
                </a:lnTo>
                <a:lnTo>
                  <a:pt x="75437" y="184150"/>
                </a:lnTo>
                <a:lnTo>
                  <a:pt x="75437" y="208279"/>
                </a:lnTo>
                <a:lnTo>
                  <a:pt x="81279" y="208279"/>
                </a:lnTo>
                <a:lnTo>
                  <a:pt x="83565" y="207009"/>
                </a:lnTo>
                <a:lnTo>
                  <a:pt x="92328" y="207009"/>
                </a:lnTo>
                <a:lnTo>
                  <a:pt x="92328" y="182879"/>
                </a:lnTo>
                <a:close/>
              </a:path>
              <a:path w="451484" h="367030">
                <a:moveTo>
                  <a:pt x="123062" y="180339"/>
                </a:moveTo>
                <a:lnTo>
                  <a:pt x="111505" y="180339"/>
                </a:lnTo>
                <a:lnTo>
                  <a:pt x="109092" y="181609"/>
                </a:lnTo>
                <a:lnTo>
                  <a:pt x="106299" y="181609"/>
                </a:lnTo>
                <a:lnTo>
                  <a:pt x="106299" y="205739"/>
                </a:lnTo>
                <a:lnTo>
                  <a:pt x="117220" y="205739"/>
                </a:lnTo>
                <a:lnTo>
                  <a:pt x="120141" y="204469"/>
                </a:lnTo>
                <a:lnTo>
                  <a:pt x="123062" y="204469"/>
                </a:lnTo>
                <a:lnTo>
                  <a:pt x="123062" y="180339"/>
                </a:lnTo>
                <a:close/>
              </a:path>
              <a:path w="451484" h="367030">
                <a:moveTo>
                  <a:pt x="287400" y="143509"/>
                </a:moveTo>
                <a:lnTo>
                  <a:pt x="284479" y="144779"/>
                </a:lnTo>
                <a:lnTo>
                  <a:pt x="273430" y="144779"/>
                </a:lnTo>
                <a:lnTo>
                  <a:pt x="271144" y="146050"/>
                </a:lnTo>
                <a:lnTo>
                  <a:pt x="271144" y="170179"/>
                </a:lnTo>
                <a:lnTo>
                  <a:pt x="273430" y="170179"/>
                </a:lnTo>
                <a:lnTo>
                  <a:pt x="276351" y="168909"/>
                </a:lnTo>
                <a:lnTo>
                  <a:pt x="287400" y="168909"/>
                </a:lnTo>
                <a:lnTo>
                  <a:pt x="287400" y="143509"/>
                </a:lnTo>
                <a:close/>
              </a:path>
              <a:path w="451484" h="367030">
                <a:moveTo>
                  <a:pt x="318135" y="142239"/>
                </a:moveTo>
                <a:lnTo>
                  <a:pt x="307086" y="142239"/>
                </a:lnTo>
                <a:lnTo>
                  <a:pt x="304164" y="143509"/>
                </a:lnTo>
                <a:lnTo>
                  <a:pt x="301370" y="143509"/>
                </a:lnTo>
                <a:lnTo>
                  <a:pt x="301370" y="167639"/>
                </a:lnTo>
                <a:lnTo>
                  <a:pt x="304164" y="167639"/>
                </a:lnTo>
                <a:lnTo>
                  <a:pt x="307086" y="166369"/>
                </a:lnTo>
                <a:lnTo>
                  <a:pt x="318135" y="166369"/>
                </a:lnTo>
                <a:lnTo>
                  <a:pt x="318135" y="142239"/>
                </a:lnTo>
                <a:close/>
              </a:path>
              <a:path w="451484" h="367030">
                <a:moveTo>
                  <a:pt x="92328" y="139700"/>
                </a:moveTo>
                <a:lnTo>
                  <a:pt x="86487" y="140969"/>
                </a:lnTo>
                <a:lnTo>
                  <a:pt x="78359" y="140969"/>
                </a:lnTo>
                <a:lnTo>
                  <a:pt x="75437" y="142239"/>
                </a:lnTo>
                <a:lnTo>
                  <a:pt x="75437" y="166369"/>
                </a:lnTo>
                <a:lnTo>
                  <a:pt x="78359" y="166369"/>
                </a:lnTo>
                <a:lnTo>
                  <a:pt x="81279" y="165100"/>
                </a:lnTo>
                <a:lnTo>
                  <a:pt x="89407" y="165100"/>
                </a:lnTo>
                <a:lnTo>
                  <a:pt x="92328" y="163829"/>
                </a:lnTo>
                <a:lnTo>
                  <a:pt x="92328" y="139700"/>
                </a:lnTo>
                <a:close/>
              </a:path>
              <a:path w="451484" h="367030">
                <a:moveTo>
                  <a:pt x="123062" y="137159"/>
                </a:moveTo>
                <a:lnTo>
                  <a:pt x="114426" y="137159"/>
                </a:lnTo>
                <a:lnTo>
                  <a:pt x="111505" y="138429"/>
                </a:lnTo>
                <a:lnTo>
                  <a:pt x="106299" y="138429"/>
                </a:lnTo>
                <a:lnTo>
                  <a:pt x="106299" y="162559"/>
                </a:lnTo>
                <a:lnTo>
                  <a:pt x="114426" y="162559"/>
                </a:lnTo>
                <a:lnTo>
                  <a:pt x="117220" y="161289"/>
                </a:lnTo>
                <a:lnTo>
                  <a:pt x="123062" y="161289"/>
                </a:lnTo>
                <a:lnTo>
                  <a:pt x="123062" y="137159"/>
                </a:lnTo>
                <a:close/>
              </a:path>
              <a:path w="451484" h="367030">
                <a:moveTo>
                  <a:pt x="287400" y="101600"/>
                </a:moveTo>
                <a:lnTo>
                  <a:pt x="282193" y="101600"/>
                </a:lnTo>
                <a:lnTo>
                  <a:pt x="279273" y="102869"/>
                </a:lnTo>
                <a:lnTo>
                  <a:pt x="271144" y="102869"/>
                </a:lnTo>
                <a:lnTo>
                  <a:pt x="271144" y="127000"/>
                </a:lnTo>
                <a:lnTo>
                  <a:pt x="282193" y="127000"/>
                </a:lnTo>
                <a:lnTo>
                  <a:pt x="284479" y="125729"/>
                </a:lnTo>
                <a:lnTo>
                  <a:pt x="287400" y="125729"/>
                </a:lnTo>
                <a:lnTo>
                  <a:pt x="287400" y="101600"/>
                </a:lnTo>
                <a:close/>
              </a:path>
              <a:path w="451484" h="367030">
                <a:moveTo>
                  <a:pt x="318135" y="99059"/>
                </a:moveTo>
                <a:lnTo>
                  <a:pt x="310006" y="99059"/>
                </a:lnTo>
                <a:lnTo>
                  <a:pt x="307086" y="100329"/>
                </a:lnTo>
                <a:lnTo>
                  <a:pt x="301370" y="100329"/>
                </a:lnTo>
                <a:lnTo>
                  <a:pt x="301370" y="124459"/>
                </a:lnTo>
                <a:lnTo>
                  <a:pt x="312927" y="124459"/>
                </a:lnTo>
                <a:lnTo>
                  <a:pt x="315849" y="123189"/>
                </a:lnTo>
                <a:lnTo>
                  <a:pt x="318135" y="123189"/>
                </a:lnTo>
                <a:lnTo>
                  <a:pt x="318135" y="99059"/>
                </a:lnTo>
                <a:close/>
              </a:path>
              <a:path w="451484" h="367030">
                <a:moveTo>
                  <a:pt x="287400" y="59689"/>
                </a:moveTo>
                <a:lnTo>
                  <a:pt x="282193" y="59689"/>
                </a:lnTo>
                <a:lnTo>
                  <a:pt x="276351" y="60959"/>
                </a:lnTo>
                <a:lnTo>
                  <a:pt x="271144" y="60959"/>
                </a:lnTo>
                <a:lnTo>
                  <a:pt x="271144" y="85089"/>
                </a:lnTo>
                <a:lnTo>
                  <a:pt x="273430" y="85089"/>
                </a:lnTo>
                <a:lnTo>
                  <a:pt x="279273" y="83819"/>
                </a:lnTo>
                <a:lnTo>
                  <a:pt x="287400" y="83819"/>
                </a:lnTo>
                <a:lnTo>
                  <a:pt x="287400" y="59689"/>
                </a:lnTo>
                <a:close/>
              </a:path>
              <a:path w="451484" h="367030">
                <a:moveTo>
                  <a:pt x="318135" y="55879"/>
                </a:moveTo>
                <a:lnTo>
                  <a:pt x="312927" y="55879"/>
                </a:lnTo>
                <a:lnTo>
                  <a:pt x="307086" y="57150"/>
                </a:lnTo>
                <a:lnTo>
                  <a:pt x="301370" y="57150"/>
                </a:lnTo>
                <a:lnTo>
                  <a:pt x="301370" y="81279"/>
                </a:lnTo>
                <a:lnTo>
                  <a:pt x="312927" y="81279"/>
                </a:lnTo>
                <a:lnTo>
                  <a:pt x="315849" y="80009"/>
                </a:lnTo>
                <a:lnTo>
                  <a:pt x="318135" y="80009"/>
                </a:lnTo>
                <a:lnTo>
                  <a:pt x="318135" y="55879"/>
                </a:lnTo>
                <a:close/>
              </a:path>
            </a:pathLst>
          </a:custGeom>
          <a:solidFill>
            <a:srgbClr val="F38285"/>
          </a:solidFill>
        </p:spPr>
        <p:txBody>
          <a:bodyPr wrap="square" lIns="0" tIns="0" rIns="0" bIns="0" rtlCol="0"/>
          <a:lstStyle/>
          <a:p/>
        </p:txBody>
      </p:sp>
      <p:sp>
        <p:nvSpPr>
          <p:cNvPr id="81" name="object 81"/>
          <p:cNvSpPr txBox="1"/>
          <p:nvPr/>
        </p:nvSpPr>
        <p:spPr>
          <a:xfrm>
            <a:off x="2169667" y="1816100"/>
            <a:ext cx="1842135"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F38285"/>
                </a:solidFill>
                <a:latin typeface="微软雅黑"/>
                <a:cs typeface="微软雅黑"/>
              </a:rPr>
              <a:t>年龄：18岁-35岁年轻女性</a:t>
            </a:r>
            <a:endParaRPr sz="1200">
              <a:latin typeface="微软雅黑"/>
              <a:cs typeface="微软雅黑"/>
            </a:endParaRPr>
          </a:p>
        </p:txBody>
      </p:sp>
      <p:sp>
        <p:nvSpPr>
          <p:cNvPr id="82" name="object 82"/>
          <p:cNvSpPr/>
          <p:nvPr/>
        </p:nvSpPr>
        <p:spPr>
          <a:xfrm>
            <a:off x="1735835" y="2203704"/>
            <a:ext cx="76200" cy="1473200"/>
          </a:xfrm>
          <a:custGeom>
            <a:rect l="l" t="t" r="r" b="b"/>
            <a:pathLst>
              <a:path w="76200" h="1473200">
                <a:moveTo>
                  <a:pt x="31750" y="74921"/>
                </a:moveTo>
                <a:lnTo>
                  <a:pt x="31750" y="76200"/>
                </a:lnTo>
                <a:lnTo>
                  <a:pt x="38100" y="76200"/>
                </a:lnTo>
                <a:lnTo>
                  <a:pt x="31750" y="74921"/>
                </a:lnTo>
                <a:close/>
              </a:path>
              <a:path w="76200" h="1473200">
                <a:moveTo>
                  <a:pt x="44450" y="63500"/>
                </a:moveTo>
                <a:lnTo>
                  <a:pt x="31750" y="63500"/>
                </a:lnTo>
                <a:lnTo>
                  <a:pt x="31750" y="74921"/>
                </a:lnTo>
                <a:lnTo>
                  <a:pt x="38100" y="76200"/>
                </a:lnTo>
                <a:lnTo>
                  <a:pt x="44450" y="74921"/>
                </a:lnTo>
                <a:lnTo>
                  <a:pt x="44450" y="63500"/>
                </a:lnTo>
                <a:close/>
              </a:path>
              <a:path w="76200" h="1473200">
                <a:moveTo>
                  <a:pt x="44450" y="74921"/>
                </a:moveTo>
                <a:lnTo>
                  <a:pt x="38100" y="76200"/>
                </a:lnTo>
                <a:lnTo>
                  <a:pt x="44450" y="76200"/>
                </a:lnTo>
                <a:lnTo>
                  <a:pt x="44450" y="74921"/>
                </a:lnTo>
                <a:close/>
              </a:path>
              <a:path w="76200" h="1473200">
                <a:moveTo>
                  <a:pt x="38100" y="0"/>
                </a:moveTo>
                <a:lnTo>
                  <a:pt x="23252" y="2988"/>
                </a:lnTo>
                <a:lnTo>
                  <a:pt x="11144" y="11144"/>
                </a:lnTo>
                <a:lnTo>
                  <a:pt x="2988" y="23252"/>
                </a:lnTo>
                <a:lnTo>
                  <a:pt x="0" y="38100"/>
                </a:lnTo>
                <a:lnTo>
                  <a:pt x="2988" y="52947"/>
                </a:lnTo>
                <a:lnTo>
                  <a:pt x="11144" y="65055"/>
                </a:lnTo>
                <a:lnTo>
                  <a:pt x="23252" y="73211"/>
                </a:lnTo>
                <a:lnTo>
                  <a:pt x="31750" y="74921"/>
                </a:lnTo>
                <a:lnTo>
                  <a:pt x="31750" y="63500"/>
                </a:lnTo>
                <a:lnTo>
                  <a:pt x="66103" y="63500"/>
                </a:lnTo>
                <a:lnTo>
                  <a:pt x="73211" y="52947"/>
                </a:lnTo>
                <a:lnTo>
                  <a:pt x="73643" y="50800"/>
                </a:lnTo>
                <a:lnTo>
                  <a:pt x="31750" y="50800"/>
                </a:lnTo>
                <a:lnTo>
                  <a:pt x="31750" y="38100"/>
                </a:lnTo>
                <a:lnTo>
                  <a:pt x="76200" y="38100"/>
                </a:lnTo>
                <a:lnTo>
                  <a:pt x="73211" y="23252"/>
                </a:lnTo>
                <a:lnTo>
                  <a:pt x="65055" y="11144"/>
                </a:lnTo>
                <a:lnTo>
                  <a:pt x="52947" y="2988"/>
                </a:lnTo>
                <a:lnTo>
                  <a:pt x="38100" y="0"/>
                </a:lnTo>
                <a:close/>
              </a:path>
              <a:path w="76200" h="1473200">
                <a:moveTo>
                  <a:pt x="66103" y="63500"/>
                </a:moveTo>
                <a:lnTo>
                  <a:pt x="44450" y="63500"/>
                </a:lnTo>
                <a:lnTo>
                  <a:pt x="44450" y="74921"/>
                </a:lnTo>
                <a:lnTo>
                  <a:pt x="52947" y="73211"/>
                </a:lnTo>
                <a:lnTo>
                  <a:pt x="65055" y="65055"/>
                </a:lnTo>
                <a:lnTo>
                  <a:pt x="66103" y="63500"/>
                </a:lnTo>
                <a:close/>
              </a:path>
              <a:path w="76200" h="1473200">
                <a:moveTo>
                  <a:pt x="44450" y="38100"/>
                </a:moveTo>
                <a:lnTo>
                  <a:pt x="31750" y="38100"/>
                </a:lnTo>
                <a:lnTo>
                  <a:pt x="31750" y="50800"/>
                </a:lnTo>
                <a:lnTo>
                  <a:pt x="44450" y="50800"/>
                </a:lnTo>
                <a:lnTo>
                  <a:pt x="44450" y="38100"/>
                </a:lnTo>
                <a:close/>
              </a:path>
              <a:path w="76200" h="1473200">
                <a:moveTo>
                  <a:pt x="76200" y="38100"/>
                </a:moveTo>
                <a:lnTo>
                  <a:pt x="44450" y="38100"/>
                </a:lnTo>
                <a:lnTo>
                  <a:pt x="44450" y="50800"/>
                </a:lnTo>
                <a:lnTo>
                  <a:pt x="73643" y="50800"/>
                </a:lnTo>
                <a:lnTo>
                  <a:pt x="76200" y="38100"/>
                </a:lnTo>
                <a:close/>
              </a:path>
              <a:path w="76200" h="1473200">
                <a:moveTo>
                  <a:pt x="44450" y="88900"/>
                </a:moveTo>
                <a:lnTo>
                  <a:pt x="31750" y="88900"/>
                </a:lnTo>
                <a:lnTo>
                  <a:pt x="31750" y="101600"/>
                </a:lnTo>
                <a:lnTo>
                  <a:pt x="44450" y="101600"/>
                </a:lnTo>
                <a:lnTo>
                  <a:pt x="44450" y="88900"/>
                </a:lnTo>
                <a:close/>
              </a:path>
              <a:path w="76200" h="1473200">
                <a:moveTo>
                  <a:pt x="44450" y="114300"/>
                </a:moveTo>
                <a:lnTo>
                  <a:pt x="31750" y="114300"/>
                </a:lnTo>
                <a:lnTo>
                  <a:pt x="31750" y="127000"/>
                </a:lnTo>
                <a:lnTo>
                  <a:pt x="44450" y="127000"/>
                </a:lnTo>
                <a:lnTo>
                  <a:pt x="44450" y="114300"/>
                </a:lnTo>
                <a:close/>
              </a:path>
              <a:path w="76200" h="1473200">
                <a:moveTo>
                  <a:pt x="44450" y="139700"/>
                </a:moveTo>
                <a:lnTo>
                  <a:pt x="31750" y="139700"/>
                </a:lnTo>
                <a:lnTo>
                  <a:pt x="31750" y="152400"/>
                </a:lnTo>
                <a:lnTo>
                  <a:pt x="44450" y="152400"/>
                </a:lnTo>
                <a:lnTo>
                  <a:pt x="44450" y="139700"/>
                </a:lnTo>
                <a:close/>
              </a:path>
              <a:path w="76200" h="1473200">
                <a:moveTo>
                  <a:pt x="44450" y="165100"/>
                </a:moveTo>
                <a:lnTo>
                  <a:pt x="31750" y="165100"/>
                </a:lnTo>
                <a:lnTo>
                  <a:pt x="31750" y="177800"/>
                </a:lnTo>
                <a:lnTo>
                  <a:pt x="44450" y="177800"/>
                </a:lnTo>
                <a:lnTo>
                  <a:pt x="44450" y="165100"/>
                </a:lnTo>
                <a:close/>
              </a:path>
              <a:path w="76200" h="1473200">
                <a:moveTo>
                  <a:pt x="44450" y="190500"/>
                </a:moveTo>
                <a:lnTo>
                  <a:pt x="31750" y="190500"/>
                </a:lnTo>
                <a:lnTo>
                  <a:pt x="31750" y="203200"/>
                </a:lnTo>
                <a:lnTo>
                  <a:pt x="44450" y="203200"/>
                </a:lnTo>
                <a:lnTo>
                  <a:pt x="44450" y="190500"/>
                </a:lnTo>
                <a:close/>
              </a:path>
              <a:path w="76200" h="1473200">
                <a:moveTo>
                  <a:pt x="44450" y="215900"/>
                </a:moveTo>
                <a:lnTo>
                  <a:pt x="31750" y="215900"/>
                </a:lnTo>
                <a:lnTo>
                  <a:pt x="31750" y="228600"/>
                </a:lnTo>
                <a:lnTo>
                  <a:pt x="44450" y="228600"/>
                </a:lnTo>
                <a:lnTo>
                  <a:pt x="44450" y="215900"/>
                </a:lnTo>
                <a:close/>
              </a:path>
              <a:path w="76200" h="1473200">
                <a:moveTo>
                  <a:pt x="44450" y="241300"/>
                </a:moveTo>
                <a:lnTo>
                  <a:pt x="31750" y="241300"/>
                </a:lnTo>
                <a:lnTo>
                  <a:pt x="31750" y="254000"/>
                </a:lnTo>
                <a:lnTo>
                  <a:pt x="44450" y="254000"/>
                </a:lnTo>
                <a:lnTo>
                  <a:pt x="44450" y="241300"/>
                </a:lnTo>
                <a:close/>
              </a:path>
              <a:path w="76200" h="1473200">
                <a:moveTo>
                  <a:pt x="44450" y="266700"/>
                </a:moveTo>
                <a:lnTo>
                  <a:pt x="31750" y="266700"/>
                </a:lnTo>
                <a:lnTo>
                  <a:pt x="31750" y="279400"/>
                </a:lnTo>
                <a:lnTo>
                  <a:pt x="44450" y="279400"/>
                </a:lnTo>
                <a:lnTo>
                  <a:pt x="44450" y="266700"/>
                </a:lnTo>
                <a:close/>
              </a:path>
              <a:path w="76200" h="1473200">
                <a:moveTo>
                  <a:pt x="44450" y="292100"/>
                </a:moveTo>
                <a:lnTo>
                  <a:pt x="31750" y="292100"/>
                </a:lnTo>
                <a:lnTo>
                  <a:pt x="31750" y="304800"/>
                </a:lnTo>
                <a:lnTo>
                  <a:pt x="44450" y="304800"/>
                </a:lnTo>
                <a:lnTo>
                  <a:pt x="44450" y="292100"/>
                </a:lnTo>
                <a:close/>
              </a:path>
              <a:path w="76200" h="1473200">
                <a:moveTo>
                  <a:pt x="44450" y="317500"/>
                </a:moveTo>
                <a:lnTo>
                  <a:pt x="31750" y="317500"/>
                </a:lnTo>
                <a:lnTo>
                  <a:pt x="31750" y="330200"/>
                </a:lnTo>
                <a:lnTo>
                  <a:pt x="44450" y="330200"/>
                </a:lnTo>
                <a:lnTo>
                  <a:pt x="44450" y="317500"/>
                </a:lnTo>
                <a:close/>
              </a:path>
              <a:path w="76200" h="1473200">
                <a:moveTo>
                  <a:pt x="44450" y="342900"/>
                </a:moveTo>
                <a:lnTo>
                  <a:pt x="31750" y="342900"/>
                </a:lnTo>
                <a:lnTo>
                  <a:pt x="31750" y="355600"/>
                </a:lnTo>
                <a:lnTo>
                  <a:pt x="44450" y="355600"/>
                </a:lnTo>
                <a:lnTo>
                  <a:pt x="44450" y="342900"/>
                </a:lnTo>
                <a:close/>
              </a:path>
              <a:path w="76200" h="1473200">
                <a:moveTo>
                  <a:pt x="44450" y="368300"/>
                </a:moveTo>
                <a:lnTo>
                  <a:pt x="31750" y="368300"/>
                </a:lnTo>
                <a:lnTo>
                  <a:pt x="31750" y="381000"/>
                </a:lnTo>
                <a:lnTo>
                  <a:pt x="44450" y="381000"/>
                </a:lnTo>
                <a:lnTo>
                  <a:pt x="44450" y="368300"/>
                </a:lnTo>
                <a:close/>
              </a:path>
              <a:path w="76200" h="1473200">
                <a:moveTo>
                  <a:pt x="44450" y="393700"/>
                </a:moveTo>
                <a:lnTo>
                  <a:pt x="31750" y="393700"/>
                </a:lnTo>
                <a:lnTo>
                  <a:pt x="31750" y="406400"/>
                </a:lnTo>
                <a:lnTo>
                  <a:pt x="44450" y="406400"/>
                </a:lnTo>
                <a:lnTo>
                  <a:pt x="44450" y="393700"/>
                </a:lnTo>
                <a:close/>
              </a:path>
              <a:path w="76200" h="1473200">
                <a:moveTo>
                  <a:pt x="44450" y="419100"/>
                </a:moveTo>
                <a:lnTo>
                  <a:pt x="31750" y="419100"/>
                </a:lnTo>
                <a:lnTo>
                  <a:pt x="31750" y="431800"/>
                </a:lnTo>
                <a:lnTo>
                  <a:pt x="44450" y="431800"/>
                </a:lnTo>
                <a:lnTo>
                  <a:pt x="44450" y="419100"/>
                </a:lnTo>
                <a:close/>
              </a:path>
              <a:path w="76200" h="1473200">
                <a:moveTo>
                  <a:pt x="44450" y="444500"/>
                </a:moveTo>
                <a:lnTo>
                  <a:pt x="31750" y="444500"/>
                </a:lnTo>
                <a:lnTo>
                  <a:pt x="31750" y="457200"/>
                </a:lnTo>
                <a:lnTo>
                  <a:pt x="44450" y="457200"/>
                </a:lnTo>
                <a:lnTo>
                  <a:pt x="44450" y="444500"/>
                </a:lnTo>
                <a:close/>
              </a:path>
              <a:path w="76200" h="1473200">
                <a:moveTo>
                  <a:pt x="44450" y="469900"/>
                </a:moveTo>
                <a:lnTo>
                  <a:pt x="31750" y="469900"/>
                </a:lnTo>
                <a:lnTo>
                  <a:pt x="31750" y="482600"/>
                </a:lnTo>
                <a:lnTo>
                  <a:pt x="44450" y="482600"/>
                </a:lnTo>
                <a:lnTo>
                  <a:pt x="44450" y="469900"/>
                </a:lnTo>
                <a:close/>
              </a:path>
              <a:path w="76200" h="1473200">
                <a:moveTo>
                  <a:pt x="44450" y="495300"/>
                </a:moveTo>
                <a:lnTo>
                  <a:pt x="31750" y="495300"/>
                </a:lnTo>
                <a:lnTo>
                  <a:pt x="31750" y="508000"/>
                </a:lnTo>
                <a:lnTo>
                  <a:pt x="44450" y="508000"/>
                </a:lnTo>
                <a:lnTo>
                  <a:pt x="44450" y="495300"/>
                </a:lnTo>
                <a:close/>
              </a:path>
              <a:path w="76200" h="1473200">
                <a:moveTo>
                  <a:pt x="44450" y="520700"/>
                </a:moveTo>
                <a:lnTo>
                  <a:pt x="31750" y="520700"/>
                </a:lnTo>
                <a:lnTo>
                  <a:pt x="31750" y="533400"/>
                </a:lnTo>
                <a:lnTo>
                  <a:pt x="44450" y="533400"/>
                </a:lnTo>
                <a:lnTo>
                  <a:pt x="44450" y="520700"/>
                </a:lnTo>
                <a:close/>
              </a:path>
              <a:path w="76200" h="1473200">
                <a:moveTo>
                  <a:pt x="44450" y="546100"/>
                </a:moveTo>
                <a:lnTo>
                  <a:pt x="31750" y="546100"/>
                </a:lnTo>
                <a:lnTo>
                  <a:pt x="31750" y="558800"/>
                </a:lnTo>
                <a:lnTo>
                  <a:pt x="44450" y="558800"/>
                </a:lnTo>
                <a:lnTo>
                  <a:pt x="44450" y="546100"/>
                </a:lnTo>
                <a:close/>
              </a:path>
              <a:path w="76200" h="1473200">
                <a:moveTo>
                  <a:pt x="44450" y="571500"/>
                </a:moveTo>
                <a:lnTo>
                  <a:pt x="31750" y="571500"/>
                </a:lnTo>
                <a:lnTo>
                  <a:pt x="31750" y="584200"/>
                </a:lnTo>
                <a:lnTo>
                  <a:pt x="44450" y="584200"/>
                </a:lnTo>
                <a:lnTo>
                  <a:pt x="44450" y="571500"/>
                </a:lnTo>
                <a:close/>
              </a:path>
              <a:path w="76200" h="1473200">
                <a:moveTo>
                  <a:pt x="44450" y="596900"/>
                </a:moveTo>
                <a:lnTo>
                  <a:pt x="31750" y="596900"/>
                </a:lnTo>
                <a:lnTo>
                  <a:pt x="31750" y="609600"/>
                </a:lnTo>
                <a:lnTo>
                  <a:pt x="44450" y="609600"/>
                </a:lnTo>
                <a:lnTo>
                  <a:pt x="44450" y="596900"/>
                </a:lnTo>
                <a:close/>
              </a:path>
              <a:path w="76200" h="1473200">
                <a:moveTo>
                  <a:pt x="44450" y="622300"/>
                </a:moveTo>
                <a:lnTo>
                  <a:pt x="31750" y="622300"/>
                </a:lnTo>
                <a:lnTo>
                  <a:pt x="31750" y="635000"/>
                </a:lnTo>
                <a:lnTo>
                  <a:pt x="44450" y="635000"/>
                </a:lnTo>
                <a:lnTo>
                  <a:pt x="44450" y="622300"/>
                </a:lnTo>
                <a:close/>
              </a:path>
              <a:path w="76200" h="1473200">
                <a:moveTo>
                  <a:pt x="44450" y="647700"/>
                </a:moveTo>
                <a:lnTo>
                  <a:pt x="31750" y="647700"/>
                </a:lnTo>
                <a:lnTo>
                  <a:pt x="31750" y="660400"/>
                </a:lnTo>
                <a:lnTo>
                  <a:pt x="44450" y="660400"/>
                </a:lnTo>
                <a:lnTo>
                  <a:pt x="44450" y="647700"/>
                </a:lnTo>
                <a:close/>
              </a:path>
              <a:path w="76200" h="1473200">
                <a:moveTo>
                  <a:pt x="44450" y="673100"/>
                </a:moveTo>
                <a:lnTo>
                  <a:pt x="31750" y="673100"/>
                </a:lnTo>
                <a:lnTo>
                  <a:pt x="31750" y="685800"/>
                </a:lnTo>
                <a:lnTo>
                  <a:pt x="44450" y="685800"/>
                </a:lnTo>
                <a:lnTo>
                  <a:pt x="44450" y="673100"/>
                </a:lnTo>
                <a:close/>
              </a:path>
              <a:path w="76200" h="1473200">
                <a:moveTo>
                  <a:pt x="44450" y="698500"/>
                </a:moveTo>
                <a:lnTo>
                  <a:pt x="31750" y="698500"/>
                </a:lnTo>
                <a:lnTo>
                  <a:pt x="31750" y="711200"/>
                </a:lnTo>
                <a:lnTo>
                  <a:pt x="44450" y="711200"/>
                </a:lnTo>
                <a:lnTo>
                  <a:pt x="44450" y="698500"/>
                </a:lnTo>
                <a:close/>
              </a:path>
              <a:path w="76200" h="1473200">
                <a:moveTo>
                  <a:pt x="44450" y="723900"/>
                </a:moveTo>
                <a:lnTo>
                  <a:pt x="31750" y="723900"/>
                </a:lnTo>
                <a:lnTo>
                  <a:pt x="31750" y="736600"/>
                </a:lnTo>
                <a:lnTo>
                  <a:pt x="44450" y="736600"/>
                </a:lnTo>
                <a:lnTo>
                  <a:pt x="44450" y="723900"/>
                </a:lnTo>
                <a:close/>
              </a:path>
              <a:path w="76200" h="1473200">
                <a:moveTo>
                  <a:pt x="44450" y="749300"/>
                </a:moveTo>
                <a:lnTo>
                  <a:pt x="31750" y="749300"/>
                </a:lnTo>
                <a:lnTo>
                  <a:pt x="31750" y="762000"/>
                </a:lnTo>
                <a:lnTo>
                  <a:pt x="44450" y="762000"/>
                </a:lnTo>
                <a:lnTo>
                  <a:pt x="44450" y="749300"/>
                </a:lnTo>
                <a:close/>
              </a:path>
              <a:path w="76200" h="1473200">
                <a:moveTo>
                  <a:pt x="44450" y="774700"/>
                </a:moveTo>
                <a:lnTo>
                  <a:pt x="31750" y="774700"/>
                </a:lnTo>
                <a:lnTo>
                  <a:pt x="31750" y="787400"/>
                </a:lnTo>
                <a:lnTo>
                  <a:pt x="44450" y="787400"/>
                </a:lnTo>
                <a:lnTo>
                  <a:pt x="44450" y="774700"/>
                </a:lnTo>
                <a:close/>
              </a:path>
              <a:path w="76200" h="1473200">
                <a:moveTo>
                  <a:pt x="44450" y="800100"/>
                </a:moveTo>
                <a:lnTo>
                  <a:pt x="31750" y="800100"/>
                </a:lnTo>
                <a:lnTo>
                  <a:pt x="31750" y="812800"/>
                </a:lnTo>
                <a:lnTo>
                  <a:pt x="44450" y="812800"/>
                </a:lnTo>
                <a:lnTo>
                  <a:pt x="44450" y="800100"/>
                </a:lnTo>
                <a:close/>
              </a:path>
              <a:path w="76200" h="1473200">
                <a:moveTo>
                  <a:pt x="44450" y="825500"/>
                </a:moveTo>
                <a:lnTo>
                  <a:pt x="31750" y="825500"/>
                </a:lnTo>
                <a:lnTo>
                  <a:pt x="31750" y="838200"/>
                </a:lnTo>
                <a:lnTo>
                  <a:pt x="44450" y="838200"/>
                </a:lnTo>
                <a:lnTo>
                  <a:pt x="44450" y="825500"/>
                </a:lnTo>
                <a:close/>
              </a:path>
              <a:path w="76200" h="1473200">
                <a:moveTo>
                  <a:pt x="44450" y="850900"/>
                </a:moveTo>
                <a:lnTo>
                  <a:pt x="31750" y="850900"/>
                </a:lnTo>
                <a:lnTo>
                  <a:pt x="31750" y="863600"/>
                </a:lnTo>
                <a:lnTo>
                  <a:pt x="44450" y="863600"/>
                </a:lnTo>
                <a:lnTo>
                  <a:pt x="44450" y="850900"/>
                </a:lnTo>
                <a:close/>
              </a:path>
              <a:path w="76200" h="1473200">
                <a:moveTo>
                  <a:pt x="44450" y="876300"/>
                </a:moveTo>
                <a:lnTo>
                  <a:pt x="31750" y="876300"/>
                </a:lnTo>
                <a:lnTo>
                  <a:pt x="31750" y="889000"/>
                </a:lnTo>
                <a:lnTo>
                  <a:pt x="44450" y="889000"/>
                </a:lnTo>
                <a:lnTo>
                  <a:pt x="44450" y="876300"/>
                </a:lnTo>
                <a:close/>
              </a:path>
              <a:path w="76200" h="1473200">
                <a:moveTo>
                  <a:pt x="44450" y="901700"/>
                </a:moveTo>
                <a:lnTo>
                  <a:pt x="31750" y="901700"/>
                </a:lnTo>
                <a:lnTo>
                  <a:pt x="31750" y="914400"/>
                </a:lnTo>
                <a:lnTo>
                  <a:pt x="44450" y="914400"/>
                </a:lnTo>
                <a:lnTo>
                  <a:pt x="44450" y="901700"/>
                </a:lnTo>
                <a:close/>
              </a:path>
              <a:path w="76200" h="1473200">
                <a:moveTo>
                  <a:pt x="44450" y="927100"/>
                </a:moveTo>
                <a:lnTo>
                  <a:pt x="31750" y="927100"/>
                </a:lnTo>
                <a:lnTo>
                  <a:pt x="31750" y="939800"/>
                </a:lnTo>
                <a:lnTo>
                  <a:pt x="44450" y="939800"/>
                </a:lnTo>
                <a:lnTo>
                  <a:pt x="44450" y="927100"/>
                </a:lnTo>
                <a:close/>
              </a:path>
              <a:path w="76200" h="1473200">
                <a:moveTo>
                  <a:pt x="44450" y="952500"/>
                </a:moveTo>
                <a:lnTo>
                  <a:pt x="31750" y="952500"/>
                </a:lnTo>
                <a:lnTo>
                  <a:pt x="31750" y="965200"/>
                </a:lnTo>
                <a:lnTo>
                  <a:pt x="44450" y="965200"/>
                </a:lnTo>
                <a:lnTo>
                  <a:pt x="44450" y="952500"/>
                </a:lnTo>
                <a:close/>
              </a:path>
              <a:path w="76200" h="1473200">
                <a:moveTo>
                  <a:pt x="44450" y="977900"/>
                </a:moveTo>
                <a:lnTo>
                  <a:pt x="31750" y="977900"/>
                </a:lnTo>
                <a:lnTo>
                  <a:pt x="31750" y="990600"/>
                </a:lnTo>
                <a:lnTo>
                  <a:pt x="44450" y="990600"/>
                </a:lnTo>
                <a:lnTo>
                  <a:pt x="44450" y="977900"/>
                </a:lnTo>
                <a:close/>
              </a:path>
              <a:path w="76200" h="1473200">
                <a:moveTo>
                  <a:pt x="44450" y="1003300"/>
                </a:moveTo>
                <a:lnTo>
                  <a:pt x="31750" y="1003300"/>
                </a:lnTo>
                <a:lnTo>
                  <a:pt x="31750" y="1016000"/>
                </a:lnTo>
                <a:lnTo>
                  <a:pt x="44450" y="1016000"/>
                </a:lnTo>
                <a:lnTo>
                  <a:pt x="44450" y="1003300"/>
                </a:lnTo>
                <a:close/>
              </a:path>
              <a:path w="76200" h="1473200">
                <a:moveTo>
                  <a:pt x="44450" y="1028700"/>
                </a:moveTo>
                <a:lnTo>
                  <a:pt x="31750" y="1028700"/>
                </a:lnTo>
                <a:lnTo>
                  <a:pt x="31750" y="1041400"/>
                </a:lnTo>
                <a:lnTo>
                  <a:pt x="44450" y="1041400"/>
                </a:lnTo>
                <a:lnTo>
                  <a:pt x="44450" y="1028700"/>
                </a:lnTo>
                <a:close/>
              </a:path>
              <a:path w="76200" h="1473200">
                <a:moveTo>
                  <a:pt x="44450" y="1054100"/>
                </a:moveTo>
                <a:lnTo>
                  <a:pt x="31750" y="1054100"/>
                </a:lnTo>
                <a:lnTo>
                  <a:pt x="31750" y="1066800"/>
                </a:lnTo>
                <a:lnTo>
                  <a:pt x="44450" y="1066800"/>
                </a:lnTo>
                <a:lnTo>
                  <a:pt x="44450" y="1054100"/>
                </a:lnTo>
                <a:close/>
              </a:path>
              <a:path w="76200" h="1473200">
                <a:moveTo>
                  <a:pt x="44450" y="1079500"/>
                </a:moveTo>
                <a:lnTo>
                  <a:pt x="31750" y="1079500"/>
                </a:lnTo>
                <a:lnTo>
                  <a:pt x="31750" y="1092200"/>
                </a:lnTo>
                <a:lnTo>
                  <a:pt x="44450" y="1092200"/>
                </a:lnTo>
                <a:lnTo>
                  <a:pt x="44450" y="1079500"/>
                </a:lnTo>
                <a:close/>
              </a:path>
              <a:path w="76200" h="1473200">
                <a:moveTo>
                  <a:pt x="44450" y="1104900"/>
                </a:moveTo>
                <a:lnTo>
                  <a:pt x="31750" y="1104900"/>
                </a:lnTo>
                <a:lnTo>
                  <a:pt x="31750" y="1117600"/>
                </a:lnTo>
                <a:lnTo>
                  <a:pt x="44450" y="1117600"/>
                </a:lnTo>
                <a:lnTo>
                  <a:pt x="44450" y="1104900"/>
                </a:lnTo>
                <a:close/>
              </a:path>
              <a:path w="76200" h="1473200">
                <a:moveTo>
                  <a:pt x="44450" y="1130300"/>
                </a:moveTo>
                <a:lnTo>
                  <a:pt x="31750" y="1130300"/>
                </a:lnTo>
                <a:lnTo>
                  <a:pt x="31750" y="1143000"/>
                </a:lnTo>
                <a:lnTo>
                  <a:pt x="44450" y="1143000"/>
                </a:lnTo>
                <a:lnTo>
                  <a:pt x="44450" y="1130300"/>
                </a:lnTo>
                <a:close/>
              </a:path>
              <a:path w="76200" h="1473200">
                <a:moveTo>
                  <a:pt x="44450" y="1155700"/>
                </a:moveTo>
                <a:lnTo>
                  <a:pt x="31750" y="1155700"/>
                </a:lnTo>
                <a:lnTo>
                  <a:pt x="31750" y="1168400"/>
                </a:lnTo>
                <a:lnTo>
                  <a:pt x="44450" y="1168400"/>
                </a:lnTo>
                <a:lnTo>
                  <a:pt x="44450" y="1155700"/>
                </a:lnTo>
                <a:close/>
              </a:path>
              <a:path w="76200" h="1473200">
                <a:moveTo>
                  <a:pt x="44450" y="1181100"/>
                </a:moveTo>
                <a:lnTo>
                  <a:pt x="31750" y="1181100"/>
                </a:lnTo>
                <a:lnTo>
                  <a:pt x="31750" y="1193800"/>
                </a:lnTo>
                <a:lnTo>
                  <a:pt x="44450" y="1193800"/>
                </a:lnTo>
                <a:lnTo>
                  <a:pt x="44450" y="1181100"/>
                </a:lnTo>
                <a:close/>
              </a:path>
              <a:path w="76200" h="1473200">
                <a:moveTo>
                  <a:pt x="44450" y="1206500"/>
                </a:moveTo>
                <a:lnTo>
                  <a:pt x="31750" y="1206500"/>
                </a:lnTo>
                <a:lnTo>
                  <a:pt x="31750" y="1219200"/>
                </a:lnTo>
                <a:lnTo>
                  <a:pt x="44450" y="1219200"/>
                </a:lnTo>
                <a:lnTo>
                  <a:pt x="44450" y="1206500"/>
                </a:lnTo>
                <a:close/>
              </a:path>
              <a:path w="76200" h="1473200">
                <a:moveTo>
                  <a:pt x="44450" y="1231900"/>
                </a:moveTo>
                <a:lnTo>
                  <a:pt x="31750" y="1231900"/>
                </a:lnTo>
                <a:lnTo>
                  <a:pt x="31750" y="1244600"/>
                </a:lnTo>
                <a:lnTo>
                  <a:pt x="44450" y="1244600"/>
                </a:lnTo>
                <a:lnTo>
                  <a:pt x="44450" y="1231900"/>
                </a:lnTo>
                <a:close/>
              </a:path>
              <a:path w="76200" h="1473200">
                <a:moveTo>
                  <a:pt x="44450" y="1257300"/>
                </a:moveTo>
                <a:lnTo>
                  <a:pt x="31750" y="1257300"/>
                </a:lnTo>
                <a:lnTo>
                  <a:pt x="31750" y="1270000"/>
                </a:lnTo>
                <a:lnTo>
                  <a:pt x="44450" y="1270000"/>
                </a:lnTo>
                <a:lnTo>
                  <a:pt x="44450" y="1257300"/>
                </a:lnTo>
                <a:close/>
              </a:path>
              <a:path w="76200" h="1473200">
                <a:moveTo>
                  <a:pt x="44450" y="1282700"/>
                </a:moveTo>
                <a:lnTo>
                  <a:pt x="31750" y="1282700"/>
                </a:lnTo>
                <a:lnTo>
                  <a:pt x="31750" y="1295400"/>
                </a:lnTo>
                <a:lnTo>
                  <a:pt x="44450" y="1295400"/>
                </a:lnTo>
                <a:lnTo>
                  <a:pt x="44450" y="1282700"/>
                </a:lnTo>
                <a:close/>
              </a:path>
              <a:path w="76200" h="1473200">
                <a:moveTo>
                  <a:pt x="44450" y="1308100"/>
                </a:moveTo>
                <a:lnTo>
                  <a:pt x="31750" y="1308100"/>
                </a:lnTo>
                <a:lnTo>
                  <a:pt x="31750" y="1320800"/>
                </a:lnTo>
                <a:lnTo>
                  <a:pt x="44450" y="1320800"/>
                </a:lnTo>
                <a:lnTo>
                  <a:pt x="44450" y="1308100"/>
                </a:lnTo>
                <a:close/>
              </a:path>
              <a:path w="76200" h="1473200">
                <a:moveTo>
                  <a:pt x="44450" y="1333500"/>
                </a:moveTo>
                <a:lnTo>
                  <a:pt x="31750" y="1333500"/>
                </a:lnTo>
                <a:lnTo>
                  <a:pt x="31750" y="1346200"/>
                </a:lnTo>
                <a:lnTo>
                  <a:pt x="44450" y="1346200"/>
                </a:lnTo>
                <a:lnTo>
                  <a:pt x="44450" y="1333500"/>
                </a:lnTo>
                <a:close/>
              </a:path>
              <a:path w="76200" h="1473200">
                <a:moveTo>
                  <a:pt x="44450" y="1358900"/>
                </a:moveTo>
                <a:lnTo>
                  <a:pt x="31750" y="1358900"/>
                </a:lnTo>
                <a:lnTo>
                  <a:pt x="31750" y="1371600"/>
                </a:lnTo>
                <a:lnTo>
                  <a:pt x="44450" y="1371600"/>
                </a:lnTo>
                <a:lnTo>
                  <a:pt x="44450" y="1358900"/>
                </a:lnTo>
                <a:close/>
              </a:path>
              <a:path w="76200" h="1473200">
                <a:moveTo>
                  <a:pt x="44450" y="1384300"/>
                </a:moveTo>
                <a:lnTo>
                  <a:pt x="31750" y="1384300"/>
                </a:lnTo>
                <a:lnTo>
                  <a:pt x="31750" y="1397000"/>
                </a:lnTo>
                <a:lnTo>
                  <a:pt x="44450" y="1397000"/>
                </a:lnTo>
                <a:lnTo>
                  <a:pt x="44450" y="1384300"/>
                </a:lnTo>
                <a:close/>
              </a:path>
              <a:path w="76200" h="1473200">
                <a:moveTo>
                  <a:pt x="44450" y="1409700"/>
                </a:moveTo>
                <a:lnTo>
                  <a:pt x="31750" y="1409700"/>
                </a:lnTo>
                <a:lnTo>
                  <a:pt x="31750" y="1422400"/>
                </a:lnTo>
                <a:lnTo>
                  <a:pt x="44450" y="1422400"/>
                </a:lnTo>
                <a:lnTo>
                  <a:pt x="44450" y="1409700"/>
                </a:lnTo>
                <a:close/>
              </a:path>
              <a:path w="76200" h="1473200">
                <a:moveTo>
                  <a:pt x="44450" y="1435100"/>
                </a:moveTo>
                <a:lnTo>
                  <a:pt x="31750" y="1435100"/>
                </a:lnTo>
                <a:lnTo>
                  <a:pt x="31750" y="1447800"/>
                </a:lnTo>
                <a:lnTo>
                  <a:pt x="44450" y="1447800"/>
                </a:lnTo>
                <a:lnTo>
                  <a:pt x="44450" y="1435100"/>
                </a:lnTo>
                <a:close/>
              </a:path>
              <a:path w="76200" h="1473200">
                <a:moveTo>
                  <a:pt x="44450" y="1460500"/>
                </a:moveTo>
                <a:lnTo>
                  <a:pt x="31750" y="1460500"/>
                </a:lnTo>
                <a:lnTo>
                  <a:pt x="31750" y="1473200"/>
                </a:lnTo>
                <a:lnTo>
                  <a:pt x="44450" y="1473200"/>
                </a:lnTo>
                <a:lnTo>
                  <a:pt x="44450" y="1460500"/>
                </a:lnTo>
                <a:close/>
              </a:path>
            </a:pathLst>
          </a:custGeom>
          <a:solidFill>
            <a:srgbClr val="BEBEBE"/>
          </a:solidFill>
        </p:spPr>
        <p:txBody>
          <a:bodyPr wrap="square" lIns="0" tIns="0" rIns="0" bIns="0" rtlCol="0"/>
          <a:lstStyle/>
          <a:p/>
        </p:txBody>
      </p:sp>
      <p:sp>
        <p:nvSpPr>
          <p:cNvPr id="83" name="object 83"/>
          <p:cNvSpPr txBox="1"/>
          <p:nvPr/>
        </p:nvSpPr>
        <p:spPr>
          <a:xfrm>
            <a:off x="5024373" y="1816100"/>
            <a:ext cx="215900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F38285"/>
                </a:solidFill>
                <a:latin typeface="微软雅黑"/>
                <a:cs typeface="微软雅黑"/>
              </a:rPr>
              <a:t>城市：一二线城市，高城市等级</a:t>
            </a:r>
            <a:endParaRPr sz="1200">
              <a:latin typeface="微软雅黑"/>
              <a:cs typeface="微软雅黑"/>
            </a:endParaRPr>
          </a:p>
        </p:txBody>
      </p:sp>
      <p:sp>
        <p:nvSpPr>
          <p:cNvPr id="84" name="object 84"/>
          <p:cNvSpPr/>
          <p:nvPr/>
        </p:nvSpPr>
        <p:spPr>
          <a:xfrm>
            <a:off x="3385820" y="4798567"/>
            <a:ext cx="367665" cy="516255"/>
          </a:xfrm>
          <a:custGeom>
            <a:rect l="l" t="t" r="r" b="b"/>
            <a:pathLst>
              <a:path w="367664" h="516254">
                <a:moveTo>
                  <a:pt x="0" y="0"/>
                </a:moveTo>
                <a:lnTo>
                  <a:pt x="0" y="516254"/>
                </a:lnTo>
                <a:lnTo>
                  <a:pt x="367410" y="153542"/>
                </a:lnTo>
                <a:lnTo>
                  <a:pt x="329428" y="118723"/>
                </a:lnTo>
                <a:lnTo>
                  <a:pt x="288482" y="88082"/>
                </a:lnTo>
                <a:lnTo>
                  <a:pt x="244920" y="61763"/>
                </a:lnTo>
                <a:lnTo>
                  <a:pt x="199088" y="39909"/>
                </a:lnTo>
                <a:lnTo>
                  <a:pt x="151333" y="22663"/>
                </a:lnTo>
                <a:lnTo>
                  <a:pt x="102002" y="10167"/>
                </a:lnTo>
                <a:lnTo>
                  <a:pt x="51442" y="2565"/>
                </a:lnTo>
                <a:lnTo>
                  <a:pt x="0" y="0"/>
                </a:lnTo>
                <a:close/>
              </a:path>
            </a:pathLst>
          </a:custGeom>
          <a:solidFill>
            <a:srgbClr val="F38285"/>
          </a:solidFill>
        </p:spPr>
        <p:txBody>
          <a:bodyPr wrap="square" lIns="0" tIns="0" rIns="0" bIns="0" rtlCol="0"/>
          <a:lstStyle/>
          <a:p/>
        </p:txBody>
      </p:sp>
      <p:sp>
        <p:nvSpPr>
          <p:cNvPr id="85" name="object 85"/>
          <p:cNvSpPr/>
          <p:nvPr/>
        </p:nvSpPr>
        <p:spPr>
          <a:xfrm>
            <a:off x="3385820" y="4952110"/>
            <a:ext cx="516255" cy="469265"/>
          </a:xfrm>
          <a:custGeom>
            <a:rect l="l" t="t" r="r" b="b"/>
            <a:pathLst>
              <a:path w="516254" h="469264">
                <a:moveTo>
                  <a:pt x="367410" y="0"/>
                </a:moveTo>
                <a:lnTo>
                  <a:pt x="0" y="362711"/>
                </a:lnTo>
                <a:lnTo>
                  <a:pt x="505205" y="469010"/>
                </a:lnTo>
                <a:lnTo>
                  <a:pt x="513304" y="418005"/>
                </a:lnTo>
                <a:lnTo>
                  <a:pt x="516259" y="366954"/>
                </a:lnTo>
                <a:lnTo>
                  <a:pt x="514175" y="316218"/>
                </a:lnTo>
                <a:lnTo>
                  <a:pt x="507158" y="266154"/>
                </a:lnTo>
                <a:lnTo>
                  <a:pt x="495315" y="217122"/>
                </a:lnTo>
                <a:lnTo>
                  <a:pt x="478752" y="169480"/>
                </a:lnTo>
                <a:lnTo>
                  <a:pt x="457574" y="123589"/>
                </a:lnTo>
                <a:lnTo>
                  <a:pt x="431887" y="79805"/>
                </a:lnTo>
                <a:lnTo>
                  <a:pt x="401797" y="38489"/>
                </a:lnTo>
                <a:lnTo>
                  <a:pt x="367410" y="0"/>
                </a:lnTo>
                <a:close/>
              </a:path>
            </a:pathLst>
          </a:custGeom>
          <a:solidFill>
            <a:srgbClr val="F8B4B6"/>
          </a:solidFill>
        </p:spPr>
        <p:txBody>
          <a:bodyPr wrap="square" lIns="0" tIns="0" rIns="0" bIns="0" rtlCol="0"/>
          <a:lstStyle/>
          <a:p/>
        </p:txBody>
      </p:sp>
      <p:sp>
        <p:nvSpPr>
          <p:cNvPr id="86" name="object 86"/>
          <p:cNvSpPr/>
          <p:nvPr/>
        </p:nvSpPr>
        <p:spPr>
          <a:xfrm>
            <a:off x="3385820" y="5314822"/>
            <a:ext cx="505459" cy="344170"/>
          </a:xfrm>
          <a:custGeom>
            <a:rect l="l" t="t" r="r" b="b"/>
            <a:pathLst>
              <a:path w="505459" h="344170">
                <a:moveTo>
                  <a:pt x="0" y="0"/>
                </a:moveTo>
                <a:lnTo>
                  <a:pt x="385063" y="343814"/>
                </a:lnTo>
                <a:lnTo>
                  <a:pt x="418894" y="301734"/>
                </a:lnTo>
                <a:lnTo>
                  <a:pt x="448019" y="256545"/>
                </a:lnTo>
                <a:lnTo>
                  <a:pt x="472242" y="208645"/>
                </a:lnTo>
                <a:lnTo>
                  <a:pt x="491370" y="158431"/>
                </a:lnTo>
                <a:lnTo>
                  <a:pt x="505205" y="106298"/>
                </a:lnTo>
                <a:lnTo>
                  <a:pt x="0" y="0"/>
                </a:lnTo>
                <a:close/>
              </a:path>
            </a:pathLst>
          </a:custGeom>
          <a:solidFill>
            <a:srgbClr val="F9CDCF"/>
          </a:solidFill>
        </p:spPr>
        <p:txBody>
          <a:bodyPr wrap="square" lIns="0" tIns="0" rIns="0" bIns="0" rtlCol="0"/>
          <a:lstStyle/>
          <a:p/>
        </p:txBody>
      </p:sp>
      <p:sp>
        <p:nvSpPr>
          <p:cNvPr id="87" name="object 87"/>
          <p:cNvSpPr/>
          <p:nvPr/>
        </p:nvSpPr>
        <p:spPr>
          <a:xfrm>
            <a:off x="2869801" y="4799838"/>
            <a:ext cx="901700" cy="1031240"/>
          </a:xfrm>
          <a:custGeom>
            <a:rect l="l" t="t" r="r" b="b"/>
            <a:pathLst>
              <a:path w="901700" h="1031239">
                <a:moveTo>
                  <a:pt x="480331" y="0"/>
                </a:moveTo>
                <a:lnTo>
                  <a:pt x="430455" y="5897"/>
                </a:lnTo>
                <a:lnTo>
                  <a:pt x="381718" y="16533"/>
                </a:lnTo>
                <a:lnTo>
                  <a:pt x="334436" y="31753"/>
                </a:lnTo>
                <a:lnTo>
                  <a:pt x="288926" y="51403"/>
                </a:lnTo>
                <a:lnTo>
                  <a:pt x="245506" y="75326"/>
                </a:lnTo>
                <a:lnTo>
                  <a:pt x="204493" y="103370"/>
                </a:lnTo>
                <a:lnTo>
                  <a:pt x="166203" y="135378"/>
                </a:lnTo>
                <a:lnTo>
                  <a:pt x="130954" y="171195"/>
                </a:lnTo>
                <a:lnTo>
                  <a:pt x="101236" y="207639"/>
                </a:lnTo>
                <a:lnTo>
                  <a:pt x="75361" y="245933"/>
                </a:lnTo>
                <a:lnTo>
                  <a:pt x="53314" y="285818"/>
                </a:lnTo>
                <a:lnTo>
                  <a:pt x="35080" y="327039"/>
                </a:lnTo>
                <a:lnTo>
                  <a:pt x="20647" y="369337"/>
                </a:lnTo>
                <a:lnTo>
                  <a:pt x="9998" y="412454"/>
                </a:lnTo>
                <a:lnTo>
                  <a:pt x="3121" y="456134"/>
                </a:lnTo>
                <a:lnTo>
                  <a:pt x="0" y="500118"/>
                </a:lnTo>
                <a:lnTo>
                  <a:pt x="620" y="544150"/>
                </a:lnTo>
                <a:lnTo>
                  <a:pt x="4969" y="587972"/>
                </a:lnTo>
                <a:lnTo>
                  <a:pt x="13031" y="631325"/>
                </a:lnTo>
                <a:lnTo>
                  <a:pt x="24792" y="673954"/>
                </a:lnTo>
                <a:lnTo>
                  <a:pt x="40237" y="715599"/>
                </a:lnTo>
                <a:lnTo>
                  <a:pt x="59352" y="756005"/>
                </a:lnTo>
                <a:lnTo>
                  <a:pt x="82124" y="794912"/>
                </a:lnTo>
                <a:lnTo>
                  <a:pt x="108537" y="832065"/>
                </a:lnTo>
                <a:lnTo>
                  <a:pt x="138576" y="867205"/>
                </a:lnTo>
                <a:lnTo>
                  <a:pt x="172229" y="900074"/>
                </a:lnTo>
                <a:lnTo>
                  <a:pt x="208692" y="929795"/>
                </a:lnTo>
                <a:lnTo>
                  <a:pt x="247000" y="955673"/>
                </a:lnTo>
                <a:lnTo>
                  <a:pt x="286896" y="977721"/>
                </a:lnTo>
                <a:lnTo>
                  <a:pt x="328123" y="995953"/>
                </a:lnTo>
                <a:lnTo>
                  <a:pt x="370425" y="1010386"/>
                </a:lnTo>
                <a:lnTo>
                  <a:pt x="413543" y="1021032"/>
                </a:lnTo>
                <a:lnTo>
                  <a:pt x="457221" y="1027908"/>
                </a:lnTo>
                <a:lnTo>
                  <a:pt x="501202" y="1031026"/>
                </a:lnTo>
                <a:lnTo>
                  <a:pt x="545228" y="1030403"/>
                </a:lnTo>
                <a:lnTo>
                  <a:pt x="589043" y="1026052"/>
                </a:lnTo>
                <a:lnTo>
                  <a:pt x="632388" y="1017988"/>
                </a:lnTo>
                <a:lnTo>
                  <a:pt x="675008" y="1006225"/>
                </a:lnTo>
                <a:lnTo>
                  <a:pt x="716645" y="990779"/>
                </a:lnTo>
                <a:lnTo>
                  <a:pt x="757041" y="971663"/>
                </a:lnTo>
                <a:lnTo>
                  <a:pt x="795940" y="948893"/>
                </a:lnTo>
                <a:lnTo>
                  <a:pt x="833085" y="922482"/>
                </a:lnTo>
                <a:lnTo>
                  <a:pt x="868218" y="892446"/>
                </a:lnTo>
                <a:lnTo>
                  <a:pt x="901082" y="858799"/>
                </a:lnTo>
                <a:lnTo>
                  <a:pt x="516018" y="514984"/>
                </a:lnTo>
                <a:lnTo>
                  <a:pt x="480331" y="0"/>
                </a:lnTo>
                <a:close/>
              </a:path>
            </a:pathLst>
          </a:custGeom>
          <a:solidFill>
            <a:srgbClr val="F9CDCF"/>
          </a:solidFill>
        </p:spPr>
        <p:txBody>
          <a:bodyPr wrap="square" lIns="0" tIns="0" rIns="0" bIns="0" rtlCol="0"/>
          <a:lstStyle/>
          <a:p/>
        </p:txBody>
      </p:sp>
      <p:sp>
        <p:nvSpPr>
          <p:cNvPr id="88" name="object 88"/>
          <p:cNvSpPr/>
          <p:nvPr/>
        </p:nvSpPr>
        <p:spPr>
          <a:xfrm flipH="1">
            <a:off x="3367976" y="4798567"/>
            <a:ext cx="0" cy="516255"/>
          </a:xfrm>
          <a:custGeom>
            <a:rect l="l" t="t" r="r" b="b"/>
            <a:pathLst>
              <a:path h="516254">
                <a:moveTo>
                  <a:pt x="0" y="0"/>
                </a:moveTo>
                <a:lnTo>
                  <a:pt x="0" y="516254"/>
                </a:lnTo>
              </a:path>
            </a:pathLst>
          </a:custGeom>
          <a:ln w="35687">
            <a:solidFill>
              <a:srgbClr val="D9D9D9"/>
            </a:solidFill>
          </a:ln>
        </p:spPr>
        <p:txBody>
          <a:bodyPr wrap="square" lIns="0" tIns="0" rIns="0" bIns="0" rtlCol="0"/>
          <a:lstStyle/>
          <a:p/>
        </p:txBody>
      </p:sp>
      <p:sp>
        <p:nvSpPr>
          <p:cNvPr id="89" name="object 89"/>
          <p:cNvSpPr/>
          <p:nvPr/>
        </p:nvSpPr>
        <p:spPr>
          <a:xfrm>
            <a:off x="3881628" y="5143500"/>
            <a:ext cx="106680" cy="26034"/>
          </a:xfrm>
          <a:custGeom>
            <a:rect l="l" t="t" r="r" b="b"/>
            <a:pathLst>
              <a:path w="106679" h="26034">
                <a:moveTo>
                  <a:pt x="0" y="25907"/>
                </a:moveTo>
                <a:lnTo>
                  <a:pt x="48768" y="0"/>
                </a:lnTo>
                <a:lnTo>
                  <a:pt x="106680" y="0"/>
                </a:lnTo>
              </a:path>
            </a:pathLst>
          </a:custGeom>
          <a:ln w="9525">
            <a:solidFill>
              <a:srgbClr val="A6A6A6"/>
            </a:solidFill>
          </a:ln>
        </p:spPr>
        <p:txBody>
          <a:bodyPr wrap="square" lIns="0" tIns="0" rIns="0" bIns="0" rtlCol="0"/>
          <a:lstStyle/>
          <a:p/>
        </p:txBody>
      </p:sp>
      <p:sp>
        <p:nvSpPr>
          <p:cNvPr id="90" name="object 90"/>
          <p:cNvSpPr txBox="1"/>
          <p:nvPr/>
        </p:nvSpPr>
        <p:spPr>
          <a:xfrm>
            <a:off x="3625722" y="4320311"/>
            <a:ext cx="995044" cy="1520190"/>
          </a:xfrm>
          <a:prstGeom prst="rect">
            <a:avLst/>
          </a:prstGeom>
        </p:spPr>
        <p:txBody>
          <a:bodyPr vert="horz" wrap="square" lIns="0" tIns="12700" rIns="0" bIns="0" rtlCol="0">
            <a:spAutoFit/>
          </a:bodyPr>
          <a:lstStyle/>
          <a:p>
            <a:pPr marL="12700" marR="607695" indent="635" algn="ctr">
              <a:lnSpc>
                <a:spcPct val="143000"/>
              </a:lnSpc>
              <a:spcBef>
                <a:spcPts val="100"/>
              </a:spcBef>
            </a:pPr>
            <a:r>
              <a:rPr sz="1000" spc="-5">
                <a:solidFill>
                  <a:srgbClr val="404040"/>
                </a:solidFill>
                <a:latin typeface="微软雅黑"/>
                <a:cs typeface="微软雅黑"/>
              </a:rPr>
              <a:t>单身</a:t>
            </a:r>
            <a:r>
              <a:rPr sz="1000" spc="-60">
                <a:solidFill>
                  <a:srgbClr val="404040"/>
                </a:solidFill>
                <a:latin typeface="微软雅黑"/>
                <a:cs typeface="微软雅黑"/>
              </a:rPr>
              <a:t> </a:t>
            </a:r>
            <a:r>
              <a:rPr sz="1000" spc="-5">
                <a:solidFill>
                  <a:srgbClr val="404040"/>
                </a:solidFill>
                <a:latin typeface="微软雅黑"/>
                <a:cs typeface="微软雅黑"/>
              </a:rPr>
              <a:t>,  12.6%</a:t>
            </a:r>
            <a:endParaRPr sz="1000">
              <a:latin typeface="微软雅黑"/>
              <a:cs typeface="微软雅黑"/>
            </a:endParaRPr>
          </a:p>
          <a:p>
            <a:pPr marL="336550" algn="ctr">
              <a:lnSpc>
                <a:spcPts val="1160"/>
              </a:lnSpc>
            </a:pPr>
            <a:r>
              <a:rPr sz="1000" spc="-5">
                <a:solidFill>
                  <a:srgbClr val="404040"/>
                </a:solidFill>
                <a:latin typeface="微软雅黑"/>
                <a:cs typeface="微软雅黑"/>
              </a:rPr>
              <a:t>未婚，但有</a:t>
            </a:r>
            <a:endParaRPr sz="1000">
              <a:latin typeface="微软雅黑"/>
              <a:cs typeface="微软雅黑"/>
            </a:endParaRPr>
          </a:p>
          <a:p>
            <a:pPr marL="440690" marR="95885" algn="ctr">
              <a:lnSpc>
                <a:spcPct val="143000"/>
              </a:lnSpc>
            </a:pPr>
            <a:r>
              <a:rPr sz="1000" spc="-5">
                <a:solidFill>
                  <a:srgbClr val="404040"/>
                </a:solidFill>
                <a:latin typeface="微软雅黑"/>
                <a:cs typeface="微软雅黑"/>
              </a:rPr>
              <a:t>男朋友</a:t>
            </a:r>
            <a:r>
              <a:rPr sz="1000" spc="-75">
                <a:solidFill>
                  <a:srgbClr val="404040"/>
                </a:solidFill>
                <a:latin typeface="微软雅黑"/>
                <a:cs typeface="微软雅黑"/>
              </a:rPr>
              <a:t> </a:t>
            </a:r>
            <a:r>
              <a:rPr sz="1000" spc="-5">
                <a:solidFill>
                  <a:srgbClr val="404040"/>
                </a:solidFill>
                <a:latin typeface="微软雅黑"/>
                <a:cs typeface="微软雅黑"/>
              </a:rPr>
              <a:t>,  15.7%</a:t>
            </a:r>
            <a:endParaRPr sz="1000">
              <a:latin typeface="微软雅黑"/>
              <a:cs typeface="微软雅黑"/>
            </a:endParaRPr>
          </a:p>
          <a:p>
            <a:pPr marL="288925" marR="121285" algn="ctr">
              <a:lnSpc>
                <a:spcPct val="143000"/>
              </a:lnSpc>
              <a:spcBef>
                <a:spcPts val="309"/>
              </a:spcBef>
            </a:pPr>
            <a:r>
              <a:rPr sz="1000" spc="-5">
                <a:solidFill>
                  <a:srgbClr val="404040"/>
                </a:solidFill>
                <a:latin typeface="微软雅黑"/>
                <a:cs typeface="微软雅黑"/>
              </a:rPr>
              <a:t>已婚未育</a:t>
            </a:r>
            <a:r>
              <a:rPr sz="1000" spc="-75">
                <a:solidFill>
                  <a:srgbClr val="404040"/>
                </a:solidFill>
                <a:latin typeface="微软雅黑"/>
                <a:cs typeface="微软雅黑"/>
              </a:rPr>
              <a:t> </a:t>
            </a:r>
            <a:r>
              <a:rPr sz="1000" spc="-5">
                <a:solidFill>
                  <a:srgbClr val="404040"/>
                </a:solidFill>
                <a:latin typeface="微软雅黑"/>
                <a:cs typeface="微软雅黑"/>
              </a:rPr>
              <a:t>,  8.3%</a:t>
            </a:r>
            <a:endParaRPr sz="1000">
              <a:latin typeface="微软雅黑"/>
              <a:cs typeface="微软雅黑"/>
            </a:endParaRPr>
          </a:p>
        </p:txBody>
      </p:sp>
      <p:sp>
        <p:nvSpPr>
          <p:cNvPr id="91" name="object 91"/>
          <p:cNvSpPr txBox="1"/>
          <p:nvPr/>
        </p:nvSpPr>
        <p:spPr>
          <a:xfrm>
            <a:off x="2608326" y="5238346"/>
            <a:ext cx="601980" cy="462280"/>
          </a:xfrm>
          <a:prstGeom prst="rect">
            <a:avLst/>
          </a:prstGeom>
        </p:spPr>
        <p:txBody>
          <a:bodyPr vert="horz" wrap="square" lIns="0" tIns="78740" rIns="0" bIns="0" rtlCol="0">
            <a:spAutoFit/>
          </a:bodyPr>
          <a:lstStyle/>
          <a:p>
            <a:pPr algn="ctr">
              <a:lnSpc>
                <a:spcPct val="100000"/>
              </a:lnSpc>
              <a:spcBef>
                <a:spcPts val="620"/>
              </a:spcBef>
            </a:pPr>
            <a:r>
              <a:rPr sz="1000" spc="-10">
                <a:solidFill>
                  <a:srgbClr val="404040"/>
                </a:solidFill>
                <a:latin typeface="微软雅黑"/>
                <a:cs typeface="微软雅黑"/>
              </a:rPr>
              <a:t>已婚已</a:t>
            </a:r>
            <a:r>
              <a:rPr sz="1000" spc="-5">
                <a:solidFill>
                  <a:srgbClr val="404040"/>
                </a:solidFill>
                <a:latin typeface="微软雅黑"/>
                <a:cs typeface="微软雅黑"/>
              </a:rPr>
              <a:t>育</a:t>
            </a:r>
            <a:r>
              <a:rPr sz="1000" spc="-55">
                <a:solidFill>
                  <a:srgbClr val="404040"/>
                </a:solidFill>
                <a:latin typeface="微软雅黑"/>
                <a:cs typeface="微软雅黑"/>
              </a:rPr>
              <a:t> </a:t>
            </a:r>
            <a:r>
              <a:rPr sz="1000" spc="-5">
                <a:solidFill>
                  <a:srgbClr val="404040"/>
                </a:solidFill>
                <a:latin typeface="微软雅黑"/>
                <a:cs typeface="微软雅黑"/>
              </a:rPr>
              <a:t>,</a:t>
            </a:r>
            <a:endParaRPr sz="1000">
              <a:latin typeface="微软雅黑"/>
              <a:cs typeface="微软雅黑"/>
            </a:endParaRPr>
          </a:p>
          <a:p>
            <a:pPr marL="635" algn="ctr">
              <a:lnSpc>
                <a:spcPct val="100000"/>
              </a:lnSpc>
              <a:spcBef>
                <a:spcPts val="520"/>
              </a:spcBef>
            </a:pPr>
            <a:r>
              <a:rPr sz="1000" spc="-5">
                <a:solidFill>
                  <a:srgbClr val="404040"/>
                </a:solidFill>
                <a:latin typeface="微软雅黑"/>
                <a:cs typeface="微软雅黑"/>
              </a:rPr>
              <a:t>62.3%</a:t>
            </a:r>
            <a:endParaRPr sz="1000">
              <a:latin typeface="微软雅黑"/>
              <a:cs typeface="微软雅黑"/>
            </a:endParaRPr>
          </a:p>
        </p:txBody>
      </p:sp>
      <p:sp>
        <p:nvSpPr>
          <p:cNvPr id="92" name="object 92"/>
          <p:cNvSpPr txBox="1"/>
          <p:nvPr/>
        </p:nvSpPr>
        <p:spPr>
          <a:xfrm>
            <a:off x="3173348" y="4279163"/>
            <a:ext cx="347345" cy="461645"/>
          </a:xfrm>
          <a:prstGeom prst="rect">
            <a:avLst/>
          </a:prstGeom>
        </p:spPr>
        <p:txBody>
          <a:bodyPr vert="horz" wrap="square" lIns="0" tIns="12700" rIns="0" bIns="0" rtlCol="0">
            <a:spAutoFit/>
          </a:bodyPr>
          <a:lstStyle/>
          <a:p>
            <a:pPr marL="26034" marR="5080" indent="-13970">
              <a:lnSpc>
                <a:spcPct val="143000"/>
              </a:lnSpc>
              <a:spcBef>
                <a:spcPts val="100"/>
              </a:spcBef>
            </a:pPr>
            <a:r>
              <a:rPr sz="1000" spc="-5">
                <a:solidFill>
                  <a:srgbClr val="404040"/>
                </a:solidFill>
                <a:latin typeface="微软雅黑"/>
                <a:cs typeface="微软雅黑"/>
              </a:rPr>
              <a:t>离异</a:t>
            </a:r>
            <a:r>
              <a:rPr sz="1000" spc="-90">
                <a:solidFill>
                  <a:srgbClr val="404040"/>
                </a:solidFill>
                <a:latin typeface="微软雅黑"/>
                <a:cs typeface="微软雅黑"/>
              </a:rPr>
              <a:t> </a:t>
            </a:r>
            <a:r>
              <a:rPr sz="1000" spc="-5">
                <a:solidFill>
                  <a:srgbClr val="404040"/>
                </a:solidFill>
                <a:latin typeface="微软雅黑"/>
                <a:cs typeface="微软雅黑"/>
              </a:rPr>
              <a:t>,  1.1%</a:t>
            </a:r>
            <a:endParaRPr sz="1000">
              <a:latin typeface="微软雅黑"/>
              <a:cs typeface="微软雅黑"/>
            </a:endParaRPr>
          </a:p>
        </p:txBody>
      </p:sp>
      <p:sp>
        <p:nvSpPr>
          <p:cNvPr id="93" name="object 93"/>
          <p:cNvSpPr txBox="1"/>
          <p:nvPr/>
        </p:nvSpPr>
        <p:spPr>
          <a:xfrm>
            <a:off x="2656458" y="3958844"/>
            <a:ext cx="170180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F38285"/>
                </a:solidFill>
                <a:latin typeface="微软雅黑"/>
                <a:cs typeface="微软雅黑"/>
              </a:rPr>
              <a:t>婚恋：覆盖多种婚恋人群</a:t>
            </a:r>
            <a:endParaRPr sz="1200">
              <a:latin typeface="微软雅黑"/>
              <a:cs typeface="微软雅黑"/>
            </a:endParaRPr>
          </a:p>
        </p:txBody>
      </p:sp>
      <p:sp>
        <p:nvSpPr>
          <p:cNvPr id="94" name="object 94"/>
          <p:cNvSpPr txBox="1"/>
          <p:nvPr/>
        </p:nvSpPr>
        <p:spPr>
          <a:xfrm>
            <a:off x="5418201" y="3958844"/>
            <a:ext cx="192786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F38285"/>
                </a:solidFill>
                <a:latin typeface="微软雅黑"/>
                <a:cs typeface="微软雅黑"/>
              </a:rPr>
              <a:t>收入：8000元以上中高收入</a:t>
            </a:r>
            <a:endParaRPr sz="1200">
              <a:latin typeface="微软雅黑"/>
              <a:cs typeface="微软雅黑"/>
            </a:endParaRPr>
          </a:p>
        </p:txBody>
      </p:sp>
      <p:sp>
        <p:nvSpPr>
          <p:cNvPr id="95" name="object 95"/>
          <p:cNvSpPr/>
          <p:nvPr/>
        </p:nvSpPr>
        <p:spPr>
          <a:xfrm>
            <a:off x="4966715" y="3745991"/>
            <a:ext cx="394970" cy="489584"/>
          </a:xfrm>
          <a:custGeom>
            <a:rect l="l" t="t" r="r" b="b"/>
            <a:pathLst>
              <a:path w="394970" h="489584">
                <a:moveTo>
                  <a:pt x="133985" y="181863"/>
                </a:moveTo>
                <a:lnTo>
                  <a:pt x="113119" y="207343"/>
                </a:lnTo>
                <a:lnTo>
                  <a:pt x="94122" y="233108"/>
                </a:lnTo>
                <a:lnTo>
                  <a:pt x="77245" y="259159"/>
                </a:lnTo>
                <a:lnTo>
                  <a:pt x="62737" y="285495"/>
                </a:lnTo>
                <a:lnTo>
                  <a:pt x="74041" y="296798"/>
                </a:lnTo>
                <a:lnTo>
                  <a:pt x="54229" y="303529"/>
                </a:lnTo>
                <a:lnTo>
                  <a:pt x="40729" y="342322"/>
                </a:lnTo>
                <a:lnTo>
                  <a:pt x="33385" y="381936"/>
                </a:lnTo>
                <a:lnTo>
                  <a:pt x="32937" y="411860"/>
                </a:lnTo>
                <a:lnTo>
                  <a:pt x="32821" y="422640"/>
                </a:lnTo>
                <a:lnTo>
                  <a:pt x="39497" y="463676"/>
                </a:lnTo>
                <a:lnTo>
                  <a:pt x="31571" y="464698"/>
                </a:lnTo>
                <a:lnTo>
                  <a:pt x="15672" y="466409"/>
                </a:lnTo>
                <a:lnTo>
                  <a:pt x="7747" y="467359"/>
                </a:lnTo>
                <a:lnTo>
                  <a:pt x="4953" y="474979"/>
                </a:lnTo>
                <a:lnTo>
                  <a:pt x="2794" y="482472"/>
                </a:lnTo>
                <a:lnTo>
                  <a:pt x="0" y="489203"/>
                </a:lnTo>
                <a:lnTo>
                  <a:pt x="394716" y="489203"/>
                </a:lnTo>
                <a:lnTo>
                  <a:pt x="386207" y="478662"/>
                </a:lnTo>
                <a:lnTo>
                  <a:pt x="382778" y="472693"/>
                </a:lnTo>
                <a:lnTo>
                  <a:pt x="374798" y="468024"/>
                </a:lnTo>
                <a:lnTo>
                  <a:pt x="358935" y="458495"/>
                </a:lnTo>
                <a:lnTo>
                  <a:pt x="351028" y="453897"/>
                </a:lnTo>
                <a:lnTo>
                  <a:pt x="352440" y="445642"/>
                </a:lnTo>
                <a:lnTo>
                  <a:pt x="186055" y="445642"/>
                </a:lnTo>
                <a:lnTo>
                  <a:pt x="186055" y="428370"/>
                </a:lnTo>
                <a:lnTo>
                  <a:pt x="151008" y="407148"/>
                </a:lnTo>
                <a:lnTo>
                  <a:pt x="144525" y="363727"/>
                </a:lnTo>
                <a:lnTo>
                  <a:pt x="198994" y="363727"/>
                </a:lnTo>
                <a:lnTo>
                  <a:pt x="198755" y="362965"/>
                </a:lnTo>
                <a:lnTo>
                  <a:pt x="194563" y="358393"/>
                </a:lnTo>
                <a:lnTo>
                  <a:pt x="177978" y="347303"/>
                </a:lnTo>
                <a:lnTo>
                  <a:pt x="170592" y="342122"/>
                </a:lnTo>
                <a:lnTo>
                  <a:pt x="145161" y="309625"/>
                </a:lnTo>
                <a:lnTo>
                  <a:pt x="143763" y="301370"/>
                </a:lnTo>
                <a:lnTo>
                  <a:pt x="143816" y="291591"/>
                </a:lnTo>
                <a:lnTo>
                  <a:pt x="160283" y="255668"/>
                </a:lnTo>
                <a:lnTo>
                  <a:pt x="186055" y="246506"/>
                </a:lnTo>
                <a:lnTo>
                  <a:pt x="186055" y="232155"/>
                </a:lnTo>
                <a:lnTo>
                  <a:pt x="298069" y="232155"/>
                </a:lnTo>
                <a:lnTo>
                  <a:pt x="295074" y="228504"/>
                </a:lnTo>
                <a:lnTo>
                  <a:pt x="281606" y="214121"/>
                </a:lnTo>
                <a:lnTo>
                  <a:pt x="267067" y="200310"/>
                </a:lnTo>
                <a:lnTo>
                  <a:pt x="251587" y="187070"/>
                </a:lnTo>
                <a:lnTo>
                  <a:pt x="133985" y="181863"/>
                </a:lnTo>
                <a:close/>
              </a:path>
              <a:path w="394970" h="489584">
                <a:moveTo>
                  <a:pt x="197358" y="273557"/>
                </a:moveTo>
                <a:lnTo>
                  <a:pt x="191770" y="273557"/>
                </a:lnTo>
                <a:lnTo>
                  <a:pt x="189611" y="274319"/>
                </a:lnTo>
                <a:lnTo>
                  <a:pt x="188849" y="276478"/>
                </a:lnTo>
                <a:lnTo>
                  <a:pt x="187451" y="278764"/>
                </a:lnTo>
                <a:lnTo>
                  <a:pt x="186817" y="281812"/>
                </a:lnTo>
                <a:lnTo>
                  <a:pt x="186817" y="293115"/>
                </a:lnTo>
                <a:lnTo>
                  <a:pt x="213613" y="317118"/>
                </a:lnTo>
                <a:lnTo>
                  <a:pt x="220866" y="322341"/>
                </a:lnTo>
                <a:lnTo>
                  <a:pt x="247024" y="354087"/>
                </a:lnTo>
                <a:lnTo>
                  <a:pt x="248793" y="374268"/>
                </a:lnTo>
                <a:lnTo>
                  <a:pt x="248128" y="385518"/>
                </a:lnTo>
                <a:lnTo>
                  <a:pt x="224678" y="422640"/>
                </a:lnTo>
                <a:lnTo>
                  <a:pt x="205867" y="428370"/>
                </a:lnTo>
                <a:lnTo>
                  <a:pt x="205867" y="445642"/>
                </a:lnTo>
                <a:lnTo>
                  <a:pt x="352440" y="445642"/>
                </a:lnTo>
                <a:lnTo>
                  <a:pt x="353413" y="439955"/>
                </a:lnTo>
                <a:lnTo>
                  <a:pt x="355278" y="426094"/>
                </a:lnTo>
                <a:lnTo>
                  <a:pt x="356564" y="413214"/>
                </a:lnTo>
                <a:lnTo>
                  <a:pt x="357378" y="400557"/>
                </a:lnTo>
                <a:lnTo>
                  <a:pt x="343281" y="380999"/>
                </a:lnTo>
                <a:lnTo>
                  <a:pt x="356616" y="371982"/>
                </a:lnTo>
                <a:lnTo>
                  <a:pt x="353270" y="343501"/>
                </a:lnTo>
                <a:lnTo>
                  <a:pt x="346519" y="316722"/>
                </a:lnTo>
                <a:lnTo>
                  <a:pt x="339928" y="299846"/>
                </a:lnTo>
                <a:lnTo>
                  <a:pt x="202311" y="299846"/>
                </a:lnTo>
                <a:lnTo>
                  <a:pt x="202311" y="284860"/>
                </a:lnTo>
                <a:lnTo>
                  <a:pt x="201549" y="279526"/>
                </a:lnTo>
                <a:lnTo>
                  <a:pt x="200913" y="277240"/>
                </a:lnTo>
                <a:lnTo>
                  <a:pt x="199517" y="275081"/>
                </a:lnTo>
                <a:lnTo>
                  <a:pt x="197358" y="273557"/>
                </a:lnTo>
                <a:close/>
              </a:path>
              <a:path w="394970" h="489584">
                <a:moveTo>
                  <a:pt x="198994" y="363727"/>
                </a:moveTo>
                <a:lnTo>
                  <a:pt x="186055" y="363727"/>
                </a:lnTo>
                <a:lnTo>
                  <a:pt x="186055" y="386206"/>
                </a:lnTo>
                <a:lnTo>
                  <a:pt x="186817" y="393826"/>
                </a:lnTo>
                <a:lnTo>
                  <a:pt x="187451" y="396747"/>
                </a:lnTo>
                <a:lnTo>
                  <a:pt x="188213" y="399795"/>
                </a:lnTo>
                <a:lnTo>
                  <a:pt x="190246" y="401319"/>
                </a:lnTo>
                <a:lnTo>
                  <a:pt x="196596" y="401319"/>
                </a:lnTo>
                <a:lnTo>
                  <a:pt x="198755" y="399795"/>
                </a:lnTo>
                <a:lnTo>
                  <a:pt x="200151" y="398271"/>
                </a:lnTo>
                <a:lnTo>
                  <a:pt x="201549" y="395985"/>
                </a:lnTo>
                <a:lnTo>
                  <a:pt x="202311" y="393064"/>
                </a:lnTo>
                <a:lnTo>
                  <a:pt x="202311" y="378713"/>
                </a:lnTo>
                <a:lnTo>
                  <a:pt x="201549" y="371982"/>
                </a:lnTo>
                <a:lnTo>
                  <a:pt x="200151" y="367410"/>
                </a:lnTo>
                <a:lnTo>
                  <a:pt x="198994" y="363727"/>
                </a:lnTo>
                <a:close/>
              </a:path>
              <a:path w="394970" h="489584">
                <a:moveTo>
                  <a:pt x="298069" y="232155"/>
                </a:moveTo>
                <a:lnTo>
                  <a:pt x="205867" y="232155"/>
                </a:lnTo>
                <a:lnTo>
                  <a:pt x="205867" y="246506"/>
                </a:lnTo>
                <a:lnTo>
                  <a:pt x="214782" y="248640"/>
                </a:lnTo>
                <a:lnTo>
                  <a:pt x="222615" y="251666"/>
                </a:lnTo>
                <a:lnTo>
                  <a:pt x="244601" y="291591"/>
                </a:lnTo>
                <a:lnTo>
                  <a:pt x="244601" y="296036"/>
                </a:lnTo>
                <a:lnTo>
                  <a:pt x="243839" y="299846"/>
                </a:lnTo>
                <a:lnTo>
                  <a:pt x="339928" y="299846"/>
                </a:lnTo>
                <a:lnTo>
                  <a:pt x="336698" y="291591"/>
                </a:lnTo>
                <a:lnTo>
                  <a:pt x="324231" y="268223"/>
                </a:lnTo>
                <a:lnTo>
                  <a:pt x="309372" y="259968"/>
                </a:lnTo>
                <a:lnTo>
                  <a:pt x="307339" y="243458"/>
                </a:lnTo>
                <a:lnTo>
                  <a:pt x="298069" y="232155"/>
                </a:lnTo>
                <a:close/>
              </a:path>
              <a:path w="394970" h="489584">
                <a:moveTo>
                  <a:pt x="166370" y="0"/>
                </a:moveTo>
                <a:lnTo>
                  <a:pt x="120523" y="14223"/>
                </a:lnTo>
                <a:lnTo>
                  <a:pt x="157225" y="124713"/>
                </a:lnTo>
                <a:lnTo>
                  <a:pt x="240411" y="132968"/>
                </a:lnTo>
                <a:lnTo>
                  <a:pt x="252349" y="97662"/>
                </a:lnTo>
                <a:lnTo>
                  <a:pt x="211455" y="97662"/>
                </a:lnTo>
                <a:lnTo>
                  <a:pt x="211324" y="90169"/>
                </a:lnTo>
                <a:lnTo>
                  <a:pt x="191008" y="90169"/>
                </a:lnTo>
                <a:lnTo>
                  <a:pt x="166370" y="0"/>
                </a:lnTo>
                <a:close/>
              </a:path>
              <a:path w="394970" h="489584">
                <a:moveTo>
                  <a:pt x="221361" y="35305"/>
                </a:moveTo>
                <a:lnTo>
                  <a:pt x="211455" y="97662"/>
                </a:lnTo>
                <a:lnTo>
                  <a:pt x="252349" y="97662"/>
                </a:lnTo>
                <a:lnTo>
                  <a:pt x="264287" y="62356"/>
                </a:lnTo>
                <a:lnTo>
                  <a:pt x="221361" y="35305"/>
                </a:lnTo>
                <a:close/>
              </a:path>
              <a:path w="394970" h="489584">
                <a:moveTo>
                  <a:pt x="188213" y="15747"/>
                </a:moveTo>
                <a:lnTo>
                  <a:pt x="191008" y="90169"/>
                </a:lnTo>
                <a:lnTo>
                  <a:pt x="211324" y="90169"/>
                </a:lnTo>
                <a:lnTo>
                  <a:pt x="210058" y="17271"/>
                </a:lnTo>
                <a:lnTo>
                  <a:pt x="188213" y="15747"/>
                </a:lnTo>
                <a:close/>
              </a:path>
              <a:path w="394970" h="489584">
                <a:moveTo>
                  <a:pt x="129667" y="139064"/>
                </a:moveTo>
                <a:lnTo>
                  <a:pt x="123317" y="145033"/>
                </a:lnTo>
                <a:lnTo>
                  <a:pt x="123317" y="153288"/>
                </a:lnTo>
                <a:lnTo>
                  <a:pt x="122682" y="160781"/>
                </a:lnTo>
                <a:lnTo>
                  <a:pt x="128270" y="167512"/>
                </a:lnTo>
                <a:lnTo>
                  <a:pt x="135382" y="168274"/>
                </a:lnTo>
                <a:lnTo>
                  <a:pt x="253746" y="175132"/>
                </a:lnTo>
                <a:lnTo>
                  <a:pt x="260731" y="175132"/>
                </a:lnTo>
                <a:lnTo>
                  <a:pt x="267081" y="169036"/>
                </a:lnTo>
                <a:lnTo>
                  <a:pt x="267843" y="161543"/>
                </a:lnTo>
                <a:lnTo>
                  <a:pt x="267843" y="153288"/>
                </a:lnTo>
                <a:lnTo>
                  <a:pt x="262255" y="147319"/>
                </a:lnTo>
                <a:lnTo>
                  <a:pt x="255143" y="146557"/>
                </a:lnTo>
                <a:lnTo>
                  <a:pt x="137413" y="139826"/>
                </a:lnTo>
                <a:lnTo>
                  <a:pt x="129667" y="139064"/>
                </a:lnTo>
                <a:close/>
              </a:path>
            </a:pathLst>
          </a:custGeom>
          <a:solidFill>
            <a:srgbClr val="F38285"/>
          </a:solidFill>
        </p:spPr>
        <p:txBody>
          <a:bodyPr wrap="square" lIns="0" tIns="0" rIns="0" bIns="0" rtlCol="0"/>
          <a:lstStyle/>
          <a:p/>
        </p:txBody>
      </p:sp>
      <p:sp>
        <p:nvSpPr>
          <p:cNvPr id="96" name="object 96"/>
          <p:cNvSpPr/>
          <p:nvPr/>
        </p:nvSpPr>
        <p:spPr>
          <a:xfrm>
            <a:off x="4628388" y="2203704"/>
            <a:ext cx="76200" cy="1473200"/>
          </a:xfrm>
          <a:custGeom>
            <a:rect l="l" t="t" r="r" b="b"/>
            <a:pathLst>
              <a:path w="76200" h="1473200">
                <a:moveTo>
                  <a:pt x="31750" y="74921"/>
                </a:moveTo>
                <a:lnTo>
                  <a:pt x="31750" y="76200"/>
                </a:lnTo>
                <a:lnTo>
                  <a:pt x="38100" y="76200"/>
                </a:lnTo>
                <a:lnTo>
                  <a:pt x="31750" y="74921"/>
                </a:lnTo>
                <a:close/>
              </a:path>
              <a:path w="76200" h="1473200">
                <a:moveTo>
                  <a:pt x="44450" y="63500"/>
                </a:moveTo>
                <a:lnTo>
                  <a:pt x="31750" y="63500"/>
                </a:lnTo>
                <a:lnTo>
                  <a:pt x="31750" y="74921"/>
                </a:lnTo>
                <a:lnTo>
                  <a:pt x="38100" y="76200"/>
                </a:lnTo>
                <a:lnTo>
                  <a:pt x="44450" y="74921"/>
                </a:lnTo>
                <a:lnTo>
                  <a:pt x="44450" y="63500"/>
                </a:lnTo>
                <a:close/>
              </a:path>
              <a:path w="76200" h="1473200">
                <a:moveTo>
                  <a:pt x="44450" y="74921"/>
                </a:moveTo>
                <a:lnTo>
                  <a:pt x="38100" y="76200"/>
                </a:lnTo>
                <a:lnTo>
                  <a:pt x="44450" y="76200"/>
                </a:lnTo>
                <a:lnTo>
                  <a:pt x="44450" y="74921"/>
                </a:lnTo>
                <a:close/>
              </a:path>
              <a:path w="76200" h="1473200">
                <a:moveTo>
                  <a:pt x="38100" y="0"/>
                </a:moveTo>
                <a:lnTo>
                  <a:pt x="23252" y="2988"/>
                </a:lnTo>
                <a:lnTo>
                  <a:pt x="11144" y="11144"/>
                </a:lnTo>
                <a:lnTo>
                  <a:pt x="2988" y="23252"/>
                </a:lnTo>
                <a:lnTo>
                  <a:pt x="0" y="38100"/>
                </a:lnTo>
                <a:lnTo>
                  <a:pt x="2988" y="52947"/>
                </a:lnTo>
                <a:lnTo>
                  <a:pt x="11144" y="65055"/>
                </a:lnTo>
                <a:lnTo>
                  <a:pt x="23252" y="73211"/>
                </a:lnTo>
                <a:lnTo>
                  <a:pt x="31750" y="74921"/>
                </a:lnTo>
                <a:lnTo>
                  <a:pt x="31750" y="63500"/>
                </a:lnTo>
                <a:lnTo>
                  <a:pt x="66103" y="63500"/>
                </a:lnTo>
                <a:lnTo>
                  <a:pt x="73211" y="52947"/>
                </a:lnTo>
                <a:lnTo>
                  <a:pt x="73643" y="50800"/>
                </a:lnTo>
                <a:lnTo>
                  <a:pt x="31750" y="50800"/>
                </a:lnTo>
                <a:lnTo>
                  <a:pt x="31750" y="38100"/>
                </a:lnTo>
                <a:lnTo>
                  <a:pt x="76200" y="38100"/>
                </a:lnTo>
                <a:lnTo>
                  <a:pt x="73211" y="23252"/>
                </a:lnTo>
                <a:lnTo>
                  <a:pt x="65055" y="11144"/>
                </a:lnTo>
                <a:lnTo>
                  <a:pt x="52947" y="2988"/>
                </a:lnTo>
                <a:lnTo>
                  <a:pt x="38100" y="0"/>
                </a:lnTo>
                <a:close/>
              </a:path>
              <a:path w="76200" h="1473200">
                <a:moveTo>
                  <a:pt x="66103" y="63500"/>
                </a:moveTo>
                <a:lnTo>
                  <a:pt x="44450" y="63500"/>
                </a:lnTo>
                <a:lnTo>
                  <a:pt x="44450" y="74921"/>
                </a:lnTo>
                <a:lnTo>
                  <a:pt x="52947" y="73211"/>
                </a:lnTo>
                <a:lnTo>
                  <a:pt x="65055" y="65055"/>
                </a:lnTo>
                <a:lnTo>
                  <a:pt x="66103" y="63500"/>
                </a:lnTo>
                <a:close/>
              </a:path>
              <a:path w="76200" h="1473200">
                <a:moveTo>
                  <a:pt x="44450" y="38100"/>
                </a:moveTo>
                <a:lnTo>
                  <a:pt x="31750" y="38100"/>
                </a:lnTo>
                <a:lnTo>
                  <a:pt x="31750" y="50800"/>
                </a:lnTo>
                <a:lnTo>
                  <a:pt x="44450" y="50800"/>
                </a:lnTo>
                <a:lnTo>
                  <a:pt x="44450" y="38100"/>
                </a:lnTo>
                <a:close/>
              </a:path>
              <a:path w="76200" h="1473200">
                <a:moveTo>
                  <a:pt x="76200" y="38100"/>
                </a:moveTo>
                <a:lnTo>
                  <a:pt x="44450" y="38100"/>
                </a:lnTo>
                <a:lnTo>
                  <a:pt x="44450" y="50800"/>
                </a:lnTo>
                <a:lnTo>
                  <a:pt x="73643" y="50800"/>
                </a:lnTo>
                <a:lnTo>
                  <a:pt x="76200" y="38100"/>
                </a:lnTo>
                <a:close/>
              </a:path>
              <a:path w="76200" h="1473200">
                <a:moveTo>
                  <a:pt x="44450" y="88900"/>
                </a:moveTo>
                <a:lnTo>
                  <a:pt x="31750" y="88900"/>
                </a:lnTo>
                <a:lnTo>
                  <a:pt x="31750" y="101600"/>
                </a:lnTo>
                <a:lnTo>
                  <a:pt x="44450" y="101600"/>
                </a:lnTo>
                <a:lnTo>
                  <a:pt x="44450" y="88900"/>
                </a:lnTo>
                <a:close/>
              </a:path>
              <a:path w="76200" h="1473200">
                <a:moveTo>
                  <a:pt x="44450" y="114300"/>
                </a:moveTo>
                <a:lnTo>
                  <a:pt x="31750" y="114300"/>
                </a:lnTo>
                <a:lnTo>
                  <a:pt x="31750" y="127000"/>
                </a:lnTo>
                <a:lnTo>
                  <a:pt x="44450" y="127000"/>
                </a:lnTo>
                <a:lnTo>
                  <a:pt x="44450" y="114300"/>
                </a:lnTo>
                <a:close/>
              </a:path>
              <a:path w="76200" h="1473200">
                <a:moveTo>
                  <a:pt x="44450" y="139700"/>
                </a:moveTo>
                <a:lnTo>
                  <a:pt x="31750" y="139700"/>
                </a:lnTo>
                <a:lnTo>
                  <a:pt x="31750" y="152400"/>
                </a:lnTo>
                <a:lnTo>
                  <a:pt x="44450" y="152400"/>
                </a:lnTo>
                <a:lnTo>
                  <a:pt x="44450" y="139700"/>
                </a:lnTo>
                <a:close/>
              </a:path>
              <a:path w="76200" h="1473200">
                <a:moveTo>
                  <a:pt x="44450" y="165100"/>
                </a:moveTo>
                <a:lnTo>
                  <a:pt x="31750" y="165100"/>
                </a:lnTo>
                <a:lnTo>
                  <a:pt x="31750" y="177800"/>
                </a:lnTo>
                <a:lnTo>
                  <a:pt x="44450" y="177800"/>
                </a:lnTo>
                <a:lnTo>
                  <a:pt x="44450" y="165100"/>
                </a:lnTo>
                <a:close/>
              </a:path>
              <a:path w="76200" h="1473200">
                <a:moveTo>
                  <a:pt x="44450" y="190500"/>
                </a:moveTo>
                <a:lnTo>
                  <a:pt x="31750" y="190500"/>
                </a:lnTo>
                <a:lnTo>
                  <a:pt x="31750" y="203200"/>
                </a:lnTo>
                <a:lnTo>
                  <a:pt x="44450" y="203200"/>
                </a:lnTo>
                <a:lnTo>
                  <a:pt x="44450" y="190500"/>
                </a:lnTo>
                <a:close/>
              </a:path>
              <a:path w="76200" h="1473200">
                <a:moveTo>
                  <a:pt x="44450" y="215900"/>
                </a:moveTo>
                <a:lnTo>
                  <a:pt x="31750" y="215900"/>
                </a:lnTo>
                <a:lnTo>
                  <a:pt x="31750" y="228600"/>
                </a:lnTo>
                <a:lnTo>
                  <a:pt x="44450" y="228600"/>
                </a:lnTo>
                <a:lnTo>
                  <a:pt x="44450" y="215900"/>
                </a:lnTo>
                <a:close/>
              </a:path>
              <a:path w="76200" h="1473200">
                <a:moveTo>
                  <a:pt x="44450" y="241300"/>
                </a:moveTo>
                <a:lnTo>
                  <a:pt x="31750" y="241300"/>
                </a:lnTo>
                <a:lnTo>
                  <a:pt x="31750" y="254000"/>
                </a:lnTo>
                <a:lnTo>
                  <a:pt x="44450" y="254000"/>
                </a:lnTo>
                <a:lnTo>
                  <a:pt x="44450" y="241300"/>
                </a:lnTo>
                <a:close/>
              </a:path>
              <a:path w="76200" h="1473200">
                <a:moveTo>
                  <a:pt x="44450" y="266700"/>
                </a:moveTo>
                <a:lnTo>
                  <a:pt x="31750" y="266700"/>
                </a:lnTo>
                <a:lnTo>
                  <a:pt x="31750" y="279400"/>
                </a:lnTo>
                <a:lnTo>
                  <a:pt x="44450" y="279400"/>
                </a:lnTo>
                <a:lnTo>
                  <a:pt x="44450" y="266700"/>
                </a:lnTo>
                <a:close/>
              </a:path>
              <a:path w="76200" h="1473200">
                <a:moveTo>
                  <a:pt x="44450" y="292100"/>
                </a:moveTo>
                <a:lnTo>
                  <a:pt x="31750" y="292100"/>
                </a:lnTo>
                <a:lnTo>
                  <a:pt x="31750" y="304800"/>
                </a:lnTo>
                <a:lnTo>
                  <a:pt x="44450" y="304800"/>
                </a:lnTo>
                <a:lnTo>
                  <a:pt x="44450" y="292100"/>
                </a:lnTo>
                <a:close/>
              </a:path>
              <a:path w="76200" h="1473200">
                <a:moveTo>
                  <a:pt x="44450" y="317500"/>
                </a:moveTo>
                <a:lnTo>
                  <a:pt x="31750" y="317500"/>
                </a:lnTo>
                <a:lnTo>
                  <a:pt x="31750" y="330200"/>
                </a:lnTo>
                <a:lnTo>
                  <a:pt x="44450" y="330200"/>
                </a:lnTo>
                <a:lnTo>
                  <a:pt x="44450" y="317500"/>
                </a:lnTo>
                <a:close/>
              </a:path>
              <a:path w="76200" h="1473200">
                <a:moveTo>
                  <a:pt x="44450" y="342900"/>
                </a:moveTo>
                <a:lnTo>
                  <a:pt x="31750" y="342900"/>
                </a:lnTo>
                <a:lnTo>
                  <a:pt x="31750" y="355600"/>
                </a:lnTo>
                <a:lnTo>
                  <a:pt x="44450" y="355600"/>
                </a:lnTo>
                <a:lnTo>
                  <a:pt x="44450" y="342900"/>
                </a:lnTo>
                <a:close/>
              </a:path>
              <a:path w="76200" h="1473200">
                <a:moveTo>
                  <a:pt x="44450" y="368300"/>
                </a:moveTo>
                <a:lnTo>
                  <a:pt x="31750" y="368300"/>
                </a:lnTo>
                <a:lnTo>
                  <a:pt x="31750" y="381000"/>
                </a:lnTo>
                <a:lnTo>
                  <a:pt x="44450" y="381000"/>
                </a:lnTo>
                <a:lnTo>
                  <a:pt x="44450" y="368300"/>
                </a:lnTo>
                <a:close/>
              </a:path>
              <a:path w="76200" h="1473200">
                <a:moveTo>
                  <a:pt x="44450" y="393700"/>
                </a:moveTo>
                <a:lnTo>
                  <a:pt x="31750" y="393700"/>
                </a:lnTo>
                <a:lnTo>
                  <a:pt x="31750" y="406400"/>
                </a:lnTo>
                <a:lnTo>
                  <a:pt x="44450" y="406400"/>
                </a:lnTo>
                <a:lnTo>
                  <a:pt x="44450" y="393700"/>
                </a:lnTo>
                <a:close/>
              </a:path>
              <a:path w="76200" h="1473200">
                <a:moveTo>
                  <a:pt x="44450" y="419100"/>
                </a:moveTo>
                <a:lnTo>
                  <a:pt x="31750" y="419100"/>
                </a:lnTo>
                <a:lnTo>
                  <a:pt x="31750" y="431800"/>
                </a:lnTo>
                <a:lnTo>
                  <a:pt x="44450" y="431800"/>
                </a:lnTo>
                <a:lnTo>
                  <a:pt x="44450" y="419100"/>
                </a:lnTo>
                <a:close/>
              </a:path>
              <a:path w="76200" h="1473200">
                <a:moveTo>
                  <a:pt x="44450" y="444500"/>
                </a:moveTo>
                <a:lnTo>
                  <a:pt x="31750" y="444500"/>
                </a:lnTo>
                <a:lnTo>
                  <a:pt x="31750" y="457200"/>
                </a:lnTo>
                <a:lnTo>
                  <a:pt x="44450" y="457200"/>
                </a:lnTo>
                <a:lnTo>
                  <a:pt x="44450" y="444500"/>
                </a:lnTo>
                <a:close/>
              </a:path>
              <a:path w="76200" h="1473200">
                <a:moveTo>
                  <a:pt x="44450" y="469900"/>
                </a:moveTo>
                <a:lnTo>
                  <a:pt x="31750" y="469900"/>
                </a:lnTo>
                <a:lnTo>
                  <a:pt x="31750" y="482600"/>
                </a:lnTo>
                <a:lnTo>
                  <a:pt x="44450" y="482600"/>
                </a:lnTo>
                <a:lnTo>
                  <a:pt x="44450" y="469900"/>
                </a:lnTo>
                <a:close/>
              </a:path>
              <a:path w="76200" h="1473200">
                <a:moveTo>
                  <a:pt x="44450" y="495300"/>
                </a:moveTo>
                <a:lnTo>
                  <a:pt x="31750" y="495300"/>
                </a:lnTo>
                <a:lnTo>
                  <a:pt x="31750" y="508000"/>
                </a:lnTo>
                <a:lnTo>
                  <a:pt x="44450" y="508000"/>
                </a:lnTo>
                <a:lnTo>
                  <a:pt x="44450" y="495300"/>
                </a:lnTo>
                <a:close/>
              </a:path>
              <a:path w="76200" h="1473200">
                <a:moveTo>
                  <a:pt x="44450" y="520700"/>
                </a:moveTo>
                <a:lnTo>
                  <a:pt x="31750" y="520700"/>
                </a:lnTo>
                <a:lnTo>
                  <a:pt x="31750" y="533400"/>
                </a:lnTo>
                <a:lnTo>
                  <a:pt x="44450" y="533400"/>
                </a:lnTo>
                <a:lnTo>
                  <a:pt x="44450" y="520700"/>
                </a:lnTo>
                <a:close/>
              </a:path>
              <a:path w="76200" h="1473200">
                <a:moveTo>
                  <a:pt x="44450" y="546100"/>
                </a:moveTo>
                <a:lnTo>
                  <a:pt x="31750" y="546100"/>
                </a:lnTo>
                <a:lnTo>
                  <a:pt x="31750" y="558800"/>
                </a:lnTo>
                <a:lnTo>
                  <a:pt x="44450" y="558800"/>
                </a:lnTo>
                <a:lnTo>
                  <a:pt x="44450" y="546100"/>
                </a:lnTo>
                <a:close/>
              </a:path>
              <a:path w="76200" h="1473200">
                <a:moveTo>
                  <a:pt x="44450" y="571500"/>
                </a:moveTo>
                <a:lnTo>
                  <a:pt x="31750" y="571500"/>
                </a:lnTo>
                <a:lnTo>
                  <a:pt x="31750" y="584200"/>
                </a:lnTo>
                <a:lnTo>
                  <a:pt x="44450" y="584200"/>
                </a:lnTo>
                <a:lnTo>
                  <a:pt x="44450" y="571500"/>
                </a:lnTo>
                <a:close/>
              </a:path>
              <a:path w="76200" h="1473200">
                <a:moveTo>
                  <a:pt x="44450" y="596900"/>
                </a:moveTo>
                <a:lnTo>
                  <a:pt x="31750" y="596900"/>
                </a:lnTo>
                <a:lnTo>
                  <a:pt x="31750" y="609600"/>
                </a:lnTo>
                <a:lnTo>
                  <a:pt x="44450" y="609600"/>
                </a:lnTo>
                <a:lnTo>
                  <a:pt x="44450" y="596900"/>
                </a:lnTo>
                <a:close/>
              </a:path>
              <a:path w="76200" h="1473200">
                <a:moveTo>
                  <a:pt x="44450" y="622300"/>
                </a:moveTo>
                <a:lnTo>
                  <a:pt x="31750" y="622300"/>
                </a:lnTo>
                <a:lnTo>
                  <a:pt x="31750" y="635000"/>
                </a:lnTo>
                <a:lnTo>
                  <a:pt x="44450" y="635000"/>
                </a:lnTo>
                <a:lnTo>
                  <a:pt x="44450" y="622300"/>
                </a:lnTo>
                <a:close/>
              </a:path>
              <a:path w="76200" h="1473200">
                <a:moveTo>
                  <a:pt x="44450" y="647700"/>
                </a:moveTo>
                <a:lnTo>
                  <a:pt x="31750" y="647700"/>
                </a:lnTo>
                <a:lnTo>
                  <a:pt x="31750" y="660400"/>
                </a:lnTo>
                <a:lnTo>
                  <a:pt x="44450" y="660400"/>
                </a:lnTo>
                <a:lnTo>
                  <a:pt x="44450" y="647700"/>
                </a:lnTo>
                <a:close/>
              </a:path>
              <a:path w="76200" h="1473200">
                <a:moveTo>
                  <a:pt x="44450" y="673100"/>
                </a:moveTo>
                <a:lnTo>
                  <a:pt x="31750" y="673100"/>
                </a:lnTo>
                <a:lnTo>
                  <a:pt x="31750" y="685800"/>
                </a:lnTo>
                <a:lnTo>
                  <a:pt x="44450" y="685800"/>
                </a:lnTo>
                <a:lnTo>
                  <a:pt x="44450" y="673100"/>
                </a:lnTo>
                <a:close/>
              </a:path>
              <a:path w="76200" h="1473200">
                <a:moveTo>
                  <a:pt x="44450" y="698500"/>
                </a:moveTo>
                <a:lnTo>
                  <a:pt x="31750" y="698500"/>
                </a:lnTo>
                <a:lnTo>
                  <a:pt x="31750" y="711200"/>
                </a:lnTo>
                <a:lnTo>
                  <a:pt x="44450" y="711200"/>
                </a:lnTo>
                <a:lnTo>
                  <a:pt x="44450" y="698500"/>
                </a:lnTo>
                <a:close/>
              </a:path>
              <a:path w="76200" h="1473200">
                <a:moveTo>
                  <a:pt x="44450" y="723900"/>
                </a:moveTo>
                <a:lnTo>
                  <a:pt x="31750" y="723900"/>
                </a:lnTo>
                <a:lnTo>
                  <a:pt x="31750" y="736600"/>
                </a:lnTo>
                <a:lnTo>
                  <a:pt x="44450" y="736600"/>
                </a:lnTo>
                <a:lnTo>
                  <a:pt x="44450" y="723900"/>
                </a:lnTo>
                <a:close/>
              </a:path>
              <a:path w="76200" h="1473200">
                <a:moveTo>
                  <a:pt x="44450" y="749300"/>
                </a:moveTo>
                <a:lnTo>
                  <a:pt x="31750" y="749300"/>
                </a:lnTo>
                <a:lnTo>
                  <a:pt x="31750" y="762000"/>
                </a:lnTo>
                <a:lnTo>
                  <a:pt x="44450" y="762000"/>
                </a:lnTo>
                <a:lnTo>
                  <a:pt x="44450" y="749300"/>
                </a:lnTo>
                <a:close/>
              </a:path>
              <a:path w="76200" h="1473200">
                <a:moveTo>
                  <a:pt x="44450" y="774700"/>
                </a:moveTo>
                <a:lnTo>
                  <a:pt x="31750" y="774700"/>
                </a:lnTo>
                <a:lnTo>
                  <a:pt x="31750" y="787400"/>
                </a:lnTo>
                <a:lnTo>
                  <a:pt x="44450" y="787400"/>
                </a:lnTo>
                <a:lnTo>
                  <a:pt x="44450" y="774700"/>
                </a:lnTo>
                <a:close/>
              </a:path>
              <a:path w="76200" h="1473200">
                <a:moveTo>
                  <a:pt x="44450" y="800100"/>
                </a:moveTo>
                <a:lnTo>
                  <a:pt x="31750" y="800100"/>
                </a:lnTo>
                <a:lnTo>
                  <a:pt x="31750" y="812800"/>
                </a:lnTo>
                <a:lnTo>
                  <a:pt x="44450" y="812800"/>
                </a:lnTo>
                <a:lnTo>
                  <a:pt x="44450" y="800100"/>
                </a:lnTo>
                <a:close/>
              </a:path>
              <a:path w="76200" h="1473200">
                <a:moveTo>
                  <a:pt x="44450" y="825500"/>
                </a:moveTo>
                <a:lnTo>
                  <a:pt x="31750" y="825500"/>
                </a:lnTo>
                <a:lnTo>
                  <a:pt x="31750" y="838200"/>
                </a:lnTo>
                <a:lnTo>
                  <a:pt x="44450" y="838200"/>
                </a:lnTo>
                <a:lnTo>
                  <a:pt x="44450" y="825500"/>
                </a:lnTo>
                <a:close/>
              </a:path>
              <a:path w="76200" h="1473200">
                <a:moveTo>
                  <a:pt x="44450" y="850900"/>
                </a:moveTo>
                <a:lnTo>
                  <a:pt x="31750" y="850900"/>
                </a:lnTo>
                <a:lnTo>
                  <a:pt x="31750" y="863600"/>
                </a:lnTo>
                <a:lnTo>
                  <a:pt x="44450" y="863600"/>
                </a:lnTo>
                <a:lnTo>
                  <a:pt x="44450" y="850900"/>
                </a:lnTo>
                <a:close/>
              </a:path>
              <a:path w="76200" h="1473200">
                <a:moveTo>
                  <a:pt x="44450" y="876300"/>
                </a:moveTo>
                <a:lnTo>
                  <a:pt x="31750" y="876300"/>
                </a:lnTo>
                <a:lnTo>
                  <a:pt x="31750" y="889000"/>
                </a:lnTo>
                <a:lnTo>
                  <a:pt x="44450" y="889000"/>
                </a:lnTo>
                <a:lnTo>
                  <a:pt x="44450" y="876300"/>
                </a:lnTo>
                <a:close/>
              </a:path>
              <a:path w="76200" h="1473200">
                <a:moveTo>
                  <a:pt x="44450" y="901700"/>
                </a:moveTo>
                <a:lnTo>
                  <a:pt x="31750" y="901700"/>
                </a:lnTo>
                <a:lnTo>
                  <a:pt x="31750" y="914400"/>
                </a:lnTo>
                <a:lnTo>
                  <a:pt x="44450" y="914400"/>
                </a:lnTo>
                <a:lnTo>
                  <a:pt x="44450" y="901700"/>
                </a:lnTo>
                <a:close/>
              </a:path>
              <a:path w="76200" h="1473200">
                <a:moveTo>
                  <a:pt x="44450" y="927100"/>
                </a:moveTo>
                <a:lnTo>
                  <a:pt x="31750" y="927100"/>
                </a:lnTo>
                <a:lnTo>
                  <a:pt x="31750" y="939800"/>
                </a:lnTo>
                <a:lnTo>
                  <a:pt x="44450" y="939800"/>
                </a:lnTo>
                <a:lnTo>
                  <a:pt x="44450" y="927100"/>
                </a:lnTo>
                <a:close/>
              </a:path>
              <a:path w="76200" h="1473200">
                <a:moveTo>
                  <a:pt x="44450" y="952500"/>
                </a:moveTo>
                <a:lnTo>
                  <a:pt x="31750" y="952500"/>
                </a:lnTo>
                <a:lnTo>
                  <a:pt x="31750" y="965200"/>
                </a:lnTo>
                <a:lnTo>
                  <a:pt x="44450" y="965200"/>
                </a:lnTo>
                <a:lnTo>
                  <a:pt x="44450" y="952500"/>
                </a:lnTo>
                <a:close/>
              </a:path>
              <a:path w="76200" h="1473200">
                <a:moveTo>
                  <a:pt x="44450" y="977900"/>
                </a:moveTo>
                <a:lnTo>
                  <a:pt x="31750" y="977900"/>
                </a:lnTo>
                <a:lnTo>
                  <a:pt x="31750" y="990600"/>
                </a:lnTo>
                <a:lnTo>
                  <a:pt x="44450" y="990600"/>
                </a:lnTo>
                <a:lnTo>
                  <a:pt x="44450" y="977900"/>
                </a:lnTo>
                <a:close/>
              </a:path>
              <a:path w="76200" h="1473200">
                <a:moveTo>
                  <a:pt x="44450" y="1003300"/>
                </a:moveTo>
                <a:lnTo>
                  <a:pt x="31750" y="1003300"/>
                </a:lnTo>
                <a:lnTo>
                  <a:pt x="31750" y="1016000"/>
                </a:lnTo>
                <a:lnTo>
                  <a:pt x="44450" y="1016000"/>
                </a:lnTo>
                <a:lnTo>
                  <a:pt x="44450" y="1003300"/>
                </a:lnTo>
                <a:close/>
              </a:path>
              <a:path w="76200" h="1473200">
                <a:moveTo>
                  <a:pt x="44450" y="1028700"/>
                </a:moveTo>
                <a:lnTo>
                  <a:pt x="31750" y="1028700"/>
                </a:lnTo>
                <a:lnTo>
                  <a:pt x="31750" y="1041400"/>
                </a:lnTo>
                <a:lnTo>
                  <a:pt x="44450" y="1041400"/>
                </a:lnTo>
                <a:lnTo>
                  <a:pt x="44450" y="1028700"/>
                </a:lnTo>
                <a:close/>
              </a:path>
              <a:path w="76200" h="1473200">
                <a:moveTo>
                  <a:pt x="44450" y="1054100"/>
                </a:moveTo>
                <a:lnTo>
                  <a:pt x="31750" y="1054100"/>
                </a:lnTo>
                <a:lnTo>
                  <a:pt x="31750" y="1066800"/>
                </a:lnTo>
                <a:lnTo>
                  <a:pt x="44450" y="1066800"/>
                </a:lnTo>
                <a:lnTo>
                  <a:pt x="44450" y="1054100"/>
                </a:lnTo>
                <a:close/>
              </a:path>
              <a:path w="76200" h="1473200">
                <a:moveTo>
                  <a:pt x="44450" y="1079500"/>
                </a:moveTo>
                <a:lnTo>
                  <a:pt x="31750" y="1079500"/>
                </a:lnTo>
                <a:lnTo>
                  <a:pt x="31750" y="1092200"/>
                </a:lnTo>
                <a:lnTo>
                  <a:pt x="44450" y="1092200"/>
                </a:lnTo>
                <a:lnTo>
                  <a:pt x="44450" y="1079500"/>
                </a:lnTo>
                <a:close/>
              </a:path>
              <a:path w="76200" h="1473200">
                <a:moveTo>
                  <a:pt x="44450" y="1104900"/>
                </a:moveTo>
                <a:lnTo>
                  <a:pt x="31750" y="1104900"/>
                </a:lnTo>
                <a:lnTo>
                  <a:pt x="31750" y="1117600"/>
                </a:lnTo>
                <a:lnTo>
                  <a:pt x="44450" y="1117600"/>
                </a:lnTo>
                <a:lnTo>
                  <a:pt x="44450" y="1104900"/>
                </a:lnTo>
                <a:close/>
              </a:path>
              <a:path w="76200" h="1473200">
                <a:moveTo>
                  <a:pt x="44450" y="1130300"/>
                </a:moveTo>
                <a:lnTo>
                  <a:pt x="31750" y="1130300"/>
                </a:lnTo>
                <a:lnTo>
                  <a:pt x="31750" y="1143000"/>
                </a:lnTo>
                <a:lnTo>
                  <a:pt x="44450" y="1143000"/>
                </a:lnTo>
                <a:lnTo>
                  <a:pt x="44450" y="1130300"/>
                </a:lnTo>
                <a:close/>
              </a:path>
              <a:path w="76200" h="1473200">
                <a:moveTo>
                  <a:pt x="44450" y="1155700"/>
                </a:moveTo>
                <a:lnTo>
                  <a:pt x="31750" y="1155700"/>
                </a:lnTo>
                <a:lnTo>
                  <a:pt x="31750" y="1168400"/>
                </a:lnTo>
                <a:lnTo>
                  <a:pt x="44450" y="1168400"/>
                </a:lnTo>
                <a:lnTo>
                  <a:pt x="44450" y="1155700"/>
                </a:lnTo>
                <a:close/>
              </a:path>
              <a:path w="76200" h="1473200">
                <a:moveTo>
                  <a:pt x="44450" y="1181100"/>
                </a:moveTo>
                <a:lnTo>
                  <a:pt x="31750" y="1181100"/>
                </a:lnTo>
                <a:lnTo>
                  <a:pt x="31750" y="1193800"/>
                </a:lnTo>
                <a:lnTo>
                  <a:pt x="44450" y="1193800"/>
                </a:lnTo>
                <a:lnTo>
                  <a:pt x="44450" y="1181100"/>
                </a:lnTo>
                <a:close/>
              </a:path>
              <a:path w="76200" h="1473200">
                <a:moveTo>
                  <a:pt x="44450" y="1206500"/>
                </a:moveTo>
                <a:lnTo>
                  <a:pt x="31750" y="1206500"/>
                </a:lnTo>
                <a:lnTo>
                  <a:pt x="31750" y="1219200"/>
                </a:lnTo>
                <a:lnTo>
                  <a:pt x="44450" y="1219200"/>
                </a:lnTo>
                <a:lnTo>
                  <a:pt x="44450" y="1206500"/>
                </a:lnTo>
                <a:close/>
              </a:path>
              <a:path w="76200" h="1473200">
                <a:moveTo>
                  <a:pt x="44450" y="1231900"/>
                </a:moveTo>
                <a:lnTo>
                  <a:pt x="31750" y="1231900"/>
                </a:lnTo>
                <a:lnTo>
                  <a:pt x="31750" y="1244600"/>
                </a:lnTo>
                <a:lnTo>
                  <a:pt x="44450" y="1244600"/>
                </a:lnTo>
                <a:lnTo>
                  <a:pt x="44450" y="1231900"/>
                </a:lnTo>
                <a:close/>
              </a:path>
              <a:path w="76200" h="1473200">
                <a:moveTo>
                  <a:pt x="44450" y="1257300"/>
                </a:moveTo>
                <a:lnTo>
                  <a:pt x="31750" y="1257300"/>
                </a:lnTo>
                <a:lnTo>
                  <a:pt x="31750" y="1270000"/>
                </a:lnTo>
                <a:lnTo>
                  <a:pt x="44450" y="1270000"/>
                </a:lnTo>
                <a:lnTo>
                  <a:pt x="44450" y="1257300"/>
                </a:lnTo>
                <a:close/>
              </a:path>
              <a:path w="76200" h="1473200">
                <a:moveTo>
                  <a:pt x="44450" y="1282700"/>
                </a:moveTo>
                <a:lnTo>
                  <a:pt x="31750" y="1282700"/>
                </a:lnTo>
                <a:lnTo>
                  <a:pt x="31750" y="1295400"/>
                </a:lnTo>
                <a:lnTo>
                  <a:pt x="44450" y="1295400"/>
                </a:lnTo>
                <a:lnTo>
                  <a:pt x="44450" y="1282700"/>
                </a:lnTo>
                <a:close/>
              </a:path>
              <a:path w="76200" h="1473200">
                <a:moveTo>
                  <a:pt x="44450" y="1308100"/>
                </a:moveTo>
                <a:lnTo>
                  <a:pt x="31750" y="1308100"/>
                </a:lnTo>
                <a:lnTo>
                  <a:pt x="31750" y="1320800"/>
                </a:lnTo>
                <a:lnTo>
                  <a:pt x="44450" y="1320800"/>
                </a:lnTo>
                <a:lnTo>
                  <a:pt x="44450" y="1308100"/>
                </a:lnTo>
                <a:close/>
              </a:path>
              <a:path w="76200" h="1473200">
                <a:moveTo>
                  <a:pt x="44450" y="1333500"/>
                </a:moveTo>
                <a:lnTo>
                  <a:pt x="31750" y="1333500"/>
                </a:lnTo>
                <a:lnTo>
                  <a:pt x="31750" y="1346200"/>
                </a:lnTo>
                <a:lnTo>
                  <a:pt x="44450" y="1346200"/>
                </a:lnTo>
                <a:lnTo>
                  <a:pt x="44450" y="1333500"/>
                </a:lnTo>
                <a:close/>
              </a:path>
              <a:path w="76200" h="1473200">
                <a:moveTo>
                  <a:pt x="44450" y="1358900"/>
                </a:moveTo>
                <a:lnTo>
                  <a:pt x="31750" y="1358900"/>
                </a:lnTo>
                <a:lnTo>
                  <a:pt x="31750" y="1371600"/>
                </a:lnTo>
                <a:lnTo>
                  <a:pt x="44450" y="1371600"/>
                </a:lnTo>
                <a:lnTo>
                  <a:pt x="44450" y="1358900"/>
                </a:lnTo>
                <a:close/>
              </a:path>
              <a:path w="76200" h="1473200">
                <a:moveTo>
                  <a:pt x="44450" y="1384300"/>
                </a:moveTo>
                <a:lnTo>
                  <a:pt x="31750" y="1384300"/>
                </a:lnTo>
                <a:lnTo>
                  <a:pt x="31750" y="1397000"/>
                </a:lnTo>
                <a:lnTo>
                  <a:pt x="44450" y="1397000"/>
                </a:lnTo>
                <a:lnTo>
                  <a:pt x="44450" y="1384300"/>
                </a:lnTo>
                <a:close/>
              </a:path>
              <a:path w="76200" h="1473200">
                <a:moveTo>
                  <a:pt x="44450" y="1409700"/>
                </a:moveTo>
                <a:lnTo>
                  <a:pt x="31750" y="1409700"/>
                </a:lnTo>
                <a:lnTo>
                  <a:pt x="31750" y="1422400"/>
                </a:lnTo>
                <a:lnTo>
                  <a:pt x="44450" y="1422400"/>
                </a:lnTo>
                <a:lnTo>
                  <a:pt x="44450" y="1409700"/>
                </a:lnTo>
                <a:close/>
              </a:path>
              <a:path w="76200" h="1473200">
                <a:moveTo>
                  <a:pt x="44450" y="1435100"/>
                </a:moveTo>
                <a:lnTo>
                  <a:pt x="31750" y="1435100"/>
                </a:lnTo>
                <a:lnTo>
                  <a:pt x="31750" y="1447800"/>
                </a:lnTo>
                <a:lnTo>
                  <a:pt x="44450" y="1447800"/>
                </a:lnTo>
                <a:lnTo>
                  <a:pt x="44450" y="1435100"/>
                </a:lnTo>
                <a:close/>
              </a:path>
              <a:path w="76200" h="1473200">
                <a:moveTo>
                  <a:pt x="44450" y="1460500"/>
                </a:moveTo>
                <a:lnTo>
                  <a:pt x="31750" y="1460500"/>
                </a:lnTo>
                <a:lnTo>
                  <a:pt x="31750" y="1473200"/>
                </a:lnTo>
                <a:lnTo>
                  <a:pt x="44450" y="1473200"/>
                </a:lnTo>
                <a:lnTo>
                  <a:pt x="44450" y="1460500"/>
                </a:lnTo>
                <a:close/>
              </a:path>
            </a:pathLst>
          </a:custGeom>
          <a:solidFill>
            <a:srgbClr val="BEBEBE"/>
          </a:solidFill>
        </p:spPr>
        <p:txBody>
          <a:bodyPr wrap="square" lIns="0" tIns="0" rIns="0" bIns="0" rtlCol="0"/>
          <a:lstStyle/>
          <a:p/>
        </p:txBody>
      </p:sp>
      <p:sp>
        <p:nvSpPr>
          <p:cNvPr id="97" name="object 97"/>
          <p:cNvSpPr/>
          <p:nvPr/>
        </p:nvSpPr>
        <p:spPr>
          <a:xfrm>
            <a:off x="7341107" y="2203704"/>
            <a:ext cx="76200" cy="1473200"/>
          </a:xfrm>
          <a:custGeom>
            <a:rect l="l" t="t" r="r" b="b"/>
            <a:pathLst>
              <a:path w="76200" h="1473200">
                <a:moveTo>
                  <a:pt x="31750" y="74921"/>
                </a:moveTo>
                <a:lnTo>
                  <a:pt x="31750" y="76200"/>
                </a:lnTo>
                <a:lnTo>
                  <a:pt x="38100" y="76200"/>
                </a:lnTo>
                <a:lnTo>
                  <a:pt x="31750" y="74921"/>
                </a:lnTo>
                <a:close/>
              </a:path>
              <a:path w="76200" h="1473200">
                <a:moveTo>
                  <a:pt x="44450" y="63500"/>
                </a:moveTo>
                <a:lnTo>
                  <a:pt x="31750" y="63500"/>
                </a:lnTo>
                <a:lnTo>
                  <a:pt x="31750" y="74921"/>
                </a:lnTo>
                <a:lnTo>
                  <a:pt x="38100" y="76200"/>
                </a:lnTo>
                <a:lnTo>
                  <a:pt x="44450" y="74921"/>
                </a:lnTo>
                <a:lnTo>
                  <a:pt x="44450" y="63500"/>
                </a:lnTo>
                <a:close/>
              </a:path>
              <a:path w="76200" h="1473200">
                <a:moveTo>
                  <a:pt x="44450" y="74921"/>
                </a:moveTo>
                <a:lnTo>
                  <a:pt x="38100" y="76200"/>
                </a:lnTo>
                <a:lnTo>
                  <a:pt x="44450" y="76200"/>
                </a:lnTo>
                <a:lnTo>
                  <a:pt x="44450" y="74921"/>
                </a:lnTo>
                <a:close/>
              </a:path>
              <a:path w="76200" h="1473200">
                <a:moveTo>
                  <a:pt x="38100" y="0"/>
                </a:moveTo>
                <a:lnTo>
                  <a:pt x="23252" y="2988"/>
                </a:lnTo>
                <a:lnTo>
                  <a:pt x="11144" y="11144"/>
                </a:lnTo>
                <a:lnTo>
                  <a:pt x="2988" y="23252"/>
                </a:lnTo>
                <a:lnTo>
                  <a:pt x="0" y="38100"/>
                </a:lnTo>
                <a:lnTo>
                  <a:pt x="2988" y="52947"/>
                </a:lnTo>
                <a:lnTo>
                  <a:pt x="11144" y="65055"/>
                </a:lnTo>
                <a:lnTo>
                  <a:pt x="23252" y="73211"/>
                </a:lnTo>
                <a:lnTo>
                  <a:pt x="31750" y="74921"/>
                </a:lnTo>
                <a:lnTo>
                  <a:pt x="31750" y="63500"/>
                </a:lnTo>
                <a:lnTo>
                  <a:pt x="66103" y="63500"/>
                </a:lnTo>
                <a:lnTo>
                  <a:pt x="73211" y="52947"/>
                </a:lnTo>
                <a:lnTo>
                  <a:pt x="73643" y="50800"/>
                </a:lnTo>
                <a:lnTo>
                  <a:pt x="31750" y="50800"/>
                </a:lnTo>
                <a:lnTo>
                  <a:pt x="31750" y="38100"/>
                </a:lnTo>
                <a:lnTo>
                  <a:pt x="76200" y="38100"/>
                </a:lnTo>
                <a:lnTo>
                  <a:pt x="73211" y="23252"/>
                </a:lnTo>
                <a:lnTo>
                  <a:pt x="65055" y="11144"/>
                </a:lnTo>
                <a:lnTo>
                  <a:pt x="52947" y="2988"/>
                </a:lnTo>
                <a:lnTo>
                  <a:pt x="38100" y="0"/>
                </a:lnTo>
                <a:close/>
              </a:path>
              <a:path w="76200" h="1473200">
                <a:moveTo>
                  <a:pt x="66103" y="63500"/>
                </a:moveTo>
                <a:lnTo>
                  <a:pt x="44450" y="63500"/>
                </a:lnTo>
                <a:lnTo>
                  <a:pt x="44450" y="74921"/>
                </a:lnTo>
                <a:lnTo>
                  <a:pt x="52947" y="73211"/>
                </a:lnTo>
                <a:lnTo>
                  <a:pt x="65055" y="65055"/>
                </a:lnTo>
                <a:lnTo>
                  <a:pt x="66103" y="63500"/>
                </a:lnTo>
                <a:close/>
              </a:path>
              <a:path w="76200" h="1473200">
                <a:moveTo>
                  <a:pt x="44450" y="38100"/>
                </a:moveTo>
                <a:lnTo>
                  <a:pt x="31750" y="38100"/>
                </a:lnTo>
                <a:lnTo>
                  <a:pt x="31750" y="50800"/>
                </a:lnTo>
                <a:lnTo>
                  <a:pt x="44450" y="50800"/>
                </a:lnTo>
                <a:lnTo>
                  <a:pt x="44450" y="38100"/>
                </a:lnTo>
                <a:close/>
              </a:path>
              <a:path w="76200" h="1473200">
                <a:moveTo>
                  <a:pt x="76200" y="38100"/>
                </a:moveTo>
                <a:lnTo>
                  <a:pt x="44450" y="38100"/>
                </a:lnTo>
                <a:lnTo>
                  <a:pt x="44450" y="50800"/>
                </a:lnTo>
                <a:lnTo>
                  <a:pt x="73643" y="50800"/>
                </a:lnTo>
                <a:lnTo>
                  <a:pt x="76200" y="38100"/>
                </a:lnTo>
                <a:close/>
              </a:path>
              <a:path w="76200" h="1473200">
                <a:moveTo>
                  <a:pt x="44450" y="88900"/>
                </a:moveTo>
                <a:lnTo>
                  <a:pt x="31750" y="88900"/>
                </a:lnTo>
                <a:lnTo>
                  <a:pt x="31750" y="101600"/>
                </a:lnTo>
                <a:lnTo>
                  <a:pt x="44450" y="101600"/>
                </a:lnTo>
                <a:lnTo>
                  <a:pt x="44450" y="88900"/>
                </a:lnTo>
                <a:close/>
              </a:path>
              <a:path w="76200" h="1473200">
                <a:moveTo>
                  <a:pt x="44450" y="114300"/>
                </a:moveTo>
                <a:lnTo>
                  <a:pt x="31750" y="114300"/>
                </a:lnTo>
                <a:lnTo>
                  <a:pt x="31750" y="127000"/>
                </a:lnTo>
                <a:lnTo>
                  <a:pt x="44450" y="127000"/>
                </a:lnTo>
                <a:lnTo>
                  <a:pt x="44450" y="114300"/>
                </a:lnTo>
                <a:close/>
              </a:path>
              <a:path w="76200" h="1473200">
                <a:moveTo>
                  <a:pt x="44450" y="139700"/>
                </a:moveTo>
                <a:lnTo>
                  <a:pt x="31750" y="139700"/>
                </a:lnTo>
                <a:lnTo>
                  <a:pt x="31750" y="152400"/>
                </a:lnTo>
                <a:lnTo>
                  <a:pt x="44450" y="152400"/>
                </a:lnTo>
                <a:lnTo>
                  <a:pt x="44450" y="139700"/>
                </a:lnTo>
                <a:close/>
              </a:path>
              <a:path w="76200" h="1473200">
                <a:moveTo>
                  <a:pt x="44450" y="165100"/>
                </a:moveTo>
                <a:lnTo>
                  <a:pt x="31750" y="165100"/>
                </a:lnTo>
                <a:lnTo>
                  <a:pt x="31750" y="177800"/>
                </a:lnTo>
                <a:lnTo>
                  <a:pt x="44450" y="177800"/>
                </a:lnTo>
                <a:lnTo>
                  <a:pt x="44450" y="165100"/>
                </a:lnTo>
                <a:close/>
              </a:path>
              <a:path w="76200" h="1473200">
                <a:moveTo>
                  <a:pt x="44450" y="190500"/>
                </a:moveTo>
                <a:lnTo>
                  <a:pt x="31750" y="190500"/>
                </a:lnTo>
                <a:lnTo>
                  <a:pt x="31750" y="203200"/>
                </a:lnTo>
                <a:lnTo>
                  <a:pt x="44450" y="203200"/>
                </a:lnTo>
                <a:lnTo>
                  <a:pt x="44450" y="190500"/>
                </a:lnTo>
                <a:close/>
              </a:path>
              <a:path w="76200" h="1473200">
                <a:moveTo>
                  <a:pt x="44450" y="215900"/>
                </a:moveTo>
                <a:lnTo>
                  <a:pt x="31750" y="215900"/>
                </a:lnTo>
                <a:lnTo>
                  <a:pt x="31750" y="228600"/>
                </a:lnTo>
                <a:lnTo>
                  <a:pt x="44450" y="228600"/>
                </a:lnTo>
                <a:lnTo>
                  <a:pt x="44450" y="215900"/>
                </a:lnTo>
                <a:close/>
              </a:path>
              <a:path w="76200" h="1473200">
                <a:moveTo>
                  <a:pt x="44450" y="241300"/>
                </a:moveTo>
                <a:lnTo>
                  <a:pt x="31750" y="241300"/>
                </a:lnTo>
                <a:lnTo>
                  <a:pt x="31750" y="254000"/>
                </a:lnTo>
                <a:lnTo>
                  <a:pt x="44450" y="254000"/>
                </a:lnTo>
                <a:lnTo>
                  <a:pt x="44450" y="241300"/>
                </a:lnTo>
                <a:close/>
              </a:path>
              <a:path w="76200" h="1473200">
                <a:moveTo>
                  <a:pt x="44450" y="266700"/>
                </a:moveTo>
                <a:lnTo>
                  <a:pt x="31750" y="266700"/>
                </a:lnTo>
                <a:lnTo>
                  <a:pt x="31750" y="279400"/>
                </a:lnTo>
                <a:lnTo>
                  <a:pt x="44450" y="279400"/>
                </a:lnTo>
                <a:lnTo>
                  <a:pt x="44450" y="266700"/>
                </a:lnTo>
                <a:close/>
              </a:path>
              <a:path w="76200" h="1473200">
                <a:moveTo>
                  <a:pt x="44450" y="292100"/>
                </a:moveTo>
                <a:lnTo>
                  <a:pt x="31750" y="292100"/>
                </a:lnTo>
                <a:lnTo>
                  <a:pt x="31750" y="304800"/>
                </a:lnTo>
                <a:lnTo>
                  <a:pt x="44450" y="304800"/>
                </a:lnTo>
                <a:lnTo>
                  <a:pt x="44450" y="292100"/>
                </a:lnTo>
                <a:close/>
              </a:path>
              <a:path w="76200" h="1473200">
                <a:moveTo>
                  <a:pt x="44450" y="317500"/>
                </a:moveTo>
                <a:lnTo>
                  <a:pt x="31750" y="317500"/>
                </a:lnTo>
                <a:lnTo>
                  <a:pt x="31750" y="330200"/>
                </a:lnTo>
                <a:lnTo>
                  <a:pt x="44450" y="330200"/>
                </a:lnTo>
                <a:lnTo>
                  <a:pt x="44450" y="317500"/>
                </a:lnTo>
                <a:close/>
              </a:path>
              <a:path w="76200" h="1473200">
                <a:moveTo>
                  <a:pt x="44450" y="342900"/>
                </a:moveTo>
                <a:lnTo>
                  <a:pt x="31750" y="342900"/>
                </a:lnTo>
                <a:lnTo>
                  <a:pt x="31750" y="355600"/>
                </a:lnTo>
                <a:lnTo>
                  <a:pt x="44450" y="355600"/>
                </a:lnTo>
                <a:lnTo>
                  <a:pt x="44450" y="342900"/>
                </a:lnTo>
                <a:close/>
              </a:path>
              <a:path w="76200" h="1473200">
                <a:moveTo>
                  <a:pt x="44450" y="368300"/>
                </a:moveTo>
                <a:lnTo>
                  <a:pt x="31750" y="368300"/>
                </a:lnTo>
                <a:lnTo>
                  <a:pt x="31750" y="381000"/>
                </a:lnTo>
                <a:lnTo>
                  <a:pt x="44450" y="381000"/>
                </a:lnTo>
                <a:lnTo>
                  <a:pt x="44450" y="368300"/>
                </a:lnTo>
                <a:close/>
              </a:path>
              <a:path w="76200" h="1473200">
                <a:moveTo>
                  <a:pt x="44450" y="393700"/>
                </a:moveTo>
                <a:lnTo>
                  <a:pt x="31750" y="393700"/>
                </a:lnTo>
                <a:lnTo>
                  <a:pt x="31750" y="406400"/>
                </a:lnTo>
                <a:lnTo>
                  <a:pt x="44450" y="406400"/>
                </a:lnTo>
                <a:lnTo>
                  <a:pt x="44450" y="393700"/>
                </a:lnTo>
                <a:close/>
              </a:path>
              <a:path w="76200" h="1473200">
                <a:moveTo>
                  <a:pt x="44450" y="419100"/>
                </a:moveTo>
                <a:lnTo>
                  <a:pt x="31750" y="419100"/>
                </a:lnTo>
                <a:lnTo>
                  <a:pt x="31750" y="431800"/>
                </a:lnTo>
                <a:lnTo>
                  <a:pt x="44450" y="431800"/>
                </a:lnTo>
                <a:lnTo>
                  <a:pt x="44450" y="419100"/>
                </a:lnTo>
                <a:close/>
              </a:path>
              <a:path w="76200" h="1473200">
                <a:moveTo>
                  <a:pt x="44450" y="444500"/>
                </a:moveTo>
                <a:lnTo>
                  <a:pt x="31750" y="444500"/>
                </a:lnTo>
                <a:lnTo>
                  <a:pt x="31750" y="457200"/>
                </a:lnTo>
                <a:lnTo>
                  <a:pt x="44450" y="457200"/>
                </a:lnTo>
                <a:lnTo>
                  <a:pt x="44450" y="444500"/>
                </a:lnTo>
                <a:close/>
              </a:path>
              <a:path w="76200" h="1473200">
                <a:moveTo>
                  <a:pt x="44450" y="469900"/>
                </a:moveTo>
                <a:lnTo>
                  <a:pt x="31750" y="469900"/>
                </a:lnTo>
                <a:lnTo>
                  <a:pt x="31750" y="482600"/>
                </a:lnTo>
                <a:lnTo>
                  <a:pt x="44450" y="482600"/>
                </a:lnTo>
                <a:lnTo>
                  <a:pt x="44450" y="469900"/>
                </a:lnTo>
                <a:close/>
              </a:path>
              <a:path w="76200" h="1473200">
                <a:moveTo>
                  <a:pt x="44450" y="495300"/>
                </a:moveTo>
                <a:lnTo>
                  <a:pt x="31750" y="495300"/>
                </a:lnTo>
                <a:lnTo>
                  <a:pt x="31750" y="508000"/>
                </a:lnTo>
                <a:lnTo>
                  <a:pt x="44450" y="508000"/>
                </a:lnTo>
                <a:lnTo>
                  <a:pt x="44450" y="495300"/>
                </a:lnTo>
                <a:close/>
              </a:path>
              <a:path w="76200" h="1473200">
                <a:moveTo>
                  <a:pt x="44450" y="520700"/>
                </a:moveTo>
                <a:lnTo>
                  <a:pt x="31750" y="520700"/>
                </a:lnTo>
                <a:lnTo>
                  <a:pt x="31750" y="533400"/>
                </a:lnTo>
                <a:lnTo>
                  <a:pt x="44450" y="533400"/>
                </a:lnTo>
                <a:lnTo>
                  <a:pt x="44450" y="520700"/>
                </a:lnTo>
                <a:close/>
              </a:path>
              <a:path w="76200" h="1473200">
                <a:moveTo>
                  <a:pt x="44450" y="546100"/>
                </a:moveTo>
                <a:lnTo>
                  <a:pt x="31750" y="546100"/>
                </a:lnTo>
                <a:lnTo>
                  <a:pt x="31750" y="558800"/>
                </a:lnTo>
                <a:lnTo>
                  <a:pt x="44450" y="558800"/>
                </a:lnTo>
                <a:lnTo>
                  <a:pt x="44450" y="546100"/>
                </a:lnTo>
                <a:close/>
              </a:path>
              <a:path w="76200" h="1473200">
                <a:moveTo>
                  <a:pt x="44450" y="571500"/>
                </a:moveTo>
                <a:lnTo>
                  <a:pt x="31750" y="571500"/>
                </a:lnTo>
                <a:lnTo>
                  <a:pt x="31750" y="584200"/>
                </a:lnTo>
                <a:lnTo>
                  <a:pt x="44450" y="584200"/>
                </a:lnTo>
                <a:lnTo>
                  <a:pt x="44450" y="571500"/>
                </a:lnTo>
                <a:close/>
              </a:path>
              <a:path w="76200" h="1473200">
                <a:moveTo>
                  <a:pt x="44450" y="596900"/>
                </a:moveTo>
                <a:lnTo>
                  <a:pt x="31750" y="596900"/>
                </a:lnTo>
                <a:lnTo>
                  <a:pt x="31750" y="609600"/>
                </a:lnTo>
                <a:lnTo>
                  <a:pt x="44450" y="609600"/>
                </a:lnTo>
                <a:lnTo>
                  <a:pt x="44450" y="596900"/>
                </a:lnTo>
                <a:close/>
              </a:path>
              <a:path w="76200" h="1473200">
                <a:moveTo>
                  <a:pt x="44450" y="622300"/>
                </a:moveTo>
                <a:lnTo>
                  <a:pt x="31750" y="622300"/>
                </a:lnTo>
                <a:lnTo>
                  <a:pt x="31750" y="635000"/>
                </a:lnTo>
                <a:lnTo>
                  <a:pt x="44450" y="635000"/>
                </a:lnTo>
                <a:lnTo>
                  <a:pt x="44450" y="622300"/>
                </a:lnTo>
                <a:close/>
              </a:path>
              <a:path w="76200" h="1473200">
                <a:moveTo>
                  <a:pt x="44450" y="647700"/>
                </a:moveTo>
                <a:lnTo>
                  <a:pt x="31750" y="647700"/>
                </a:lnTo>
                <a:lnTo>
                  <a:pt x="31750" y="660400"/>
                </a:lnTo>
                <a:lnTo>
                  <a:pt x="44450" y="660400"/>
                </a:lnTo>
                <a:lnTo>
                  <a:pt x="44450" y="647700"/>
                </a:lnTo>
                <a:close/>
              </a:path>
              <a:path w="76200" h="1473200">
                <a:moveTo>
                  <a:pt x="44450" y="673100"/>
                </a:moveTo>
                <a:lnTo>
                  <a:pt x="31750" y="673100"/>
                </a:lnTo>
                <a:lnTo>
                  <a:pt x="31750" y="685800"/>
                </a:lnTo>
                <a:lnTo>
                  <a:pt x="44450" y="685800"/>
                </a:lnTo>
                <a:lnTo>
                  <a:pt x="44450" y="673100"/>
                </a:lnTo>
                <a:close/>
              </a:path>
              <a:path w="76200" h="1473200">
                <a:moveTo>
                  <a:pt x="44450" y="698500"/>
                </a:moveTo>
                <a:lnTo>
                  <a:pt x="31750" y="698500"/>
                </a:lnTo>
                <a:lnTo>
                  <a:pt x="31750" y="711200"/>
                </a:lnTo>
                <a:lnTo>
                  <a:pt x="44450" y="711200"/>
                </a:lnTo>
                <a:lnTo>
                  <a:pt x="44450" y="698500"/>
                </a:lnTo>
                <a:close/>
              </a:path>
              <a:path w="76200" h="1473200">
                <a:moveTo>
                  <a:pt x="44450" y="723900"/>
                </a:moveTo>
                <a:lnTo>
                  <a:pt x="31750" y="723900"/>
                </a:lnTo>
                <a:lnTo>
                  <a:pt x="31750" y="736600"/>
                </a:lnTo>
                <a:lnTo>
                  <a:pt x="44450" y="736600"/>
                </a:lnTo>
                <a:lnTo>
                  <a:pt x="44450" y="723900"/>
                </a:lnTo>
                <a:close/>
              </a:path>
              <a:path w="76200" h="1473200">
                <a:moveTo>
                  <a:pt x="44450" y="749300"/>
                </a:moveTo>
                <a:lnTo>
                  <a:pt x="31750" y="749300"/>
                </a:lnTo>
                <a:lnTo>
                  <a:pt x="31750" y="762000"/>
                </a:lnTo>
                <a:lnTo>
                  <a:pt x="44450" y="762000"/>
                </a:lnTo>
                <a:lnTo>
                  <a:pt x="44450" y="749300"/>
                </a:lnTo>
                <a:close/>
              </a:path>
              <a:path w="76200" h="1473200">
                <a:moveTo>
                  <a:pt x="44450" y="774700"/>
                </a:moveTo>
                <a:lnTo>
                  <a:pt x="31750" y="774700"/>
                </a:lnTo>
                <a:lnTo>
                  <a:pt x="31750" y="787400"/>
                </a:lnTo>
                <a:lnTo>
                  <a:pt x="44450" y="787400"/>
                </a:lnTo>
                <a:lnTo>
                  <a:pt x="44450" y="774700"/>
                </a:lnTo>
                <a:close/>
              </a:path>
              <a:path w="76200" h="1473200">
                <a:moveTo>
                  <a:pt x="44450" y="800100"/>
                </a:moveTo>
                <a:lnTo>
                  <a:pt x="31750" y="800100"/>
                </a:lnTo>
                <a:lnTo>
                  <a:pt x="31750" y="812800"/>
                </a:lnTo>
                <a:lnTo>
                  <a:pt x="44450" y="812800"/>
                </a:lnTo>
                <a:lnTo>
                  <a:pt x="44450" y="800100"/>
                </a:lnTo>
                <a:close/>
              </a:path>
              <a:path w="76200" h="1473200">
                <a:moveTo>
                  <a:pt x="44450" y="825500"/>
                </a:moveTo>
                <a:lnTo>
                  <a:pt x="31750" y="825500"/>
                </a:lnTo>
                <a:lnTo>
                  <a:pt x="31750" y="838200"/>
                </a:lnTo>
                <a:lnTo>
                  <a:pt x="44450" y="838200"/>
                </a:lnTo>
                <a:lnTo>
                  <a:pt x="44450" y="825500"/>
                </a:lnTo>
                <a:close/>
              </a:path>
              <a:path w="76200" h="1473200">
                <a:moveTo>
                  <a:pt x="44450" y="850900"/>
                </a:moveTo>
                <a:lnTo>
                  <a:pt x="31750" y="850900"/>
                </a:lnTo>
                <a:lnTo>
                  <a:pt x="31750" y="863600"/>
                </a:lnTo>
                <a:lnTo>
                  <a:pt x="44450" y="863600"/>
                </a:lnTo>
                <a:lnTo>
                  <a:pt x="44450" y="850900"/>
                </a:lnTo>
                <a:close/>
              </a:path>
              <a:path w="76200" h="1473200">
                <a:moveTo>
                  <a:pt x="44450" y="876300"/>
                </a:moveTo>
                <a:lnTo>
                  <a:pt x="31750" y="876300"/>
                </a:lnTo>
                <a:lnTo>
                  <a:pt x="31750" y="889000"/>
                </a:lnTo>
                <a:lnTo>
                  <a:pt x="44450" y="889000"/>
                </a:lnTo>
                <a:lnTo>
                  <a:pt x="44450" y="876300"/>
                </a:lnTo>
                <a:close/>
              </a:path>
              <a:path w="76200" h="1473200">
                <a:moveTo>
                  <a:pt x="44450" y="901700"/>
                </a:moveTo>
                <a:lnTo>
                  <a:pt x="31750" y="901700"/>
                </a:lnTo>
                <a:lnTo>
                  <a:pt x="31750" y="914400"/>
                </a:lnTo>
                <a:lnTo>
                  <a:pt x="44450" y="914400"/>
                </a:lnTo>
                <a:lnTo>
                  <a:pt x="44450" y="901700"/>
                </a:lnTo>
                <a:close/>
              </a:path>
              <a:path w="76200" h="1473200">
                <a:moveTo>
                  <a:pt x="44450" y="927100"/>
                </a:moveTo>
                <a:lnTo>
                  <a:pt x="31750" y="927100"/>
                </a:lnTo>
                <a:lnTo>
                  <a:pt x="31750" y="939800"/>
                </a:lnTo>
                <a:lnTo>
                  <a:pt x="44450" y="939800"/>
                </a:lnTo>
                <a:lnTo>
                  <a:pt x="44450" y="927100"/>
                </a:lnTo>
                <a:close/>
              </a:path>
              <a:path w="76200" h="1473200">
                <a:moveTo>
                  <a:pt x="44450" y="952500"/>
                </a:moveTo>
                <a:lnTo>
                  <a:pt x="31750" y="952500"/>
                </a:lnTo>
                <a:lnTo>
                  <a:pt x="31750" y="965200"/>
                </a:lnTo>
                <a:lnTo>
                  <a:pt x="44450" y="965200"/>
                </a:lnTo>
                <a:lnTo>
                  <a:pt x="44450" y="952500"/>
                </a:lnTo>
                <a:close/>
              </a:path>
              <a:path w="76200" h="1473200">
                <a:moveTo>
                  <a:pt x="44450" y="977900"/>
                </a:moveTo>
                <a:lnTo>
                  <a:pt x="31750" y="977900"/>
                </a:lnTo>
                <a:lnTo>
                  <a:pt x="31750" y="990600"/>
                </a:lnTo>
                <a:lnTo>
                  <a:pt x="44450" y="990600"/>
                </a:lnTo>
                <a:lnTo>
                  <a:pt x="44450" y="977900"/>
                </a:lnTo>
                <a:close/>
              </a:path>
              <a:path w="76200" h="1473200">
                <a:moveTo>
                  <a:pt x="44450" y="1003300"/>
                </a:moveTo>
                <a:lnTo>
                  <a:pt x="31750" y="1003300"/>
                </a:lnTo>
                <a:lnTo>
                  <a:pt x="31750" y="1016000"/>
                </a:lnTo>
                <a:lnTo>
                  <a:pt x="44450" y="1016000"/>
                </a:lnTo>
                <a:lnTo>
                  <a:pt x="44450" y="1003300"/>
                </a:lnTo>
                <a:close/>
              </a:path>
              <a:path w="76200" h="1473200">
                <a:moveTo>
                  <a:pt x="44450" y="1028700"/>
                </a:moveTo>
                <a:lnTo>
                  <a:pt x="31750" y="1028700"/>
                </a:lnTo>
                <a:lnTo>
                  <a:pt x="31750" y="1041400"/>
                </a:lnTo>
                <a:lnTo>
                  <a:pt x="44450" y="1041400"/>
                </a:lnTo>
                <a:lnTo>
                  <a:pt x="44450" y="1028700"/>
                </a:lnTo>
                <a:close/>
              </a:path>
              <a:path w="76200" h="1473200">
                <a:moveTo>
                  <a:pt x="44450" y="1054100"/>
                </a:moveTo>
                <a:lnTo>
                  <a:pt x="31750" y="1054100"/>
                </a:lnTo>
                <a:lnTo>
                  <a:pt x="31750" y="1066800"/>
                </a:lnTo>
                <a:lnTo>
                  <a:pt x="44450" y="1066800"/>
                </a:lnTo>
                <a:lnTo>
                  <a:pt x="44450" y="1054100"/>
                </a:lnTo>
                <a:close/>
              </a:path>
              <a:path w="76200" h="1473200">
                <a:moveTo>
                  <a:pt x="44450" y="1079500"/>
                </a:moveTo>
                <a:lnTo>
                  <a:pt x="31750" y="1079500"/>
                </a:lnTo>
                <a:lnTo>
                  <a:pt x="31750" y="1092200"/>
                </a:lnTo>
                <a:lnTo>
                  <a:pt x="44450" y="1092200"/>
                </a:lnTo>
                <a:lnTo>
                  <a:pt x="44450" y="1079500"/>
                </a:lnTo>
                <a:close/>
              </a:path>
              <a:path w="76200" h="1473200">
                <a:moveTo>
                  <a:pt x="44450" y="1104900"/>
                </a:moveTo>
                <a:lnTo>
                  <a:pt x="31750" y="1104900"/>
                </a:lnTo>
                <a:lnTo>
                  <a:pt x="31750" y="1117600"/>
                </a:lnTo>
                <a:lnTo>
                  <a:pt x="44450" y="1117600"/>
                </a:lnTo>
                <a:lnTo>
                  <a:pt x="44450" y="1104900"/>
                </a:lnTo>
                <a:close/>
              </a:path>
              <a:path w="76200" h="1473200">
                <a:moveTo>
                  <a:pt x="44450" y="1130300"/>
                </a:moveTo>
                <a:lnTo>
                  <a:pt x="31750" y="1130300"/>
                </a:lnTo>
                <a:lnTo>
                  <a:pt x="31750" y="1143000"/>
                </a:lnTo>
                <a:lnTo>
                  <a:pt x="44450" y="1143000"/>
                </a:lnTo>
                <a:lnTo>
                  <a:pt x="44450" y="1130300"/>
                </a:lnTo>
                <a:close/>
              </a:path>
              <a:path w="76200" h="1473200">
                <a:moveTo>
                  <a:pt x="44450" y="1155700"/>
                </a:moveTo>
                <a:lnTo>
                  <a:pt x="31750" y="1155700"/>
                </a:lnTo>
                <a:lnTo>
                  <a:pt x="31750" y="1168400"/>
                </a:lnTo>
                <a:lnTo>
                  <a:pt x="44450" y="1168400"/>
                </a:lnTo>
                <a:lnTo>
                  <a:pt x="44450" y="1155700"/>
                </a:lnTo>
                <a:close/>
              </a:path>
              <a:path w="76200" h="1473200">
                <a:moveTo>
                  <a:pt x="44450" y="1181100"/>
                </a:moveTo>
                <a:lnTo>
                  <a:pt x="31750" y="1181100"/>
                </a:lnTo>
                <a:lnTo>
                  <a:pt x="31750" y="1193800"/>
                </a:lnTo>
                <a:lnTo>
                  <a:pt x="44450" y="1193800"/>
                </a:lnTo>
                <a:lnTo>
                  <a:pt x="44450" y="1181100"/>
                </a:lnTo>
                <a:close/>
              </a:path>
              <a:path w="76200" h="1473200">
                <a:moveTo>
                  <a:pt x="44450" y="1206500"/>
                </a:moveTo>
                <a:lnTo>
                  <a:pt x="31750" y="1206500"/>
                </a:lnTo>
                <a:lnTo>
                  <a:pt x="31750" y="1219200"/>
                </a:lnTo>
                <a:lnTo>
                  <a:pt x="44450" y="1219200"/>
                </a:lnTo>
                <a:lnTo>
                  <a:pt x="44450" y="1206500"/>
                </a:lnTo>
                <a:close/>
              </a:path>
              <a:path w="76200" h="1473200">
                <a:moveTo>
                  <a:pt x="44450" y="1231900"/>
                </a:moveTo>
                <a:lnTo>
                  <a:pt x="31750" y="1231900"/>
                </a:lnTo>
                <a:lnTo>
                  <a:pt x="31750" y="1244600"/>
                </a:lnTo>
                <a:lnTo>
                  <a:pt x="44450" y="1244600"/>
                </a:lnTo>
                <a:lnTo>
                  <a:pt x="44450" y="1231900"/>
                </a:lnTo>
                <a:close/>
              </a:path>
              <a:path w="76200" h="1473200">
                <a:moveTo>
                  <a:pt x="44450" y="1257300"/>
                </a:moveTo>
                <a:lnTo>
                  <a:pt x="31750" y="1257300"/>
                </a:lnTo>
                <a:lnTo>
                  <a:pt x="31750" y="1270000"/>
                </a:lnTo>
                <a:lnTo>
                  <a:pt x="44450" y="1270000"/>
                </a:lnTo>
                <a:lnTo>
                  <a:pt x="44450" y="1257300"/>
                </a:lnTo>
                <a:close/>
              </a:path>
              <a:path w="76200" h="1473200">
                <a:moveTo>
                  <a:pt x="44450" y="1282700"/>
                </a:moveTo>
                <a:lnTo>
                  <a:pt x="31750" y="1282700"/>
                </a:lnTo>
                <a:lnTo>
                  <a:pt x="31750" y="1295400"/>
                </a:lnTo>
                <a:lnTo>
                  <a:pt x="44450" y="1295400"/>
                </a:lnTo>
                <a:lnTo>
                  <a:pt x="44450" y="1282700"/>
                </a:lnTo>
                <a:close/>
              </a:path>
              <a:path w="76200" h="1473200">
                <a:moveTo>
                  <a:pt x="44450" y="1308100"/>
                </a:moveTo>
                <a:lnTo>
                  <a:pt x="31750" y="1308100"/>
                </a:lnTo>
                <a:lnTo>
                  <a:pt x="31750" y="1320800"/>
                </a:lnTo>
                <a:lnTo>
                  <a:pt x="44450" y="1320800"/>
                </a:lnTo>
                <a:lnTo>
                  <a:pt x="44450" y="1308100"/>
                </a:lnTo>
                <a:close/>
              </a:path>
              <a:path w="76200" h="1473200">
                <a:moveTo>
                  <a:pt x="44450" y="1333500"/>
                </a:moveTo>
                <a:lnTo>
                  <a:pt x="31750" y="1333500"/>
                </a:lnTo>
                <a:lnTo>
                  <a:pt x="31750" y="1346200"/>
                </a:lnTo>
                <a:lnTo>
                  <a:pt x="44450" y="1346200"/>
                </a:lnTo>
                <a:lnTo>
                  <a:pt x="44450" y="1333500"/>
                </a:lnTo>
                <a:close/>
              </a:path>
              <a:path w="76200" h="1473200">
                <a:moveTo>
                  <a:pt x="44450" y="1358900"/>
                </a:moveTo>
                <a:lnTo>
                  <a:pt x="31750" y="1358900"/>
                </a:lnTo>
                <a:lnTo>
                  <a:pt x="31750" y="1371600"/>
                </a:lnTo>
                <a:lnTo>
                  <a:pt x="44450" y="1371600"/>
                </a:lnTo>
                <a:lnTo>
                  <a:pt x="44450" y="1358900"/>
                </a:lnTo>
                <a:close/>
              </a:path>
              <a:path w="76200" h="1473200">
                <a:moveTo>
                  <a:pt x="44450" y="1384300"/>
                </a:moveTo>
                <a:lnTo>
                  <a:pt x="31750" y="1384300"/>
                </a:lnTo>
                <a:lnTo>
                  <a:pt x="31750" y="1397000"/>
                </a:lnTo>
                <a:lnTo>
                  <a:pt x="44450" y="1397000"/>
                </a:lnTo>
                <a:lnTo>
                  <a:pt x="44450" y="1384300"/>
                </a:lnTo>
                <a:close/>
              </a:path>
              <a:path w="76200" h="1473200">
                <a:moveTo>
                  <a:pt x="44450" y="1409700"/>
                </a:moveTo>
                <a:lnTo>
                  <a:pt x="31750" y="1409700"/>
                </a:lnTo>
                <a:lnTo>
                  <a:pt x="31750" y="1422400"/>
                </a:lnTo>
                <a:lnTo>
                  <a:pt x="44450" y="1422400"/>
                </a:lnTo>
                <a:lnTo>
                  <a:pt x="44450" y="1409700"/>
                </a:lnTo>
                <a:close/>
              </a:path>
              <a:path w="76200" h="1473200">
                <a:moveTo>
                  <a:pt x="44450" y="1435100"/>
                </a:moveTo>
                <a:lnTo>
                  <a:pt x="31750" y="1435100"/>
                </a:lnTo>
                <a:lnTo>
                  <a:pt x="31750" y="1447800"/>
                </a:lnTo>
                <a:lnTo>
                  <a:pt x="44450" y="1447800"/>
                </a:lnTo>
                <a:lnTo>
                  <a:pt x="44450" y="1435100"/>
                </a:lnTo>
                <a:close/>
              </a:path>
              <a:path w="76200" h="1473200">
                <a:moveTo>
                  <a:pt x="44450" y="1460500"/>
                </a:moveTo>
                <a:lnTo>
                  <a:pt x="31750" y="1460500"/>
                </a:lnTo>
                <a:lnTo>
                  <a:pt x="31750" y="1473200"/>
                </a:lnTo>
                <a:lnTo>
                  <a:pt x="44450" y="1473200"/>
                </a:lnTo>
                <a:lnTo>
                  <a:pt x="44450" y="1460500"/>
                </a:lnTo>
                <a:close/>
              </a:path>
            </a:pathLst>
          </a:custGeom>
          <a:solidFill>
            <a:srgbClr val="BEBEBE"/>
          </a:solidFill>
        </p:spPr>
        <p:txBody>
          <a:bodyPr wrap="square" lIns="0" tIns="0" rIns="0" bIns="0" rtlCol="0"/>
          <a:lstStyle/>
          <a:p/>
        </p:txBody>
      </p:sp>
      <p:sp>
        <p:nvSpPr>
          <p:cNvPr id="98" name="object 98"/>
          <p:cNvSpPr/>
          <p:nvPr/>
        </p:nvSpPr>
        <p:spPr>
          <a:xfrm>
            <a:off x="1556003" y="1639823"/>
            <a:ext cx="452755" cy="367665"/>
          </a:xfrm>
          <a:custGeom>
            <a:rect l="l" t="t" r="r" b="b"/>
            <a:pathLst>
              <a:path w="452755" h="367664">
                <a:moveTo>
                  <a:pt x="444753" y="259206"/>
                </a:moveTo>
                <a:lnTo>
                  <a:pt x="8636" y="259206"/>
                </a:lnTo>
                <a:lnTo>
                  <a:pt x="0" y="265556"/>
                </a:lnTo>
                <a:lnTo>
                  <a:pt x="0" y="360299"/>
                </a:lnTo>
                <a:lnTo>
                  <a:pt x="8636" y="367284"/>
                </a:lnTo>
                <a:lnTo>
                  <a:pt x="444753" y="367284"/>
                </a:lnTo>
                <a:lnTo>
                  <a:pt x="452628" y="360299"/>
                </a:lnTo>
                <a:lnTo>
                  <a:pt x="452628" y="338836"/>
                </a:lnTo>
                <a:lnTo>
                  <a:pt x="35052" y="338836"/>
                </a:lnTo>
                <a:lnTo>
                  <a:pt x="35052" y="287654"/>
                </a:lnTo>
                <a:lnTo>
                  <a:pt x="452628" y="287654"/>
                </a:lnTo>
                <a:lnTo>
                  <a:pt x="452628" y="265556"/>
                </a:lnTo>
                <a:lnTo>
                  <a:pt x="444753" y="259206"/>
                </a:lnTo>
                <a:close/>
              </a:path>
              <a:path w="452755" h="367664">
                <a:moveTo>
                  <a:pt x="452628" y="287654"/>
                </a:moveTo>
                <a:lnTo>
                  <a:pt x="418210" y="287654"/>
                </a:lnTo>
                <a:lnTo>
                  <a:pt x="418210" y="338836"/>
                </a:lnTo>
                <a:lnTo>
                  <a:pt x="452628" y="338836"/>
                </a:lnTo>
                <a:lnTo>
                  <a:pt x="452628" y="287654"/>
                </a:lnTo>
                <a:close/>
              </a:path>
              <a:path w="452755" h="367664">
                <a:moveTo>
                  <a:pt x="278638" y="129539"/>
                </a:moveTo>
                <a:lnTo>
                  <a:pt x="8636" y="129539"/>
                </a:lnTo>
                <a:lnTo>
                  <a:pt x="0" y="136016"/>
                </a:lnTo>
                <a:lnTo>
                  <a:pt x="0" y="230759"/>
                </a:lnTo>
                <a:lnTo>
                  <a:pt x="8636" y="237109"/>
                </a:lnTo>
                <a:lnTo>
                  <a:pt x="278638" y="237109"/>
                </a:lnTo>
                <a:lnTo>
                  <a:pt x="286512" y="230759"/>
                </a:lnTo>
                <a:lnTo>
                  <a:pt x="286512" y="209168"/>
                </a:lnTo>
                <a:lnTo>
                  <a:pt x="35052" y="209168"/>
                </a:lnTo>
                <a:lnTo>
                  <a:pt x="35052" y="158114"/>
                </a:lnTo>
                <a:lnTo>
                  <a:pt x="286512" y="158114"/>
                </a:lnTo>
                <a:lnTo>
                  <a:pt x="286512" y="136016"/>
                </a:lnTo>
                <a:lnTo>
                  <a:pt x="278638" y="129539"/>
                </a:lnTo>
                <a:close/>
              </a:path>
              <a:path w="452755" h="367664">
                <a:moveTo>
                  <a:pt x="286512" y="158114"/>
                </a:moveTo>
                <a:lnTo>
                  <a:pt x="251333" y="158114"/>
                </a:lnTo>
                <a:lnTo>
                  <a:pt x="251333" y="209168"/>
                </a:lnTo>
                <a:lnTo>
                  <a:pt x="286512" y="209168"/>
                </a:lnTo>
                <a:lnTo>
                  <a:pt x="286512" y="158114"/>
                </a:lnTo>
                <a:close/>
              </a:path>
              <a:path w="452755" h="367664">
                <a:moveTo>
                  <a:pt x="112395" y="0"/>
                </a:moveTo>
                <a:lnTo>
                  <a:pt x="8636" y="0"/>
                </a:lnTo>
                <a:lnTo>
                  <a:pt x="0" y="6350"/>
                </a:lnTo>
                <a:lnTo>
                  <a:pt x="0" y="101091"/>
                </a:lnTo>
                <a:lnTo>
                  <a:pt x="8636" y="107568"/>
                </a:lnTo>
                <a:lnTo>
                  <a:pt x="112395" y="107568"/>
                </a:lnTo>
                <a:lnTo>
                  <a:pt x="120269" y="101091"/>
                </a:lnTo>
                <a:lnTo>
                  <a:pt x="120269" y="78993"/>
                </a:lnTo>
                <a:lnTo>
                  <a:pt x="35052" y="78993"/>
                </a:lnTo>
                <a:lnTo>
                  <a:pt x="35052" y="28448"/>
                </a:lnTo>
                <a:lnTo>
                  <a:pt x="120269" y="28448"/>
                </a:lnTo>
                <a:lnTo>
                  <a:pt x="120269" y="6350"/>
                </a:lnTo>
                <a:lnTo>
                  <a:pt x="112395" y="0"/>
                </a:lnTo>
                <a:close/>
              </a:path>
              <a:path w="452755" h="367664">
                <a:moveTo>
                  <a:pt x="120269" y="28448"/>
                </a:moveTo>
                <a:lnTo>
                  <a:pt x="85216" y="28448"/>
                </a:lnTo>
                <a:lnTo>
                  <a:pt x="85216" y="78993"/>
                </a:lnTo>
                <a:lnTo>
                  <a:pt x="120269" y="78993"/>
                </a:lnTo>
                <a:lnTo>
                  <a:pt x="120269" y="28448"/>
                </a:lnTo>
                <a:close/>
              </a:path>
            </a:pathLst>
          </a:custGeom>
          <a:solidFill>
            <a:srgbClr val="F38285"/>
          </a:solidFill>
        </p:spPr>
        <p:txBody>
          <a:bodyPr wrap="square" lIns="0" tIns="0" rIns="0" bIns="0" rtlCol="0"/>
          <a:lstStyle/>
          <a:p/>
        </p:txBody>
      </p:sp>
      <p:sp>
        <p:nvSpPr>
          <p:cNvPr id="99" name="object 99"/>
          <p:cNvSpPr txBox="1"/>
          <p:nvPr/>
        </p:nvSpPr>
        <p:spPr>
          <a:xfrm>
            <a:off x="8454643" y="1816100"/>
            <a:ext cx="231140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F38285"/>
                </a:solidFill>
                <a:latin typeface="微软雅黑"/>
                <a:cs typeface="微软雅黑"/>
              </a:rPr>
              <a:t>学历：大学本科以上，高学历特征</a:t>
            </a:r>
            <a:endParaRPr sz="1200">
              <a:latin typeface="微软雅黑"/>
              <a:cs typeface="微软雅黑"/>
            </a:endParaRPr>
          </a:p>
        </p:txBody>
      </p:sp>
      <p:sp>
        <p:nvSpPr>
          <p:cNvPr id="100" name="object 100"/>
          <p:cNvSpPr/>
          <p:nvPr/>
        </p:nvSpPr>
        <p:spPr>
          <a:xfrm>
            <a:off x="2020823" y="3877055"/>
            <a:ext cx="421005" cy="356870"/>
          </a:xfrm>
          <a:custGeom>
            <a:rect l="l" t="t" r="r" b="b"/>
            <a:pathLst>
              <a:path w="421005" h="356870">
                <a:moveTo>
                  <a:pt x="108712" y="0"/>
                </a:moveTo>
                <a:lnTo>
                  <a:pt x="65754" y="8302"/>
                </a:lnTo>
                <a:lnTo>
                  <a:pt x="29844" y="33274"/>
                </a:lnTo>
                <a:lnTo>
                  <a:pt x="7302" y="64944"/>
                </a:lnTo>
                <a:lnTo>
                  <a:pt x="0" y="100711"/>
                </a:lnTo>
                <a:lnTo>
                  <a:pt x="2039" y="120798"/>
                </a:lnTo>
                <a:lnTo>
                  <a:pt x="18645" y="164736"/>
                </a:lnTo>
                <a:lnTo>
                  <a:pt x="49137" y="209728"/>
                </a:lnTo>
                <a:lnTo>
                  <a:pt x="89086" y="254726"/>
                </a:lnTo>
                <a:lnTo>
                  <a:pt x="135534" y="297626"/>
                </a:lnTo>
                <a:lnTo>
                  <a:pt x="183100" y="337048"/>
                </a:lnTo>
                <a:lnTo>
                  <a:pt x="209169" y="356616"/>
                </a:lnTo>
                <a:lnTo>
                  <a:pt x="238240" y="334432"/>
                </a:lnTo>
                <a:lnTo>
                  <a:pt x="288428" y="293876"/>
                </a:lnTo>
                <a:lnTo>
                  <a:pt x="333930" y="252075"/>
                </a:lnTo>
                <a:lnTo>
                  <a:pt x="373364" y="207363"/>
                </a:lnTo>
                <a:lnTo>
                  <a:pt x="402461" y="161627"/>
                </a:lnTo>
                <a:lnTo>
                  <a:pt x="418601" y="114486"/>
                </a:lnTo>
                <a:lnTo>
                  <a:pt x="420624" y="91440"/>
                </a:lnTo>
                <a:lnTo>
                  <a:pt x="418423" y="76729"/>
                </a:lnTo>
                <a:lnTo>
                  <a:pt x="413563" y="65532"/>
                </a:lnTo>
                <a:lnTo>
                  <a:pt x="210312" y="65532"/>
                </a:lnTo>
                <a:lnTo>
                  <a:pt x="193240" y="41308"/>
                </a:lnTo>
                <a:lnTo>
                  <a:pt x="170703" y="20335"/>
                </a:lnTo>
                <a:lnTo>
                  <a:pt x="142571" y="5578"/>
                </a:lnTo>
                <a:lnTo>
                  <a:pt x="108712" y="0"/>
                </a:lnTo>
                <a:close/>
              </a:path>
              <a:path w="421005" h="356870">
                <a:moveTo>
                  <a:pt x="309499" y="889"/>
                </a:moveTo>
                <a:lnTo>
                  <a:pt x="277034" y="6328"/>
                </a:lnTo>
                <a:lnTo>
                  <a:pt x="249618" y="20780"/>
                </a:lnTo>
                <a:lnTo>
                  <a:pt x="227345" y="41447"/>
                </a:lnTo>
                <a:lnTo>
                  <a:pt x="210312" y="65532"/>
                </a:lnTo>
                <a:lnTo>
                  <a:pt x="413563" y="65532"/>
                </a:lnTo>
                <a:lnTo>
                  <a:pt x="387223" y="32385"/>
                </a:lnTo>
                <a:lnTo>
                  <a:pt x="350123" y="8636"/>
                </a:lnTo>
                <a:lnTo>
                  <a:pt x="309499" y="889"/>
                </a:lnTo>
                <a:close/>
              </a:path>
            </a:pathLst>
          </a:custGeom>
          <a:solidFill>
            <a:srgbClr val="F38285"/>
          </a:solidFill>
        </p:spPr>
        <p:txBody>
          <a:bodyPr wrap="square" lIns="0" tIns="0" rIns="0" bIns="0" rtlCol="0"/>
          <a:lstStyle/>
          <a:p/>
        </p:txBody>
      </p:sp>
      <p:sp>
        <p:nvSpPr>
          <p:cNvPr id="101" name="object 101"/>
          <p:cNvSpPr/>
          <p:nvPr/>
        </p:nvSpPr>
        <p:spPr>
          <a:xfrm>
            <a:off x="2255520" y="3916679"/>
            <a:ext cx="335280" cy="334010"/>
          </a:xfrm>
          <a:custGeom>
            <a:rect l="l" t="t" r="r" b="b"/>
            <a:pathLst>
              <a:path w="335280" h="334010">
                <a:moveTo>
                  <a:pt x="86613" y="0"/>
                </a:moveTo>
                <a:lnTo>
                  <a:pt x="37375" y="17520"/>
                </a:lnTo>
                <a:lnTo>
                  <a:pt x="5826" y="60721"/>
                </a:lnTo>
                <a:lnTo>
                  <a:pt x="0" y="94234"/>
                </a:lnTo>
                <a:lnTo>
                  <a:pt x="1613" y="113055"/>
                </a:lnTo>
                <a:lnTo>
                  <a:pt x="14841" y="154223"/>
                </a:lnTo>
                <a:lnTo>
                  <a:pt x="39185" y="196304"/>
                </a:lnTo>
                <a:lnTo>
                  <a:pt x="70979" y="238392"/>
                </a:lnTo>
                <a:lnTo>
                  <a:pt x="107955" y="278534"/>
                </a:lnTo>
                <a:lnTo>
                  <a:pt x="145877" y="315444"/>
                </a:lnTo>
                <a:lnTo>
                  <a:pt x="166624" y="333756"/>
                </a:lnTo>
                <a:lnTo>
                  <a:pt x="189841" y="312975"/>
                </a:lnTo>
                <a:lnTo>
                  <a:pt x="229846" y="275034"/>
                </a:lnTo>
                <a:lnTo>
                  <a:pt x="266136" y="235922"/>
                </a:lnTo>
                <a:lnTo>
                  <a:pt x="297568" y="194067"/>
                </a:lnTo>
                <a:lnTo>
                  <a:pt x="320760" y="151231"/>
                </a:lnTo>
                <a:lnTo>
                  <a:pt x="333662" y="107174"/>
                </a:lnTo>
                <a:lnTo>
                  <a:pt x="335280" y="85598"/>
                </a:lnTo>
                <a:lnTo>
                  <a:pt x="333523" y="71838"/>
                </a:lnTo>
                <a:lnTo>
                  <a:pt x="329642" y="61341"/>
                </a:lnTo>
                <a:lnTo>
                  <a:pt x="167640" y="61341"/>
                </a:lnTo>
                <a:lnTo>
                  <a:pt x="154050" y="38629"/>
                </a:lnTo>
                <a:lnTo>
                  <a:pt x="136080" y="19002"/>
                </a:lnTo>
                <a:lnTo>
                  <a:pt x="113633" y="5208"/>
                </a:lnTo>
                <a:lnTo>
                  <a:pt x="86613" y="0"/>
                </a:lnTo>
                <a:close/>
              </a:path>
              <a:path w="335280" h="334010">
                <a:moveTo>
                  <a:pt x="246634" y="889"/>
                </a:moveTo>
                <a:lnTo>
                  <a:pt x="220789" y="5959"/>
                </a:lnTo>
                <a:lnTo>
                  <a:pt x="198945" y="19446"/>
                </a:lnTo>
                <a:lnTo>
                  <a:pt x="181197" y="38768"/>
                </a:lnTo>
                <a:lnTo>
                  <a:pt x="167640" y="61341"/>
                </a:lnTo>
                <a:lnTo>
                  <a:pt x="329642" y="61341"/>
                </a:lnTo>
                <a:lnTo>
                  <a:pt x="294104" y="17283"/>
                </a:lnTo>
                <a:lnTo>
                  <a:pt x="246634" y="889"/>
                </a:lnTo>
                <a:close/>
              </a:path>
            </a:pathLst>
          </a:custGeom>
          <a:solidFill>
            <a:srgbClr val="F38285"/>
          </a:solidFill>
        </p:spPr>
        <p:txBody>
          <a:bodyPr wrap="square" lIns="0" tIns="0" rIns="0" bIns="0" rtlCol="0"/>
          <a:lstStyle/>
          <a:p/>
        </p:txBody>
      </p:sp>
      <p:sp>
        <p:nvSpPr>
          <p:cNvPr id="102" name="object 102"/>
          <p:cNvSpPr/>
          <p:nvPr/>
        </p:nvSpPr>
        <p:spPr>
          <a:xfrm>
            <a:off x="2255520" y="3916679"/>
            <a:ext cx="335280" cy="334010"/>
          </a:xfrm>
          <a:custGeom>
            <a:rect l="l" t="t" r="r" b="b"/>
            <a:pathLst>
              <a:path w="335280" h="334010">
                <a:moveTo>
                  <a:pt x="167640" y="61341"/>
                </a:moveTo>
                <a:lnTo>
                  <a:pt x="198945" y="19446"/>
                </a:lnTo>
                <a:lnTo>
                  <a:pt x="246634" y="889"/>
                </a:lnTo>
                <a:lnTo>
                  <a:pt x="294104" y="17283"/>
                </a:lnTo>
                <a:lnTo>
                  <a:pt x="328374" y="57912"/>
                </a:lnTo>
                <a:lnTo>
                  <a:pt x="335280" y="85598"/>
                </a:lnTo>
                <a:lnTo>
                  <a:pt x="333662" y="107174"/>
                </a:lnTo>
                <a:lnTo>
                  <a:pt x="320760" y="151231"/>
                </a:lnTo>
                <a:lnTo>
                  <a:pt x="297568" y="194067"/>
                </a:lnTo>
                <a:lnTo>
                  <a:pt x="266136" y="235922"/>
                </a:lnTo>
                <a:lnTo>
                  <a:pt x="229846" y="275034"/>
                </a:lnTo>
                <a:lnTo>
                  <a:pt x="189841" y="312975"/>
                </a:lnTo>
                <a:lnTo>
                  <a:pt x="166624" y="333756"/>
                </a:lnTo>
                <a:lnTo>
                  <a:pt x="145877" y="315444"/>
                </a:lnTo>
                <a:lnTo>
                  <a:pt x="107955" y="278534"/>
                </a:lnTo>
                <a:lnTo>
                  <a:pt x="70979" y="238392"/>
                </a:lnTo>
                <a:lnTo>
                  <a:pt x="39185" y="196304"/>
                </a:lnTo>
                <a:lnTo>
                  <a:pt x="14841" y="154223"/>
                </a:lnTo>
                <a:lnTo>
                  <a:pt x="1613" y="113055"/>
                </a:lnTo>
                <a:lnTo>
                  <a:pt x="0" y="94234"/>
                </a:lnTo>
                <a:lnTo>
                  <a:pt x="1442" y="77067"/>
                </a:lnTo>
                <a:lnTo>
                  <a:pt x="23749" y="31115"/>
                </a:lnTo>
                <a:lnTo>
                  <a:pt x="68772" y="1950"/>
                </a:lnTo>
                <a:lnTo>
                  <a:pt x="86613" y="0"/>
                </a:lnTo>
                <a:lnTo>
                  <a:pt x="113633" y="5208"/>
                </a:lnTo>
                <a:lnTo>
                  <a:pt x="136080" y="19002"/>
                </a:lnTo>
                <a:lnTo>
                  <a:pt x="154050" y="38629"/>
                </a:lnTo>
                <a:lnTo>
                  <a:pt x="167640" y="61341"/>
                </a:lnTo>
                <a:close/>
              </a:path>
            </a:pathLst>
          </a:custGeom>
          <a:ln w="9525">
            <a:solidFill>
              <a:srgbClr val="FFFFFF"/>
            </a:solidFill>
          </a:ln>
        </p:spPr>
        <p:txBody>
          <a:bodyPr wrap="square" lIns="0" tIns="0" rIns="0" bIns="0" rtlCol="0"/>
          <a:lstStyle/>
          <a:p/>
        </p:txBody>
      </p:sp>
      <p:sp>
        <p:nvSpPr>
          <p:cNvPr id="103" name="object 103"/>
          <p:cNvSpPr/>
          <p:nvPr/>
        </p:nvSpPr>
        <p:spPr>
          <a:xfrm>
            <a:off x="2360676" y="4413503"/>
            <a:ext cx="76200" cy="1473200"/>
          </a:xfrm>
          <a:custGeom>
            <a:rect l="l" t="t" r="r" b="b"/>
            <a:pathLst>
              <a:path w="76200" h="1473200">
                <a:moveTo>
                  <a:pt x="31750" y="74921"/>
                </a:moveTo>
                <a:lnTo>
                  <a:pt x="31750" y="76200"/>
                </a:lnTo>
                <a:lnTo>
                  <a:pt x="38100" y="76200"/>
                </a:lnTo>
                <a:lnTo>
                  <a:pt x="31750" y="74921"/>
                </a:lnTo>
                <a:close/>
              </a:path>
              <a:path w="76200" h="1473200">
                <a:moveTo>
                  <a:pt x="44450" y="63500"/>
                </a:moveTo>
                <a:lnTo>
                  <a:pt x="31750" y="63500"/>
                </a:lnTo>
                <a:lnTo>
                  <a:pt x="31750" y="74921"/>
                </a:lnTo>
                <a:lnTo>
                  <a:pt x="38100" y="76200"/>
                </a:lnTo>
                <a:lnTo>
                  <a:pt x="44450" y="74921"/>
                </a:lnTo>
                <a:lnTo>
                  <a:pt x="44450" y="63500"/>
                </a:lnTo>
                <a:close/>
              </a:path>
              <a:path w="76200" h="1473200">
                <a:moveTo>
                  <a:pt x="44450" y="74921"/>
                </a:moveTo>
                <a:lnTo>
                  <a:pt x="38100" y="76200"/>
                </a:lnTo>
                <a:lnTo>
                  <a:pt x="44450" y="76200"/>
                </a:lnTo>
                <a:lnTo>
                  <a:pt x="44450" y="74921"/>
                </a:lnTo>
                <a:close/>
              </a:path>
              <a:path w="76200" h="1473200">
                <a:moveTo>
                  <a:pt x="38100" y="0"/>
                </a:moveTo>
                <a:lnTo>
                  <a:pt x="23252" y="2988"/>
                </a:lnTo>
                <a:lnTo>
                  <a:pt x="11144" y="11144"/>
                </a:lnTo>
                <a:lnTo>
                  <a:pt x="2988" y="23252"/>
                </a:lnTo>
                <a:lnTo>
                  <a:pt x="0" y="38100"/>
                </a:lnTo>
                <a:lnTo>
                  <a:pt x="2988" y="52947"/>
                </a:lnTo>
                <a:lnTo>
                  <a:pt x="11144" y="65055"/>
                </a:lnTo>
                <a:lnTo>
                  <a:pt x="23252" y="73211"/>
                </a:lnTo>
                <a:lnTo>
                  <a:pt x="31750" y="74921"/>
                </a:lnTo>
                <a:lnTo>
                  <a:pt x="31750" y="63500"/>
                </a:lnTo>
                <a:lnTo>
                  <a:pt x="66103" y="63500"/>
                </a:lnTo>
                <a:lnTo>
                  <a:pt x="73211" y="52947"/>
                </a:lnTo>
                <a:lnTo>
                  <a:pt x="73643" y="50800"/>
                </a:lnTo>
                <a:lnTo>
                  <a:pt x="31750" y="50800"/>
                </a:lnTo>
                <a:lnTo>
                  <a:pt x="31750" y="38100"/>
                </a:lnTo>
                <a:lnTo>
                  <a:pt x="76200" y="38100"/>
                </a:lnTo>
                <a:lnTo>
                  <a:pt x="73211" y="23252"/>
                </a:lnTo>
                <a:lnTo>
                  <a:pt x="65055" y="11144"/>
                </a:lnTo>
                <a:lnTo>
                  <a:pt x="52947" y="2988"/>
                </a:lnTo>
                <a:lnTo>
                  <a:pt x="38100" y="0"/>
                </a:lnTo>
                <a:close/>
              </a:path>
              <a:path w="76200" h="1473200">
                <a:moveTo>
                  <a:pt x="66103" y="63500"/>
                </a:moveTo>
                <a:lnTo>
                  <a:pt x="44450" y="63500"/>
                </a:lnTo>
                <a:lnTo>
                  <a:pt x="44450" y="74921"/>
                </a:lnTo>
                <a:lnTo>
                  <a:pt x="52947" y="73211"/>
                </a:lnTo>
                <a:lnTo>
                  <a:pt x="65055" y="65055"/>
                </a:lnTo>
                <a:lnTo>
                  <a:pt x="66103" y="63500"/>
                </a:lnTo>
                <a:close/>
              </a:path>
              <a:path w="76200" h="1473200">
                <a:moveTo>
                  <a:pt x="44450" y="38100"/>
                </a:moveTo>
                <a:lnTo>
                  <a:pt x="31750" y="38100"/>
                </a:lnTo>
                <a:lnTo>
                  <a:pt x="31750" y="50800"/>
                </a:lnTo>
                <a:lnTo>
                  <a:pt x="44450" y="50800"/>
                </a:lnTo>
                <a:lnTo>
                  <a:pt x="44450" y="38100"/>
                </a:lnTo>
                <a:close/>
              </a:path>
              <a:path w="76200" h="1473200">
                <a:moveTo>
                  <a:pt x="76200" y="38100"/>
                </a:moveTo>
                <a:lnTo>
                  <a:pt x="44450" y="38100"/>
                </a:lnTo>
                <a:lnTo>
                  <a:pt x="44450" y="50800"/>
                </a:lnTo>
                <a:lnTo>
                  <a:pt x="73643" y="50800"/>
                </a:lnTo>
                <a:lnTo>
                  <a:pt x="76200" y="38100"/>
                </a:lnTo>
                <a:close/>
              </a:path>
              <a:path w="76200" h="1473200">
                <a:moveTo>
                  <a:pt x="44450" y="88900"/>
                </a:moveTo>
                <a:lnTo>
                  <a:pt x="31750" y="88900"/>
                </a:lnTo>
                <a:lnTo>
                  <a:pt x="31750" y="101600"/>
                </a:lnTo>
                <a:lnTo>
                  <a:pt x="44450" y="101600"/>
                </a:lnTo>
                <a:lnTo>
                  <a:pt x="44450" y="88900"/>
                </a:lnTo>
                <a:close/>
              </a:path>
              <a:path w="76200" h="1473200">
                <a:moveTo>
                  <a:pt x="44450" y="114300"/>
                </a:moveTo>
                <a:lnTo>
                  <a:pt x="31750" y="114300"/>
                </a:lnTo>
                <a:lnTo>
                  <a:pt x="31750" y="127000"/>
                </a:lnTo>
                <a:lnTo>
                  <a:pt x="44450" y="127000"/>
                </a:lnTo>
                <a:lnTo>
                  <a:pt x="44450" y="114300"/>
                </a:lnTo>
                <a:close/>
              </a:path>
              <a:path w="76200" h="1473200">
                <a:moveTo>
                  <a:pt x="44450" y="139700"/>
                </a:moveTo>
                <a:lnTo>
                  <a:pt x="31750" y="139700"/>
                </a:lnTo>
                <a:lnTo>
                  <a:pt x="31750" y="152400"/>
                </a:lnTo>
                <a:lnTo>
                  <a:pt x="44450" y="152400"/>
                </a:lnTo>
                <a:lnTo>
                  <a:pt x="44450" y="139700"/>
                </a:lnTo>
                <a:close/>
              </a:path>
              <a:path w="76200" h="1473200">
                <a:moveTo>
                  <a:pt x="44450" y="165100"/>
                </a:moveTo>
                <a:lnTo>
                  <a:pt x="31750" y="165100"/>
                </a:lnTo>
                <a:lnTo>
                  <a:pt x="31750" y="177800"/>
                </a:lnTo>
                <a:lnTo>
                  <a:pt x="44450" y="177800"/>
                </a:lnTo>
                <a:lnTo>
                  <a:pt x="44450" y="165100"/>
                </a:lnTo>
                <a:close/>
              </a:path>
              <a:path w="76200" h="1473200">
                <a:moveTo>
                  <a:pt x="44450" y="190500"/>
                </a:moveTo>
                <a:lnTo>
                  <a:pt x="31750" y="190500"/>
                </a:lnTo>
                <a:lnTo>
                  <a:pt x="31750" y="203200"/>
                </a:lnTo>
                <a:lnTo>
                  <a:pt x="44450" y="203200"/>
                </a:lnTo>
                <a:lnTo>
                  <a:pt x="44450" y="190500"/>
                </a:lnTo>
                <a:close/>
              </a:path>
              <a:path w="76200" h="1473200">
                <a:moveTo>
                  <a:pt x="44450" y="215900"/>
                </a:moveTo>
                <a:lnTo>
                  <a:pt x="31750" y="215900"/>
                </a:lnTo>
                <a:lnTo>
                  <a:pt x="31750" y="228600"/>
                </a:lnTo>
                <a:lnTo>
                  <a:pt x="44450" y="228600"/>
                </a:lnTo>
                <a:lnTo>
                  <a:pt x="44450" y="215900"/>
                </a:lnTo>
                <a:close/>
              </a:path>
              <a:path w="76200" h="1473200">
                <a:moveTo>
                  <a:pt x="44450" y="241300"/>
                </a:moveTo>
                <a:lnTo>
                  <a:pt x="31750" y="241300"/>
                </a:lnTo>
                <a:lnTo>
                  <a:pt x="31750" y="254000"/>
                </a:lnTo>
                <a:lnTo>
                  <a:pt x="44450" y="254000"/>
                </a:lnTo>
                <a:lnTo>
                  <a:pt x="44450" y="241300"/>
                </a:lnTo>
                <a:close/>
              </a:path>
              <a:path w="76200" h="1473200">
                <a:moveTo>
                  <a:pt x="44450" y="266700"/>
                </a:moveTo>
                <a:lnTo>
                  <a:pt x="31750" y="266700"/>
                </a:lnTo>
                <a:lnTo>
                  <a:pt x="31750" y="279400"/>
                </a:lnTo>
                <a:lnTo>
                  <a:pt x="44450" y="279400"/>
                </a:lnTo>
                <a:lnTo>
                  <a:pt x="44450" y="266700"/>
                </a:lnTo>
                <a:close/>
              </a:path>
              <a:path w="76200" h="1473200">
                <a:moveTo>
                  <a:pt x="44450" y="292100"/>
                </a:moveTo>
                <a:lnTo>
                  <a:pt x="31750" y="292100"/>
                </a:lnTo>
                <a:lnTo>
                  <a:pt x="31750" y="304800"/>
                </a:lnTo>
                <a:lnTo>
                  <a:pt x="44450" y="304800"/>
                </a:lnTo>
                <a:lnTo>
                  <a:pt x="44450" y="292100"/>
                </a:lnTo>
                <a:close/>
              </a:path>
              <a:path w="76200" h="1473200">
                <a:moveTo>
                  <a:pt x="44450" y="317500"/>
                </a:moveTo>
                <a:lnTo>
                  <a:pt x="31750" y="317500"/>
                </a:lnTo>
                <a:lnTo>
                  <a:pt x="31750" y="330200"/>
                </a:lnTo>
                <a:lnTo>
                  <a:pt x="44450" y="330200"/>
                </a:lnTo>
                <a:lnTo>
                  <a:pt x="44450" y="317500"/>
                </a:lnTo>
                <a:close/>
              </a:path>
              <a:path w="76200" h="1473200">
                <a:moveTo>
                  <a:pt x="44450" y="342900"/>
                </a:moveTo>
                <a:lnTo>
                  <a:pt x="31750" y="342900"/>
                </a:lnTo>
                <a:lnTo>
                  <a:pt x="31750" y="355600"/>
                </a:lnTo>
                <a:lnTo>
                  <a:pt x="44450" y="355600"/>
                </a:lnTo>
                <a:lnTo>
                  <a:pt x="44450" y="342900"/>
                </a:lnTo>
                <a:close/>
              </a:path>
              <a:path w="76200" h="1473200">
                <a:moveTo>
                  <a:pt x="44450" y="368300"/>
                </a:moveTo>
                <a:lnTo>
                  <a:pt x="31750" y="368300"/>
                </a:lnTo>
                <a:lnTo>
                  <a:pt x="31750" y="381000"/>
                </a:lnTo>
                <a:lnTo>
                  <a:pt x="44450" y="381000"/>
                </a:lnTo>
                <a:lnTo>
                  <a:pt x="44450" y="368300"/>
                </a:lnTo>
                <a:close/>
              </a:path>
              <a:path w="76200" h="1473200">
                <a:moveTo>
                  <a:pt x="44450" y="393700"/>
                </a:moveTo>
                <a:lnTo>
                  <a:pt x="31750" y="393700"/>
                </a:lnTo>
                <a:lnTo>
                  <a:pt x="31750" y="406400"/>
                </a:lnTo>
                <a:lnTo>
                  <a:pt x="44450" y="406400"/>
                </a:lnTo>
                <a:lnTo>
                  <a:pt x="44450" y="393700"/>
                </a:lnTo>
                <a:close/>
              </a:path>
              <a:path w="76200" h="1473200">
                <a:moveTo>
                  <a:pt x="44450" y="419100"/>
                </a:moveTo>
                <a:lnTo>
                  <a:pt x="31750" y="419100"/>
                </a:lnTo>
                <a:lnTo>
                  <a:pt x="31750" y="431800"/>
                </a:lnTo>
                <a:lnTo>
                  <a:pt x="44450" y="431800"/>
                </a:lnTo>
                <a:lnTo>
                  <a:pt x="44450" y="419100"/>
                </a:lnTo>
                <a:close/>
              </a:path>
              <a:path w="76200" h="1473200">
                <a:moveTo>
                  <a:pt x="44450" y="444500"/>
                </a:moveTo>
                <a:lnTo>
                  <a:pt x="31750" y="444500"/>
                </a:lnTo>
                <a:lnTo>
                  <a:pt x="31750" y="457200"/>
                </a:lnTo>
                <a:lnTo>
                  <a:pt x="44450" y="457200"/>
                </a:lnTo>
                <a:lnTo>
                  <a:pt x="44450" y="444500"/>
                </a:lnTo>
                <a:close/>
              </a:path>
              <a:path w="76200" h="1473200">
                <a:moveTo>
                  <a:pt x="44450" y="469900"/>
                </a:moveTo>
                <a:lnTo>
                  <a:pt x="31750" y="469900"/>
                </a:lnTo>
                <a:lnTo>
                  <a:pt x="31750" y="482600"/>
                </a:lnTo>
                <a:lnTo>
                  <a:pt x="44450" y="482600"/>
                </a:lnTo>
                <a:lnTo>
                  <a:pt x="44450" y="469900"/>
                </a:lnTo>
                <a:close/>
              </a:path>
              <a:path w="76200" h="1473200">
                <a:moveTo>
                  <a:pt x="44450" y="495300"/>
                </a:moveTo>
                <a:lnTo>
                  <a:pt x="31750" y="495300"/>
                </a:lnTo>
                <a:lnTo>
                  <a:pt x="31750" y="508000"/>
                </a:lnTo>
                <a:lnTo>
                  <a:pt x="44450" y="508000"/>
                </a:lnTo>
                <a:lnTo>
                  <a:pt x="44450" y="495300"/>
                </a:lnTo>
                <a:close/>
              </a:path>
              <a:path w="76200" h="1473200">
                <a:moveTo>
                  <a:pt x="44450" y="520700"/>
                </a:moveTo>
                <a:lnTo>
                  <a:pt x="31750" y="520700"/>
                </a:lnTo>
                <a:lnTo>
                  <a:pt x="31750" y="533400"/>
                </a:lnTo>
                <a:lnTo>
                  <a:pt x="44450" y="533400"/>
                </a:lnTo>
                <a:lnTo>
                  <a:pt x="44450" y="520700"/>
                </a:lnTo>
                <a:close/>
              </a:path>
              <a:path w="76200" h="1473200">
                <a:moveTo>
                  <a:pt x="44450" y="546100"/>
                </a:moveTo>
                <a:lnTo>
                  <a:pt x="31750" y="546100"/>
                </a:lnTo>
                <a:lnTo>
                  <a:pt x="31750" y="558800"/>
                </a:lnTo>
                <a:lnTo>
                  <a:pt x="44450" y="558800"/>
                </a:lnTo>
                <a:lnTo>
                  <a:pt x="44450" y="546100"/>
                </a:lnTo>
                <a:close/>
              </a:path>
              <a:path w="76200" h="1473200">
                <a:moveTo>
                  <a:pt x="44450" y="571500"/>
                </a:moveTo>
                <a:lnTo>
                  <a:pt x="31750" y="571500"/>
                </a:lnTo>
                <a:lnTo>
                  <a:pt x="31750" y="584200"/>
                </a:lnTo>
                <a:lnTo>
                  <a:pt x="44450" y="584200"/>
                </a:lnTo>
                <a:lnTo>
                  <a:pt x="44450" y="571500"/>
                </a:lnTo>
                <a:close/>
              </a:path>
              <a:path w="76200" h="1473200">
                <a:moveTo>
                  <a:pt x="44450" y="596900"/>
                </a:moveTo>
                <a:lnTo>
                  <a:pt x="31750" y="596900"/>
                </a:lnTo>
                <a:lnTo>
                  <a:pt x="31750" y="609600"/>
                </a:lnTo>
                <a:lnTo>
                  <a:pt x="44450" y="609600"/>
                </a:lnTo>
                <a:lnTo>
                  <a:pt x="44450" y="596900"/>
                </a:lnTo>
                <a:close/>
              </a:path>
              <a:path w="76200" h="1473200">
                <a:moveTo>
                  <a:pt x="44450" y="622300"/>
                </a:moveTo>
                <a:lnTo>
                  <a:pt x="31750" y="622300"/>
                </a:lnTo>
                <a:lnTo>
                  <a:pt x="31750" y="635000"/>
                </a:lnTo>
                <a:lnTo>
                  <a:pt x="44450" y="635000"/>
                </a:lnTo>
                <a:lnTo>
                  <a:pt x="44450" y="622300"/>
                </a:lnTo>
                <a:close/>
              </a:path>
              <a:path w="76200" h="1473200">
                <a:moveTo>
                  <a:pt x="44450" y="647700"/>
                </a:moveTo>
                <a:lnTo>
                  <a:pt x="31750" y="647700"/>
                </a:lnTo>
                <a:lnTo>
                  <a:pt x="31750" y="660400"/>
                </a:lnTo>
                <a:lnTo>
                  <a:pt x="44450" y="660400"/>
                </a:lnTo>
                <a:lnTo>
                  <a:pt x="44450" y="647700"/>
                </a:lnTo>
                <a:close/>
              </a:path>
              <a:path w="76200" h="1473200">
                <a:moveTo>
                  <a:pt x="44450" y="673100"/>
                </a:moveTo>
                <a:lnTo>
                  <a:pt x="31750" y="673100"/>
                </a:lnTo>
                <a:lnTo>
                  <a:pt x="31750" y="685800"/>
                </a:lnTo>
                <a:lnTo>
                  <a:pt x="44450" y="685800"/>
                </a:lnTo>
                <a:lnTo>
                  <a:pt x="44450" y="673100"/>
                </a:lnTo>
                <a:close/>
              </a:path>
              <a:path w="76200" h="1473200">
                <a:moveTo>
                  <a:pt x="44450" y="698500"/>
                </a:moveTo>
                <a:lnTo>
                  <a:pt x="31750" y="698500"/>
                </a:lnTo>
                <a:lnTo>
                  <a:pt x="31750" y="711200"/>
                </a:lnTo>
                <a:lnTo>
                  <a:pt x="44450" y="711200"/>
                </a:lnTo>
                <a:lnTo>
                  <a:pt x="44450" y="698500"/>
                </a:lnTo>
                <a:close/>
              </a:path>
              <a:path w="76200" h="1473200">
                <a:moveTo>
                  <a:pt x="44450" y="723900"/>
                </a:moveTo>
                <a:lnTo>
                  <a:pt x="31750" y="723900"/>
                </a:lnTo>
                <a:lnTo>
                  <a:pt x="31750" y="736600"/>
                </a:lnTo>
                <a:lnTo>
                  <a:pt x="44450" y="736600"/>
                </a:lnTo>
                <a:lnTo>
                  <a:pt x="44450" y="723900"/>
                </a:lnTo>
                <a:close/>
              </a:path>
              <a:path w="76200" h="1473200">
                <a:moveTo>
                  <a:pt x="44450" y="749300"/>
                </a:moveTo>
                <a:lnTo>
                  <a:pt x="31750" y="749300"/>
                </a:lnTo>
                <a:lnTo>
                  <a:pt x="31750" y="762000"/>
                </a:lnTo>
                <a:lnTo>
                  <a:pt x="44450" y="762000"/>
                </a:lnTo>
                <a:lnTo>
                  <a:pt x="44450" y="749300"/>
                </a:lnTo>
                <a:close/>
              </a:path>
              <a:path w="76200" h="1473200">
                <a:moveTo>
                  <a:pt x="44450" y="774700"/>
                </a:moveTo>
                <a:lnTo>
                  <a:pt x="31750" y="774700"/>
                </a:lnTo>
                <a:lnTo>
                  <a:pt x="31750" y="787400"/>
                </a:lnTo>
                <a:lnTo>
                  <a:pt x="44450" y="787400"/>
                </a:lnTo>
                <a:lnTo>
                  <a:pt x="44450" y="774700"/>
                </a:lnTo>
                <a:close/>
              </a:path>
              <a:path w="76200" h="1473200">
                <a:moveTo>
                  <a:pt x="44450" y="800100"/>
                </a:moveTo>
                <a:lnTo>
                  <a:pt x="31750" y="800100"/>
                </a:lnTo>
                <a:lnTo>
                  <a:pt x="31750" y="812800"/>
                </a:lnTo>
                <a:lnTo>
                  <a:pt x="44450" y="812800"/>
                </a:lnTo>
                <a:lnTo>
                  <a:pt x="44450" y="800100"/>
                </a:lnTo>
                <a:close/>
              </a:path>
              <a:path w="76200" h="1473200">
                <a:moveTo>
                  <a:pt x="44450" y="825500"/>
                </a:moveTo>
                <a:lnTo>
                  <a:pt x="31750" y="825500"/>
                </a:lnTo>
                <a:lnTo>
                  <a:pt x="31750" y="838200"/>
                </a:lnTo>
                <a:lnTo>
                  <a:pt x="44450" y="838200"/>
                </a:lnTo>
                <a:lnTo>
                  <a:pt x="44450" y="825500"/>
                </a:lnTo>
                <a:close/>
              </a:path>
              <a:path w="76200" h="1473200">
                <a:moveTo>
                  <a:pt x="44450" y="850900"/>
                </a:moveTo>
                <a:lnTo>
                  <a:pt x="31750" y="850900"/>
                </a:lnTo>
                <a:lnTo>
                  <a:pt x="31750" y="863600"/>
                </a:lnTo>
                <a:lnTo>
                  <a:pt x="44450" y="863600"/>
                </a:lnTo>
                <a:lnTo>
                  <a:pt x="44450" y="850900"/>
                </a:lnTo>
                <a:close/>
              </a:path>
              <a:path w="76200" h="1473200">
                <a:moveTo>
                  <a:pt x="44450" y="876300"/>
                </a:moveTo>
                <a:lnTo>
                  <a:pt x="31750" y="876300"/>
                </a:lnTo>
                <a:lnTo>
                  <a:pt x="31750" y="889000"/>
                </a:lnTo>
                <a:lnTo>
                  <a:pt x="44450" y="889000"/>
                </a:lnTo>
                <a:lnTo>
                  <a:pt x="44450" y="876300"/>
                </a:lnTo>
                <a:close/>
              </a:path>
              <a:path w="76200" h="1473200">
                <a:moveTo>
                  <a:pt x="44450" y="901700"/>
                </a:moveTo>
                <a:lnTo>
                  <a:pt x="31750" y="901700"/>
                </a:lnTo>
                <a:lnTo>
                  <a:pt x="31750" y="914400"/>
                </a:lnTo>
                <a:lnTo>
                  <a:pt x="44450" y="914400"/>
                </a:lnTo>
                <a:lnTo>
                  <a:pt x="44450" y="901700"/>
                </a:lnTo>
                <a:close/>
              </a:path>
              <a:path w="76200" h="1473200">
                <a:moveTo>
                  <a:pt x="44450" y="927100"/>
                </a:moveTo>
                <a:lnTo>
                  <a:pt x="31750" y="927100"/>
                </a:lnTo>
                <a:lnTo>
                  <a:pt x="31750" y="939800"/>
                </a:lnTo>
                <a:lnTo>
                  <a:pt x="44450" y="939800"/>
                </a:lnTo>
                <a:lnTo>
                  <a:pt x="44450" y="927100"/>
                </a:lnTo>
                <a:close/>
              </a:path>
              <a:path w="76200" h="1473200">
                <a:moveTo>
                  <a:pt x="44450" y="952500"/>
                </a:moveTo>
                <a:lnTo>
                  <a:pt x="31750" y="952500"/>
                </a:lnTo>
                <a:lnTo>
                  <a:pt x="31750" y="965200"/>
                </a:lnTo>
                <a:lnTo>
                  <a:pt x="44450" y="965200"/>
                </a:lnTo>
                <a:lnTo>
                  <a:pt x="44450" y="952500"/>
                </a:lnTo>
                <a:close/>
              </a:path>
              <a:path w="76200" h="1473200">
                <a:moveTo>
                  <a:pt x="44450" y="977900"/>
                </a:moveTo>
                <a:lnTo>
                  <a:pt x="31750" y="977900"/>
                </a:lnTo>
                <a:lnTo>
                  <a:pt x="31750" y="990600"/>
                </a:lnTo>
                <a:lnTo>
                  <a:pt x="44450" y="990600"/>
                </a:lnTo>
                <a:lnTo>
                  <a:pt x="44450" y="977900"/>
                </a:lnTo>
                <a:close/>
              </a:path>
              <a:path w="76200" h="1473200">
                <a:moveTo>
                  <a:pt x="44450" y="1003300"/>
                </a:moveTo>
                <a:lnTo>
                  <a:pt x="31750" y="1003300"/>
                </a:lnTo>
                <a:lnTo>
                  <a:pt x="31750" y="1016000"/>
                </a:lnTo>
                <a:lnTo>
                  <a:pt x="44450" y="1016000"/>
                </a:lnTo>
                <a:lnTo>
                  <a:pt x="44450" y="1003300"/>
                </a:lnTo>
                <a:close/>
              </a:path>
              <a:path w="76200" h="1473200">
                <a:moveTo>
                  <a:pt x="44450" y="1028700"/>
                </a:moveTo>
                <a:lnTo>
                  <a:pt x="31750" y="1028700"/>
                </a:lnTo>
                <a:lnTo>
                  <a:pt x="31750" y="1041400"/>
                </a:lnTo>
                <a:lnTo>
                  <a:pt x="44450" y="1041400"/>
                </a:lnTo>
                <a:lnTo>
                  <a:pt x="44450" y="1028700"/>
                </a:lnTo>
                <a:close/>
              </a:path>
              <a:path w="76200" h="1473200">
                <a:moveTo>
                  <a:pt x="44450" y="1054100"/>
                </a:moveTo>
                <a:lnTo>
                  <a:pt x="31750" y="1054100"/>
                </a:lnTo>
                <a:lnTo>
                  <a:pt x="31750" y="1066800"/>
                </a:lnTo>
                <a:lnTo>
                  <a:pt x="44450" y="1066800"/>
                </a:lnTo>
                <a:lnTo>
                  <a:pt x="44450" y="1054100"/>
                </a:lnTo>
                <a:close/>
              </a:path>
              <a:path w="76200" h="1473200">
                <a:moveTo>
                  <a:pt x="44450" y="1079500"/>
                </a:moveTo>
                <a:lnTo>
                  <a:pt x="31750" y="1079500"/>
                </a:lnTo>
                <a:lnTo>
                  <a:pt x="31750" y="1092200"/>
                </a:lnTo>
                <a:lnTo>
                  <a:pt x="44450" y="1092200"/>
                </a:lnTo>
                <a:lnTo>
                  <a:pt x="44450" y="1079500"/>
                </a:lnTo>
                <a:close/>
              </a:path>
              <a:path w="76200" h="1473200">
                <a:moveTo>
                  <a:pt x="44450" y="1104900"/>
                </a:moveTo>
                <a:lnTo>
                  <a:pt x="31750" y="1104900"/>
                </a:lnTo>
                <a:lnTo>
                  <a:pt x="31750" y="1117600"/>
                </a:lnTo>
                <a:lnTo>
                  <a:pt x="44450" y="1117600"/>
                </a:lnTo>
                <a:lnTo>
                  <a:pt x="44450" y="1104900"/>
                </a:lnTo>
                <a:close/>
              </a:path>
              <a:path w="76200" h="1473200">
                <a:moveTo>
                  <a:pt x="44450" y="1130300"/>
                </a:moveTo>
                <a:lnTo>
                  <a:pt x="31750" y="1130300"/>
                </a:lnTo>
                <a:lnTo>
                  <a:pt x="31750" y="1143000"/>
                </a:lnTo>
                <a:lnTo>
                  <a:pt x="44450" y="1143000"/>
                </a:lnTo>
                <a:lnTo>
                  <a:pt x="44450" y="1130300"/>
                </a:lnTo>
                <a:close/>
              </a:path>
              <a:path w="76200" h="1473200">
                <a:moveTo>
                  <a:pt x="44450" y="1155700"/>
                </a:moveTo>
                <a:lnTo>
                  <a:pt x="31750" y="1155700"/>
                </a:lnTo>
                <a:lnTo>
                  <a:pt x="31750" y="1168400"/>
                </a:lnTo>
                <a:lnTo>
                  <a:pt x="44450" y="1168400"/>
                </a:lnTo>
                <a:lnTo>
                  <a:pt x="44450" y="1155700"/>
                </a:lnTo>
                <a:close/>
              </a:path>
              <a:path w="76200" h="1473200">
                <a:moveTo>
                  <a:pt x="44450" y="1181100"/>
                </a:moveTo>
                <a:lnTo>
                  <a:pt x="31750" y="1181100"/>
                </a:lnTo>
                <a:lnTo>
                  <a:pt x="31750" y="1193800"/>
                </a:lnTo>
                <a:lnTo>
                  <a:pt x="44450" y="1193800"/>
                </a:lnTo>
                <a:lnTo>
                  <a:pt x="44450" y="1181100"/>
                </a:lnTo>
                <a:close/>
              </a:path>
              <a:path w="76200" h="1473200">
                <a:moveTo>
                  <a:pt x="44450" y="1206500"/>
                </a:moveTo>
                <a:lnTo>
                  <a:pt x="31750" y="1206500"/>
                </a:lnTo>
                <a:lnTo>
                  <a:pt x="31750" y="1219200"/>
                </a:lnTo>
                <a:lnTo>
                  <a:pt x="44450" y="1219200"/>
                </a:lnTo>
                <a:lnTo>
                  <a:pt x="44450" y="1206500"/>
                </a:lnTo>
                <a:close/>
              </a:path>
              <a:path w="76200" h="1473200">
                <a:moveTo>
                  <a:pt x="44450" y="1231900"/>
                </a:moveTo>
                <a:lnTo>
                  <a:pt x="31750" y="1231900"/>
                </a:lnTo>
                <a:lnTo>
                  <a:pt x="31750" y="1244600"/>
                </a:lnTo>
                <a:lnTo>
                  <a:pt x="44450" y="1244600"/>
                </a:lnTo>
                <a:lnTo>
                  <a:pt x="44450" y="1231900"/>
                </a:lnTo>
                <a:close/>
              </a:path>
              <a:path w="76200" h="1473200">
                <a:moveTo>
                  <a:pt x="44450" y="1257300"/>
                </a:moveTo>
                <a:lnTo>
                  <a:pt x="31750" y="1257300"/>
                </a:lnTo>
                <a:lnTo>
                  <a:pt x="31750" y="1270000"/>
                </a:lnTo>
                <a:lnTo>
                  <a:pt x="44450" y="1270000"/>
                </a:lnTo>
                <a:lnTo>
                  <a:pt x="44450" y="1257300"/>
                </a:lnTo>
                <a:close/>
              </a:path>
              <a:path w="76200" h="1473200">
                <a:moveTo>
                  <a:pt x="44450" y="1282700"/>
                </a:moveTo>
                <a:lnTo>
                  <a:pt x="31750" y="1282700"/>
                </a:lnTo>
                <a:lnTo>
                  <a:pt x="31750" y="1295400"/>
                </a:lnTo>
                <a:lnTo>
                  <a:pt x="44450" y="1295400"/>
                </a:lnTo>
                <a:lnTo>
                  <a:pt x="44450" y="1282700"/>
                </a:lnTo>
                <a:close/>
              </a:path>
              <a:path w="76200" h="1473200">
                <a:moveTo>
                  <a:pt x="44450" y="1308100"/>
                </a:moveTo>
                <a:lnTo>
                  <a:pt x="31750" y="1308100"/>
                </a:lnTo>
                <a:lnTo>
                  <a:pt x="31750" y="1320800"/>
                </a:lnTo>
                <a:lnTo>
                  <a:pt x="44450" y="1320800"/>
                </a:lnTo>
                <a:lnTo>
                  <a:pt x="44450" y="1308100"/>
                </a:lnTo>
                <a:close/>
              </a:path>
              <a:path w="76200" h="1473200">
                <a:moveTo>
                  <a:pt x="44450" y="1333500"/>
                </a:moveTo>
                <a:lnTo>
                  <a:pt x="31750" y="1333500"/>
                </a:lnTo>
                <a:lnTo>
                  <a:pt x="31750" y="1346200"/>
                </a:lnTo>
                <a:lnTo>
                  <a:pt x="44450" y="1346200"/>
                </a:lnTo>
                <a:lnTo>
                  <a:pt x="44450" y="1333500"/>
                </a:lnTo>
                <a:close/>
              </a:path>
              <a:path w="76200" h="1473200">
                <a:moveTo>
                  <a:pt x="44450" y="1358900"/>
                </a:moveTo>
                <a:lnTo>
                  <a:pt x="31750" y="1358900"/>
                </a:lnTo>
                <a:lnTo>
                  <a:pt x="31750" y="1371600"/>
                </a:lnTo>
                <a:lnTo>
                  <a:pt x="44450" y="1371600"/>
                </a:lnTo>
                <a:lnTo>
                  <a:pt x="44450" y="1358900"/>
                </a:lnTo>
                <a:close/>
              </a:path>
              <a:path w="76200" h="1473200">
                <a:moveTo>
                  <a:pt x="44450" y="1384300"/>
                </a:moveTo>
                <a:lnTo>
                  <a:pt x="31750" y="1384300"/>
                </a:lnTo>
                <a:lnTo>
                  <a:pt x="31750" y="1397000"/>
                </a:lnTo>
                <a:lnTo>
                  <a:pt x="44450" y="1397000"/>
                </a:lnTo>
                <a:lnTo>
                  <a:pt x="44450" y="1384300"/>
                </a:lnTo>
                <a:close/>
              </a:path>
              <a:path w="76200" h="1473200">
                <a:moveTo>
                  <a:pt x="44450" y="1409700"/>
                </a:moveTo>
                <a:lnTo>
                  <a:pt x="31750" y="1409700"/>
                </a:lnTo>
                <a:lnTo>
                  <a:pt x="31750" y="1422400"/>
                </a:lnTo>
                <a:lnTo>
                  <a:pt x="44450" y="1422400"/>
                </a:lnTo>
                <a:lnTo>
                  <a:pt x="44450" y="1409700"/>
                </a:lnTo>
                <a:close/>
              </a:path>
              <a:path w="76200" h="1473200">
                <a:moveTo>
                  <a:pt x="44450" y="1435100"/>
                </a:moveTo>
                <a:lnTo>
                  <a:pt x="31750" y="1435100"/>
                </a:lnTo>
                <a:lnTo>
                  <a:pt x="31750" y="1447800"/>
                </a:lnTo>
                <a:lnTo>
                  <a:pt x="44450" y="1447800"/>
                </a:lnTo>
                <a:lnTo>
                  <a:pt x="44450" y="1435100"/>
                </a:lnTo>
                <a:close/>
              </a:path>
              <a:path w="76200" h="1473200">
                <a:moveTo>
                  <a:pt x="44450" y="1460500"/>
                </a:moveTo>
                <a:lnTo>
                  <a:pt x="31750" y="1460500"/>
                </a:lnTo>
                <a:lnTo>
                  <a:pt x="31750" y="1473200"/>
                </a:lnTo>
                <a:lnTo>
                  <a:pt x="44450" y="1473200"/>
                </a:lnTo>
                <a:lnTo>
                  <a:pt x="44450" y="1460500"/>
                </a:lnTo>
                <a:close/>
              </a:path>
            </a:pathLst>
          </a:custGeom>
          <a:solidFill>
            <a:srgbClr val="BEBEBE"/>
          </a:solidFill>
        </p:spPr>
        <p:txBody>
          <a:bodyPr wrap="square" lIns="0" tIns="0" rIns="0" bIns="0" rtlCol="0"/>
          <a:lstStyle/>
          <a:p/>
        </p:txBody>
      </p:sp>
      <p:sp>
        <p:nvSpPr>
          <p:cNvPr id="104" name="object 104"/>
          <p:cNvSpPr/>
          <p:nvPr/>
        </p:nvSpPr>
        <p:spPr>
          <a:xfrm>
            <a:off x="5125211" y="4399788"/>
            <a:ext cx="76200" cy="1473200"/>
          </a:xfrm>
          <a:custGeom>
            <a:rect l="l" t="t" r="r" b="b"/>
            <a:pathLst>
              <a:path w="76200" h="1473200">
                <a:moveTo>
                  <a:pt x="31750" y="74921"/>
                </a:moveTo>
                <a:lnTo>
                  <a:pt x="31750" y="76200"/>
                </a:lnTo>
                <a:lnTo>
                  <a:pt x="38100" y="76200"/>
                </a:lnTo>
                <a:lnTo>
                  <a:pt x="31750" y="74921"/>
                </a:lnTo>
                <a:close/>
              </a:path>
              <a:path w="76200" h="1473200">
                <a:moveTo>
                  <a:pt x="44450" y="63500"/>
                </a:moveTo>
                <a:lnTo>
                  <a:pt x="31750" y="63500"/>
                </a:lnTo>
                <a:lnTo>
                  <a:pt x="31750" y="74921"/>
                </a:lnTo>
                <a:lnTo>
                  <a:pt x="38100" y="76200"/>
                </a:lnTo>
                <a:lnTo>
                  <a:pt x="44450" y="74921"/>
                </a:lnTo>
                <a:lnTo>
                  <a:pt x="44450" y="63500"/>
                </a:lnTo>
                <a:close/>
              </a:path>
              <a:path w="76200" h="1473200">
                <a:moveTo>
                  <a:pt x="44450" y="74921"/>
                </a:moveTo>
                <a:lnTo>
                  <a:pt x="38100" y="76200"/>
                </a:lnTo>
                <a:lnTo>
                  <a:pt x="44450" y="76200"/>
                </a:lnTo>
                <a:lnTo>
                  <a:pt x="44450" y="74921"/>
                </a:lnTo>
                <a:close/>
              </a:path>
              <a:path w="76200" h="1473200">
                <a:moveTo>
                  <a:pt x="38100" y="0"/>
                </a:moveTo>
                <a:lnTo>
                  <a:pt x="23252" y="2988"/>
                </a:lnTo>
                <a:lnTo>
                  <a:pt x="11144" y="11144"/>
                </a:lnTo>
                <a:lnTo>
                  <a:pt x="2988" y="23252"/>
                </a:lnTo>
                <a:lnTo>
                  <a:pt x="0" y="38100"/>
                </a:lnTo>
                <a:lnTo>
                  <a:pt x="2988" y="52947"/>
                </a:lnTo>
                <a:lnTo>
                  <a:pt x="11144" y="65055"/>
                </a:lnTo>
                <a:lnTo>
                  <a:pt x="23252" y="73211"/>
                </a:lnTo>
                <a:lnTo>
                  <a:pt x="31750" y="74921"/>
                </a:lnTo>
                <a:lnTo>
                  <a:pt x="31750" y="63500"/>
                </a:lnTo>
                <a:lnTo>
                  <a:pt x="66103" y="63500"/>
                </a:lnTo>
                <a:lnTo>
                  <a:pt x="73211" y="52947"/>
                </a:lnTo>
                <a:lnTo>
                  <a:pt x="73643" y="50800"/>
                </a:lnTo>
                <a:lnTo>
                  <a:pt x="31750" y="50800"/>
                </a:lnTo>
                <a:lnTo>
                  <a:pt x="31750" y="38100"/>
                </a:lnTo>
                <a:lnTo>
                  <a:pt x="76200" y="38100"/>
                </a:lnTo>
                <a:lnTo>
                  <a:pt x="73211" y="23252"/>
                </a:lnTo>
                <a:lnTo>
                  <a:pt x="65055" y="11144"/>
                </a:lnTo>
                <a:lnTo>
                  <a:pt x="52947" y="2988"/>
                </a:lnTo>
                <a:lnTo>
                  <a:pt x="38100" y="0"/>
                </a:lnTo>
                <a:close/>
              </a:path>
              <a:path w="76200" h="1473200">
                <a:moveTo>
                  <a:pt x="66103" y="63500"/>
                </a:moveTo>
                <a:lnTo>
                  <a:pt x="44450" y="63500"/>
                </a:lnTo>
                <a:lnTo>
                  <a:pt x="44450" y="74921"/>
                </a:lnTo>
                <a:lnTo>
                  <a:pt x="52947" y="73211"/>
                </a:lnTo>
                <a:lnTo>
                  <a:pt x="65055" y="65055"/>
                </a:lnTo>
                <a:lnTo>
                  <a:pt x="66103" y="63500"/>
                </a:lnTo>
                <a:close/>
              </a:path>
              <a:path w="76200" h="1473200">
                <a:moveTo>
                  <a:pt x="44450" y="38100"/>
                </a:moveTo>
                <a:lnTo>
                  <a:pt x="31750" y="38100"/>
                </a:lnTo>
                <a:lnTo>
                  <a:pt x="31750" y="50800"/>
                </a:lnTo>
                <a:lnTo>
                  <a:pt x="44450" y="50800"/>
                </a:lnTo>
                <a:lnTo>
                  <a:pt x="44450" y="38100"/>
                </a:lnTo>
                <a:close/>
              </a:path>
              <a:path w="76200" h="1473200">
                <a:moveTo>
                  <a:pt x="76200" y="38100"/>
                </a:moveTo>
                <a:lnTo>
                  <a:pt x="44450" y="38100"/>
                </a:lnTo>
                <a:lnTo>
                  <a:pt x="44450" y="50800"/>
                </a:lnTo>
                <a:lnTo>
                  <a:pt x="73643" y="50800"/>
                </a:lnTo>
                <a:lnTo>
                  <a:pt x="76200" y="38100"/>
                </a:lnTo>
                <a:close/>
              </a:path>
              <a:path w="76200" h="1473200">
                <a:moveTo>
                  <a:pt x="44450" y="88900"/>
                </a:moveTo>
                <a:lnTo>
                  <a:pt x="31750" y="88900"/>
                </a:lnTo>
                <a:lnTo>
                  <a:pt x="31750" y="101600"/>
                </a:lnTo>
                <a:lnTo>
                  <a:pt x="44450" y="101600"/>
                </a:lnTo>
                <a:lnTo>
                  <a:pt x="44450" y="88900"/>
                </a:lnTo>
                <a:close/>
              </a:path>
              <a:path w="76200" h="1473200">
                <a:moveTo>
                  <a:pt x="44450" y="114300"/>
                </a:moveTo>
                <a:lnTo>
                  <a:pt x="31750" y="114300"/>
                </a:lnTo>
                <a:lnTo>
                  <a:pt x="31750" y="127000"/>
                </a:lnTo>
                <a:lnTo>
                  <a:pt x="44450" y="127000"/>
                </a:lnTo>
                <a:lnTo>
                  <a:pt x="44450" y="114300"/>
                </a:lnTo>
                <a:close/>
              </a:path>
              <a:path w="76200" h="1473200">
                <a:moveTo>
                  <a:pt x="44450" y="139700"/>
                </a:moveTo>
                <a:lnTo>
                  <a:pt x="31750" y="139700"/>
                </a:lnTo>
                <a:lnTo>
                  <a:pt x="31750" y="152400"/>
                </a:lnTo>
                <a:lnTo>
                  <a:pt x="44450" y="152400"/>
                </a:lnTo>
                <a:lnTo>
                  <a:pt x="44450" y="139700"/>
                </a:lnTo>
                <a:close/>
              </a:path>
              <a:path w="76200" h="1473200">
                <a:moveTo>
                  <a:pt x="44450" y="165100"/>
                </a:moveTo>
                <a:lnTo>
                  <a:pt x="31750" y="165100"/>
                </a:lnTo>
                <a:lnTo>
                  <a:pt x="31750" y="177800"/>
                </a:lnTo>
                <a:lnTo>
                  <a:pt x="44450" y="177800"/>
                </a:lnTo>
                <a:lnTo>
                  <a:pt x="44450" y="165100"/>
                </a:lnTo>
                <a:close/>
              </a:path>
              <a:path w="76200" h="1473200">
                <a:moveTo>
                  <a:pt x="44450" y="190500"/>
                </a:moveTo>
                <a:lnTo>
                  <a:pt x="31750" y="190500"/>
                </a:lnTo>
                <a:lnTo>
                  <a:pt x="31750" y="203200"/>
                </a:lnTo>
                <a:lnTo>
                  <a:pt x="44450" y="203200"/>
                </a:lnTo>
                <a:lnTo>
                  <a:pt x="44450" y="190500"/>
                </a:lnTo>
                <a:close/>
              </a:path>
              <a:path w="76200" h="1473200">
                <a:moveTo>
                  <a:pt x="44450" y="215900"/>
                </a:moveTo>
                <a:lnTo>
                  <a:pt x="31750" y="215900"/>
                </a:lnTo>
                <a:lnTo>
                  <a:pt x="31750" y="228600"/>
                </a:lnTo>
                <a:lnTo>
                  <a:pt x="44450" y="228600"/>
                </a:lnTo>
                <a:lnTo>
                  <a:pt x="44450" y="215900"/>
                </a:lnTo>
                <a:close/>
              </a:path>
              <a:path w="76200" h="1473200">
                <a:moveTo>
                  <a:pt x="44450" y="241300"/>
                </a:moveTo>
                <a:lnTo>
                  <a:pt x="31750" y="241300"/>
                </a:lnTo>
                <a:lnTo>
                  <a:pt x="31750" y="254000"/>
                </a:lnTo>
                <a:lnTo>
                  <a:pt x="44450" y="254000"/>
                </a:lnTo>
                <a:lnTo>
                  <a:pt x="44450" y="241300"/>
                </a:lnTo>
                <a:close/>
              </a:path>
              <a:path w="76200" h="1473200">
                <a:moveTo>
                  <a:pt x="44450" y="266700"/>
                </a:moveTo>
                <a:lnTo>
                  <a:pt x="31750" y="266700"/>
                </a:lnTo>
                <a:lnTo>
                  <a:pt x="31750" y="279400"/>
                </a:lnTo>
                <a:lnTo>
                  <a:pt x="44450" y="279400"/>
                </a:lnTo>
                <a:lnTo>
                  <a:pt x="44450" y="266700"/>
                </a:lnTo>
                <a:close/>
              </a:path>
              <a:path w="76200" h="1473200">
                <a:moveTo>
                  <a:pt x="44450" y="292100"/>
                </a:moveTo>
                <a:lnTo>
                  <a:pt x="31750" y="292100"/>
                </a:lnTo>
                <a:lnTo>
                  <a:pt x="31750" y="304800"/>
                </a:lnTo>
                <a:lnTo>
                  <a:pt x="44450" y="304800"/>
                </a:lnTo>
                <a:lnTo>
                  <a:pt x="44450" y="292100"/>
                </a:lnTo>
                <a:close/>
              </a:path>
              <a:path w="76200" h="1473200">
                <a:moveTo>
                  <a:pt x="44450" y="317500"/>
                </a:moveTo>
                <a:lnTo>
                  <a:pt x="31750" y="317500"/>
                </a:lnTo>
                <a:lnTo>
                  <a:pt x="31750" y="330200"/>
                </a:lnTo>
                <a:lnTo>
                  <a:pt x="44450" y="330200"/>
                </a:lnTo>
                <a:lnTo>
                  <a:pt x="44450" y="317500"/>
                </a:lnTo>
                <a:close/>
              </a:path>
              <a:path w="76200" h="1473200">
                <a:moveTo>
                  <a:pt x="44450" y="342900"/>
                </a:moveTo>
                <a:lnTo>
                  <a:pt x="31750" y="342900"/>
                </a:lnTo>
                <a:lnTo>
                  <a:pt x="31750" y="355600"/>
                </a:lnTo>
                <a:lnTo>
                  <a:pt x="44450" y="355600"/>
                </a:lnTo>
                <a:lnTo>
                  <a:pt x="44450" y="342900"/>
                </a:lnTo>
                <a:close/>
              </a:path>
              <a:path w="76200" h="1473200">
                <a:moveTo>
                  <a:pt x="44450" y="368300"/>
                </a:moveTo>
                <a:lnTo>
                  <a:pt x="31750" y="368300"/>
                </a:lnTo>
                <a:lnTo>
                  <a:pt x="31750" y="381000"/>
                </a:lnTo>
                <a:lnTo>
                  <a:pt x="44450" y="381000"/>
                </a:lnTo>
                <a:lnTo>
                  <a:pt x="44450" y="368300"/>
                </a:lnTo>
                <a:close/>
              </a:path>
              <a:path w="76200" h="1473200">
                <a:moveTo>
                  <a:pt x="44450" y="393700"/>
                </a:moveTo>
                <a:lnTo>
                  <a:pt x="31750" y="393700"/>
                </a:lnTo>
                <a:lnTo>
                  <a:pt x="31750" y="406400"/>
                </a:lnTo>
                <a:lnTo>
                  <a:pt x="44450" y="406400"/>
                </a:lnTo>
                <a:lnTo>
                  <a:pt x="44450" y="393700"/>
                </a:lnTo>
                <a:close/>
              </a:path>
              <a:path w="76200" h="1473200">
                <a:moveTo>
                  <a:pt x="44450" y="419100"/>
                </a:moveTo>
                <a:lnTo>
                  <a:pt x="31750" y="419100"/>
                </a:lnTo>
                <a:lnTo>
                  <a:pt x="31750" y="431800"/>
                </a:lnTo>
                <a:lnTo>
                  <a:pt x="44450" y="431800"/>
                </a:lnTo>
                <a:lnTo>
                  <a:pt x="44450" y="419100"/>
                </a:lnTo>
                <a:close/>
              </a:path>
              <a:path w="76200" h="1473200">
                <a:moveTo>
                  <a:pt x="44450" y="444500"/>
                </a:moveTo>
                <a:lnTo>
                  <a:pt x="31750" y="444500"/>
                </a:lnTo>
                <a:lnTo>
                  <a:pt x="31750" y="457200"/>
                </a:lnTo>
                <a:lnTo>
                  <a:pt x="44450" y="457200"/>
                </a:lnTo>
                <a:lnTo>
                  <a:pt x="44450" y="444500"/>
                </a:lnTo>
                <a:close/>
              </a:path>
              <a:path w="76200" h="1473200">
                <a:moveTo>
                  <a:pt x="44450" y="469900"/>
                </a:moveTo>
                <a:lnTo>
                  <a:pt x="31750" y="469900"/>
                </a:lnTo>
                <a:lnTo>
                  <a:pt x="31750" y="482600"/>
                </a:lnTo>
                <a:lnTo>
                  <a:pt x="44450" y="482600"/>
                </a:lnTo>
                <a:lnTo>
                  <a:pt x="44450" y="469900"/>
                </a:lnTo>
                <a:close/>
              </a:path>
              <a:path w="76200" h="1473200">
                <a:moveTo>
                  <a:pt x="44450" y="495300"/>
                </a:moveTo>
                <a:lnTo>
                  <a:pt x="31750" y="495300"/>
                </a:lnTo>
                <a:lnTo>
                  <a:pt x="31750" y="508000"/>
                </a:lnTo>
                <a:lnTo>
                  <a:pt x="44450" y="508000"/>
                </a:lnTo>
                <a:lnTo>
                  <a:pt x="44450" y="495300"/>
                </a:lnTo>
                <a:close/>
              </a:path>
              <a:path w="76200" h="1473200">
                <a:moveTo>
                  <a:pt x="44450" y="520700"/>
                </a:moveTo>
                <a:lnTo>
                  <a:pt x="31750" y="520700"/>
                </a:lnTo>
                <a:lnTo>
                  <a:pt x="31750" y="533400"/>
                </a:lnTo>
                <a:lnTo>
                  <a:pt x="44450" y="533400"/>
                </a:lnTo>
                <a:lnTo>
                  <a:pt x="44450" y="520700"/>
                </a:lnTo>
                <a:close/>
              </a:path>
              <a:path w="76200" h="1473200">
                <a:moveTo>
                  <a:pt x="44450" y="546100"/>
                </a:moveTo>
                <a:lnTo>
                  <a:pt x="31750" y="546100"/>
                </a:lnTo>
                <a:lnTo>
                  <a:pt x="31750" y="558800"/>
                </a:lnTo>
                <a:lnTo>
                  <a:pt x="44450" y="558800"/>
                </a:lnTo>
                <a:lnTo>
                  <a:pt x="44450" y="546100"/>
                </a:lnTo>
                <a:close/>
              </a:path>
              <a:path w="76200" h="1473200">
                <a:moveTo>
                  <a:pt x="44450" y="571500"/>
                </a:moveTo>
                <a:lnTo>
                  <a:pt x="31750" y="571500"/>
                </a:lnTo>
                <a:lnTo>
                  <a:pt x="31750" y="584200"/>
                </a:lnTo>
                <a:lnTo>
                  <a:pt x="44450" y="584200"/>
                </a:lnTo>
                <a:lnTo>
                  <a:pt x="44450" y="571500"/>
                </a:lnTo>
                <a:close/>
              </a:path>
              <a:path w="76200" h="1473200">
                <a:moveTo>
                  <a:pt x="44450" y="596900"/>
                </a:moveTo>
                <a:lnTo>
                  <a:pt x="31750" y="596900"/>
                </a:lnTo>
                <a:lnTo>
                  <a:pt x="31750" y="609600"/>
                </a:lnTo>
                <a:lnTo>
                  <a:pt x="44450" y="609600"/>
                </a:lnTo>
                <a:lnTo>
                  <a:pt x="44450" y="596900"/>
                </a:lnTo>
                <a:close/>
              </a:path>
              <a:path w="76200" h="1473200">
                <a:moveTo>
                  <a:pt x="44450" y="622300"/>
                </a:moveTo>
                <a:lnTo>
                  <a:pt x="31750" y="622300"/>
                </a:lnTo>
                <a:lnTo>
                  <a:pt x="31750" y="635000"/>
                </a:lnTo>
                <a:lnTo>
                  <a:pt x="44450" y="635000"/>
                </a:lnTo>
                <a:lnTo>
                  <a:pt x="44450" y="622300"/>
                </a:lnTo>
                <a:close/>
              </a:path>
              <a:path w="76200" h="1473200">
                <a:moveTo>
                  <a:pt x="44450" y="647700"/>
                </a:moveTo>
                <a:lnTo>
                  <a:pt x="31750" y="647700"/>
                </a:lnTo>
                <a:lnTo>
                  <a:pt x="31750" y="660400"/>
                </a:lnTo>
                <a:lnTo>
                  <a:pt x="44450" y="660400"/>
                </a:lnTo>
                <a:lnTo>
                  <a:pt x="44450" y="647700"/>
                </a:lnTo>
                <a:close/>
              </a:path>
              <a:path w="76200" h="1473200">
                <a:moveTo>
                  <a:pt x="44450" y="673100"/>
                </a:moveTo>
                <a:lnTo>
                  <a:pt x="31750" y="673100"/>
                </a:lnTo>
                <a:lnTo>
                  <a:pt x="31750" y="685800"/>
                </a:lnTo>
                <a:lnTo>
                  <a:pt x="44450" y="685800"/>
                </a:lnTo>
                <a:lnTo>
                  <a:pt x="44450" y="673100"/>
                </a:lnTo>
                <a:close/>
              </a:path>
              <a:path w="76200" h="1473200">
                <a:moveTo>
                  <a:pt x="44450" y="698500"/>
                </a:moveTo>
                <a:lnTo>
                  <a:pt x="31750" y="698500"/>
                </a:lnTo>
                <a:lnTo>
                  <a:pt x="31750" y="711200"/>
                </a:lnTo>
                <a:lnTo>
                  <a:pt x="44450" y="711200"/>
                </a:lnTo>
                <a:lnTo>
                  <a:pt x="44450" y="698500"/>
                </a:lnTo>
                <a:close/>
              </a:path>
              <a:path w="76200" h="1473200">
                <a:moveTo>
                  <a:pt x="44450" y="723900"/>
                </a:moveTo>
                <a:lnTo>
                  <a:pt x="31750" y="723900"/>
                </a:lnTo>
                <a:lnTo>
                  <a:pt x="31750" y="736600"/>
                </a:lnTo>
                <a:lnTo>
                  <a:pt x="44450" y="736600"/>
                </a:lnTo>
                <a:lnTo>
                  <a:pt x="44450" y="723900"/>
                </a:lnTo>
                <a:close/>
              </a:path>
              <a:path w="76200" h="1473200">
                <a:moveTo>
                  <a:pt x="44450" y="749300"/>
                </a:moveTo>
                <a:lnTo>
                  <a:pt x="31750" y="749300"/>
                </a:lnTo>
                <a:lnTo>
                  <a:pt x="31750" y="762000"/>
                </a:lnTo>
                <a:lnTo>
                  <a:pt x="44450" y="762000"/>
                </a:lnTo>
                <a:lnTo>
                  <a:pt x="44450" y="749300"/>
                </a:lnTo>
                <a:close/>
              </a:path>
              <a:path w="76200" h="1473200">
                <a:moveTo>
                  <a:pt x="44450" y="774700"/>
                </a:moveTo>
                <a:lnTo>
                  <a:pt x="31750" y="774700"/>
                </a:lnTo>
                <a:lnTo>
                  <a:pt x="31750" y="787400"/>
                </a:lnTo>
                <a:lnTo>
                  <a:pt x="44450" y="787400"/>
                </a:lnTo>
                <a:lnTo>
                  <a:pt x="44450" y="774700"/>
                </a:lnTo>
                <a:close/>
              </a:path>
              <a:path w="76200" h="1473200">
                <a:moveTo>
                  <a:pt x="44450" y="800100"/>
                </a:moveTo>
                <a:lnTo>
                  <a:pt x="31750" y="800100"/>
                </a:lnTo>
                <a:lnTo>
                  <a:pt x="31750" y="812800"/>
                </a:lnTo>
                <a:lnTo>
                  <a:pt x="44450" y="812800"/>
                </a:lnTo>
                <a:lnTo>
                  <a:pt x="44450" y="800100"/>
                </a:lnTo>
                <a:close/>
              </a:path>
              <a:path w="76200" h="1473200">
                <a:moveTo>
                  <a:pt x="44450" y="825500"/>
                </a:moveTo>
                <a:lnTo>
                  <a:pt x="31750" y="825500"/>
                </a:lnTo>
                <a:lnTo>
                  <a:pt x="31750" y="838200"/>
                </a:lnTo>
                <a:lnTo>
                  <a:pt x="44450" y="838200"/>
                </a:lnTo>
                <a:lnTo>
                  <a:pt x="44450" y="825500"/>
                </a:lnTo>
                <a:close/>
              </a:path>
              <a:path w="76200" h="1473200">
                <a:moveTo>
                  <a:pt x="44450" y="850900"/>
                </a:moveTo>
                <a:lnTo>
                  <a:pt x="31750" y="850900"/>
                </a:lnTo>
                <a:lnTo>
                  <a:pt x="31750" y="863600"/>
                </a:lnTo>
                <a:lnTo>
                  <a:pt x="44450" y="863600"/>
                </a:lnTo>
                <a:lnTo>
                  <a:pt x="44450" y="850900"/>
                </a:lnTo>
                <a:close/>
              </a:path>
              <a:path w="76200" h="1473200">
                <a:moveTo>
                  <a:pt x="44450" y="876300"/>
                </a:moveTo>
                <a:lnTo>
                  <a:pt x="31750" y="876300"/>
                </a:lnTo>
                <a:lnTo>
                  <a:pt x="31750" y="889000"/>
                </a:lnTo>
                <a:lnTo>
                  <a:pt x="44450" y="889000"/>
                </a:lnTo>
                <a:lnTo>
                  <a:pt x="44450" y="876300"/>
                </a:lnTo>
                <a:close/>
              </a:path>
              <a:path w="76200" h="1473200">
                <a:moveTo>
                  <a:pt x="44450" y="901700"/>
                </a:moveTo>
                <a:lnTo>
                  <a:pt x="31750" y="901700"/>
                </a:lnTo>
                <a:lnTo>
                  <a:pt x="31750" y="914400"/>
                </a:lnTo>
                <a:lnTo>
                  <a:pt x="44450" y="914400"/>
                </a:lnTo>
                <a:lnTo>
                  <a:pt x="44450" y="901700"/>
                </a:lnTo>
                <a:close/>
              </a:path>
              <a:path w="76200" h="1473200">
                <a:moveTo>
                  <a:pt x="44450" y="927100"/>
                </a:moveTo>
                <a:lnTo>
                  <a:pt x="31750" y="927100"/>
                </a:lnTo>
                <a:lnTo>
                  <a:pt x="31750" y="939800"/>
                </a:lnTo>
                <a:lnTo>
                  <a:pt x="44450" y="939800"/>
                </a:lnTo>
                <a:lnTo>
                  <a:pt x="44450" y="927100"/>
                </a:lnTo>
                <a:close/>
              </a:path>
              <a:path w="76200" h="1473200">
                <a:moveTo>
                  <a:pt x="44450" y="952500"/>
                </a:moveTo>
                <a:lnTo>
                  <a:pt x="31750" y="952500"/>
                </a:lnTo>
                <a:lnTo>
                  <a:pt x="31750" y="965200"/>
                </a:lnTo>
                <a:lnTo>
                  <a:pt x="44450" y="965200"/>
                </a:lnTo>
                <a:lnTo>
                  <a:pt x="44450" y="952500"/>
                </a:lnTo>
                <a:close/>
              </a:path>
              <a:path w="76200" h="1473200">
                <a:moveTo>
                  <a:pt x="44450" y="977900"/>
                </a:moveTo>
                <a:lnTo>
                  <a:pt x="31750" y="977900"/>
                </a:lnTo>
                <a:lnTo>
                  <a:pt x="31750" y="990600"/>
                </a:lnTo>
                <a:lnTo>
                  <a:pt x="44450" y="990600"/>
                </a:lnTo>
                <a:lnTo>
                  <a:pt x="44450" y="977900"/>
                </a:lnTo>
                <a:close/>
              </a:path>
              <a:path w="76200" h="1473200">
                <a:moveTo>
                  <a:pt x="44450" y="1003300"/>
                </a:moveTo>
                <a:lnTo>
                  <a:pt x="31750" y="1003300"/>
                </a:lnTo>
                <a:lnTo>
                  <a:pt x="31750" y="1016000"/>
                </a:lnTo>
                <a:lnTo>
                  <a:pt x="44450" y="1016000"/>
                </a:lnTo>
                <a:lnTo>
                  <a:pt x="44450" y="1003300"/>
                </a:lnTo>
                <a:close/>
              </a:path>
              <a:path w="76200" h="1473200">
                <a:moveTo>
                  <a:pt x="44450" y="1028700"/>
                </a:moveTo>
                <a:lnTo>
                  <a:pt x="31750" y="1028700"/>
                </a:lnTo>
                <a:lnTo>
                  <a:pt x="31750" y="1041400"/>
                </a:lnTo>
                <a:lnTo>
                  <a:pt x="44450" y="1041400"/>
                </a:lnTo>
                <a:lnTo>
                  <a:pt x="44450" y="1028700"/>
                </a:lnTo>
                <a:close/>
              </a:path>
              <a:path w="76200" h="1473200">
                <a:moveTo>
                  <a:pt x="44450" y="1054100"/>
                </a:moveTo>
                <a:lnTo>
                  <a:pt x="31750" y="1054100"/>
                </a:lnTo>
                <a:lnTo>
                  <a:pt x="31750" y="1066800"/>
                </a:lnTo>
                <a:lnTo>
                  <a:pt x="44450" y="1066800"/>
                </a:lnTo>
                <a:lnTo>
                  <a:pt x="44450" y="1054100"/>
                </a:lnTo>
                <a:close/>
              </a:path>
              <a:path w="76200" h="1473200">
                <a:moveTo>
                  <a:pt x="44450" y="1079500"/>
                </a:moveTo>
                <a:lnTo>
                  <a:pt x="31750" y="1079500"/>
                </a:lnTo>
                <a:lnTo>
                  <a:pt x="31750" y="1092200"/>
                </a:lnTo>
                <a:lnTo>
                  <a:pt x="44450" y="1092200"/>
                </a:lnTo>
                <a:lnTo>
                  <a:pt x="44450" y="1079500"/>
                </a:lnTo>
                <a:close/>
              </a:path>
              <a:path w="76200" h="1473200">
                <a:moveTo>
                  <a:pt x="44450" y="1104900"/>
                </a:moveTo>
                <a:lnTo>
                  <a:pt x="31750" y="1104900"/>
                </a:lnTo>
                <a:lnTo>
                  <a:pt x="31750" y="1117600"/>
                </a:lnTo>
                <a:lnTo>
                  <a:pt x="44450" y="1117600"/>
                </a:lnTo>
                <a:lnTo>
                  <a:pt x="44450" y="1104900"/>
                </a:lnTo>
                <a:close/>
              </a:path>
              <a:path w="76200" h="1473200">
                <a:moveTo>
                  <a:pt x="44450" y="1130300"/>
                </a:moveTo>
                <a:lnTo>
                  <a:pt x="31750" y="1130300"/>
                </a:lnTo>
                <a:lnTo>
                  <a:pt x="31750" y="1143000"/>
                </a:lnTo>
                <a:lnTo>
                  <a:pt x="44450" y="1143000"/>
                </a:lnTo>
                <a:lnTo>
                  <a:pt x="44450" y="1130300"/>
                </a:lnTo>
                <a:close/>
              </a:path>
              <a:path w="76200" h="1473200">
                <a:moveTo>
                  <a:pt x="44450" y="1155700"/>
                </a:moveTo>
                <a:lnTo>
                  <a:pt x="31750" y="1155700"/>
                </a:lnTo>
                <a:lnTo>
                  <a:pt x="31750" y="1168400"/>
                </a:lnTo>
                <a:lnTo>
                  <a:pt x="44450" y="1168400"/>
                </a:lnTo>
                <a:lnTo>
                  <a:pt x="44450" y="1155700"/>
                </a:lnTo>
                <a:close/>
              </a:path>
              <a:path w="76200" h="1473200">
                <a:moveTo>
                  <a:pt x="44450" y="1181100"/>
                </a:moveTo>
                <a:lnTo>
                  <a:pt x="31750" y="1181100"/>
                </a:lnTo>
                <a:lnTo>
                  <a:pt x="31750" y="1193800"/>
                </a:lnTo>
                <a:lnTo>
                  <a:pt x="44450" y="1193800"/>
                </a:lnTo>
                <a:lnTo>
                  <a:pt x="44450" y="1181100"/>
                </a:lnTo>
                <a:close/>
              </a:path>
              <a:path w="76200" h="1473200">
                <a:moveTo>
                  <a:pt x="44450" y="1206500"/>
                </a:moveTo>
                <a:lnTo>
                  <a:pt x="31750" y="1206500"/>
                </a:lnTo>
                <a:lnTo>
                  <a:pt x="31750" y="1219200"/>
                </a:lnTo>
                <a:lnTo>
                  <a:pt x="44450" y="1219200"/>
                </a:lnTo>
                <a:lnTo>
                  <a:pt x="44450" y="1206500"/>
                </a:lnTo>
                <a:close/>
              </a:path>
              <a:path w="76200" h="1473200">
                <a:moveTo>
                  <a:pt x="44450" y="1231900"/>
                </a:moveTo>
                <a:lnTo>
                  <a:pt x="31750" y="1231900"/>
                </a:lnTo>
                <a:lnTo>
                  <a:pt x="31750" y="1244600"/>
                </a:lnTo>
                <a:lnTo>
                  <a:pt x="44450" y="1244600"/>
                </a:lnTo>
                <a:lnTo>
                  <a:pt x="44450" y="1231900"/>
                </a:lnTo>
                <a:close/>
              </a:path>
              <a:path w="76200" h="1473200">
                <a:moveTo>
                  <a:pt x="44450" y="1257300"/>
                </a:moveTo>
                <a:lnTo>
                  <a:pt x="31750" y="1257300"/>
                </a:lnTo>
                <a:lnTo>
                  <a:pt x="31750" y="1270000"/>
                </a:lnTo>
                <a:lnTo>
                  <a:pt x="44450" y="1270000"/>
                </a:lnTo>
                <a:lnTo>
                  <a:pt x="44450" y="1257300"/>
                </a:lnTo>
                <a:close/>
              </a:path>
              <a:path w="76200" h="1473200">
                <a:moveTo>
                  <a:pt x="44450" y="1282700"/>
                </a:moveTo>
                <a:lnTo>
                  <a:pt x="31750" y="1282700"/>
                </a:lnTo>
                <a:lnTo>
                  <a:pt x="31750" y="1295400"/>
                </a:lnTo>
                <a:lnTo>
                  <a:pt x="44450" y="1295400"/>
                </a:lnTo>
                <a:lnTo>
                  <a:pt x="44450" y="1282700"/>
                </a:lnTo>
                <a:close/>
              </a:path>
              <a:path w="76200" h="1473200">
                <a:moveTo>
                  <a:pt x="44450" y="1308100"/>
                </a:moveTo>
                <a:lnTo>
                  <a:pt x="31750" y="1308100"/>
                </a:lnTo>
                <a:lnTo>
                  <a:pt x="31750" y="1320800"/>
                </a:lnTo>
                <a:lnTo>
                  <a:pt x="44450" y="1320800"/>
                </a:lnTo>
                <a:lnTo>
                  <a:pt x="44450" y="1308100"/>
                </a:lnTo>
                <a:close/>
              </a:path>
              <a:path w="76200" h="1473200">
                <a:moveTo>
                  <a:pt x="44450" y="1333500"/>
                </a:moveTo>
                <a:lnTo>
                  <a:pt x="31750" y="1333500"/>
                </a:lnTo>
                <a:lnTo>
                  <a:pt x="31750" y="1346200"/>
                </a:lnTo>
                <a:lnTo>
                  <a:pt x="44450" y="1346200"/>
                </a:lnTo>
                <a:lnTo>
                  <a:pt x="44450" y="1333500"/>
                </a:lnTo>
                <a:close/>
              </a:path>
              <a:path w="76200" h="1473200">
                <a:moveTo>
                  <a:pt x="44450" y="1358900"/>
                </a:moveTo>
                <a:lnTo>
                  <a:pt x="31750" y="1358900"/>
                </a:lnTo>
                <a:lnTo>
                  <a:pt x="31750" y="1371600"/>
                </a:lnTo>
                <a:lnTo>
                  <a:pt x="44450" y="1371600"/>
                </a:lnTo>
                <a:lnTo>
                  <a:pt x="44450" y="1358900"/>
                </a:lnTo>
                <a:close/>
              </a:path>
              <a:path w="76200" h="1473200">
                <a:moveTo>
                  <a:pt x="44450" y="1384300"/>
                </a:moveTo>
                <a:lnTo>
                  <a:pt x="31750" y="1384300"/>
                </a:lnTo>
                <a:lnTo>
                  <a:pt x="31750" y="1397000"/>
                </a:lnTo>
                <a:lnTo>
                  <a:pt x="44450" y="1397000"/>
                </a:lnTo>
                <a:lnTo>
                  <a:pt x="44450" y="1384300"/>
                </a:lnTo>
                <a:close/>
              </a:path>
              <a:path w="76200" h="1473200">
                <a:moveTo>
                  <a:pt x="44450" y="1409700"/>
                </a:moveTo>
                <a:lnTo>
                  <a:pt x="31750" y="1409700"/>
                </a:lnTo>
                <a:lnTo>
                  <a:pt x="31750" y="1422400"/>
                </a:lnTo>
                <a:lnTo>
                  <a:pt x="44450" y="1422400"/>
                </a:lnTo>
                <a:lnTo>
                  <a:pt x="44450" y="1409700"/>
                </a:lnTo>
                <a:close/>
              </a:path>
              <a:path w="76200" h="1473200">
                <a:moveTo>
                  <a:pt x="44450" y="1435100"/>
                </a:moveTo>
                <a:lnTo>
                  <a:pt x="31750" y="1435100"/>
                </a:lnTo>
                <a:lnTo>
                  <a:pt x="31750" y="1447800"/>
                </a:lnTo>
                <a:lnTo>
                  <a:pt x="44450" y="1447800"/>
                </a:lnTo>
                <a:lnTo>
                  <a:pt x="44450" y="1435100"/>
                </a:lnTo>
                <a:close/>
              </a:path>
              <a:path w="76200" h="1473200">
                <a:moveTo>
                  <a:pt x="44450" y="1460500"/>
                </a:moveTo>
                <a:lnTo>
                  <a:pt x="31750" y="1460500"/>
                </a:lnTo>
                <a:lnTo>
                  <a:pt x="31750" y="1473200"/>
                </a:lnTo>
                <a:lnTo>
                  <a:pt x="44450" y="1473200"/>
                </a:lnTo>
                <a:lnTo>
                  <a:pt x="44450" y="1460500"/>
                </a:lnTo>
                <a:close/>
              </a:path>
            </a:pathLst>
          </a:custGeom>
          <a:solidFill>
            <a:srgbClr val="BEBEBE"/>
          </a:solidFill>
        </p:spPr>
        <p:txBody>
          <a:bodyPr wrap="square" lIns="0" tIns="0" rIns="0" bIns="0" rtlCol="0"/>
          <a:lstStyle/>
          <a:p/>
        </p:txBody>
      </p:sp>
      <p:sp>
        <p:nvSpPr>
          <p:cNvPr id="105" name="object 105"/>
          <p:cNvSpPr/>
          <p:nvPr/>
        </p:nvSpPr>
        <p:spPr>
          <a:xfrm>
            <a:off x="1656588" y="3681984"/>
            <a:ext cx="9286240" cy="0"/>
          </a:xfrm>
          <a:custGeom>
            <a:rect l="l" t="t" r="r" b="b"/>
            <a:pathLst>
              <a:path w="9286240">
                <a:moveTo>
                  <a:pt x="0" y="0"/>
                </a:moveTo>
                <a:lnTo>
                  <a:pt x="9285732" y="0"/>
                </a:lnTo>
              </a:path>
            </a:pathLst>
          </a:custGeom>
          <a:ln w="9525">
            <a:solidFill>
              <a:srgbClr val="D9D9D9"/>
            </a:solidFill>
          </a:ln>
        </p:spPr>
        <p:txBody>
          <a:bodyPr wrap="square" lIns="0" tIns="0" rIns="0" bIns="0" rtlCol="0"/>
          <a:lstStyle/>
          <a:p/>
        </p:txBody>
      </p:sp>
      <p:sp>
        <p:nvSpPr>
          <p:cNvPr id="106" name="object 106"/>
          <p:cNvSpPr txBox="1"/>
          <p:nvPr/>
        </p:nvSpPr>
        <p:spPr>
          <a:xfrm>
            <a:off x="8708517" y="3958844"/>
            <a:ext cx="2768600" cy="208279"/>
          </a:xfrm>
          <a:prstGeom prst="rect">
            <a:avLst/>
          </a:prstGeom>
        </p:spPr>
        <p:txBody>
          <a:bodyPr vert="horz" wrap="square" lIns="0" tIns="12700" rIns="0" bIns="0" rtlCol="0">
            <a:spAutoFit/>
          </a:bodyPr>
          <a:lstStyle/>
          <a:p>
            <a:pPr marL="12700">
              <a:lnSpc>
                <a:spcPct val="100000"/>
              </a:lnSpc>
              <a:spcBef>
                <a:spcPts val="100"/>
              </a:spcBef>
            </a:pPr>
            <a:r>
              <a:rPr sz="1200" b="1">
                <a:solidFill>
                  <a:srgbClr val="F38285"/>
                </a:solidFill>
                <a:latin typeface="微软雅黑"/>
                <a:cs typeface="微软雅黑"/>
              </a:rPr>
              <a:t>职业：企业员工为主，基本均有稳定职业</a:t>
            </a:r>
            <a:endParaRPr sz="1200">
              <a:latin typeface="微软雅黑"/>
              <a:cs typeface="微软雅黑"/>
            </a:endParaRPr>
          </a:p>
        </p:txBody>
      </p:sp>
      <p:sp>
        <p:nvSpPr>
          <p:cNvPr id="107" name="object 107"/>
          <p:cNvSpPr/>
          <p:nvPr/>
        </p:nvSpPr>
        <p:spPr>
          <a:xfrm>
            <a:off x="7949183" y="3819016"/>
            <a:ext cx="504825" cy="393700"/>
          </a:xfrm>
          <a:custGeom>
            <a:rect l="l" t="t" r="r" b="b"/>
            <a:pathLst>
              <a:path w="504825" h="393700">
                <a:moveTo>
                  <a:pt x="278384" y="229361"/>
                </a:moveTo>
                <a:lnTo>
                  <a:pt x="242189" y="229361"/>
                </a:lnTo>
                <a:lnTo>
                  <a:pt x="242189" y="393318"/>
                </a:lnTo>
                <a:lnTo>
                  <a:pt x="278384" y="393318"/>
                </a:lnTo>
                <a:lnTo>
                  <a:pt x="278384" y="229361"/>
                </a:lnTo>
                <a:close/>
              </a:path>
              <a:path w="504825" h="393700">
                <a:moveTo>
                  <a:pt x="487552" y="229361"/>
                </a:moveTo>
                <a:lnTo>
                  <a:pt x="452120" y="229361"/>
                </a:lnTo>
                <a:lnTo>
                  <a:pt x="452120" y="393318"/>
                </a:lnTo>
                <a:lnTo>
                  <a:pt x="487552" y="393318"/>
                </a:lnTo>
                <a:lnTo>
                  <a:pt x="487552" y="229361"/>
                </a:lnTo>
                <a:close/>
              </a:path>
              <a:path w="504825" h="393700">
                <a:moveTo>
                  <a:pt x="504444" y="189229"/>
                </a:moveTo>
                <a:lnTo>
                  <a:pt x="213741" y="189229"/>
                </a:lnTo>
                <a:lnTo>
                  <a:pt x="213741" y="229361"/>
                </a:lnTo>
                <a:lnTo>
                  <a:pt x="504444" y="229361"/>
                </a:lnTo>
                <a:lnTo>
                  <a:pt x="504444" y="189229"/>
                </a:lnTo>
                <a:close/>
              </a:path>
              <a:path w="504825" h="393700">
                <a:moveTo>
                  <a:pt x="344550" y="105536"/>
                </a:moveTo>
                <a:lnTo>
                  <a:pt x="341375" y="109600"/>
                </a:lnTo>
                <a:lnTo>
                  <a:pt x="337566" y="110362"/>
                </a:lnTo>
                <a:lnTo>
                  <a:pt x="314451" y="110362"/>
                </a:lnTo>
                <a:lnTo>
                  <a:pt x="303960" y="125989"/>
                </a:lnTo>
                <a:lnTo>
                  <a:pt x="297291" y="147081"/>
                </a:lnTo>
                <a:lnTo>
                  <a:pt x="293645" y="169531"/>
                </a:lnTo>
                <a:lnTo>
                  <a:pt x="292226" y="189229"/>
                </a:lnTo>
                <a:lnTo>
                  <a:pt x="453644" y="189229"/>
                </a:lnTo>
                <a:lnTo>
                  <a:pt x="452010" y="168024"/>
                </a:lnTo>
                <a:lnTo>
                  <a:pt x="449214" y="153796"/>
                </a:lnTo>
                <a:lnTo>
                  <a:pt x="366014" y="153796"/>
                </a:lnTo>
                <a:lnTo>
                  <a:pt x="344550" y="105536"/>
                </a:lnTo>
                <a:close/>
              </a:path>
              <a:path w="504825" h="393700">
                <a:moveTo>
                  <a:pt x="383667" y="117601"/>
                </a:moveTo>
                <a:lnTo>
                  <a:pt x="367538" y="117601"/>
                </a:lnTo>
                <a:lnTo>
                  <a:pt x="367538" y="121665"/>
                </a:lnTo>
                <a:lnTo>
                  <a:pt x="371475" y="124078"/>
                </a:lnTo>
                <a:lnTo>
                  <a:pt x="366014" y="153796"/>
                </a:lnTo>
                <a:lnTo>
                  <a:pt x="449214" y="153796"/>
                </a:lnTo>
                <a:lnTo>
                  <a:pt x="449065" y="153034"/>
                </a:lnTo>
                <a:lnTo>
                  <a:pt x="385191" y="153034"/>
                </a:lnTo>
                <a:lnTo>
                  <a:pt x="379857" y="124078"/>
                </a:lnTo>
                <a:lnTo>
                  <a:pt x="383667" y="121665"/>
                </a:lnTo>
                <a:lnTo>
                  <a:pt x="383667" y="117601"/>
                </a:lnTo>
                <a:close/>
              </a:path>
              <a:path w="504825" h="393700">
                <a:moveTo>
                  <a:pt x="403733" y="107949"/>
                </a:moveTo>
                <a:lnTo>
                  <a:pt x="385191" y="153034"/>
                </a:lnTo>
                <a:lnTo>
                  <a:pt x="449065" y="153034"/>
                </a:lnTo>
                <a:lnTo>
                  <a:pt x="447436" y="144748"/>
                </a:lnTo>
                <a:lnTo>
                  <a:pt x="440410" y="123614"/>
                </a:lnTo>
                <a:lnTo>
                  <a:pt x="431882" y="109600"/>
                </a:lnTo>
                <a:lnTo>
                  <a:pt x="410591" y="109600"/>
                </a:lnTo>
                <a:lnTo>
                  <a:pt x="406781" y="108838"/>
                </a:lnTo>
                <a:lnTo>
                  <a:pt x="403733" y="107949"/>
                </a:lnTo>
                <a:close/>
              </a:path>
              <a:path w="504825" h="393700">
                <a:moveTo>
                  <a:pt x="431419" y="108838"/>
                </a:moveTo>
                <a:lnTo>
                  <a:pt x="415290" y="108838"/>
                </a:lnTo>
                <a:lnTo>
                  <a:pt x="410591" y="109600"/>
                </a:lnTo>
                <a:lnTo>
                  <a:pt x="431882" y="109600"/>
                </a:lnTo>
                <a:lnTo>
                  <a:pt x="431419" y="108838"/>
                </a:lnTo>
                <a:close/>
              </a:path>
              <a:path w="504825" h="393700">
                <a:moveTo>
                  <a:pt x="93091" y="380491"/>
                </a:moveTo>
                <a:lnTo>
                  <a:pt x="27686" y="380491"/>
                </a:lnTo>
                <a:lnTo>
                  <a:pt x="27686" y="393318"/>
                </a:lnTo>
                <a:lnTo>
                  <a:pt x="93091" y="393318"/>
                </a:lnTo>
                <a:lnTo>
                  <a:pt x="93091" y="380491"/>
                </a:lnTo>
                <a:close/>
              </a:path>
              <a:path w="504825" h="393700">
                <a:moveTo>
                  <a:pt x="192277" y="298449"/>
                </a:moveTo>
                <a:lnTo>
                  <a:pt x="111506" y="298449"/>
                </a:lnTo>
                <a:lnTo>
                  <a:pt x="156083" y="302513"/>
                </a:lnTo>
                <a:lnTo>
                  <a:pt x="153797" y="312165"/>
                </a:lnTo>
                <a:lnTo>
                  <a:pt x="156083" y="325754"/>
                </a:lnTo>
                <a:lnTo>
                  <a:pt x="159412" y="342419"/>
                </a:lnTo>
                <a:lnTo>
                  <a:pt x="163766" y="364966"/>
                </a:lnTo>
                <a:lnTo>
                  <a:pt x="169164" y="393318"/>
                </a:lnTo>
                <a:lnTo>
                  <a:pt x="192277" y="393318"/>
                </a:lnTo>
                <a:lnTo>
                  <a:pt x="192277" y="298449"/>
                </a:lnTo>
                <a:close/>
              </a:path>
              <a:path w="504825" h="393700">
                <a:moveTo>
                  <a:pt x="68452" y="353186"/>
                </a:moveTo>
                <a:lnTo>
                  <a:pt x="50800" y="353186"/>
                </a:lnTo>
                <a:lnTo>
                  <a:pt x="50800" y="380491"/>
                </a:lnTo>
                <a:lnTo>
                  <a:pt x="68452" y="380491"/>
                </a:lnTo>
                <a:lnTo>
                  <a:pt x="68452" y="353186"/>
                </a:lnTo>
                <a:close/>
              </a:path>
              <a:path w="504825" h="393700">
                <a:moveTo>
                  <a:pt x="75311" y="318515"/>
                </a:moveTo>
                <a:lnTo>
                  <a:pt x="43052" y="318515"/>
                </a:lnTo>
                <a:lnTo>
                  <a:pt x="43052" y="353186"/>
                </a:lnTo>
                <a:lnTo>
                  <a:pt x="75311" y="353186"/>
                </a:lnTo>
                <a:lnTo>
                  <a:pt x="75311" y="318515"/>
                </a:lnTo>
                <a:close/>
              </a:path>
              <a:path w="504825" h="393700">
                <a:moveTo>
                  <a:pt x="21590" y="181101"/>
                </a:moveTo>
                <a:lnTo>
                  <a:pt x="0" y="181101"/>
                </a:lnTo>
                <a:lnTo>
                  <a:pt x="0" y="318515"/>
                </a:lnTo>
                <a:lnTo>
                  <a:pt x="111506" y="318515"/>
                </a:lnTo>
                <a:lnTo>
                  <a:pt x="111506" y="298449"/>
                </a:lnTo>
                <a:lnTo>
                  <a:pt x="192277" y="298449"/>
                </a:lnTo>
                <a:lnTo>
                  <a:pt x="192277" y="292099"/>
                </a:lnTo>
                <a:lnTo>
                  <a:pt x="29972" y="292099"/>
                </a:lnTo>
                <a:lnTo>
                  <a:pt x="21590" y="181101"/>
                </a:lnTo>
                <a:close/>
              </a:path>
              <a:path w="504825" h="393700">
                <a:moveTo>
                  <a:pt x="98425" y="135381"/>
                </a:moveTo>
                <a:lnTo>
                  <a:pt x="22351" y="135381"/>
                </a:lnTo>
                <a:lnTo>
                  <a:pt x="48387" y="292099"/>
                </a:lnTo>
                <a:lnTo>
                  <a:pt x="192277" y="292099"/>
                </a:lnTo>
                <a:lnTo>
                  <a:pt x="192277" y="271906"/>
                </a:lnTo>
                <a:lnTo>
                  <a:pt x="157607" y="263143"/>
                </a:lnTo>
                <a:lnTo>
                  <a:pt x="165354" y="255015"/>
                </a:lnTo>
                <a:lnTo>
                  <a:pt x="127635" y="255015"/>
                </a:lnTo>
                <a:lnTo>
                  <a:pt x="102235" y="248665"/>
                </a:lnTo>
                <a:lnTo>
                  <a:pt x="102235" y="235838"/>
                </a:lnTo>
                <a:lnTo>
                  <a:pt x="147617" y="235838"/>
                </a:lnTo>
                <a:lnTo>
                  <a:pt x="120015" y="205993"/>
                </a:lnTo>
                <a:lnTo>
                  <a:pt x="98425" y="135381"/>
                </a:lnTo>
                <a:close/>
              </a:path>
              <a:path w="504825" h="393700">
                <a:moveTo>
                  <a:pt x="147617" y="235838"/>
                </a:moveTo>
                <a:lnTo>
                  <a:pt x="102235" y="235838"/>
                </a:lnTo>
                <a:lnTo>
                  <a:pt x="127635" y="255015"/>
                </a:lnTo>
                <a:lnTo>
                  <a:pt x="165354" y="255015"/>
                </a:lnTo>
                <a:lnTo>
                  <a:pt x="147617" y="235838"/>
                </a:lnTo>
                <a:close/>
              </a:path>
              <a:path w="504825" h="393700">
                <a:moveTo>
                  <a:pt x="59182" y="10794"/>
                </a:moveTo>
                <a:lnTo>
                  <a:pt x="40262" y="14866"/>
                </a:lnTo>
                <a:lnTo>
                  <a:pt x="24892" y="25939"/>
                </a:lnTo>
                <a:lnTo>
                  <a:pt x="14569" y="42298"/>
                </a:lnTo>
                <a:lnTo>
                  <a:pt x="10795" y="62229"/>
                </a:lnTo>
                <a:lnTo>
                  <a:pt x="14569" y="81647"/>
                </a:lnTo>
                <a:lnTo>
                  <a:pt x="24892" y="97742"/>
                </a:lnTo>
                <a:lnTo>
                  <a:pt x="40262" y="108717"/>
                </a:lnTo>
                <a:lnTo>
                  <a:pt x="59182" y="112775"/>
                </a:lnTo>
                <a:lnTo>
                  <a:pt x="78120" y="108717"/>
                </a:lnTo>
                <a:lnTo>
                  <a:pt x="93535" y="97742"/>
                </a:lnTo>
                <a:lnTo>
                  <a:pt x="103901" y="81647"/>
                </a:lnTo>
                <a:lnTo>
                  <a:pt x="107696" y="62229"/>
                </a:lnTo>
                <a:lnTo>
                  <a:pt x="103901" y="42298"/>
                </a:lnTo>
                <a:lnTo>
                  <a:pt x="93535" y="25939"/>
                </a:lnTo>
                <a:lnTo>
                  <a:pt x="78120" y="14866"/>
                </a:lnTo>
                <a:lnTo>
                  <a:pt x="59182" y="10794"/>
                </a:lnTo>
                <a:close/>
              </a:path>
              <a:path w="504825" h="393700">
                <a:moveTo>
                  <a:pt x="412876" y="50926"/>
                </a:moveTo>
                <a:lnTo>
                  <a:pt x="332994" y="50926"/>
                </a:lnTo>
                <a:lnTo>
                  <a:pt x="331470" y="52577"/>
                </a:lnTo>
                <a:lnTo>
                  <a:pt x="331470" y="58927"/>
                </a:lnTo>
                <a:lnTo>
                  <a:pt x="332232" y="63753"/>
                </a:lnTo>
                <a:lnTo>
                  <a:pt x="332994" y="67055"/>
                </a:lnTo>
                <a:lnTo>
                  <a:pt x="334518" y="70230"/>
                </a:lnTo>
                <a:lnTo>
                  <a:pt x="336804" y="72643"/>
                </a:lnTo>
                <a:lnTo>
                  <a:pt x="339090" y="74294"/>
                </a:lnTo>
                <a:lnTo>
                  <a:pt x="343475" y="84645"/>
                </a:lnTo>
                <a:lnTo>
                  <a:pt x="349694" y="92233"/>
                </a:lnTo>
                <a:lnTo>
                  <a:pt x="357913" y="97869"/>
                </a:lnTo>
                <a:lnTo>
                  <a:pt x="368300" y="102361"/>
                </a:lnTo>
                <a:lnTo>
                  <a:pt x="370586" y="103123"/>
                </a:lnTo>
                <a:lnTo>
                  <a:pt x="375285" y="103123"/>
                </a:lnTo>
                <a:lnTo>
                  <a:pt x="385510" y="99780"/>
                </a:lnTo>
                <a:lnTo>
                  <a:pt x="394795" y="92948"/>
                </a:lnTo>
                <a:lnTo>
                  <a:pt x="402199" y="83996"/>
                </a:lnTo>
                <a:lnTo>
                  <a:pt x="406781" y="74294"/>
                </a:lnTo>
                <a:lnTo>
                  <a:pt x="409067" y="72643"/>
                </a:lnTo>
                <a:lnTo>
                  <a:pt x="410591" y="70230"/>
                </a:lnTo>
                <a:lnTo>
                  <a:pt x="412115" y="67055"/>
                </a:lnTo>
                <a:lnTo>
                  <a:pt x="413766" y="63753"/>
                </a:lnTo>
                <a:lnTo>
                  <a:pt x="413766" y="52577"/>
                </a:lnTo>
                <a:lnTo>
                  <a:pt x="412876" y="50926"/>
                </a:lnTo>
                <a:close/>
              </a:path>
              <a:path w="504825" h="393700">
                <a:moveTo>
                  <a:pt x="371316" y="0"/>
                </a:moveTo>
                <a:lnTo>
                  <a:pt x="336542" y="15761"/>
                </a:lnTo>
                <a:lnTo>
                  <a:pt x="332493" y="35665"/>
                </a:lnTo>
                <a:lnTo>
                  <a:pt x="333756" y="50926"/>
                </a:lnTo>
                <a:lnTo>
                  <a:pt x="412115" y="50926"/>
                </a:lnTo>
                <a:lnTo>
                  <a:pt x="411352" y="50164"/>
                </a:lnTo>
                <a:lnTo>
                  <a:pt x="411978" y="35813"/>
                </a:lnTo>
                <a:lnTo>
                  <a:pt x="410257" y="24129"/>
                </a:lnTo>
                <a:lnTo>
                  <a:pt x="406227" y="15017"/>
                </a:lnTo>
                <a:lnTo>
                  <a:pt x="399923" y="8381"/>
                </a:lnTo>
                <a:lnTo>
                  <a:pt x="386857" y="2035"/>
                </a:lnTo>
                <a:lnTo>
                  <a:pt x="371316" y="0"/>
                </a:lnTo>
                <a:close/>
              </a:path>
            </a:pathLst>
          </a:custGeom>
          <a:solidFill>
            <a:srgbClr val="F38285"/>
          </a:solidFill>
        </p:spPr>
        <p:txBody>
          <a:bodyPr wrap="square" lIns="0" tIns="0" rIns="0" bIns="0" rtlCol="0"/>
          <a:lstStyle/>
          <a:p/>
        </p:txBody>
      </p:sp>
      <p:sp>
        <p:nvSpPr>
          <p:cNvPr id="108" name="object 108"/>
          <p:cNvSpPr/>
          <p:nvPr/>
        </p:nvSpPr>
        <p:spPr>
          <a:xfrm>
            <a:off x="8162543" y="4413503"/>
            <a:ext cx="76200" cy="1473200"/>
          </a:xfrm>
          <a:custGeom>
            <a:rect l="l" t="t" r="r" b="b"/>
            <a:pathLst>
              <a:path w="76200" h="1473200">
                <a:moveTo>
                  <a:pt x="31750" y="74921"/>
                </a:moveTo>
                <a:lnTo>
                  <a:pt x="31750" y="76200"/>
                </a:lnTo>
                <a:lnTo>
                  <a:pt x="38100" y="76200"/>
                </a:lnTo>
                <a:lnTo>
                  <a:pt x="31750" y="74921"/>
                </a:lnTo>
                <a:close/>
              </a:path>
              <a:path w="76200" h="1473200">
                <a:moveTo>
                  <a:pt x="44450" y="63500"/>
                </a:moveTo>
                <a:lnTo>
                  <a:pt x="31750" y="63500"/>
                </a:lnTo>
                <a:lnTo>
                  <a:pt x="31750" y="74921"/>
                </a:lnTo>
                <a:lnTo>
                  <a:pt x="38100" y="76200"/>
                </a:lnTo>
                <a:lnTo>
                  <a:pt x="44450" y="74921"/>
                </a:lnTo>
                <a:lnTo>
                  <a:pt x="44450" y="63500"/>
                </a:lnTo>
                <a:close/>
              </a:path>
              <a:path w="76200" h="1473200">
                <a:moveTo>
                  <a:pt x="44450" y="74921"/>
                </a:moveTo>
                <a:lnTo>
                  <a:pt x="38100" y="76200"/>
                </a:lnTo>
                <a:lnTo>
                  <a:pt x="44450" y="76200"/>
                </a:lnTo>
                <a:lnTo>
                  <a:pt x="44450" y="74921"/>
                </a:lnTo>
                <a:close/>
              </a:path>
              <a:path w="76200" h="1473200">
                <a:moveTo>
                  <a:pt x="38100" y="0"/>
                </a:moveTo>
                <a:lnTo>
                  <a:pt x="23252" y="2988"/>
                </a:lnTo>
                <a:lnTo>
                  <a:pt x="11144" y="11144"/>
                </a:lnTo>
                <a:lnTo>
                  <a:pt x="2988" y="23252"/>
                </a:lnTo>
                <a:lnTo>
                  <a:pt x="0" y="38100"/>
                </a:lnTo>
                <a:lnTo>
                  <a:pt x="2988" y="52947"/>
                </a:lnTo>
                <a:lnTo>
                  <a:pt x="11144" y="65055"/>
                </a:lnTo>
                <a:lnTo>
                  <a:pt x="23252" y="73211"/>
                </a:lnTo>
                <a:lnTo>
                  <a:pt x="31750" y="74921"/>
                </a:lnTo>
                <a:lnTo>
                  <a:pt x="31750" y="63500"/>
                </a:lnTo>
                <a:lnTo>
                  <a:pt x="66103" y="63500"/>
                </a:lnTo>
                <a:lnTo>
                  <a:pt x="73211" y="52947"/>
                </a:lnTo>
                <a:lnTo>
                  <a:pt x="73643" y="50800"/>
                </a:lnTo>
                <a:lnTo>
                  <a:pt x="31750" y="50800"/>
                </a:lnTo>
                <a:lnTo>
                  <a:pt x="31750" y="38100"/>
                </a:lnTo>
                <a:lnTo>
                  <a:pt x="76200" y="38100"/>
                </a:lnTo>
                <a:lnTo>
                  <a:pt x="73211" y="23252"/>
                </a:lnTo>
                <a:lnTo>
                  <a:pt x="65055" y="11144"/>
                </a:lnTo>
                <a:lnTo>
                  <a:pt x="52947" y="2988"/>
                </a:lnTo>
                <a:lnTo>
                  <a:pt x="38100" y="0"/>
                </a:lnTo>
                <a:close/>
              </a:path>
              <a:path w="76200" h="1473200">
                <a:moveTo>
                  <a:pt x="66103" y="63500"/>
                </a:moveTo>
                <a:lnTo>
                  <a:pt x="44450" y="63500"/>
                </a:lnTo>
                <a:lnTo>
                  <a:pt x="44450" y="74921"/>
                </a:lnTo>
                <a:lnTo>
                  <a:pt x="52947" y="73211"/>
                </a:lnTo>
                <a:lnTo>
                  <a:pt x="65055" y="65055"/>
                </a:lnTo>
                <a:lnTo>
                  <a:pt x="66103" y="63500"/>
                </a:lnTo>
                <a:close/>
              </a:path>
              <a:path w="76200" h="1473200">
                <a:moveTo>
                  <a:pt x="44450" y="38100"/>
                </a:moveTo>
                <a:lnTo>
                  <a:pt x="31750" y="38100"/>
                </a:lnTo>
                <a:lnTo>
                  <a:pt x="31750" y="50800"/>
                </a:lnTo>
                <a:lnTo>
                  <a:pt x="44450" y="50800"/>
                </a:lnTo>
                <a:lnTo>
                  <a:pt x="44450" y="38100"/>
                </a:lnTo>
                <a:close/>
              </a:path>
              <a:path w="76200" h="1473200">
                <a:moveTo>
                  <a:pt x="76200" y="38100"/>
                </a:moveTo>
                <a:lnTo>
                  <a:pt x="44450" y="38100"/>
                </a:lnTo>
                <a:lnTo>
                  <a:pt x="44450" y="50800"/>
                </a:lnTo>
                <a:lnTo>
                  <a:pt x="73643" y="50800"/>
                </a:lnTo>
                <a:lnTo>
                  <a:pt x="76200" y="38100"/>
                </a:lnTo>
                <a:close/>
              </a:path>
              <a:path w="76200" h="1473200">
                <a:moveTo>
                  <a:pt x="44450" y="88900"/>
                </a:moveTo>
                <a:lnTo>
                  <a:pt x="31750" y="88900"/>
                </a:lnTo>
                <a:lnTo>
                  <a:pt x="31750" y="101600"/>
                </a:lnTo>
                <a:lnTo>
                  <a:pt x="44450" y="101600"/>
                </a:lnTo>
                <a:lnTo>
                  <a:pt x="44450" y="88900"/>
                </a:lnTo>
                <a:close/>
              </a:path>
              <a:path w="76200" h="1473200">
                <a:moveTo>
                  <a:pt x="44450" y="114300"/>
                </a:moveTo>
                <a:lnTo>
                  <a:pt x="31750" y="114300"/>
                </a:lnTo>
                <a:lnTo>
                  <a:pt x="31750" y="127000"/>
                </a:lnTo>
                <a:lnTo>
                  <a:pt x="44450" y="127000"/>
                </a:lnTo>
                <a:lnTo>
                  <a:pt x="44450" y="114300"/>
                </a:lnTo>
                <a:close/>
              </a:path>
              <a:path w="76200" h="1473200">
                <a:moveTo>
                  <a:pt x="44450" y="139700"/>
                </a:moveTo>
                <a:lnTo>
                  <a:pt x="31750" y="139700"/>
                </a:lnTo>
                <a:lnTo>
                  <a:pt x="31750" y="152400"/>
                </a:lnTo>
                <a:lnTo>
                  <a:pt x="44450" y="152400"/>
                </a:lnTo>
                <a:lnTo>
                  <a:pt x="44450" y="139700"/>
                </a:lnTo>
                <a:close/>
              </a:path>
              <a:path w="76200" h="1473200">
                <a:moveTo>
                  <a:pt x="44450" y="165100"/>
                </a:moveTo>
                <a:lnTo>
                  <a:pt x="31750" y="165100"/>
                </a:lnTo>
                <a:lnTo>
                  <a:pt x="31750" y="177800"/>
                </a:lnTo>
                <a:lnTo>
                  <a:pt x="44450" y="177800"/>
                </a:lnTo>
                <a:lnTo>
                  <a:pt x="44450" y="165100"/>
                </a:lnTo>
                <a:close/>
              </a:path>
              <a:path w="76200" h="1473200">
                <a:moveTo>
                  <a:pt x="44450" y="190500"/>
                </a:moveTo>
                <a:lnTo>
                  <a:pt x="31750" y="190500"/>
                </a:lnTo>
                <a:lnTo>
                  <a:pt x="31750" y="203200"/>
                </a:lnTo>
                <a:lnTo>
                  <a:pt x="44450" y="203200"/>
                </a:lnTo>
                <a:lnTo>
                  <a:pt x="44450" y="190500"/>
                </a:lnTo>
                <a:close/>
              </a:path>
              <a:path w="76200" h="1473200">
                <a:moveTo>
                  <a:pt x="44450" y="215900"/>
                </a:moveTo>
                <a:lnTo>
                  <a:pt x="31750" y="215900"/>
                </a:lnTo>
                <a:lnTo>
                  <a:pt x="31750" y="228600"/>
                </a:lnTo>
                <a:lnTo>
                  <a:pt x="44450" y="228600"/>
                </a:lnTo>
                <a:lnTo>
                  <a:pt x="44450" y="215900"/>
                </a:lnTo>
                <a:close/>
              </a:path>
              <a:path w="76200" h="1473200">
                <a:moveTo>
                  <a:pt x="44450" y="241300"/>
                </a:moveTo>
                <a:lnTo>
                  <a:pt x="31750" y="241300"/>
                </a:lnTo>
                <a:lnTo>
                  <a:pt x="31750" y="254000"/>
                </a:lnTo>
                <a:lnTo>
                  <a:pt x="44450" y="254000"/>
                </a:lnTo>
                <a:lnTo>
                  <a:pt x="44450" y="241300"/>
                </a:lnTo>
                <a:close/>
              </a:path>
              <a:path w="76200" h="1473200">
                <a:moveTo>
                  <a:pt x="44450" y="266700"/>
                </a:moveTo>
                <a:lnTo>
                  <a:pt x="31750" y="266700"/>
                </a:lnTo>
                <a:lnTo>
                  <a:pt x="31750" y="279400"/>
                </a:lnTo>
                <a:lnTo>
                  <a:pt x="44450" y="279400"/>
                </a:lnTo>
                <a:lnTo>
                  <a:pt x="44450" y="266700"/>
                </a:lnTo>
                <a:close/>
              </a:path>
              <a:path w="76200" h="1473200">
                <a:moveTo>
                  <a:pt x="44450" y="292100"/>
                </a:moveTo>
                <a:lnTo>
                  <a:pt x="31750" y="292100"/>
                </a:lnTo>
                <a:lnTo>
                  <a:pt x="31750" y="304800"/>
                </a:lnTo>
                <a:lnTo>
                  <a:pt x="44450" y="304800"/>
                </a:lnTo>
                <a:lnTo>
                  <a:pt x="44450" y="292100"/>
                </a:lnTo>
                <a:close/>
              </a:path>
              <a:path w="76200" h="1473200">
                <a:moveTo>
                  <a:pt x="44450" y="317500"/>
                </a:moveTo>
                <a:lnTo>
                  <a:pt x="31750" y="317500"/>
                </a:lnTo>
                <a:lnTo>
                  <a:pt x="31750" y="330200"/>
                </a:lnTo>
                <a:lnTo>
                  <a:pt x="44450" y="330200"/>
                </a:lnTo>
                <a:lnTo>
                  <a:pt x="44450" y="317500"/>
                </a:lnTo>
                <a:close/>
              </a:path>
              <a:path w="76200" h="1473200">
                <a:moveTo>
                  <a:pt x="44450" y="342900"/>
                </a:moveTo>
                <a:lnTo>
                  <a:pt x="31750" y="342900"/>
                </a:lnTo>
                <a:lnTo>
                  <a:pt x="31750" y="355600"/>
                </a:lnTo>
                <a:lnTo>
                  <a:pt x="44450" y="355600"/>
                </a:lnTo>
                <a:lnTo>
                  <a:pt x="44450" y="342900"/>
                </a:lnTo>
                <a:close/>
              </a:path>
              <a:path w="76200" h="1473200">
                <a:moveTo>
                  <a:pt x="44450" y="368300"/>
                </a:moveTo>
                <a:lnTo>
                  <a:pt x="31750" y="368300"/>
                </a:lnTo>
                <a:lnTo>
                  <a:pt x="31750" y="381000"/>
                </a:lnTo>
                <a:lnTo>
                  <a:pt x="44450" y="381000"/>
                </a:lnTo>
                <a:lnTo>
                  <a:pt x="44450" y="368300"/>
                </a:lnTo>
                <a:close/>
              </a:path>
              <a:path w="76200" h="1473200">
                <a:moveTo>
                  <a:pt x="44450" y="393700"/>
                </a:moveTo>
                <a:lnTo>
                  <a:pt x="31750" y="393700"/>
                </a:lnTo>
                <a:lnTo>
                  <a:pt x="31750" y="406400"/>
                </a:lnTo>
                <a:lnTo>
                  <a:pt x="44450" y="406400"/>
                </a:lnTo>
                <a:lnTo>
                  <a:pt x="44450" y="393700"/>
                </a:lnTo>
                <a:close/>
              </a:path>
              <a:path w="76200" h="1473200">
                <a:moveTo>
                  <a:pt x="44450" y="419100"/>
                </a:moveTo>
                <a:lnTo>
                  <a:pt x="31750" y="419100"/>
                </a:lnTo>
                <a:lnTo>
                  <a:pt x="31750" y="431800"/>
                </a:lnTo>
                <a:lnTo>
                  <a:pt x="44450" y="431800"/>
                </a:lnTo>
                <a:lnTo>
                  <a:pt x="44450" y="419100"/>
                </a:lnTo>
                <a:close/>
              </a:path>
              <a:path w="76200" h="1473200">
                <a:moveTo>
                  <a:pt x="44450" y="444500"/>
                </a:moveTo>
                <a:lnTo>
                  <a:pt x="31750" y="444500"/>
                </a:lnTo>
                <a:lnTo>
                  <a:pt x="31750" y="457200"/>
                </a:lnTo>
                <a:lnTo>
                  <a:pt x="44450" y="457200"/>
                </a:lnTo>
                <a:lnTo>
                  <a:pt x="44450" y="444500"/>
                </a:lnTo>
                <a:close/>
              </a:path>
              <a:path w="76200" h="1473200">
                <a:moveTo>
                  <a:pt x="44450" y="469900"/>
                </a:moveTo>
                <a:lnTo>
                  <a:pt x="31750" y="469900"/>
                </a:lnTo>
                <a:lnTo>
                  <a:pt x="31750" y="482600"/>
                </a:lnTo>
                <a:lnTo>
                  <a:pt x="44450" y="482600"/>
                </a:lnTo>
                <a:lnTo>
                  <a:pt x="44450" y="469900"/>
                </a:lnTo>
                <a:close/>
              </a:path>
              <a:path w="76200" h="1473200">
                <a:moveTo>
                  <a:pt x="44450" y="495300"/>
                </a:moveTo>
                <a:lnTo>
                  <a:pt x="31750" y="495300"/>
                </a:lnTo>
                <a:lnTo>
                  <a:pt x="31750" y="508000"/>
                </a:lnTo>
                <a:lnTo>
                  <a:pt x="44450" y="508000"/>
                </a:lnTo>
                <a:lnTo>
                  <a:pt x="44450" y="495300"/>
                </a:lnTo>
                <a:close/>
              </a:path>
              <a:path w="76200" h="1473200">
                <a:moveTo>
                  <a:pt x="44450" y="520700"/>
                </a:moveTo>
                <a:lnTo>
                  <a:pt x="31750" y="520700"/>
                </a:lnTo>
                <a:lnTo>
                  <a:pt x="31750" y="533400"/>
                </a:lnTo>
                <a:lnTo>
                  <a:pt x="44450" y="533400"/>
                </a:lnTo>
                <a:lnTo>
                  <a:pt x="44450" y="520700"/>
                </a:lnTo>
                <a:close/>
              </a:path>
              <a:path w="76200" h="1473200">
                <a:moveTo>
                  <a:pt x="44450" y="546100"/>
                </a:moveTo>
                <a:lnTo>
                  <a:pt x="31750" y="546100"/>
                </a:lnTo>
                <a:lnTo>
                  <a:pt x="31750" y="558800"/>
                </a:lnTo>
                <a:lnTo>
                  <a:pt x="44450" y="558800"/>
                </a:lnTo>
                <a:lnTo>
                  <a:pt x="44450" y="546100"/>
                </a:lnTo>
                <a:close/>
              </a:path>
              <a:path w="76200" h="1473200">
                <a:moveTo>
                  <a:pt x="44450" y="571500"/>
                </a:moveTo>
                <a:lnTo>
                  <a:pt x="31750" y="571500"/>
                </a:lnTo>
                <a:lnTo>
                  <a:pt x="31750" y="584200"/>
                </a:lnTo>
                <a:lnTo>
                  <a:pt x="44450" y="584200"/>
                </a:lnTo>
                <a:lnTo>
                  <a:pt x="44450" y="571500"/>
                </a:lnTo>
                <a:close/>
              </a:path>
              <a:path w="76200" h="1473200">
                <a:moveTo>
                  <a:pt x="44450" y="596900"/>
                </a:moveTo>
                <a:lnTo>
                  <a:pt x="31750" y="596900"/>
                </a:lnTo>
                <a:lnTo>
                  <a:pt x="31750" y="609600"/>
                </a:lnTo>
                <a:lnTo>
                  <a:pt x="44450" y="609600"/>
                </a:lnTo>
                <a:lnTo>
                  <a:pt x="44450" y="596900"/>
                </a:lnTo>
                <a:close/>
              </a:path>
              <a:path w="76200" h="1473200">
                <a:moveTo>
                  <a:pt x="44450" y="622300"/>
                </a:moveTo>
                <a:lnTo>
                  <a:pt x="31750" y="622300"/>
                </a:lnTo>
                <a:lnTo>
                  <a:pt x="31750" y="635000"/>
                </a:lnTo>
                <a:lnTo>
                  <a:pt x="44450" y="635000"/>
                </a:lnTo>
                <a:lnTo>
                  <a:pt x="44450" y="622300"/>
                </a:lnTo>
                <a:close/>
              </a:path>
              <a:path w="76200" h="1473200">
                <a:moveTo>
                  <a:pt x="44450" y="647700"/>
                </a:moveTo>
                <a:lnTo>
                  <a:pt x="31750" y="647700"/>
                </a:lnTo>
                <a:lnTo>
                  <a:pt x="31750" y="660400"/>
                </a:lnTo>
                <a:lnTo>
                  <a:pt x="44450" y="660400"/>
                </a:lnTo>
                <a:lnTo>
                  <a:pt x="44450" y="647700"/>
                </a:lnTo>
                <a:close/>
              </a:path>
              <a:path w="76200" h="1473200">
                <a:moveTo>
                  <a:pt x="44450" y="673100"/>
                </a:moveTo>
                <a:lnTo>
                  <a:pt x="31750" y="673100"/>
                </a:lnTo>
                <a:lnTo>
                  <a:pt x="31750" y="685800"/>
                </a:lnTo>
                <a:lnTo>
                  <a:pt x="44450" y="685800"/>
                </a:lnTo>
                <a:lnTo>
                  <a:pt x="44450" y="673100"/>
                </a:lnTo>
                <a:close/>
              </a:path>
              <a:path w="76200" h="1473200">
                <a:moveTo>
                  <a:pt x="44450" y="698500"/>
                </a:moveTo>
                <a:lnTo>
                  <a:pt x="31750" y="698500"/>
                </a:lnTo>
                <a:lnTo>
                  <a:pt x="31750" y="711200"/>
                </a:lnTo>
                <a:lnTo>
                  <a:pt x="44450" y="711200"/>
                </a:lnTo>
                <a:lnTo>
                  <a:pt x="44450" y="698500"/>
                </a:lnTo>
                <a:close/>
              </a:path>
              <a:path w="76200" h="1473200">
                <a:moveTo>
                  <a:pt x="44450" y="723900"/>
                </a:moveTo>
                <a:lnTo>
                  <a:pt x="31750" y="723900"/>
                </a:lnTo>
                <a:lnTo>
                  <a:pt x="31750" y="736600"/>
                </a:lnTo>
                <a:lnTo>
                  <a:pt x="44450" y="736600"/>
                </a:lnTo>
                <a:lnTo>
                  <a:pt x="44450" y="723900"/>
                </a:lnTo>
                <a:close/>
              </a:path>
              <a:path w="76200" h="1473200">
                <a:moveTo>
                  <a:pt x="44450" y="749300"/>
                </a:moveTo>
                <a:lnTo>
                  <a:pt x="31750" y="749300"/>
                </a:lnTo>
                <a:lnTo>
                  <a:pt x="31750" y="762000"/>
                </a:lnTo>
                <a:lnTo>
                  <a:pt x="44450" y="762000"/>
                </a:lnTo>
                <a:lnTo>
                  <a:pt x="44450" y="749300"/>
                </a:lnTo>
                <a:close/>
              </a:path>
              <a:path w="76200" h="1473200">
                <a:moveTo>
                  <a:pt x="44450" y="774700"/>
                </a:moveTo>
                <a:lnTo>
                  <a:pt x="31750" y="774700"/>
                </a:lnTo>
                <a:lnTo>
                  <a:pt x="31750" y="787400"/>
                </a:lnTo>
                <a:lnTo>
                  <a:pt x="44450" y="787400"/>
                </a:lnTo>
                <a:lnTo>
                  <a:pt x="44450" y="774700"/>
                </a:lnTo>
                <a:close/>
              </a:path>
              <a:path w="76200" h="1473200">
                <a:moveTo>
                  <a:pt x="44450" y="800100"/>
                </a:moveTo>
                <a:lnTo>
                  <a:pt x="31750" y="800100"/>
                </a:lnTo>
                <a:lnTo>
                  <a:pt x="31750" y="812800"/>
                </a:lnTo>
                <a:lnTo>
                  <a:pt x="44450" y="812800"/>
                </a:lnTo>
                <a:lnTo>
                  <a:pt x="44450" y="800100"/>
                </a:lnTo>
                <a:close/>
              </a:path>
              <a:path w="76200" h="1473200">
                <a:moveTo>
                  <a:pt x="44450" y="825500"/>
                </a:moveTo>
                <a:lnTo>
                  <a:pt x="31750" y="825500"/>
                </a:lnTo>
                <a:lnTo>
                  <a:pt x="31750" y="838200"/>
                </a:lnTo>
                <a:lnTo>
                  <a:pt x="44450" y="838200"/>
                </a:lnTo>
                <a:lnTo>
                  <a:pt x="44450" y="825500"/>
                </a:lnTo>
                <a:close/>
              </a:path>
              <a:path w="76200" h="1473200">
                <a:moveTo>
                  <a:pt x="44450" y="850900"/>
                </a:moveTo>
                <a:lnTo>
                  <a:pt x="31750" y="850900"/>
                </a:lnTo>
                <a:lnTo>
                  <a:pt x="31750" y="863600"/>
                </a:lnTo>
                <a:lnTo>
                  <a:pt x="44450" y="863600"/>
                </a:lnTo>
                <a:lnTo>
                  <a:pt x="44450" y="850900"/>
                </a:lnTo>
                <a:close/>
              </a:path>
              <a:path w="76200" h="1473200">
                <a:moveTo>
                  <a:pt x="44450" y="876300"/>
                </a:moveTo>
                <a:lnTo>
                  <a:pt x="31750" y="876300"/>
                </a:lnTo>
                <a:lnTo>
                  <a:pt x="31750" y="889000"/>
                </a:lnTo>
                <a:lnTo>
                  <a:pt x="44450" y="889000"/>
                </a:lnTo>
                <a:lnTo>
                  <a:pt x="44450" y="876300"/>
                </a:lnTo>
                <a:close/>
              </a:path>
              <a:path w="76200" h="1473200">
                <a:moveTo>
                  <a:pt x="44450" y="901700"/>
                </a:moveTo>
                <a:lnTo>
                  <a:pt x="31750" y="901700"/>
                </a:lnTo>
                <a:lnTo>
                  <a:pt x="31750" y="914400"/>
                </a:lnTo>
                <a:lnTo>
                  <a:pt x="44450" y="914400"/>
                </a:lnTo>
                <a:lnTo>
                  <a:pt x="44450" y="901700"/>
                </a:lnTo>
                <a:close/>
              </a:path>
              <a:path w="76200" h="1473200">
                <a:moveTo>
                  <a:pt x="44450" y="927100"/>
                </a:moveTo>
                <a:lnTo>
                  <a:pt x="31750" y="927100"/>
                </a:lnTo>
                <a:lnTo>
                  <a:pt x="31750" y="939800"/>
                </a:lnTo>
                <a:lnTo>
                  <a:pt x="44450" y="939800"/>
                </a:lnTo>
                <a:lnTo>
                  <a:pt x="44450" y="927100"/>
                </a:lnTo>
                <a:close/>
              </a:path>
              <a:path w="76200" h="1473200">
                <a:moveTo>
                  <a:pt x="44450" y="952500"/>
                </a:moveTo>
                <a:lnTo>
                  <a:pt x="31750" y="952500"/>
                </a:lnTo>
                <a:lnTo>
                  <a:pt x="31750" y="965200"/>
                </a:lnTo>
                <a:lnTo>
                  <a:pt x="44450" y="965200"/>
                </a:lnTo>
                <a:lnTo>
                  <a:pt x="44450" y="952500"/>
                </a:lnTo>
                <a:close/>
              </a:path>
              <a:path w="76200" h="1473200">
                <a:moveTo>
                  <a:pt x="44450" y="977900"/>
                </a:moveTo>
                <a:lnTo>
                  <a:pt x="31750" y="977900"/>
                </a:lnTo>
                <a:lnTo>
                  <a:pt x="31750" y="990600"/>
                </a:lnTo>
                <a:lnTo>
                  <a:pt x="44450" y="990600"/>
                </a:lnTo>
                <a:lnTo>
                  <a:pt x="44450" y="977900"/>
                </a:lnTo>
                <a:close/>
              </a:path>
              <a:path w="76200" h="1473200">
                <a:moveTo>
                  <a:pt x="44450" y="1003300"/>
                </a:moveTo>
                <a:lnTo>
                  <a:pt x="31750" y="1003300"/>
                </a:lnTo>
                <a:lnTo>
                  <a:pt x="31750" y="1016000"/>
                </a:lnTo>
                <a:lnTo>
                  <a:pt x="44450" y="1016000"/>
                </a:lnTo>
                <a:lnTo>
                  <a:pt x="44450" y="1003300"/>
                </a:lnTo>
                <a:close/>
              </a:path>
              <a:path w="76200" h="1473200">
                <a:moveTo>
                  <a:pt x="44450" y="1028700"/>
                </a:moveTo>
                <a:lnTo>
                  <a:pt x="31750" y="1028700"/>
                </a:lnTo>
                <a:lnTo>
                  <a:pt x="31750" y="1041400"/>
                </a:lnTo>
                <a:lnTo>
                  <a:pt x="44450" y="1041400"/>
                </a:lnTo>
                <a:lnTo>
                  <a:pt x="44450" y="1028700"/>
                </a:lnTo>
                <a:close/>
              </a:path>
              <a:path w="76200" h="1473200">
                <a:moveTo>
                  <a:pt x="44450" y="1054100"/>
                </a:moveTo>
                <a:lnTo>
                  <a:pt x="31750" y="1054100"/>
                </a:lnTo>
                <a:lnTo>
                  <a:pt x="31750" y="1066800"/>
                </a:lnTo>
                <a:lnTo>
                  <a:pt x="44450" y="1066800"/>
                </a:lnTo>
                <a:lnTo>
                  <a:pt x="44450" y="1054100"/>
                </a:lnTo>
                <a:close/>
              </a:path>
              <a:path w="76200" h="1473200">
                <a:moveTo>
                  <a:pt x="44450" y="1079500"/>
                </a:moveTo>
                <a:lnTo>
                  <a:pt x="31750" y="1079500"/>
                </a:lnTo>
                <a:lnTo>
                  <a:pt x="31750" y="1092200"/>
                </a:lnTo>
                <a:lnTo>
                  <a:pt x="44450" y="1092200"/>
                </a:lnTo>
                <a:lnTo>
                  <a:pt x="44450" y="1079500"/>
                </a:lnTo>
                <a:close/>
              </a:path>
              <a:path w="76200" h="1473200">
                <a:moveTo>
                  <a:pt x="44450" y="1104900"/>
                </a:moveTo>
                <a:lnTo>
                  <a:pt x="31750" y="1104900"/>
                </a:lnTo>
                <a:lnTo>
                  <a:pt x="31750" y="1117600"/>
                </a:lnTo>
                <a:lnTo>
                  <a:pt x="44450" y="1117600"/>
                </a:lnTo>
                <a:lnTo>
                  <a:pt x="44450" y="1104900"/>
                </a:lnTo>
                <a:close/>
              </a:path>
              <a:path w="76200" h="1473200">
                <a:moveTo>
                  <a:pt x="44450" y="1130300"/>
                </a:moveTo>
                <a:lnTo>
                  <a:pt x="31750" y="1130300"/>
                </a:lnTo>
                <a:lnTo>
                  <a:pt x="31750" y="1143000"/>
                </a:lnTo>
                <a:lnTo>
                  <a:pt x="44450" y="1143000"/>
                </a:lnTo>
                <a:lnTo>
                  <a:pt x="44450" y="1130300"/>
                </a:lnTo>
                <a:close/>
              </a:path>
              <a:path w="76200" h="1473200">
                <a:moveTo>
                  <a:pt x="44450" y="1155700"/>
                </a:moveTo>
                <a:lnTo>
                  <a:pt x="31750" y="1155700"/>
                </a:lnTo>
                <a:lnTo>
                  <a:pt x="31750" y="1168400"/>
                </a:lnTo>
                <a:lnTo>
                  <a:pt x="44450" y="1168400"/>
                </a:lnTo>
                <a:lnTo>
                  <a:pt x="44450" y="1155700"/>
                </a:lnTo>
                <a:close/>
              </a:path>
              <a:path w="76200" h="1473200">
                <a:moveTo>
                  <a:pt x="44450" y="1181100"/>
                </a:moveTo>
                <a:lnTo>
                  <a:pt x="31750" y="1181100"/>
                </a:lnTo>
                <a:lnTo>
                  <a:pt x="31750" y="1193800"/>
                </a:lnTo>
                <a:lnTo>
                  <a:pt x="44450" y="1193800"/>
                </a:lnTo>
                <a:lnTo>
                  <a:pt x="44450" y="1181100"/>
                </a:lnTo>
                <a:close/>
              </a:path>
              <a:path w="76200" h="1473200">
                <a:moveTo>
                  <a:pt x="44450" y="1206500"/>
                </a:moveTo>
                <a:lnTo>
                  <a:pt x="31750" y="1206500"/>
                </a:lnTo>
                <a:lnTo>
                  <a:pt x="31750" y="1219200"/>
                </a:lnTo>
                <a:lnTo>
                  <a:pt x="44450" y="1219200"/>
                </a:lnTo>
                <a:lnTo>
                  <a:pt x="44450" y="1206500"/>
                </a:lnTo>
                <a:close/>
              </a:path>
              <a:path w="76200" h="1473200">
                <a:moveTo>
                  <a:pt x="44450" y="1231900"/>
                </a:moveTo>
                <a:lnTo>
                  <a:pt x="31750" y="1231900"/>
                </a:lnTo>
                <a:lnTo>
                  <a:pt x="31750" y="1244600"/>
                </a:lnTo>
                <a:lnTo>
                  <a:pt x="44450" y="1244600"/>
                </a:lnTo>
                <a:lnTo>
                  <a:pt x="44450" y="1231900"/>
                </a:lnTo>
                <a:close/>
              </a:path>
              <a:path w="76200" h="1473200">
                <a:moveTo>
                  <a:pt x="44450" y="1257300"/>
                </a:moveTo>
                <a:lnTo>
                  <a:pt x="31750" y="1257300"/>
                </a:lnTo>
                <a:lnTo>
                  <a:pt x="31750" y="1270000"/>
                </a:lnTo>
                <a:lnTo>
                  <a:pt x="44450" y="1270000"/>
                </a:lnTo>
                <a:lnTo>
                  <a:pt x="44450" y="1257300"/>
                </a:lnTo>
                <a:close/>
              </a:path>
              <a:path w="76200" h="1473200">
                <a:moveTo>
                  <a:pt x="44450" y="1282700"/>
                </a:moveTo>
                <a:lnTo>
                  <a:pt x="31750" y="1282700"/>
                </a:lnTo>
                <a:lnTo>
                  <a:pt x="31750" y="1295400"/>
                </a:lnTo>
                <a:lnTo>
                  <a:pt x="44450" y="1295400"/>
                </a:lnTo>
                <a:lnTo>
                  <a:pt x="44450" y="1282700"/>
                </a:lnTo>
                <a:close/>
              </a:path>
              <a:path w="76200" h="1473200">
                <a:moveTo>
                  <a:pt x="44450" y="1308100"/>
                </a:moveTo>
                <a:lnTo>
                  <a:pt x="31750" y="1308100"/>
                </a:lnTo>
                <a:lnTo>
                  <a:pt x="31750" y="1320800"/>
                </a:lnTo>
                <a:lnTo>
                  <a:pt x="44450" y="1320800"/>
                </a:lnTo>
                <a:lnTo>
                  <a:pt x="44450" y="1308100"/>
                </a:lnTo>
                <a:close/>
              </a:path>
              <a:path w="76200" h="1473200">
                <a:moveTo>
                  <a:pt x="44450" y="1333500"/>
                </a:moveTo>
                <a:lnTo>
                  <a:pt x="31750" y="1333500"/>
                </a:lnTo>
                <a:lnTo>
                  <a:pt x="31750" y="1346200"/>
                </a:lnTo>
                <a:lnTo>
                  <a:pt x="44450" y="1346200"/>
                </a:lnTo>
                <a:lnTo>
                  <a:pt x="44450" y="1333500"/>
                </a:lnTo>
                <a:close/>
              </a:path>
              <a:path w="76200" h="1473200">
                <a:moveTo>
                  <a:pt x="44450" y="1358900"/>
                </a:moveTo>
                <a:lnTo>
                  <a:pt x="31750" y="1358900"/>
                </a:lnTo>
                <a:lnTo>
                  <a:pt x="31750" y="1371600"/>
                </a:lnTo>
                <a:lnTo>
                  <a:pt x="44450" y="1371600"/>
                </a:lnTo>
                <a:lnTo>
                  <a:pt x="44450" y="1358900"/>
                </a:lnTo>
                <a:close/>
              </a:path>
              <a:path w="76200" h="1473200">
                <a:moveTo>
                  <a:pt x="44450" y="1384300"/>
                </a:moveTo>
                <a:lnTo>
                  <a:pt x="31750" y="1384300"/>
                </a:lnTo>
                <a:lnTo>
                  <a:pt x="31750" y="1397000"/>
                </a:lnTo>
                <a:lnTo>
                  <a:pt x="44450" y="1397000"/>
                </a:lnTo>
                <a:lnTo>
                  <a:pt x="44450" y="1384300"/>
                </a:lnTo>
                <a:close/>
              </a:path>
              <a:path w="76200" h="1473200">
                <a:moveTo>
                  <a:pt x="44450" y="1409700"/>
                </a:moveTo>
                <a:lnTo>
                  <a:pt x="31750" y="1409700"/>
                </a:lnTo>
                <a:lnTo>
                  <a:pt x="31750" y="1422400"/>
                </a:lnTo>
                <a:lnTo>
                  <a:pt x="44450" y="1422400"/>
                </a:lnTo>
                <a:lnTo>
                  <a:pt x="44450" y="1409700"/>
                </a:lnTo>
                <a:close/>
              </a:path>
              <a:path w="76200" h="1473200">
                <a:moveTo>
                  <a:pt x="44450" y="1435100"/>
                </a:moveTo>
                <a:lnTo>
                  <a:pt x="31750" y="1435100"/>
                </a:lnTo>
                <a:lnTo>
                  <a:pt x="31750" y="1447800"/>
                </a:lnTo>
                <a:lnTo>
                  <a:pt x="44450" y="1447800"/>
                </a:lnTo>
                <a:lnTo>
                  <a:pt x="44450" y="1435100"/>
                </a:lnTo>
                <a:close/>
              </a:path>
              <a:path w="76200" h="1473200">
                <a:moveTo>
                  <a:pt x="44450" y="1460500"/>
                </a:moveTo>
                <a:lnTo>
                  <a:pt x="31750" y="1460500"/>
                </a:lnTo>
                <a:lnTo>
                  <a:pt x="31750" y="1473200"/>
                </a:lnTo>
                <a:lnTo>
                  <a:pt x="44450" y="1473200"/>
                </a:lnTo>
                <a:lnTo>
                  <a:pt x="44450" y="1460500"/>
                </a:lnTo>
                <a:close/>
              </a:path>
            </a:pathLst>
          </a:custGeom>
          <a:solidFill>
            <a:srgbClr val="BEBEBE"/>
          </a:solidFill>
        </p:spPr>
        <p:txBody>
          <a:bodyPr wrap="square" lIns="0" tIns="0" rIns="0" bIns="0" rtlCol="0"/>
          <a:lstStyle/>
          <a:p/>
        </p:txBody>
      </p:sp>
      <p:graphicFrame>
        <p:nvGraphicFramePr>
          <p:cNvPr id="109" name="object 109"/>
          <p:cNvGraphicFramePr>
            <a:graphicFrameLocks noGrp="1"/>
          </p:cNvGraphicFramePr>
          <p:nvPr/>
        </p:nvGraphicFramePr>
        <p:xfrm>
          <a:off x="9686353" y="4253293"/>
          <a:ext cx="1511300" cy="1924050"/>
        </p:xfrm>
        <a:graphic>
          <a:graphicData uri="http://schemas.openxmlformats.org/drawingml/2006/table">
            <a:tbl>
              <a:tblPr firstRow="1" bandRow="1">
                <a:tableStyleId>{2D5ABB26-0587-4C30-8999-92F81FD0307C}</a:tableStyleId>
              </a:tblPr>
              <a:tblGrid>
                <a:gridCol w="273050"/>
                <a:gridCol w="120014"/>
                <a:gridCol w="42544"/>
                <a:gridCol w="378459"/>
                <a:gridCol w="684530"/>
              </a:tblGrid>
              <a:tr h="166877">
                <a:tc>
                  <a:txBody>
                    <a:bodyPr vert="horz" wrap="square"/>
                    <a:lstStyle/>
                    <a:p>
                      <a:pPr>
                        <a:lnSpc>
                          <a:spcPct val="100000"/>
                        </a:lnSpc>
                      </a:pPr>
                      <a:endParaRPr sz="900">
                        <a:latin typeface="Times New Roman"/>
                        <a:cs typeface="Times New Roman"/>
                      </a:endParaRPr>
                    </a:p>
                  </a:txBody>
                  <a:tcPr marL="0" marR="0" marT="0" marB="0">
                    <a:lnL w="9525">
                      <a:solidFill>
                        <a:srgbClr val="D9D9D9"/>
                      </a:solidFill>
                      <a:prstDash val="solid"/>
                    </a:lnL>
                    <a:lnB w="76200">
                      <a:solidFill>
                        <a:srgbClr val="FFFFFF"/>
                      </a:solidFill>
                      <a:prstDash val="solid"/>
                    </a:lnB>
                    <a:solidFill>
                      <a:srgbClr val="F38285"/>
                    </a:solidFill>
                  </a:tcPr>
                </a:tc>
                <a:tc gridSpan="4">
                  <a:txBody>
                    <a:bodyPr vert="horz" wrap="square"/>
                    <a:lstStyle/>
                    <a:p>
                      <a:pPr marL="76200">
                        <a:lnSpc>
                          <a:spcPts val="1160"/>
                        </a:lnSpc>
                        <a:tabLst>
                          <a:tab pos="584835"/>
                        </a:tabLst>
                      </a:pPr>
                      <a:r>
                        <a:rPr sz="1000" spc="-5">
                          <a:solidFill>
                            <a:srgbClr val="404040"/>
                          </a:solidFill>
                          <a:latin typeface="微软雅黑"/>
                          <a:cs typeface="微软雅黑"/>
                        </a:rPr>
                        <a:t>4.9%	</a:t>
                      </a:r>
                      <a:r>
                        <a:rPr sz="1500" b="1" spc="-7" baseline="2777">
                          <a:solidFill>
                            <a:srgbClr val="F38285"/>
                          </a:solidFill>
                          <a:latin typeface="微软雅黑"/>
                          <a:cs typeface="微软雅黑"/>
                        </a:rPr>
                        <a:t>TGI:140.0</a:t>
                      </a:r>
                      <a:endParaRPr sz="1500" baseline="2777">
                        <a:latin typeface="微软雅黑"/>
                        <a:cs typeface="微软雅黑"/>
                      </a:endParaRPr>
                    </a:p>
                  </a:txBody>
                  <a:tcPr marL="0" marR="0" marT="0" marB="0">
                    <a:lnB w="76200">
                      <a:solidFill>
                        <a:srgbClr val="FFFFFF"/>
                      </a:solidFill>
                      <a:prstDash val="solid"/>
                    </a:lnB>
                  </a:tcPr>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r>
              <a:tr h="194310">
                <a:tc gridSpan="2">
                  <a:txBody>
                    <a:bodyPr vert="horz" wrap="square"/>
                    <a:lstStyle/>
                    <a:p>
                      <a:pPr>
                        <a:lnSpc>
                          <a:spcPct val="100000"/>
                        </a:lnSpc>
                      </a:pPr>
                      <a:endParaRPr sz="900">
                        <a:latin typeface="Times New Roman"/>
                        <a:cs typeface="Times New Roman"/>
                      </a:endParaRPr>
                    </a:p>
                  </a:txBody>
                  <a:tcPr marL="0" marR="0" marT="0" marB="0">
                    <a:lnL w="9525">
                      <a:solidFill>
                        <a:srgbClr val="D9D9D9"/>
                      </a:solidFill>
                      <a:prstDash val="solid"/>
                    </a:lnL>
                    <a:lnT w="76200">
                      <a:solidFill>
                        <a:srgbClr val="FFFFFF"/>
                      </a:solidFill>
                      <a:prstDash val="solid"/>
                    </a:lnT>
                    <a:lnB w="76200">
                      <a:solidFill>
                        <a:srgbClr val="FFFFFF"/>
                      </a:solidFill>
                      <a:prstDash val="solid"/>
                    </a:lnB>
                    <a:solidFill>
                      <a:srgbClr val="F38285"/>
                    </a:solidFill>
                  </a:tcPr>
                </a:tc>
                <a:tc hMerge="1">
                  <a:txBody>
                    <a:bodyPr vert="horz" wrap="square"/>
                    <a:lstStyle/>
                    <a:p/>
                  </a:txBody>
                  <a:tcPr marL="0" marR="0" marT="0" marB="0"/>
                </a:tc>
                <a:tc gridSpan="3">
                  <a:txBody>
                    <a:bodyPr vert="horz" wrap="square"/>
                    <a:lstStyle/>
                    <a:p>
                      <a:pPr marL="67945">
                        <a:lnSpc>
                          <a:spcPct val="100000"/>
                        </a:lnSpc>
                        <a:spcBef>
                          <a:spcPts val="175"/>
                        </a:spcBef>
                      </a:pPr>
                      <a:r>
                        <a:rPr sz="1000" spc="-5">
                          <a:solidFill>
                            <a:srgbClr val="404040"/>
                          </a:solidFill>
                          <a:latin typeface="微软雅黑"/>
                          <a:cs typeface="微软雅黑"/>
                        </a:rPr>
                        <a:t>6.9%</a:t>
                      </a:r>
                      <a:r>
                        <a:rPr sz="1000" spc="195">
                          <a:solidFill>
                            <a:srgbClr val="404040"/>
                          </a:solidFill>
                          <a:latin typeface="微软雅黑"/>
                          <a:cs typeface="微软雅黑"/>
                        </a:rPr>
                        <a:t> </a:t>
                      </a:r>
                      <a:r>
                        <a:rPr sz="1000" b="1" spc="-5">
                          <a:solidFill>
                            <a:srgbClr val="F38285"/>
                          </a:solidFill>
                          <a:latin typeface="微软雅黑"/>
                          <a:cs typeface="微软雅黑"/>
                        </a:rPr>
                        <a:t>TGI:106.2</a:t>
                      </a:r>
                      <a:endParaRPr sz="1000">
                        <a:latin typeface="微软雅黑"/>
                        <a:cs typeface="微软雅黑"/>
                      </a:endParaRPr>
                    </a:p>
                  </a:txBody>
                  <a:tcPr marL="0" marR="0" marT="22225" marB="0">
                    <a:lnT w="76200">
                      <a:solidFill>
                        <a:srgbClr val="FFFFFF"/>
                      </a:solidFill>
                      <a:prstDash val="solid"/>
                    </a:lnT>
                    <a:lnB w="76200">
                      <a:solidFill>
                        <a:srgbClr val="FFFFFF"/>
                      </a:solidFill>
                      <a:prstDash val="solid"/>
                    </a:lnB>
                  </a:tcPr>
                </a:tc>
                <a:tc hMerge="1">
                  <a:txBody>
                    <a:bodyPr vert="horz" wrap="square"/>
                    <a:lstStyle/>
                    <a:p/>
                  </a:txBody>
                  <a:tcPr marL="0" marR="0" marT="0" marB="0"/>
                </a:tc>
                <a:tc hMerge="1">
                  <a:txBody>
                    <a:bodyPr vert="horz" wrap="square"/>
                    <a:lstStyle/>
                    <a:p/>
                  </a:txBody>
                  <a:tcPr marL="0" marR="0" marT="0" marB="0"/>
                </a:tc>
              </a:tr>
              <a:tr h="194309">
                <a:tc gridSpan="4">
                  <a:txBody>
                    <a:bodyPr vert="horz" wrap="square"/>
                    <a:lstStyle/>
                    <a:p>
                      <a:pPr marL="189230">
                        <a:lnSpc>
                          <a:spcPct val="100000"/>
                        </a:lnSpc>
                        <a:spcBef>
                          <a:spcPts val="100"/>
                        </a:spcBef>
                      </a:pPr>
                      <a:r>
                        <a:rPr sz="1000" b="1" spc="-5">
                          <a:solidFill>
                            <a:srgbClr val="FFFFFF"/>
                          </a:solidFill>
                          <a:latin typeface="微软雅黑"/>
                          <a:cs typeface="微软雅黑"/>
                        </a:rPr>
                        <a:t>TGI:108.1</a:t>
                      </a:r>
                      <a:endParaRPr sz="1000">
                        <a:latin typeface="微软雅黑"/>
                        <a:cs typeface="微软雅黑"/>
                      </a:endParaRPr>
                    </a:p>
                  </a:txBody>
                  <a:tcPr marL="0" marR="0" marT="12700" marB="0">
                    <a:lnL w="9525">
                      <a:solidFill>
                        <a:srgbClr val="D9D9D9"/>
                      </a:solidFill>
                      <a:prstDash val="solid"/>
                    </a:lnL>
                    <a:lnT w="76200">
                      <a:solidFill>
                        <a:srgbClr val="FFFFFF"/>
                      </a:solidFill>
                      <a:prstDash val="solid"/>
                    </a:lnT>
                    <a:lnB w="76200">
                      <a:solidFill>
                        <a:srgbClr val="FFFFFF"/>
                      </a:solidFill>
                      <a:prstDash val="solid"/>
                    </a:lnB>
                    <a:solidFill>
                      <a:srgbClr val="F38285"/>
                    </a:solidFill>
                  </a:tcPr>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a:txBody>
                    <a:bodyPr vert="horz" wrap="square"/>
                    <a:lstStyle/>
                    <a:p>
                      <a:pPr marL="76835">
                        <a:lnSpc>
                          <a:spcPct val="100000"/>
                        </a:lnSpc>
                        <a:spcBef>
                          <a:spcPts val="175"/>
                        </a:spcBef>
                      </a:pPr>
                      <a:r>
                        <a:rPr sz="1000" spc="-5">
                          <a:solidFill>
                            <a:srgbClr val="404040"/>
                          </a:solidFill>
                          <a:latin typeface="微软雅黑"/>
                          <a:cs typeface="微软雅黑"/>
                        </a:rPr>
                        <a:t>14.6%</a:t>
                      </a:r>
                      <a:endParaRPr sz="1000">
                        <a:latin typeface="微软雅黑"/>
                        <a:cs typeface="微软雅黑"/>
                      </a:endParaRPr>
                    </a:p>
                  </a:txBody>
                  <a:tcPr marL="0" marR="0" marT="22225" marB="0">
                    <a:lnT w="76200">
                      <a:solidFill>
                        <a:srgbClr val="FFFFFF"/>
                      </a:solidFill>
                      <a:prstDash val="solid"/>
                    </a:lnT>
                    <a:lnB w="76200">
                      <a:solidFill>
                        <a:srgbClr val="FFFFFF"/>
                      </a:solidFill>
                      <a:prstDash val="solid"/>
                    </a:lnB>
                  </a:tcPr>
                </a:tc>
              </a:tr>
              <a:tr h="194309">
                <a:tc gridSpan="5">
                  <a:txBody>
                    <a:bodyPr vert="horz" wrap="square"/>
                    <a:lstStyle/>
                    <a:p>
                      <a:pPr>
                        <a:lnSpc>
                          <a:spcPct val="100000"/>
                        </a:lnSpc>
                      </a:pPr>
                      <a:endParaRPr sz="900">
                        <a:latin typeface="Times New Roman"/>
                        <a:cs typeface="Times New Roman"/>
                      </a:endParaRPr>
                    </a:p>
                  </a:txBody>
                  <a:tcPr marL="0" marR="0" marT="0" marB="0">
                    <a:lnL w="9525">
                      <a:solidFill>
                        <a:srgbClr val="D9D9D9"/>
                      </a:solidFill>
                      <a:prstDash val="solid"/>
                    </a:lnL>
                    <a:lnT w="76200">
                      <a:solidFill>
                        <a:srgbClr val="FFFFFF"/>
                      </a:solidFill>
                      <a:prstDash val="solid"/>
                    </a:lnT>
                    <a:lnB w="76200">
                      <a:solidFill>
                        <a:srgbClr val="FFFFFF"/>
                      </a:solidFill>
                      <a:prstDash val="solid"/>
                    </a:lnB>
                    <a:solidFill>
                      <a:srgbClr val="F38285"/>
                    </a:solidFill>
                  </a:tcPr>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r>
              <a:tr h="193548">
                <a:tc gridSpan="3">
                  <a:txBody>
                    <a:bodyPr vert="horz" wrap="square"/>
                    <a:lstStyle/>
                    <a:p>
                      <a:pPr>
                        <a:lnSpc>
                          <a:spcPct val="100000"/>
                        </a:lnSpc>
                      </a:pPr>
                      <a:endParaRPr sz="900">
                        <a:latin typeface="Times New Roman"/>
                        <a:cs typeface="Times New Roman"/>
                      </a:endParaRPr>
                    </a:p>
                  </a:txBody>
                  <a:tcPr marL="0" marR="0" marT="0" marB="0">
                    <a:lnT w="76200">
                      <a:solidFill>
                        <a:srgbClr val="FFFFFF"/>
                      </a:solidFill>
                      <a:prstDash val="solid"/>
                    </a:lnT>
                    <a:lnB w="76200">
                      <a:solidFill>
                        <a:srgbClr val="FFFFFF"/>
                      </a:solidFill>
                      <a:prstDash val="solid"/>
                    </a:lnB>
                    <a:solidFill>
                      <a:srgbClr val="D9D9D9"/>
                    </a:solidFill>
                  </a:tcPr>
                </a:tc>
                <a:tc hMerge="1">
                  <a:txBody>
                    <a:bodyPr vert="horz" wrap="square"/>
                    <a:lstStyle/>
                    <a:p/>
                  </a:txBody>
                  <a:tcPr marL="0" marR="0" marT="0" marB="0"/>
                </a:tc>
                <a:tc hMerge="1">
                  <a:txBody>
                    <a:bodyPr vert="horz" wrap="square"/>
                    <a:lstStyle/>
                    <a:p/>
                  </a:txBody>
                  <a:tcPr marL="0" marR="0" marT="0" marB="0"/>
                </a:tc>
                <a:tc gridSpan="2">
                  <a:txBody>
                    <a:bodyPr vert="horz" wrap="square"/>
                    <a:lstStyle/>
                    <a:p>
                      <a:pPr marL="81915">
                        <a:lnSpc>
                          <a:spcPct val="100000"/>
                        </a:lnSpc>
                        <a:spcBef>
                          <a:spcPts val="170"/>
                        </a:spcBef>
                      </a:pPr>
                      <a:r>
                        <a:rPr sz="1000" spc="-5">
                          <a:solidFill>
                            <a:srgbClr val="404040"/>
                          </a:solidFill>
                          <a:latin typeface="微软雅黑"/>
                          <a:cs typeface="微软雅黑"/>
                        </a:rPr>
                        <a:t>7.9%</a:t>
                      </a:r>
                      <a:endParaRPr sz="1000">
                        <a:latin typeface="微软雅黑"/>
                        <a:cs typeface="微软雅黑"/>
                      </a:endParaRPr>
                    </a:p>
                  </a:txBody>
                  <a:tcPr marL="0" marR="0" marT="21590" marB="0">
                    <a:lnT w="76200">
                      <a:solidFill>
                        <a:srgbClr val="FFFFFF"/>
                      </a:solidFill>
                      <a:prstDash val="solid"/>
                    </a:lnT>
                    <a:lnB w="76200">
                      <a:solidFill>
                        <a:srgbClr val="FFFFFF"/>
                      </a:solidFill>
                      <a:prstDash val="solid"/>
                    </a:lnB>
                  </a:tcPr>
                </a:tc>
                <a:tc hMerge="1">
                  <a:txBody>
                    <a:bodyPr vert="horz" wrap="square"/>
                    <a:lstStyle/>
                    <a:p/>
                  </a:txBody>
                  <a:tcPr marL="0" marR="0" marT="0" marB="0"/>
                </a:tc>
              </a:tr>
              <a:tr h="194309">
                <a:tc gridSpan="5">
                  <a:txBody>
                    <a:bodyPr vert="horz" wrap="square"/>
                    <a:lstStyle/>
                    <a:p>
                      <a:pPr marR="173990" algn="ctr">
                        <a:lnSpc>
                          <a:spcPct val="100000"/>
                        </a:lnSpc>
                        <a:spcBef>
                          <a:spcPts val="175"/>
                        </a:spcBef>
                      </a:pPr>
                      <a:r>
                        <a:rPr sz="1000" spc="-5">
                          <a:solidFill>
                            <a:srgbClr val="404040"/>
                          </a:solidFill>
                          <a:latin typeface="微软雅黑"/>
                          <a:cs typeface="微软雅黑"/>
                        </a:rPr>
                        <a:t>7.8%</a:t>
                      </a:r>
                      <a:endParaRPr sz="1000">
                        <a:latin typeface="微软雅黑"/>
                        <a:cs typeface="微软雅黑"/>
                      </a:endParaRPr>
                    </a:p>
                  </a:txBody>
                  <a:tcPr marL="0" marR="0" marT="22225" marB="0">
                    <a:lnL w="9525">
                      <a:solidFill>
                        <a:srgbClr val="D9D9D9"/>
                      </a:solidFill>
                      <a:prstDash val="solid"/>
                    </a:lnL>
                    <a:lnT w="76200">
                      <a:solidFill>
                        <a:srgbClr val="FFFFFF"/>
                      </a:solidFill>
                      <a:prstDash val="solid"/>
                    </a:lnT>
                    <a:lnB w="76200">
                      <a:solidFill>
                        <a:srgbClr val="FFFFFF"/>
                      </a:solidFill>
                      <a:prstDash val="solid"/>
                    </a:lnB>
                  </a:tcPr>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r>
              <a:tr h="194309">
                <a:tc gridSpan="2">
                  <a:txBody>
                    <a:bodyPr vert="horz" wrap="square"/>
                    <a:lstStyle/>
                    <a:p>
                      <a:pPr>
                        <a:lnSpc>
                          <a:spcPct val="100000"/>
                        </a:lnSpc>
                      </a:pPr>
                      <a:endParaRPr sz="900">
                        <a:latin typeface="Times New Roman"/>
                        <a:cs typeface="Times New Roman"/>
                      </a:endParaRPr>
                    </a:p>
                  </a:txBody>
                  <a:tcPr marL="0" marR="0" marT="0" marB="0">
                    <a:lnL w="9525">
                      <a:solidFill>
                        <a:srgbClr val="D9D9D9"/>
                      </a:solidFill>
                      <a:prstDash val="solid"/>
                    </a:lnL>
                    <a:lnT w="76200">
                      <a:solidFill>
                        <a:srgbClr val="FFFFFF"/>
                      </a:solidFill>
                      <a:prstDash val="solid"/>
                    </a:lnT>
                    <a:lnB w="76200">
                      <a:solidFill>
                        <a:srgbClr val="FFFFFF"/>
                      </a:solidFill>
                      <a:prstDash val="solid"/>
                    </a:lnB>
                    <a:solidFill>
                      <a:srgbClr val="F38285"/>
                    </a:solidFill>
                  </a:tcPr>
                </a:tc>
                <a:tc hMerge="1">
                  <a:txBody>
                    <a:bodyPr vert="horz" wrap="square"/>
                    <a:lstStyle/>
                    <a:p/>
                  </a:txBody>
                  <a:tcPr marL="0" marR="0" marT="0" marB="0"/>
                </a:tc>
                <a:tc rowSpan="3" gridSpan="3">
                  <a:txBody>
                    <a:bodyPr vert="horz" wrap="square"/>
                    <a:lstStyle/>
                    <a:p>
                      <a:pPr marL="85090">
                        <a:lnSpc>
                          <a:spcPct val="100000"/>
                        </a:lnSpc>
                        <a:spcBef>
                          <a:spcPts val="175"/>
                        </a:spcBef>
                      </a:pPr>
                      <a:r>
                        <a:rPr sz="1000" spc="-5">
                          <a:solidFill>
                            <a:srgbClr val="404040"/>
                          </a:solidFill>
                          <a:latin typeface="微软雅黑"/>
                          <a:cs typeface="微软雅黑"/>
                        </a:rPr>
                        <a:t>7.2%</a:t>
                      </a:r>
                      <a:endParaRPr sz="1000">
                        <a:latin typeface="微软雅黑"/>
                        <a:cs typeface="微软雅黑"/>
                      </a:endParaRPr>
                    </a:p>
                    <a:p>
                      <a:pPr marL="57150">
                        <a:lnSpc>
                          <a:spcPct val="100000"/>
                        </a:lnSpc>
                        <a:spcBef>
                          <a:spcPts val="114"/>
                        </a:spcBef>
                      </a:pPr>
                      <a:r>
                        <a:rPr sz="1500" spc="-7" baseline="-11111">
                          <a:solidFill>
                            <a:srgbClr val="404040"/>
                          </a:solidFill>
                          <a:latin typeface="微软雅黑"/>
                          <a:cs typeface="微软雅黑"/>
                        </a:rPr>
                        <a:t>6.7% </a:t>
                      </a:r>
                      <a:r>
                        <a:rPr sz="1500" spc="322" baseline="-11111">
                          <a:solidFill>
                            <a:srgbClr val="404040"/>
                          </a:solidFill>
                          <a:latin typeface="微软雅黑"/>
                          <a:cs typeface="微软雅黑"/>
                        </a:rPr>
                        <a:t> </a:t>
                      </a:r>
                      <a:r>
                        <a:rPr sz="1000" b="1" spc="-5">
                          <a:solidFill>
                            <a:srgbClr val="F38285"/>
                          </a:solidFill>
                          <a:latin typeface="微软雅黑"/>
                          <a:cs typeface="微软雅黑"/>
                        </a:rPr>
                        <a:t>TGI:104.7</a:t>
                      </a:r>
                      <a:endParaRPr sz="1000">
                        <a:latin typeface="微软雅黑"/>
                        <a:cs typeface="微软雅黑"/>
                      </a:endParaRPr>
                    </a:p>
                    <a:p>
                      <a:pPr marL="45720">
                        <a:lnSpc>
                          <a:spcPct val="100000"/>
                        </a:lnSpc>
                        <a:spcBef>
                          <a:spcPts val="545"/>
                        </a:spcBef>
                        <a:tabLst>
                          <a:tab pos="474345"/>
                        </a:tabLst>
                      </a:pPr>
                      <a:r>
                        <a:rPr sz="1000" spc="-5">
                          <a:solidFill>
                            <a:srgbClr val="404040"/>
                          </a:solidFill>
                          <a:latin typeface="微软雅黑"/>
                          <a:cs typeface="微软雅黑"/>
                        </a:rPr>
                        <a:t>6.5%	</a:t>
                      </a:r>
                      <a:r>
                        <a:rPr sz="1500" b="1" spc="-7" baseline="2777">
                          <a:solidFill>
                            <a:srgbClr val="F38285"/>
                          </a:solidFill>
                          <a:latin typeface="微软雅黑"/>
                          <a:cs typeface="微软雅黑"/>
                        </a:rPr>
                        <a:t>TGI:106.6</a:t>
                      </a:r>
                      <a:endParaRPr sz="1500" baseline="2777">
                        <a:latin typeface="微软雅黑"/>
                        <a:cs typeface="微软雅黑"/>
                      </a:endParaRPr>
                    </a:p>
                  </a:txBody>
                  <a:tcPr marL="0" marR="0" marT="22225" marB="0">
                    <a:lnT w="76200">
                      <a:solidFill>
                        <a:srgbClr val="FFFFFF"/>
                      </a:solidFill>
                      <a:prstDash val="solid"/>
                    </a:lnT>
                    <a:lnB w="76200">
                      <a:solidFill>
                        <a:srgbClr val="FFFFFF"/>
                      </a:solidFill>
                      <a:prstDash val="solid"/>
                    </a:lnB>
                  </a:tcPr>
                </a:tc>
                <a:tc rowSpan="3" hMerge="1">
                  <a:txBody>
                    <a:bodyPr vert="horz" wrap="square"/>
                    <a:lstStyle/>
                    <a:p/>
                  </a:txBody>
                  <a:tcPr marL="0" marR="0" marT="0" marB="0"/>
                </a:tc>
                <a:tc rowSpan="3" hMerge="1">
                  <a:txBody>
                    <a:bodyPr vert="horz" wrap="square"/>
                    <a:lstStyle/>
                    <a:p/>
                  </a:txBody>
                  <a:tcPr marL="0" marR="0" marT="0" marB="0"/>
                </a:tc>
              </a:tr>
              <a:tr h="194309">
                <a:tc gridSpan="2">
                  <a:txBody>
                    <a:bodyPr vert="horz" wrap="square"/>
                    <a:lstStyle/>
                    <a:p>
                      <a:pPr>
                        <a:lnSpc>
                          <a:spcPct val="100000"/>
                        </a:lnSpc>
                      </a:pPr>
                      <a:endParaRPr sz="900">
                        <a:latin typeface="Times New Roman"/>
                        <a:cs typeface="Times New Roman"/>
                      </a:endParaRPr>
                    </a:p>
                  </a:txBody>
                  <a:tcPr marL="0" marR="0" marT="0" marB="0">
                    <a:lnL w="9525">
                      <a:solidFill>
                        <a:srgbClr val="D9D9D9"/>
                      </a:solidFill>
                      <a:prstDash val="solid"/>
                    </a:lnL>
                    <a:lnT w="76200">
                      <a:solidFill>
                        <a:srgbClr val="FFFFFF"/>
                      </a:solidFill>
                      <a:prstDash val="solid"/>
                    </a:lnT>
                    <a:lnB w="76200">
                      <a:solidFill>
                        <a:srgbClr val="FFFFFF"/>
                      </a:solidFill>
                      <a:prstDash val="solid"/>
                    </a:lnB>
                    <a:solidFill>
                      <a:srgbClr val="F38285"/>
                    </a:solidFill>
                  </a:tcPr>
                </a:tc>
                <a:tc hMerge="1">
                  <a:txBody>
                    <a:bodyPr vert="horz" wrap="square"/>
                    <a:lstStyle/>
                    <a:p/>
                  </a:txBody>
                  <a:tcPr marL="0" marR="0" marT="0" marB="0"/>
                </a:tc>
                <a:tc gridSpan="3" vMerge="1">
                  <a:txBody>
                    <a:bodyPr vert="horz" wrap="square"/>
                    <a:lstStyle/>
                    <a:p/>
                  </a:txBody>
                  <a:tcPr marL="0" marR="0" marT="22225" marB="0">
                    <a:lnT w="76200">
                      <a:solidFill>
                        <a:srgbClr val="FFFFFF"/>
                      </a:solidFill>
                      <a:prstDash val="solid"/>
                    </a:lnT>
                    <a:lnB w="76200">
                      <a:solidFill>
                        <a:srgbClr val="FFFFFF"/>
                      </a:solidFill>
                      <a:prstDash val="solid"/>
                    </a:lnB>
                  </a:tcPr>
                </a:tc>
                <a:tc hMerge="1" vMerge="1">
                  <a:txBody>
                    <a:bodyPr vert="horz" wrap="square"/>
                    <a:lstStyle/>
                    <a:p/>
                  </a:txBody>
                  <a:tcPr marL="0" marR="0" marT="0" marB="0"/>
                </a:tc>
                <a:tc hMerge="1" vMerge="1">
                  <a:txBody>
                    <a:bodyPr vert="horz" wrap="square"/>
                    <a:lstStyle/>
                    <a:p/>
                  </a:txBody>
                  <a:tcPr marL="0" marR="0" marT="0" marB="0"/>
                </a:tc>
              </a:tr>
              <a:tr h="194309">
                <a:tc gridSpan="2">
                  <a:txBody>
                    <a:bodyPr vert="horz" wrap="square"/>
                    <a:lstStyle/>
                    <a:p>
                      <a:pPr>
                        <a:lnSpc>
                          <a:spcPct val="100000"/>
                        </a:lnSpc>
                      </a:pPr>
                      <a:endParaRPr sz="900">
                        <a:latin typeface="Times New Roman"/>
                        <a:cs typeface="Times New Roman"/>
                      </a:endParaRPr>
                    </a:p>
                  </a:txBody>
                  <a:tcPr marL="0" marR="0" marT="0" marB="0">
                    <a:lnL w="9525">
                      <a:solidFill>
                        <a:srgbClr val="D9D9D9"/>
                      </a:solidFill>
                      <a:prstDash val="solid"/>
                    </a:lnL>
                    <a:lnT w="76200">
                      <a:solidFill>
                        <a:srgbClr val="FFFFFF"/>
                      </a:solidFill>
                      <a:prstDash val="solid"/>
                    </a:lnT>
                    <a:lnB w="76200">
                      <a:solidFill>
                        <a:srgbClr val="FFFFFF"/>
                      </a:solidFill>
                      <a:prstDash val="solid"/>
                    </a:lnB>
                    <a:solidFill>
                      <a:srgbClr val="F38285"/>
                    </a:solidFill>
                  </a:tcPr>
                </a:tc>
                <a:tc hMerge="1">
                  <a:txBody>
                    <a:bodyPr vert="horz" wrap="square"/>
                    <a:lstStyle/>
                    <a:p/>
                  </a:txBody>
                  <a:tcPr marL="0" marR="0" marT="0" marB="0"/>
                </a:tc>
                <a:tc gridSpan="3" vMerge="1">
                  <a:txBody>
                    <a:bodyPr vert="horz" wrap="square"/>
                    <a:lstStyle/>
                    <a:p/>
                  </a:txBody>
                  <a:tcPr marL="0" marR="0" marT="22225" marB="0">
                    <a:lnT w="76200">
                      <a:solidFill>
                        <a:srgbClr val="FFFFFF"/>
                      </a:solidFill>
                      <a:prstDash val="solid"/>
                    </a:lnT>
                    <a:lnB w="76200">
                      <a:solidFill>
                        <a:srgbClr val="FFFFFF"/>
                      </a:solidFill>
                      <a:prstDash val="solid"/>
                    </a:lnB>
                  </a:tcPr>
                </a:tc>
                <a:tc hMerge="1" vMerge="1">
                  <a:txBody>
                    <a:bodyPr vert="horz" wrap="square"/>
                    <a:lstStyle/>
                    <a:p/>
                  </a:txBody>
                  <a:tcPr marL="0" marR="0" marT="0" marB="0"/>
                </a:tc>
                <a:tc hMerge="1" vMerge="1">
                  <a:txBody>
                    <a:bodyPr vert="horz" wrap="square"/>
                    <a:lstStyle/>
                    <a:p/>
                  </a:txBody>
                  <a:tcPr marL="0" marR="0" marT="0" marB="0"/>
                </a:tc>
              </a:tr>
              <a:tr h="193548">
                <a:tc gridSpan="5">
                  <a:txBody>
                    <a:bodyPr vert="horz" wrap="square"/>
                    <a:lstStyle/>
                    <a:p>
                      <a:pPr marL="644525">
                        <a:lnSpc>
                          <a:spcPct val="100000"/>
                        </a:lnSpc>
                        <a:spcBef>
                          <a:spcPts val="75"/>
                        </a:spcBef>
                      </a:pPr>
                      <a:r>
                        <a:rPr sz="1000" spc="-5">
                          <a:solidFill>
                            <a:srgbClr val="404040"/>
                          </a:solidFill>
                          <a:latin typeface="微软雅黑"/>
                          <a:cs typeface="微软雅黑"/>
                        </a:rPr>
                        <a:t>10.2%</a:t>
                      </a:r>
                      <a:endParaRPr sz="1000">
                        <a:latin typeface="微软雅黑"/>
                        <a:cs typeface="微软雅黑"/>
                      </a:endParaRPr>
                    </a:p>
                  </a:txBody>
                  <a:tcPr marL="0" marR="0" marT="9525" marB="0">
                    <a:lnL w="9525">
                      <a:solidFill>
                        <a:srgbClr val="D9D9D9"/>
                      </a:solidFill>
                      <a:prstDash val="solid"/>
                    </a:lnL>
                    <a:lnT w="76200">
                      <a:solidFill>
                        <a:srgbClr val="FFFFFF"/>
                      </a:solidFill>
                      <a:prstDash val="solid"/>
                    </a:lnT>
                  </a:tcPr>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r>
            </a:tbl>
          </a:graphicData>
        </a:graphic>
      </p:graphicFrame>
      <p:graphicFrame>
        <p:nvGraphicFramePr>
          <p:cNvPr id="110" name="object 110"/>
          <p:cNvGraphicFramePr>
            <a:graphicFrameLocks noGrp="1"/>
          </p:cNvGraphicFramePr>
          <p:nvPr/>
        </p:nvGraphicFramePr>
        <p:xfrm>
          <a:off x="5784913" y="2247900"/>
          <a:ext cx="777239" cy="1146810"/>
        </p:xfrm>
        <a:graphic>
          <a:graphicData uri="http://schemas.openxmlformats.org/drawingml/2006/table">
            <a:tbl>
              <a:tblPr firstRow="1" bandRow="1">
                <a:tableStyleId>{2D5ABB26-0587-4C30-8999-92F81FD0307C}</a:tableStyleId>
              </a:tblPr>
              <a:tblGrid>
                <a:gridCol w="762635"/>
              </a:tblGrid>
              <a:tr h="253746">
                <a:tc>
                  <a:txBody>
                    <a:bodyPr vert="horz" wrap="square"/>
                    <a:lstStyle/>
                    <a:p>
                      <a:pPr marL="26034" marR="48895">
                        <a:lnSpc>
                          <a:spcPct val="100000"/>
                        </a:lnSpc>
                        <a:spcBef>
                          <a:spcPts val="220"/>
                        </a:spcBef>
                      </a:pPr>
                      <a:r>
                        <a:rPr sz="1000" b="1" spc="-5">
                          <a:solidFill>
                            <a:srgbClr val="FFFFFF"/>
                          </a:solidFill>
                          <a:latin typeface="微软雅黑"/>
                          <a:cs typeface="微软雅黑"/>
                        </a:rPr>
                        <a:t>TGI:117.8</a:t>
                      </a:r>
                      <a:endParaRPr sz="1000">
                        <a:latin typeface="微软雅黑"/>
                        <a:cs typeface="微软雅黑"/>
                      </a:endParaRPr>
                    </a:p>
                  </a:txBody>
                  <a:tcPr marL="0" marR="0" marT="27940" marB="0">
                    <a:lnL w="9525">
                      <a:solidFill>
                        <a:srgbClr val="D9D9D9"/>
                      </a:solidFill>
                      <a:prstDash val="solid"/>
                    </a:lnL>
                    <a:lnB w="83819">
                      <a:solidFill>
                        <a:srgbClr val="FFFFFF"/>
                      </a:solidFill>
                      <a:prstDash val="solid"/>
                    </a:lnB>
                    <a:solidFill>
                      <a:srgbClr val="F38285"/>
                    </a:solidFill>
                  </a:tcPr>
                </a:tc>
              </a:tr>
              <a:tr h="295655">
                <a:tc>
                  <a:txBody>
                    <a:bodyPr vert="horz" wrap="square"/>
                    <a:lstStyle/>
                    <a:p>
                      <a:pPr marL="26034" marR="48895">
                        <a:lnSpc>
                          <a:spcPct val="100000"/>
                        </a:lnSpc>
                        <a:spcBef>
                          <a:spcPts val="535"/>
                        </a:spcBef>
                      </a:pPr>
                      <a:r>
                        <a:rPr sz="1000" b="1" spc="-5">
                          <a:solidFill>
                            <a:srgbClr val="FFFFFF"/>
                          </a:solidFill>
                          <a:latin typeface="微软雅黑"/>
                          <a:cs typeface="微软雅黑"/>
                        </a:rPr>
                        <a:t>TGI:106.9</a:t>
                      </a:r>
                      <a:endParaRPr sz="1000">
                        <a:latin typeface="微软雅黑"/>
                        <a:cs typeface="微软雅黑"/>
                      </a:endParaRPr>
                    </a:p>
                  </a:txBody>
                  <a:tcPr marL="0" marR="0" marT="67945" marB="0">
                    <a:lnL w="9525">
                      <a:solidFill>
                        <a:srgbClr val="D9D9D9"/>
                      </a:solidFill>
                      <a:prstDash val="solid"/>
                    </a:lnL>
                    <a:lnT w="83819">
                      <a:solidFill>
                        <a:srgbClr val="FFFFFF"/>
                      </a:solidFill>
                      <a:prstDash val="solid"/>
                    </a:lnT>
                    <a:lnB w="83819">
                      <a:solidFill>
                        <a:srgbClr val="FFFFFF"/>
                      </a:solidFill>
                      <a:prstDash val="solid"/>
                    </a:lnB>
                    <a:solidFill>
                      <a:srgbClr val="F38285"/>
                    </a:solidFill>
                  </a:tcPr>
                </a:tc>
              </a:tr>
              <a:tr h="296418">
                <a:tc>
                  <a:txBody>
                    <a:bodyPr vert="horz" wrap="square"/>
                    <a:lstStyle/>
                    <a:p>
                      <a:pPr marR="48895">
                        <a:lnSpc>
                          <a:spcPct val="100000"/>
                        </a:lnSpc>
                      </a:pPr>
                      <a:endParaRPr sz="900">
                        <a:latin typeface="Times New Roman"/>
                        <a:cs typeface="Times New Roman"/>
                      </a:endParaRPr>
                    </a:p>
                  </a:txBody>
                  <a:tcPr marL="0" marR="0" marT="0" marB="0">
                    <a:lnL w="9525">
                      <a:solidFill>
                        <a:srgbClr val="D9D9D9"/>
                      </a:solidFill>
                      <a:prstDash val="solid"/>
                    </a:lnL>
                    <a:lnT w="83819">
                      <a:solidFill>
                        <a:srgbClr val="FFFFFF"/>
                      </a:solidFill>
                      <a:prstDash val="solid"/>
                    </a:lnT>
                    <a:lnB w="85344">
                      <a:solidFill>
                        <a:srgbClr val="FFFFFF"/>
                      </a:solidFill>
                      <a:prstDash val="solid"/>
                    </a:lnB>
                    <a:solidFill>
                      <a:srgbClr val="F38285"/>
                    </a:solidFill>
                  </a:tcPr>
                </a:tc>
              </a:tr>
              <a:tr h="295655">
                <a:tc>
                  <a:txBody>
                    <a:bodyPr vert="horz" wrap="square"/>
                    <a:lstStyle/>
                    <a:p>
                      <a:pPr algn="r">
                        <a:lnSpc>
                          <a:spcPct val="100000"/>
                        </a:lnSpc>
                        <a:spcBef>
                          <a:spcPts val="570"/>
                        </a:spcBef>
                      </a:pPr>
                      <a:r>
                        <a:rPr sz="1000">
                          <a:solidFill>
                            <a:srgbClr val="404040"/>
                          </a:solidFill>
                          <a:latin typeface="微软雅黑"/>
                          <a:cs typeface="微软雅黑"/>
                        </a:rPr>
                        <a:t>17.0</a:t>
                      </a:r>
                      <a:endParaRPr sz="1000">
                        <a:latin typeface="微软雅黑"/>
                        <a:cs typeface="微软雅黑"/>
                      </a:endParaRPr>
                    </a:p>
                  </a:txBody>
                  <a:tcPr marL="0" marR="0" marT="72390" marB="0">
                    <a:lnL w="9525">
                      <a:solidFill>
                        <a:srgbClr val="D9D9D9"/>
                      </a:solidFill>
                      <a:prstDash val="solid"/>
                    </a:lnL>
                    <a:lnT w="85344">
                      <a:solidFill>
                        <a:srgbClr val="FFFFFF"/>
                      </a:solidFill>
                      <a:prstDash val="solid"/>
                    </a:lnT>
                  </a:tcPr>
                </a:tc>
              </a:tr>
            </a:tbl>
          </a:graphicData>
        </a:graphic>
      </p:graphicFrame>
      <p:sp>
        <p:nvSpPr>
          <p:cNvPr id="111" name="object 111"/>
          <p:cNvSpPr txBox="1"/>
          <p:nvPr/>
        </p:nvSpPr>
        <p:spPr>
          <a:xfrm>
            <a:off x="6635686" y="5036820"/>
            <a:ext cx="885825" cy="181610"/>
          </a:xfrm>
          <a:prstGeom prst="rect">
            <a:avLst/>
          </a:prstGeom>
          <a:solidFill>
            <a:srgbClr val="F38285"/>
          </a:solidFill>
        </p:spPr>
        <p:txBody>
          <a:bodyPr vert="horz" wrap="square" lIns="0" tIns="19050" rIns="0" bIns="0" rtlCol="0">
            <a:spAutoFit/>
          </a:bodyPr>
          <a:lstStyle/>
          <a:p>
            <a:pPr marL="144780">
              <a:lnSpc>
                <a:spcPct val="100000"/>
              </a:lnSpc>
              <a:spcBef>
                <a:spcPts val="150"/>
              </a:spcBef>
            </a:pPr>
            <a:r>
              <a:rPr sz="1000" b="1" spc="-5">
                <a:solidFill>
                  <a:srgbClr val="FFFFFF"/>
                </a:solidFill>
                <a:latin typeface="微软雅黑"/>
                <a:cs typeface="微软雅黑"/>
              </a:rPr>
              <a:t>TGI:116.5</a:t>
            </a:r>
            <a:endParaRPr sz="1000">
              <a:latin typeface="微软雅黑"/>
              <a:cs typeface="微软雅黑"/>
            </a:endParaRPr>
          </a:p>
        </p:txBody>
      </p:sp>
      <p:sp>
        <p:nvSpPr>
          <p:cNvPr id="112" name="object 112"/>
          <p:cNvSpPr txBox="1"/>
          <p:nvPr/>
        </p:nvSpPr>
        <p:spPr>
          <a:xfrm>
            <a:off x="6767830" y="5285358"/>
            <a:ext cx="629285" cy="177800"/>
          </a:xfrm>
          <a:prstGeom prst="rect">
            <a:avLst/>
          </a:prstGeom>
        </p:spPr>
        <p:txBody>
          <a:bodyPr vert="horz" wrap="square" lIns="0" tIns="12065" rIns="0" bIns="0" rtlCol="0">
            <a:spAutoFit/>
          </a:bodyPr>
          <a:lstStyle/>
          <a:p>
            <a:pPr marL="12700">
              <a:lnSpc>
                <a:spcPct val="100000"/>
              </a:lnSpc>
              <a:spcBef>
                <a:spcPts val="95"/>
              </a:spcBef>
            </a:pPr>
            <a:r>
              <a:rPr sz="1000" b="1" spc="-10">
                <a:solidFill>
                  <a:srgbClr val="FFFFFF"/>
                </a:solidFill>
                <a:latin typeface="微软雅黑"/>
                <a:cs typeface="微软雅黑"/>
              </a:rPr>
              <a:t>T</a:t>
            </a:r>
            <a:r>
              <a:rPr sz="1000" b="1">
                <a:solidFill>
                  <a:srgbClr val="FFFFFF"/>
                </a:solidFill>
                <a:latin typeface="微软雅黑"/>
                <a:cs typeface="微软雅黑"/>
              </a:rPr>
              <a:t>G</a:t>
            </a:r>
            <a:r>
              <a:rPr sz="1000" b="1" spc="-10">
                <a:solidFill>
                  <a:srgbClr val="FFFFFF"/>
                </a:solidFill>
                <a:latin typeface="微软雅黑"/>
                <a:cs typeface="微软雅黑"/>
              </a:rPr>
              <a:t>I</a:t>
            </a:r>
            <a:r>
              <a:rPr sz="1000" b="1" spc="-5">
                <a:solidFill>
                  <a:srgbClr val="FFFFFF"/>
                </a:solidFill>
                <a:latin typeface="微软雅黑"/>
                <a:cs typeface="微软雅黑"/>
              </a:rPr>
              <a:t>:1</a:t>
            </a:r>
            <a:r>
              <a:rPr sz="1000" b="1" spc="-10">
                <a:solidFill>
                  <a:srgbClr val="FFFFFF"/>
                </a:solidFill>
                <a:latin typeface="微软雅黑"/>
                <a:cs typeface="微软雅黑"/>
              </a:rPr>
              <a:t>2</a:t>
            </a:r>
            <a:r>
              <a:rPr sz="1000" b="1" spc="-5">
                <a:solidFill>
                  <a:srgbClr val="FFFFFF"/>
                </a:solidFill>
                <a:latin typeface="微软雅黑"/>
                <a:cs typeface="微软雅黑"/>
              </a:rPr>
              <a:t>5.0</a:t>
            </a:r>
            <a:endParaRPr sz="1000">
              <a:latin typeface="微软雅黑"/>
              <a:cs typeface="微软雅黑"/>
            </a:endParaRPr>
          </a:p>
        </p:txBody>
      </p:sp>
      <p:sp>
        <p:nvSpPr>
          <p:cNvPr id="113" name="object 113"/>
          <p:cNvSpPr txBox="1"/>
          <p:nvPr/>
        </p:nvSpPr>
        <p:spPr>
          <a:xfrm>
            <a:off x="6925309" y="5537098"/>
            <a:ext cx="1064895" cy="177800"/>
          </a:xfrm>
          <a:prstGeom prst="rect">
            <a:avLst/>
          </a:prstGeom>
        </p:spPr>
        <p:txBody>
          <a:bodyPr vert="horz" wrap="square" lIns="0" tIns="12065" rIns="0" bIns="0" rtlCol="0">
            <a:spAutoFit/>
          </a:bodyPr>
          <a:lstStyle/>
          <a:p>
            <a:pPr marL="38100">
              <a:lnSpc>
                <a:spcPct val="100000"/>
              </a:lnSpc>
              <a:spcBef>
                <a:spcPts val="95"/>
              </a:spcBef>
            </a:pPr>
            <a:r>
              <a:rPr sz="1500" spc="-7" baseline="-5555">
                <a:solidFill>
                  <a:srgbClr val="404040"/>
                </a:solidFill>
                <a:latin typeface="微软雅黑"/>
                <a:cs typeface="微软雅黑"/>
              </a:rPr>
              <a:t>8.1%</a:t>
            </a:r>
            <a:r>
              <a:rPr sz="1500" spc="127" baseline="-5555">
                <a:solidFill>
                  <a:srgbClr val="404040"/>
                </a:solidFill>
                <a:latin typeface="微软雅黑"/>
                <a:cs typeface="微软雅黑"/>
              </a:rPr>
              <a:t> </a:t>
            </a:r>
            <a:r>
              <a:rPr sz="1000" b="1" spc="-5">
                <a:solidFill>
                  <a:srgbClr val="F38285"/>
                </a:solidFill>
                <a:latin typeface="微软雅黑"/>
                <a:cs typeface="微软雅黑"/>
              </a:rPr>
              <a:t>TGI:139.7</a:t>
            </a:r>
            <a:endParaRPr sz="1000">
              <a:latin typeface="微软雅黑"/>
              <a:cs typeface="微软雅黑"/>
            </a:endParaRPr>
          </a:p>
        </p:txBody>
      </p:sp>
      <p:sp>
        <p:nvSpPr>
          <p:cNvPr id="114" name="object 114"/>
          <p:cNvSpPr txBox="1"/>
          <p:nvPr/>
        </p:nvSpPr>
        <p:spPr>
          <a:xfrm>
            <a:off x="7335393" y="5788558"/>
            <a:ext cx="629285" cy="177800"/>
          </a:xfrm>
          <a:prstGeom prst="rect">
            <a:avLst/>
          </a:prstGeom>
        </p:spPr>
        <p:txBody>
          <a:bodyPr vert="horz" wrap="square" lIns="0" tIns="12065" rIns="0" bIns="0" rtlCol="0">
            <a:spAutoFit/>
          </a:bodyPr>
          <a:lstStyle/>
          <a:p>
            <a:pPr marL="12700">
              <a:lnSpc>
                <a:spcPct val="100000"/>
              </a:lnSpc>
              <a:spcBef>
                <a:spcPts val="95"/>
              </a:spcBef>
            </a:pPr>
            <a:r>
              <a:rPr sz="1000" b="1" spc="-10">
                <a:solidFill>
                  <a:srgbClr val="F38285"/>
                </a:solidFill>
                <a:latin typeface="微软雅黑"/>
                <a:cs typeface="微软雅黑"/>
              </a:rPr>
              <a:t>T</a:t>
            </a:r>
            <a:r>
              <a:rPr sz="1000" b="1">
                <a:solidFill>
                  <a:srgbClr val="F38285"/>
                </a:solidFill>
                <a:latin typeface="微软雅黑"/>
                <a:cs typeface="微软雅黑"/>
              </a:rPr>
              <a:t>G</a:t>
            </a:r>
            <a:r>
              <a:rPr sz="1000" b="1" spc="-10">
                <a:solidFill>
                  <a:srgbClr val="F38285"/>
                </a:solidFill>
                <a:latin typeface="微软雅黑"/>
                <a:cs typeface="微软雅黑"/>
              </a:rPr>
              <a:t>I</a:t>
            </a:r>
            <a:r>
              <a:rPr sz="1000" b="1" spc="-5">
                <a:solidFill>
                  <a:srgbClr val="F38285"/>
                </a:solidFill>
                <a:latin typeface="微软雅黑"/>
                <a:cs typeface="微软雅黑"/>
              </a:rPr>
              <a:t>:1</a:t>
            </a:r>
            <a:r>
              <a:rPr sz="1000" b="1" spc="-10">
                <a:solidFill>
                  <a:srgbClr val="F38285"/>
                </a:solidFill>
                <a:latin typeface="微软雅黑"/>
                <a:cs typeface="微软雅黑"/>
              </a:rPr>
              <a:t>4</a:t>
            </a:r>
            <a:r>
              <a:rPr sz="1000" b="1" spc="-5">
                <a:solidFill>
                  <a:srgbClr val="F38285"/>
                </a:solidFill>
                <a:latin typeface="微软雅黑"/>
                <a:cs typeface="微软雅黑"/>
              </a:rPr>
              <a:t>5.2</a:t>
            </a:r>
            <a:endParaRPr sz="1000">
              <a:latin typeface="微软雅黑"/>
              <a:cs typeface="微软雅黑"/>
            </a:endParaRPr>
          </a:p>
        </p:txBody>
      </p:sp>
      <p:sp>
        <p:nvSpPr>
          <p:cNvPr id="115" name="object 115"/>
          <p:cNvSpPr txBox="1"/>
          <p:nvPr/>
        </p:nvSpPr>
        <p:spPr>
          <a:xfrm>
            <a:off x="8911018" y="2324480"/>
            <a:ext cx="1235075" cy="1084580"/>
          </a:xfrm>
          <a:prstGeom prst="rect">
            <a:avLst/>
          </a:prstGeom>
        </p:spPr>
        <p:txBody>
          <a:bodyPr vert="horz" wrap="square" lIns="0" tIns="12065" rIns="0" bIns="0" rtlCol="0">
            <a:spAutoFit/>
          </a:bodyPr>
          <a:lstStyle/>
          <a:p>
            <a:pPr marL="124460">
              <a:lnSpc>
                <a:spcPct val="100000"/>
              </a:lnSpc>
              <a:spcBef>
                <a:spcPts val="95"/>
              </a:spcBef>
            </a:pPr>
            <a:r>
              <a:rPr sz="1000" spc="-5">
                <a:solidFill>
                  <a:srgbClr val="404040"/>
                </a:solidFill>
                <a:latin typeface="微软雅黑"/>
                <a:cs typeface="微软雅黑"/>
              </a:rPr>
              <a:t>4.9%</a:t>
            </a:r>
            <a:endParaRPr sz="1000">
              <a:latin typeface="微软雅黑"/>
              <a:cs typeface="微软雅黑"/>
            </a:endParaRPr>
          </a:p>
          <a:p>
            <a:pPr>
              <a:lnSpc>
                <a:spcPct val="100000"/>
              </a:lnSpc>
              <a:spcBef>
                <a:spcPts val="75"/>
              </a:spcBef>
            </a:pPr>
            <a:endParaRPr sz="600">
              <a:latin typeface="微软雅黑"/>
              <a:cs typeface="微软雅黑"/>
            </a:endParaRPr>
          </a:p>
          <a:p>
            <a:pPr marL="246379">
              <a:lnSpc>
                <a:spcPct val="100000"/>
              </a:lnSpc>
            </a:pPr>
            <a:r>
              <a:rPr sz="1000" spc="-5">
                <a:solidFill>
                  <a:srgbClr val="404040"/>
                </a:solidFill>
                <a:latin typeface="微软雅黑"/>
                <a:cs typeface="微软雅黑"/>
              </a:rPr>
              <a:t>16.4%</a:t>
            </a:r>
            <a:endParaRPr sz="1000">
              <a:latin typeface="微软雅黑"/>
              <a:cs typeface="微软雅黑"/>
            </a:endParaRPr>
          </a:p>
          <a:p>
            <a:pPr>
              <a:lnSpc>
                <a:spcPct val="100000"/>
              </a:lnSpc>
              <a:spcBef>
                <a:spcPts val="75"/>
              </a:spcBef>
            </a:pPr>
            <a:endParaRPr sz="600">
              <a:latin typeface="微软雅黑"/>
              <a:cs typeface="微软雅黑"/>
            </a:endParaRPr>
          </a:p>
          <a:p>
            <a:pPr marL="83820">
              <a:lnSpc>
                <a:spcPct val="100000"/>
              </a:lnSpc>
              <a:tabLst>
                <a:tab pos="855344"/>
              </a:tabLst>
            </a:pPr>
            <a:r>
              <a:rPr sz="1500" b="1" spc="-15" baseline="2777">
                <a:solidFill>
                  <a:srgbClr val="FFFFFF"/>
                </a:solidFill>
                <a:latin typeface="微软雅黑"/>
                <a:cs typeface="微软雅黑"/>
              </a:rPr>
              <a:t>T</a:t>
            </a:r>
            <a:r>
              <a:rPr sz="1500" b="1" baseline="2777">
                <a:solidFill>
                  <a:srgbClr val="FFFFFF"/>
                </a:solidFill>
                <a:latin typeface="微软雅黑"/>
                <a:cs typeface="微软雅黑"/>
              </a:rPr>
              <a:t>G</a:t>
            </a:r>
            <a:r>
              <a:rPr sz="1500" b="1" spc="-15" baseline="2777">
                <a:solidFill>
                  <a:srgbClr val="FFFFFF"/>
                </a:solidFill>
                <a:latin typeface="微软雅黑"/>
                <a:cs typeface="微软雅黑"/>
              </a:rPr>
              <a:t>I</a:t>
            </a:r>
            <a:r>
              <a:rPr sz="1500" b="1" spc="-7" baseline="2777">
                <a:solidFill>
                  <a:srgbClr val="FFFFFF"/>
                </a:solidFill>
                <a:latin typeface="微软雅黑"/>
                <a:cs typeface="微软雅黑"/>
              </a:rPr>
              <a:t>:1</a:t>
            </a:r>
            <a:r>
              <a:rPr sz="1500" b="1" spc="-15" baseline="2777">
                <a:solidFill>
                  <a:srgbClr val="FFFFFF"/>
                </a:solidFill>
                <a:latin typeface="微软雅黑"/>
                <a:cs typeface="微软雅黑"/>
              </a:rPr>
              <a:t>0</a:t>
            </a:r>
            <a:r>
              <a:rPr sz="1500" b="1" spc="-7" baseline="2777">
                <a:solidFill>
                  <a:srgbClr val="FFFFFF"/>
                </a:solidFill>
                <a:latin typeface="微软雅黑"/>
                <a:cs typeface="微软雅黑"/>
              </a:rPr>
              <a:t>1.8</a:t>
            </a:r>
            <a:r>
              <a:rPr sz="1500" b="1" baseline="2777">
                <a:solidFill>
                  <a:srgbClr val="FFFFFF"/>
                </a:solidFill>
                <a:latin typeface="微软雅黑"/>
                <a:cs typeface="微软雅黑"/>
              </a:rPr>
              <a:t>	</a:t>
            </a:r>
            <a:r>
              <a:rPr sz="1000" spc="-5">
                <a:solidFill>
                  <a:srgbClr val="404040"/>
                </a:solidFill>
                <a:latin typeface="微软雅黑"/>
                <a:cs typeface="微软雅黑"/>
              </a:rPr>
              <a:t>73.6%</a:t>
            </a:r>
            <a:endParaRPr sz="1000">
              <a:latin typeface="微软雅黑"/>
              <a:cs typeface="微软雅黑"/>
            </a:endParaRPr>
          </a:p>
          <a:p>
            <a:pPr>
              <a:lnSpc>
                <a:spcPct val="100000"/>
              </a:lnSpc>
              <a:spcBef>
                <a:spcPts val="70"/>
              </a:spcBef>
            </a:pPr>
            <a:endParaRPr sz="600">
              <a:latin typeface="微软雅黑"/>
              <a:cs typeface="微软雅黑"/>
            </a:endParaRPr>
          </a:p>
          <a:p>
            <a:pPr marL="125730">
              <a:lnSpc>
                <a:spcPct val="100000"/>
              </a:lnSpc>
            </a:pPr>
            <a:r>
              <a:rPr sz="1000" spc="-5">
                <a:solidFill>
                  <a:srgbClr val="404040"/>
                </a:solidFill>
                <a:latin typeface="微软雅黑"/>
                <a:cs typeface="微软雅黑"/>
              </a:rPr>
              <a:t>5.0%</a:t>
            </a:r>
            <a:r>
              <a:rPr sz="1000" spc="-105">
                <a:solidFill>
                  <a:srgbClr val="404040"/>
                </a:solidFill>
                <a:latin typeface="微软雅黑"/>
                <a:cs typeface="微软雅黑"/>
              </a:rPr>
              <a:t> </a:t>
            </a:r>
            <a:r>
              <a:rPr sz="1500" b="1" spc="-7" baseline="2777">
                <a:solidFill>
                  <a:srgbClr val="F38285"/>
                </a:solidFill>
                <a:latin typeface="微软雅黑"/>
                <a:cs typeface="微软雅黑"/>
              </a:rPr>
              <a:t>TGI:102.0</a:t>
            </a:r>
            <a:endParaRPr sz="1500" baseline="2777">
              <a:latin typeface="微软雅黑"/>
              <a:cs typeface="微软雅黑"/>
            </a:endParaRPr>
          </a:p>
        </p:txBody>
      </p:sp>
      <p:sp>
        <p:nvSpPr>
          <p:cNvPr id="116" name="object 116"/>
          <p:cNvSpPr/>
          <p:nvPr/>
        </p:nvSpPr>
        <p:spPr>
          <a:xfrm>
            <a:off x="13716" y="2250948"/>
            <a:ext cx="297180" cy="791210"/>
          </a:xfrm>
          <a:custGeom>
            <a:rect l="l" t="t" r="r" b="b"/>
            <a:pathLst>
              <a:path w="297180" h="791210">
                <a:moveTo>
                  <a:pt x="247650" y="0"/>
                </a:moveTo>
                <a:lnTo>
                  <a:pt x="0" y="0"/>
                </a:lnTo>
                <a:lnTo>
                  <a:pt x="0" y="790955"/>
                </a:lnTo>
                <a:lnTo>
                  <a:pt x="247650" y="790955"/>
                </a:lnTo>
                <a:lnTo>
                  <a:pt x="266929" y="787056"/>
                </a:lnTo>
                <a:lnTo>
                  <a:pt x="282673" y="776430"/>
                </a:lnTo>
                <a:lnTo>
                  <a:pt x="293287" y="760684"/>
                </a:lnTo>
                <a:lnTo>
                  <a:pt x="297180" y="741426"/>
                </a:lnTo>
                <a:lnTo>
                  <a:pt x="297180" y="49529"/>
                </a:lnTo>
                <a:lnTo>
                  <a:pt x="293287" y="30271"/>
                </a:lnTo>
                <a:lnTo>
                  <a:pt x="282673" y="14525"/>
                </a:lnTo>
                <a:lnTo>
                  <a:pt x="266929" y="3899"/>
                </a:lnTo>
                <a:lnTo>
                  <a:pt x="247650" y="0"/>
                </a:lnTo>
                <a:close/>
              </a:path>
            </a:pathLst>
          </a:custGeom>
          <a:solidFill>
            <a:srgbClr val="D9D9D9"/>
          </a:solidFill>
        </p:spPr>
        <p:txBody>
          <a:bodyPr wrap="square" lIns="0" tIns="0" rIns="0" bIns="0" rtlCol="0"/>
          <a:lstStyle/>
          <a:p/>
        </p:txBody>
      </p:sp>
      <p:sp>
        <p:nvSpPr>
          <p:cNvPr id="117" name="object 117"/>
          <p:cNvSpPr txBox="1"/>
          <p:nvPr/>
        </p:nvSpPr>
        <p:spPr>
          <a:xfrm>
            <a:off x="68681" y="2329687"/>
            <a:ext cx="152400" cy="635000"/>
          </a:xfrm>
          <a:prstGeom prst="rect">
            <a:avLst/>
          </a:prstGeom>
        </p:spPr>
        <p:txBody>
          <a:bodyPr vert="horz" wrap="square" lIns="0" tIns="12065" rIns="0" bIns="0" rtlCol="0">
            <a:spAutoFit/>
          </a:bodyPr>
          <a:lstStyle/>
          <a:p>
            <a:pPr marL="12700" marR="5080" algn="just">
              <a:lnSpc>
                <a:spcPct val="100000"/>
              </a:lnSpc>
              <a:spcBef>
                <a:spcPts val="95"/>
              </a:spcBef>
            </a:pPr>
            <a:r>
              <a:rPr sz="1000" b="1" spc="-5">
                <a:solidFill>
                  <a:srgbClr val="FFFFFF"/>
                </a:solidFill>
                <a:latin typeface="微软雅黑"/>
                <a:cs typeface="微软雅黑"/>
              </a:rPr>
              <a:t>消 费 行 为</a:t>
            </a:r>
            <a:endParaRPr sz="1000">
              <a:latin typeface="微软雅黑"/>
              <a:cs typeface="微软雅黑"/>
            </a:endParaRPr>
          </a:p>
        </p:txBody>
      </p:sp>
      <p:sp>
        <p:nvSpPr>
          <p:cNvPr id="118" name="object 118"/>
          <p:cNvSpPr txBox="1">
            <a:spLocks noGrp="1"/>
          </p:cNvSpPr>
          <p:nvPr>
            <p:ph type="title"/>
          </p:nvPr>
        </p:nvSpPr>
        <p:spPr>
          <a:xfrm>
            <a:off x="526795" y="410921"/>
            <a:ext cx="4286885" cy="452120"/>
          </a:xfrm>
          <a:prstGeom prst="rect">
            <a:avLst/>
          </a:prstGeom>
        </p:spPr>
        <p:txBody>
          <a:bodyPr vert="horz" wrap="square" lIns="0" tIns="12065" rIns="0" bIns="0" rtlCol="0">
            <a:spAutoFit/>
          </a:bodyPr>
          <a:lstStyle/>
          <a:p>
            <a:pPr marL="12700">
              <a:lnSpc>
                <a:spcPct val="100000"/>
              </a:lnSpc>
              <a:spcBef>
                <a:spcPts val="95"/>
              </a:spcBef>
            </a:pPr>
            <a:r>
              <a:rPr spc="-10"/>
              <a:t>女性私处护理用户基础属性</a:t>
            </a:r>
          </a:p>
        </p:txBody>
      </p:sp>
      <p:sp>
        <p:nvSpPr>
          <p:cNvPr id="119" name="object 119"/>
          <p:cNvSpPr txBox="1"/>
          <p:nvPr/>
        </p:nvSpPr>
        <p:spPr>
          <a:xfrm>
            <a:off x="526795" y="1036396"/>
            <a:ext cx="7112000" cy="300355"/>
          </a:xfrm>
          <a:prstGeom prst="rect">
            <a:avLst/>
          </a:prstGeom>
        </p:spPr>
        <p:txBody>
          <a:bodyPr vert="horz" wrap="square" lIns="0" tIns="12700" rIns="0" bIns="0" rtlCol="0">
            <a:spAutoFit/>
          </a:bodyPr>
          <a:lstStyle/>
          <a:p>
            <a:pPr marL="12700">
              <a:lnSpc>
                <a:spcPct val="100000"/>
              </a:lnSpc>
              <a:spcBef>
                <a:spcPts val="100"/>
              </a:spcBef>
            </a:pPr>
            <a:r>
              <a:rPr sz="1800" spc="-5">
                <a:solidFill>
                  <a:srgbClr val="7E7E7E"/>
                </a:solidFill>
                <a:latin typeface="微软雅黑"/>
                <a:cs typeface="微软雅黑"/>
              </a:rPr>
              <a:t>来自高线城市、高学历、高收入的年轻女性是私处护理产品的核心用户</a:t>
            </a:r>
            <a:endParaRPr sz="1800">
              <a:latin typeface="微软雅黑"/>
              <a:cs typeface="微软雅黑"/>
            </a:endParaRPr>
          </a:p>
        </p:txBody>
      </p:sp>
      <p:sp>
        <p:nvSpPr>
          <p:cNvPr id="120" name="object 120"/>
          <p:cNvSpPr txBox="1"/>
          <p:nvPr/>
        </p:nvSpPr>
        <p:spPr>
          <a:xfrm rot="18900000">
            <a:off x="4062142" y="3339572"/>
            <a:ext cx="4015843" cy="127000"/>
          </a:xfrm>
          <a:prstGeom prst="rect">
            <a:avLst/>
          </a:prstGeom>
        </p:spPr>
        <p:txBody>
          <a:bodyPr vert="horz" wrap="square" lIns="0" tIns="0" rIns="0" bIns="0" rtlCol="0">
            <a:spAutoFit/>
          </a:bodyPr>
          <a:lstStyle/>
          <a:p>
            <a:pPr>
              <a:lnSpc>
                <a:spcPts val="990"/>
              </a:lnSpc>
            </a:pPr>
            <a:r>
              <a:rPr sz="1000" spc="-25">
                <a:latin typeface="宋体"/>
                <a:cs typeface="宋体"/>
              </a:rPr>
              <a:t>用户702693615于2023-12-30日下载，仅供本人内部使用，不可传播与转载</a:t>
            </a:r>
            <a:endParaRPr sz="1000">
              <a:latin typeface="宋体"/>
              <a:cs typeface="宋体"/>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0655934"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3" name="object 3"/>
          <p:cNvSpPr/>
          <p:nvPr/>
        </p:nvSpPr>
        <p:spPr>
          <a:xfrm>
            <a:off x="8409089" y="314232"/>
            <a:ext cx="638817" cy="540433"/>
          </a:xfrm>
          <a:prstGeom prst="rect">
            <a:avLst/>
          </a:prstGeom>
          <a:blipFill>
            <a:blip r:embed="rId2"/>
            <a:stretch>
              <a:fillRect/>
            </a:stretch>
          </a:blipFill>
        </p:spPr>
        <p:txBody>
          <a:bodyPr wrap="square" lIns="0" tIns="0" rIns="0" bIns="0" rtlCol="0"/>
          <a:lstStyle/>
          <a:p/>
        </p:txBody>
      </p:sp>
      <p:sp>
        <p:nvSpPr>
          <p:cNvPr id="4" name="object 4"/>
          <p:cNvSpPr/>
          <p:nvPr/>
        </p:nvSpPr>
        <p:spPr>
          <a:xfrm>
            <a:off x="9323831" y="417576"/>
            <a:ext cx="1260348" cy="277367"/>
          </a:xfrm>
          <a:prstGeom prst="rect">
            <a:avLst/>
          </a:prstGeom>
          <a:blipFill>
            <a:blip r:embed="rId3"/>
            <a:stretch>
              <a:fillRect/>
            </a:stretch>
          </a:blipFill>
        </p:spPr>
        <p:txBody>
          <a:bodyPr wrap="square" lIns="0" tIns="0" rIns="0" bIns="0" rtlCol="0"/>
          <a:lstStyle/>
          <a:p/>
        </p:txBody>
      </p:sp>
      <p:sp>
        <p:nvSpPr>
          <p:cNvPr id="5" name="object 5"/>
          <p:cNvSpPr txBox="1"/>
          <p:nvPr/>
        </p:nvSpPr>
        <p:spPr>
          <a:xfrm>
            <a:off x="9101708"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6" name="object 6"/>
          <p:cNvSpPr/>
          <p:nvPr/>
        </p:nvSpPr>
        <p:spPr>
          <a:xfrm>
            <a:off x="539495" y="6573011"/>
            <a:ext cx="5324475" cy="0"/>
          </a:xfrm>
          <a:custGeom>
            <a:rect l="l" t="t" r="r" b="b"/>
            <a:pathLst>
              <a:path w="5324475">
                <a:moveTo>
                  <a:pt x="0" y="0"/>
                </a:moveTo>
                <a:lnTo>
                  <a:pt x="5324220" y="0"/>
                </a:lnTo>
              </a:path>
            </a:pathLst>
          </a:custGeom>
          <a:ln w="6350">
            <a:solidFill>
              <a:srgbClr val="BEBEBE"/>
            </a:solidFill>
          </a:ln>
        </p:spPr>
        <p:txBody>
          <a:bodyPr wrap="square" lIns="0" tIns="0" rIns="0" bIns="0" rtlCol="0"/>
          <a:lstStyle/>
          <a:p/>
        </p:txBody>
      </p:sp>
      <p:sp>
        <p:nvSpPr>
          <p:cNvPr id="7" name="object 7"/>
          <p:cNvSpPr/>
          <p:nvPr/>
        </p:nvSpPr>
        <p:spPr>
          <a:xfrm>
            <a:off x="6332220" y="6574535"/>
            <a:ext cx="5324475" cy="0"/>
          </a:xfrm>
          <a:custGeom>
            <a:rect l="l" t="t" r="r" b="b"/>
            <a:pathLst>
              <a:path w="5324475">
                <a:moveTo>
                  <a:pt x="0" y="0"/>
                </a:moveTo>
                <a:lnTo>
                  <a:pt x="5324221" y="0"/>
                </a:lnTo>
              </a:path>
            </a:pathLst>
          </a:custGeom>
          <a:ln w="6350">
            <a:solidFill>
              <a:srgbClr val="BEBEBE"/>
            </a:solidFill>
          </a:ln>
        </p:spPr>
        <p:txBody>
          <a:bodyPr wrap="square" lIns="0" tIns="0" rIns="0" bIns="0" rtlCol="0"/>
          <a:lstStyle/>
          <a:p/>
        </p:txBody>
      </p:sp>
      <p:sp>
        <p:nvSpPr>
          <p:cNvPr id="8" name="object 8"/>
          <p:cNvSpPr txBox="1"/>
          <p:nvPr/>
        </p:nvSpPr>
        <p:spPr>
          <a:xfrm>
            <a:off x="6325361" y="6396634"/>
            <a:ext cx="3818890" cy="132080"/>
          </a:xfrm>
          <a:prstGeom prst="rect">
            <a:avLst/>
          </a:prstGeom>
        </p:spPr>
        <p:txBody>
          <a:bodyPr vert="horz" wrap="square" lIns="0" tIns="12065" rIns="0" bIns="0" rtlCol="0">
            <a:spAutoFit/>
          </a:bodyPr>
          <a:lstStyle/>
          <a:p>
            <a:pPr marL="12700">
              <a:lnSpc>
                <a:spcPct val="100000"/>
              </a:lnSpc>
              <a:spcBef>
                <a:spcPts val="95"/>
              </a:spcBef>
            </a:pPr>
            <a:r>
              <a:rPr sz="700" spc="-5">
                <a:solidFill>
                  <a:srgbClr val="7E7E7E"/>
                </a:solidFill>
                <a:latin typeface="微软雅黑"/>
                <a:cs typeface="微软雅黑"/>
              </a:rPr>
              <a:t>来源：艾瑞智研平台</a:t>
            </a:r>
            <a:r>
              <a:rPr sz="700" spc="-10">
                <a:solidFill>
                  <a:srgbClr val="7E7E7E"/>
                </a:solidFill>
                <a:latin typeface="微软雅黑"/>
                <a:cs typeface="微软雅黑"/>
              </a:rPr>
              <a:t>-</a:t>
            </a:r>
            <a:r>
              <a:rPr sz="700" spc="-5">
                <a:solidFill>
                  <a:srgbClr val="7E7E7E"/>
                </a:solidFill>
                <a:latin typeface="微软雅黑"/>
                <a:cs typeface="微软雅黑"/>
              </a:rPr>
              <a:t>消费洞察数据</a:t>
            </a:r>
            <a:r>
              <a:rPr sz="700" spc="5">
                <a:solidFill>
                  <a:srgbClr val="7E7E7E"/>
                </a:solidFill>
                <a:latin typeface="微软雅黑"/>
                <a:cs typeface="微软雅黑"/>
              </a:rPr>
              <a:t>库</a:t>
            </a:r>
            <a:r>
              <a:rPr sz="700" spc="-5">
                <a:solidFill>
                  <a:srgbClr val="7E7E7E"/>
                </a:solidFill>
                <a:latin typeface="微软雅黑"/>
                <a:cs typeface="微软雅黑"/>
              </a:rPr>
              <a:t>，A2</a:t>
            </a:r>
            <a:r>
              <a:rPr sz="700" spc="15">
                <a:solidFill>
                  <a:srgbClr val="7E7E7E"/>
                </a:solidFill>
                <a:latin typeface="微软雅黑"/>
                <a:cs typeface="微软雅黑"/>
              </a:rPr>
              <a:t> </a:t>
            </a:r>
            <a:r>
              <a:rPr sz="700" spc="-5">
                <a:solidFill>
                  <a:srgbClr val="7E7E7E"/>
                </a:solidFill>
                <a:latin typeface="微软雅黑"/>
                <a:cs typeface="微软雅黑"/>
              </a:rPr>
              <a:t>请针对您当前的私处健康情况进</a:t>
            </a:r>
            <a:r>
              <a:rPr sz="700" spc="5">
                <a:solidFill>
                  <a:srgbClr val="7E7E7E"/>
                </a:solidFill>
                <a:latin typeface="微软雅黑"/>
                <a:cs typeface="微软雅黑"/>
              </a:rPr>
              <a:t>行</a:t>
            </a:r>
            <a:r>
              <a:rPr sz="700" spc="-5">
                <a:solidFill>
                  <a:srgbClr val="7E7E7E"/>
                </a:solidFill>
                <a:latin typeface="微软雅黑"/>
                <a:cs typeface="微软雅黑"/>
              </a:rPr>
              <a:t>自评</a:t>
            </a:r>
            <a:r>
              <a:rPr sz="700" spc="5">
                <a:solidFill>
                  <a:srgbClr val="7E7E7E"/>
                </a:solidFill>
                <a:latin typeface="微软雅黑"/>
                <a:cs typeface="微软雅黑"/>
              </a:rPr>
              <a:t>分</a:t>
            </a:r>
            <a:r>
              <a:rPr sz="700">
                <a:solidFill>
                  <a:srgbClr val="7E7E7E"/>
                </a:solidFill>
                <a:latin typeface="微软雅黑"/>
                <a:cs typeface="微软雅黑"/>
              </a:rPr>
              <a:t>？n=1060</a:t>
            </a:r>
            <a:r>
              <a:rPr sz="700" spc="-5">
                <a:solidFill>
                  <a:srgbClr val="7E7E7E"/>
                </a:solidFill>
                <a:latin typeface="微软雅黑"/>
                <a:cs typeface="微软雅黑"/>
              </a:rPr>
              <a:t>。</a:t>
            </a:r>
            <a:endParaRPr sz="700">
              <a:latin typeface="微软雅黑"/>
              <a:cs typeface="微软雅黑"/>
            </a:endParaRPr>
          </a:p>
        </p:txBody>
      </p:sp>
      <p:sp>
        <p:nvSpPr>
          <p:cNvPr id="9" name="object 9"/>
          <p:cNvSpPr txBox="1">
            <a:spLocks noGrp="1"/>
          </p:cNvSpPr>
          <p:nvPr>
            <p:ph type="title"/>
          </p:nvPr>
        </p:nvSpPr>
        <p:spPr>
          <a:xfrm>
            <a:off x="526795" y="410921"/>
            <a:ext cx="4286885" cy="452120"/>
          </a:xfrm>
          <a:prstGeom prst="rect">
            <a:avLst/>
          </a:prstGeom>
        </p:spPr>
        <p:txBody>
          <a:bodyPr vert="horz" wrap="square" lIns="0" tIns="12065" rIns="0" bIns="0" rtlCol="0">
            <a:spAutoFit/>
          </a:bodyPr>
          <a:lstStyle/>
          <a:p>
            <a:pPr marL="12700">
              <a:lnSpc>
                <a:spcPct val="100000"/>
              </a:lnSpc>
              <a:spcBef>
                <a:spcPts val="95"/>
              </a:spcBef>
            </a:pPr>
            <a:r>
              <a:rPr spc="-10"/>
              <a:t>女性私处护理用户健康状态</a:t>
            </a:r>
          </a:p>
        </p:txBody>
      </p:sp>
      <p:sp>
        <p:nvSpPr>
          <p:cNvPr id="10" name="object 10"/>
          <p:cNvSpPr txBox="1"/>
          <p:nvPr/>
        </p:nvSpPr>
        <p:spPr>
          <a:xfrm>
            <a:off x="526795" y="1579245"/>
            <a:ext cx="10998200" cy="464820"/>
          </a:xfrm>
          <a:prstGeom prst="rect">
            <a:avLst/>
          </a:prstGeom>
        </p:spPr>
        <p:txBody>
          <a:bodyPr vert="horz" wrap="square" lIns="0" tIns="12700" rIns="0" bIns="0" rtlCol="0">
            <a:spAutoFit/>
          </a:bodyPr>
          <a:lstStyle/>
          <a:p>
            <a:pPr marL="12700" marR="5080">
              <a:lnSpc>
                <a:spcPct val="120000"/>
              </a:lnSpc>
              <a:spcBef>
                <a:spcPts val="100"/>
              </a:spcBef>
            </a:pPr>
            <a:r>
              <a:rPr sz="1200">
                <a:solidFill>
                  <a:srgbClr val="404040"/>
                </a:solidFill>
                <a:latin typeface="微软雅黑"/>
                <a:cs typeface="微软雅黑"/>
              </a:rPr>
              <a:t>私处护理产品现有用户整体健康状况高于其他群体，私处健康评分明显高于非私处护理产品用户及仅使用清水护理的人群，当前有私处困扰的人群比例明显低于非私 处护理产品用户。</a:t>
            </a:r>
            <a:endParaRPr sz="1200">
              <a:latin typeface="微软雅黑"/>
              <a:cs typeface="微软雅黑"/>
            </a:endParaRPr>
          </a:p>
        </p:txBody>
      </p:sp>
      <p:sp>
        <p:nvSpPr>
          <p:cNvPr id="11" name="object 11"/>
          <p:cNvSpPr txBox="1"/>
          <p:nvPr/>
        </p:nvSpPr>
        <p:spPr>
          <a:xfrm>
            <a:off x="532282" y="6395720"/>
            <a:ext cx="3918585" cy="132080"/>
          </a:xfrm>
          <a:prstGeom prst="rect">
            <a:avLst/>
          </a:prstGeom>
        </p:spPr>
        <p:txBody>
          <a:bodyPr vert="horz" wrap="square" lIns="0" tIns="12065" rIns="0" bIns="0" rtlCol="0">
            <a:spAutoFit/>
          </a:bodyPr>
          <a:lstStyle/>
          <a:p>
            <a:pPr marL="12700">
              <a:lnSpc>
                <a:spcPct val="100000"/>
              </a:lnSpc>
              <a:spcBef>
                <a:spcPts val="95"/>
              </a:spcBef>
            </a:pPr>
            <a:r>
              <a:rPr sz="700" spc="-5">
                <a:solidFill>
                  <a:srgbClr val="7E7E7E"/>
                </a:solidFill>
                <a:latin typeface="微软雅黑"/>
                <a:cs typeface="微软雅黑"/>
              </a:rPr>
              <a:t>来源：艾瑞智研平台</a:t>
            </a:r>
            <a:r>
              <a:rPr sz="700" spc="-10">
                <a:solidFill>
                  <a:srgbClr val="7E7E7E"/>
                </a:solidFill>
                <a:latin typeface="微软雅黑"/>
                <a:cs typeface="微软雅黑"/>
              </a:rPr>
              <a:t>-</a:t>
            </a:r>
            <a:r>
              <a:rPr sz="700" spc="-5">
                <a:solidFill>
                  <a:srgbClr val="7E7E7E"/>
                </a:solidFill>
                <a:latin typeface="微软雅黑"/>
                <a:cs typeface="微软雅黑"/>
              </a:rPr>
              <a:t>消费洞察数据</a:t>
            </a:r>
            <a:r>
              <a:rPr sz="700" spc="5">
                <a:solidFill>
                  <a:srgbClr val="7E7E7E"/>
                </a:solidFill>
                <a:latin typeface="微软雅黑"/>
                <a:cs typeface="微软雅黑"/>
              </a:rPr>
              <a:t>库</a:t>
            </a:r>
            <a:r>
              <a:rPr sz="700" spc="-5">
                <a:solidFill>
                  <a:srgbClr val="7E7E7E"/>
                </a:solidFill>
                <a:latin typeface="微软雅黑"/>
                <a:cs typeface="微软雅黑"/>
              </a:rPr>
              <a:t>，A3请</a:t>
            </a:r>
            <a:r>
              <a:rPr sz="700" spc="5">
                <a:solidFill>
                  <a:srgbClr val="7E7E7E"/>
                </a:solidFill>
                <a:latin typeface="微软雅黑"/>
                <a:cs typeface="微软雅黑"/>
              </a:rPr>
              <a:t>问</a:t>
            </a:r>
            <a:r>
              <a:rPr sz="700" spc="-5">
                <a:solidFill>
                  <a:srgbClr val="7E7E7E"/>
                </a:solidFill>
                <a:latin typeface="微软雅黑"/>
                <a:cs typeface="微软雅黑"/>
              </a:rPr>
              <a:t>您曾</a:t>
            </a:r>
            <a:r>
              <a:rPr sz="700" spc="5">
                <a:solidFill>
                  <a:srgbClr val="7E7E7E"/>
                </a:solidFill>
                <a:latin typeface="微软雅黑"/>
                <a:cs typeface="微软雅黑"/>
              </a:rPr>
              <a:t>出</a:t>
            </a:r>
            <a:r>
              <a:rPr sz="700" spc="-5">
                <a:solidFill>
                  <a:srgbClr val="7E7E7E"/>
                </a:solidFill>
                <a:latin typeface="微软雅黑"/>
                <a:cs typeface="微软雅黑"/>
              </a:rPr>
              <a:t>现过</a:t>
            </a:r>
            <a:r>
              <a:rPr sz="700" spc="5">
                <a:solidFill>
                  <a:srgbClr val="7E7E7E"/>
                </a:solidFill>
                <a:latin typeface="微软雅黑"/>
                <a:cs typeface="微软雅黑"/>
              </a:rPr>
              <a:t>以</a:t>
            </a:r>
            <a:r>
              <a:rPr sz="700" spc="-5">
                <a:solidFill>
                  <a:srgbClr val="7E7E7E"/>
                </a:solidFill>
                <a:latin typeface="微软雅黑"/>
                <a:cs typeface="微软雅黑"/>
              </a:rPr>
              <a:t>下哪</a:t>
            </a:r>
            <a:r>
              <a:rPr sz="700" spc="5">
                <a:solidFill>
                  <a:srgbClr val="7E7E7E"/>
                </a:solidFill>
                <a:latin typeface="微软雅黑"/>
                <a:cs typeface="微软雅黑"/>
              </a:rPr>
              <a:t>些</a:t>
            </a:r>
            <a:r>
              <a:rPr sz="700" spc="-5">
                <a:solidFill>
                  <a:srgbClr val="7E7E7E"/>
                </a:solidFill>
                <a:latin typeface="微软雅黑"/>
                <a:cs typeface="微软雅黑"/>
              </a:rPr>
              <a:t>私处</a:t>
            </a:r>
            <a:r>
              <a:rPr sz="700" spc="5">
                <a:solidFill>
                  <a:srgbClr val="7E7E7E"/>
                </a:solidFill>
                <a:latin typeface="微软雅黑"/>
                <a:cs typeface="微软雅黑"/>
              </a:rPr>
              <a:t>健</a:t>
            </a:r>
            <a:r>
              <a:rPr sz="700" spc="-5">
                <a:solidFill>
                  <a:srgbClr val="7E7E7E"/>
                </a:solidFill>
                <a:latin typeface="微软雅黑"/>
                <a:cs typeface="微软雅黑"/>
              </a:rPr>
              <a:t>康问</a:t>
            </a:r>
            <a:r>
              <a:rPr sz="700">
                <a:solidFill>
                  <a:srgbClr val="7E7E7E"/>
                </a:solidFill>
                <a:latin typeface="微软雅黑"/>
                <a:cs typeface="微软雅黑"/>
              </a:rPr>
              <a:t>题</a:t>
            </a:r>
            <a:r>
              <a:rPr sz="700" spc="5">
                <a:solidFill>
                  <a:srgbClr val="7E7E7E"/>
                </a:solidFill>
                <a:latin typeface="微软雅黑"/>
                <a:cs typeface="微软雅黑"/>
              </a:rPr>
              <a:t>/</a:t>
            </a:r>
            <a:r>
              <a:rPr sz="700" spc="-5">
                <a:solidFill>
                  <a:srgbClr val="7E7E7E"/>
                </a:solidFill>
                <a:latin typeface="微软雅黑"/>
                <a:cs typeface="微软雅黑"/>
              </a:rPr>
              <a:t>症状</a:t>
            </a:r>
            <a:r>
              <a:rPr sz="700">
                <a:solidFill>
                  <a:srgbClr val="7E7E7E"/>
                </a:solidFill>
                <a:latin typeface="微软雅黑"/>
                <a:cs typeface="微软雅黑"/>
              </a:rPr>
              <a:t>？n=1060</a:t>
            </a:r>
            <a:r>
              <a:rPr sz="700" spc="-5">
                <a:solidFill>
                  <a:srgbClr val="7E7E7E"/>
                </a:solidFill>
                <a:latin typeface="微软雅黑"/>
                <a:cs typeface="微软雅黑"/>
              </a:rPr>
              <a:t>。</a:t>
            </a:r>
            <a:endParaRPr sz="700">
              <a:latin typeface="微软雅黑"/>
              <a:cs typeface="微软雅黑"/>
            </a:endParaRPr>
          </a:p>
        </p:txBody>
      </p:sp>
      <p:sp>
        <p:nvSpPr>
          <p:cNvPr id="12" name="object 12"/>
          <p:cNvSpPr txBox="1"/>
          <p:nvPr/>
        </p:nvSpPr>
        <p:spPr>
          <a:xfrm>
            <a:off x="526795" y="1036396"/>
            <a:ext cx="7112000" cy="300355"/>
          </a:xfrm>
          <a:prstGeom prst="rect">
            <a:avLst/>
          </a:prstGeom>
        </p:spPr>
        <p:txBody>
          <a:bodyPr vert="horz" wrap="square" lIns="0" tIns="12700" rIns="0" bIns="0" rtlCol="0">
            <a:spAutoFit/>
          </a:bodyPr>
          <a:lstStyle/>
          <a:p>
            <a:pPr marL="12700">
              <a:lnSpc>
                <a:spcPct val="100000"/>
              </a:lnSpc>
              <a:spcBef>
                <a:spcPts val="100"/>
              </a:spcBef>
            </a:pPr>
            <a:r>
              <a:rPr sz="1800" spc="-5">
                <a:solidFill>
                  <a:srgbClr val="7E7E7E"/>
                </a:solidFill>
                <a:latin typeface="微软雅黑"/>
                <a:cs typeface="微软雅黑"/>
              </a:rPr>
              <a:t>私处护理产品用户私处健康状态更好，当前有私处困扰的人群比例更少</a:t>
            </a:r>
            <a:endParaRPr sz="1800">
              <a:latin typeface="微软雅黑"/>
              <a:cs typeface="微软雅黑"/>
            </a:endParaRPr>
          </a:p>
        </p:txBody>
      </p:sp>
      <p:sp>
        <p:nvSpPr>
          <p:cNvPr id="13" name="object 13"/>
          <p:cNvSpPr/>
          <p:nvPr/>
        </p:nvSpPr>
        <p:spPr>
          <a:xfrm>
            <a:off x="7136130" y="3777234"/>
            <a:ext cx="617220" cy="1661160"/>
          </a:xfrm>
          <a:custGeom>
            <a:rect l="l" t="t" r="r" b="b"/>
            <a:pathLst>
              <a:path w="617220" h="1661160">
                <a:moveTo>
                  <a:pt x="0" y="1661160"/>
                </a:moveTo>
                <a:lnTo>
                  <a:pt x="617220" y="1661160"/>
                </a:lnTo>
                <a:lnTo>
                  <a:pt x="617220" y="0"/>
                </a:lnTo>
                <a:lnTo>
                  <a:pt x="0" y="0"/>
                </a:lnTo>
                <a:lnTo>
                  <a:pt x="0" y="1661160"/>
                </a:lnTo>
                <a:close/>
              </a:path>
            </a:pathLst>
          </a:custGeom>
          <a:solidFill>
            <a:srgbClr val="D9D9D9"/>
          </a:solidFill>
        </p:spPr>
        <p:txBody>
          <a:bodyPr wrap="square" lIns="0" tIns="0" rIns="0" bIns="0" rtlCol="0"/>
          <a:lstStyle/>
          <a:p/>
        </p:txBody>
      </p:sp>
      <p:sp>
        <p:nvSpPr>
          <p:cNvPr id="14" name="object 14"/>
          <p:cNvSpPr/>
          <p:nvPr/>
        </p:nvSpPr>
        <p:spPr>
          <a:xfrm>
            <a:off x="8742426" y="3690365"/>
            <a:ext cx="617220" cy="1748155"/>
          </a:xfrm>
          <a:custGeom>
            <a:rect l="l" t="t" r="r" b="b"/>
            <a:pathLst>
              <a:path w="617220" h="1748154">
                <a:moveTo>
                  <a:pt x="0" y="1748027"/>
                </a:moveTo>
                <a:lnTo>
                  <a:pt x="617220" y="1748027"/>
                </a:lnTo>
                <a:lnTo>
                  <a:pt x="617220" y="0"/>
                </a:lnTo>
                <a:lnTo>
                  <a:pt x="0" y="0"/>
                </a:lnTo>
                <a:lnTo>
                  <a:pt x="0" y="1748027"/>
                </a:lnTo>
                <a:close/>
              </a:path>
            </a:pathLst>
          </a:custGeom>
          <a:solidFill>
            <a:srgbClr val="D9D9D9"/>
          </a:solidFill>
        </p:spPr>
        <p:txBody>
          <a:bodyPr wrap="square" lIns="0" tIns="0" rIns="0" bIns="0" rtlCol="0"/>
          <a:lstStyle/>
          <a:p/>
        </p:txBody>
      </p:sp>
      <p:sp>
        <p:nvSpPr>
          <p:cNvPr id="15" name="object 15"/>
          <p:cNvSpPr/>
          <p:nvPr/>
        </p:nvSpPr>
        <p:spPr>
          <a:xfrm>
            <a:off x="10348721" y="3871721"/>
            <a:ext cx="617220" cy="1567180"/>
          </a:xfrm>
          <a:custGeom>
            <a:rect l="l" t="t" r="r" b="b"/>
            <a:pathLst>
              <a:path w="617220" h="1567179">
                <a:moveTo>
                  <a:pt x="0" y="1566671"/>
                </a:moveTo>
                <a:lnTo>
                  <a:pt x="617220" y="1566671"/>
                </a:lnTo>
                <a:lnTo>
                  <a:pt x="617220" y="0"/>
                </a:lnTo>
                <a:lnTo>
                  <a:pt x="0" y="0"/>
                </a:lnTo>
                <a:lnTo>
                  <a:pt x="0" y="1566671"/>
                </a:lnTo>
                <a:close/>
              </a:path>
            </a:pathLst>
          </a:custGeom>
          <a:solidFill>
            <a:srgbClr val="D9D9D9"/>
          </a:solidFill>
        </p:spPr>
        <p:txBody>
          <a:bodyPr wrap="square" lIns="0" tIns="0" rIns="0" bIns="0" rtlCol="0"/>
          <a:lstStyle/>
          <a:p/>
        </p:txBody>
      </p:sp>
      <p:sp>
        <p:nvSpPr>
          <p:cNvPr id="16" name="object 16"/>
          <p:cNvSpPr/>
          <p:nvPr/>
        </p:nvSpPr>
        <p:spPr>
          <a:xfrm>
            <a:off x="7753350" y="4705350"/>
            <a:ext cx="619125" cy="733425"/>
          </a:xfrm>
          <a:custGeom>
            <a:rect l="l" t="t" r="r" b="b"/>
            <a:pathLst>
              <a:path w="619125" h="733425">
                <a:moveTo>
                  <a:pt x="618744" y="0"/>
                </a:moveTo>
                <a:lnTo>
                  <a:pt x="0" y="0"/>
                </a:lnTo>
                <a:lnTo>
                  <a:pt x="0" y="733044"/>
                </a:lnTo>
                <a:lnTo>
                  <a:pt x="618744" y="733044"/>
                </a:lnTo>
                <a:lnTo>
                  <a:pt x="618744" y="0"/>
                </a:lnTo>
                <a:close/>
              </a:path>
            </a:pathLst>
          </a:custGeom>
          <a:solidFill>
            <a:srgbClr val="B1D234"/>
          </a:solidFill>
        </p:spPr>
        <p:txBody>
          <a:bodyPr wrap="square" lIns="0" tIns="0" rIns="0" bIns="0" rtlCol="0"/>
          <a:lstStyle/>
          <a:p/>
        </p:txBody>
      </p:sp>
      <p:sp>
        <p:nvSpPr>
          <p:cNvPr id="17" name="object 17"/>
          <p:cNvSpPr/>
          <p:nvPr/>
        </p:nvSpPr>
        <p:spPr>
          <a:xfrm>
            <a:off x="9359645" y="4883658"/>
            <a:ext cx="617220" cy="554990"/>
          </a:xfrm>
          <a:custGeom>
            <a:rect l="l" t="t" r="r" b="b"/>
            <a:pathLst>
              <a:path w="617220" h="554989">
                <a:moveTo>
                  <a:pt x="617220" y="0"/>
                </a:moveTo>
                <a:lnTo>
                  <a:pt x="0" y="0"/>
                </a:lnTo>
                <a:lnTo>
                  <a:pt x="0" y="554736"/>
                </a:lnTo>
                <a:lnTo>
                  <a:pt x="617220" y="554736"/>
                </a:lnTo>
                <a:lnTo>
                  <a:pt x="617220" y="0"/>
                </a:lnTo>
                <a:close/>
              </a:path>
            </a:pathLst>
          </a:custGeom>
          <a:solidFill>
            <a:srgbClr val="B1D234"/>
          </a:solidFill>
        </p:spPr>
        <p:txBody>
          <a:bodyPr wrap="square" lIns="0" tIns="0" rIns="0" bIns="0" rtlCol="0"/>
          <a:lstStyle/>
          <a:p/>
        </p:txBody>
      </p:sp>
      <p:sp>
        <p:nvSpPr>
          <p:cNvPr id="18" name="object 18"/>
          <p:cNvSpPr/>
          <p:nvPr/>
        </p:nvSpPr>
        <p:spPr>
          <a:xfrm>
            <a:off x="10965942" y="4485894"/>
            <a:ext cx="617220" cy="952500"/>
          </a:xfrm>
          <a:custGeom>
            <a:rect l="l" t="t" r="r" b="b"/>
            <a:pathLst>
              <a:path w="617220" h="952500">
                <a:moveTo>
                  <a:pt x="617219" y="0"/>
                </a:moveTo>
                <a:lnTo>
                  <a:pt x="0" y="0"/>
                </a:lnTo>
                <a:lnTo>
                  <a:pt x="0" y="952499"/>
                </a:lnTo>
                <a:lnTo>
                  <a:pt x="617219" y="952499"/>
                </a:lnTo>
                <a:lnTo>
                  <a:pt x="617219" y="0"/>
                </a:lnTo>
                <a:close/>
              </a:path>
            </a:pathLst>
          </a:custGeom>
          <a:solidFill>
            <a:srgbClr val="B1D234"/>
          </a:solidFill>
        </p:spPr>
        <p:txBody>
          <a:bodyPr wrap="square" lIns="0" tIns="0" rIns="0" bIns="0" rtlCol="0"/>
          <a:lstStyle/>
          <a:p/>
        </p:txBody>
      </p:sp>
      <p:sp>
        <p:nvSpPr>
          <p:cNvPr id="19" name="object 19"/>
          <p:cNvSpPr/>
          <p:nvPr/>
        </p:nvSpPr>
        <p:spPr>
          <a:xfrm>
            <a:off x="7753350" y="4705350"/>
            <a:ext cx="619125" cy="733425"/>
          </a:xfrm>
          <a:custGeom>
            <a:rect l="l" t="t" r="r" b="b"/>
            <a:pathLst>
              <a:path w="619125" h="733425">
                <a:moveTo>
                  <a:pt x="0" y="0"/>
                </a:moveTo>
                <a:lnTo>
                  <a:pt x="618744" y="0"/>
                </a:lnTo>
                <a:lnTo>
                  <a:pt x="618744" y="733044"/>
                </a:lnTo>
                <a:lnTo>
                  <a:pt x="0" y="733044"/>
                </a:lnTo>
                <a:lnTo>
                  <a:pt x="0" y="0"/>
                </a:lnTo>
                <a:close/>
              </a:path>
            </a:pathLst>
          </a:custGeom>
          <a:ln w="19050">
            <a:solidFill>
              <a:srgbClr val="FFFFFF"/>
            </a:solidFill>
          </a:ln>
        </p:spPr>
        <p:txBody>
          <a:bodyPr wrap="square" lIns="0" tIns="0" rIns="0" bIns="0" rtlCol="0"/>
          <a:lstStyle/>
          <a:p/>
        </p:txBody>
      </p:sp>
      <p:sp>
        <p:nvSpPr>
          <p:cNvPr id="20" name="object 20"/>
          <p:cNvSpPr/>
          <p:nvPr/>
        </p:nvSpPr>
        <p:spPr>
          <a:xfrm>
            <a:off x="9359645" y="4883658"/>
            <a:ext cx="617220" cy="554990"/>
          </a:xfrm>
          <a:custGeom>
            <a:rect l="l" t="t" r="r" b="b"/>
            <a:pathLst>
              <a:path w="617220" h="554989">
                <a:moveTo>
                  <a:pt x="0" y="0"/>
                </a:moveTo>
                <a:lnTo>
                  <a:pt x="617220" y="0"/>
                </a:lnTo>
                <a:lnTo>
                  <a:pt x="617220" y="554736"/>
                </a:lnTo>
                <a:lnTo>
                  <a:pt x="0" y="554736"/>
                </a:lnTo>
                <a:lnTo>
                  <a:pt x="0" y="0"/>
                </a:lnTo>
                <a:close/>
              </a:path>
            </a:pathLst>
          </a:custGeom>
          <a:ln w="19050">
            <a:solidFill>
              <a:srgbClr val="FFFFFF"/>
            </a:solidFill>
          </a:ln>
        </p:spPr>
        <p:txBody>
          <a:bodyPr wrap="square" lIns="0" tIns="0" rIns="0" bIns="0" rtlCol="0"/>
          <a:lstStyle/>
          <a:p/>
        </p:txBody>
      </p:sp>
      <p:sp>
        <p:nvSpPr>
          <p:cNvPr id="21" name="object 21"/>
          <p:cNvSpPr/>
          <p:nvPr/>
        </p:nvSpPr>
        <p:spPr>
          <a:xfrm>
            <a:off x="10965942" y="4485894"/>
            <a:ext cx="617220" cy="952500"/>
          </a:xfrm>
          <a:custGeom>
            <a:rect l="l" t="t" r="r" b="b"/>
            <a:pathLst>
              <a:path w="617220" h="952500">
                <a:moveTo>
                  <a:pt x="0" y="0"/>
                </a:moveTo>
                <a:lnTo>
                  <a:pt x="617219" y="0"/>
                </a:lnTo>
                <a:lnTo>
                  <a:pt x="617219" y="952499"/>
                </a:lnTo>
                <a:lnTo>
                  <a:pt x="0" y="952499"/>
                </a:lnTo>
                <a:lnTo>
                  <a:pt x="0" y="0"/>
                </a:lnTo>
                <a:close/>
              </a:path>
            </a:pathLst>
          </a:custGeom>
          <a:ln w="19050">
            <a:solidFill>
              <a:srgbClr val="FFFFFF"/>
            </a:solidFill>
          </a:ln>
        </p:spPr>
        <p:txBody>
          <a:bodyPr wrap="square" lIns="0" tIns="0" rIns="0" bIns="0" rtlCol="0"/>
          <a:lstStyle/>
          <a:p/>
        </p:txBody>
      </p:sp>
      <p:sp>
        <p:nvSpPr>
          <p:cNvPr id="22" name="object 22"/>
          <p:cNvSpPr/>
          <p:nvPr/>
        </p:nvSpPr>
        <p:spPr>
          <a:xfrm>
            <a:off x="6950964" y="5437632"/>
            <a:ext cx="4817745" cy="0"/>
          </a:xfrm>
          <a:custGeom>
            <a:rect l="l" t="t" r="r" b="b"/>
            <a:pathLst>
              <a:path w="4817745">
                <a:moveTo>
                  <a:pt x="0" y="0"/>
                </a:moveTo>
                <a:lnTo>
                  <a:pt x="4817363" y="0"/>
                </a:lnTo>
              </a:path>
            </a:pathLst>
          </a:custGeom>
          <a:ln w="9525">
            <a:solidFill>
              <a:srgbClr val="D9D9D9"/>
            </a:solidFill>
          </a:ln>
        </p:spPr>
        <p:txBody>
          <a:bodyPr wrap="square" lIns="0" tIns="0" rIns="0" bIns="0" rtlCol="0"/>
          <a:lstStyle/>
          <a:p/>
        </p:txBody>
      </p:sp>
      <p:sp>
        <p:nvSpPr>
          <p:cNvPr id="23" name="object 23"/>
          <p:cNvSpPr txBox="1"/>
          <p:nvPr/>
        </p:nvSpPr>
        <p:spPr>
          <a:xfrm>
            <a:off x="7237856" y="3513201"/>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89.3%</a:t>
            </a:r>
            <a:endParaRPr sz="1050">
              <a:latin typeface="微软雅黑"/>
              <a:cs typeface="微软雅黑"/>
            </a:endParaRPr>
          </a:p>
        </p:txBody>
      </p:sp>
      <p:sp>
        <p:nvSpPr>
          <p:cNvPr id="24" name="object 24"/>
          <p:cNvSpPr txBox="1"/>
          <p:nvPr/>
        </p:nvSpPr>
        <p:spPr>
          <a:xfrm>
            <a:off x="8844153" y="3425697"/>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94.0%</a:t>
            </a:r>
            <a:endParaRPr sz="1050">
              <a:latin typeface="微软雅黑"/>
              <a:cs typeface="微软雅黑"/>
            </a:endParaRPr>
          </a:p>
        </p:txBody>
      </p:sp>
      <p:sp>
        <p:nvSpPr>
          <p:cNvPr id="25" name="object 25"/>
          <p:cNvSpPr txBox="1"/>
          <p:nvPr/>
        </p:nvSpPr>
        <p:spPr>
          <a:xfrm>
            <a:off x="10450194" y="3607765"/>
            <a:ext cx="414655" cy="187325"/>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84.2%</a:t>
            </a:r>
            <a:endParaRPr sz="1050">
              <a:latin typeface="微软雅黑"/>
              <a:cs typeface="微软雅黑"/>
            </a:endParaRPr>
          </a:p>
        </p:txBody>
      </p:sp>
      <p:sp>
        <p:nvSpPr>
          <p:cNvPr id="26" name="object 26"/>
          <p:cNvSpPr txBox="1"/>
          <p:nvPr/>
        </p:nvSpPr>
        <p:spPr>
          <a:xfrm>
            <a:off x="7855711" y="4441697"/>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39.4%</a:t>
            </a:r>
            <a:endParaRPr sz="1050">
              <a:latin typeface="微软雅黑"/>
              <a:cs typeface="微软雅黑"/>
            </a:endParaRPr>
          </a:p>
        </p:txBody>
      </p:sp>
      <p:sp>
        <p:nvSpPr>
          <p:cNvPr id="27" name="object 27"/>
          <p:cNvSpPr txBox="1"/>
          <p:nvPr/>
        </p:nvSpPr>
        <p:spPr>
          <a:xfrm>
            <a:off x="9461754" y="4619700"/>
            <a:ext cx="414655" cy="187325"/>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29.8%</a:t>
            </a:r>
            <a:endParaRPr sz="1050">
              <a:latin typeface="微软雅黑"/>
              <a:cs typeface="微软雅黑"/>
            </a:endParaRPr>
          </a:p>
        </p:txBody>
      </p:sp>
      <p:sp>
        <p:nvSpPr>
          <p:cNvPr id="28" name="object 28"/>
          <p:cNvSpPr txBox="1"/>
          <p:nvPr/>
        </p:nvSpPr>
        <p:spPr>
          <a:xfrm>
            <a:off x="11068050" y="4221860"/>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51.2%</a:t>
            </a:r>
            <a:endParaRPr sz="1050">
              <a:latin typeface="微软雅黑"/>
              <a:cs typeface="微软雅黑"/>
            </a:endParaRPr>
          </a:p>
        </p:txBody>
      </p:sp>
      <p:sp>
        <p:nvSpPr>
          <p:cNvPr id="29" name="object 29"/>
          <p:cNvSpPr txBox="1"/>
          <p:nvPr/>
        </p:nvSpPr>
        <p:spPr>
          <a:xfrm>
            <a:off x="7474077" y="5554471"/>
            <a:ext cx="561975"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整体人群</a:t>
            </a:r>
            <a:endParaRPr sz="1050">
              <a:latin typeface="微软雅黑"/>
              <a:cs typeface="微软雅黑"/>
            </a:endParaRPr>
          </a:p>
        </p:txBody>
      </p:sp>
      <p:sp>
        <p:nvSpPr>
          <p:cNvPr id="30" name="object 30"/>
          <p:cNvSpPr txBox="1"/>
          <p:nvPr/>
        </p:nvSpPr>
        <p:spPr>
          <a:xfrm>
            <a:off x="8811894" y="5554471"/>
            <a:ext cx="1097280"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私处护理产品</a:t>
            </a:r>
            <a:r>
              <a:rPr sz="1050" spc="-10">
                <a:solidFill>
                  <a:srgbClr val="585858"/>
                </a:solidFill>
                <a:latin typeface="微软雅黑"/>
                <a:cs typeface="微软雅黑"/>
              </a:rPr>
              <a:t>用</a:t>
            </a:r>
            <a:r>
              <a:rPr sz="1050" spc="5">
                <a:solidFill>
                  <a:srgbClr val="585858"/>
                </a:solidFill>
                <a:latin typeface="微软雅黑"/>
                <a:cs typeface="微软雅黑"/>
              </a:rPr>
              <a:t>户</a:t>
            </a:r>
            <a:endParaRPr sz="1050">
              <a:latin typeface="微软雅黑"/>
              <a:cs typeface="微软雅黑"/>
            </a:endParaRPr>
          </a:p>
        </p:txBody>
      </p:sp>
      <p:sp>
        <p:nvSpPr>
          <p:cNvPr id="31" name="object 31"/>
          <p:cNvSpPr txBox="1"/>
          <p:nvPr/>
        </p:nvSpPr>
        <p:spPr>
          <a:xfrm>
            <a:off x="10352658" y="5554471"/>
            <a:ext cx="1231265"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非私处护理产</a:t>
            </a:r>
            <a:r>
              <a:rPr sz="1050" spc="-10">
                <a:solidFill>
                  <a:srgbClr val="585858"/>
                </a:solidFill>
                <a:latin typeface="微软雅黑"/>
                <a:cs typeface="微软雅黑"/>
              </a:rPr>
              <a:t>品</a:t>
            </a:r>
            <a:r>
              <a:rPr sz="1050" spc="5">
                <a:solidFill>
                  <a:srgbClr val="585858"/>
                </a:solidFill>
                <a:latin typeface="微软雅黑"/>
                <a:cs typeface="微软雅黑"/>
              </a:rPr>
              <a:t>用户</a:t>
            </a:r>
            <a:endParaRPr sz="1050">
              <a:latin typeface="微软雅黑"/>
              <a:cs typeface="微软雅黑"/>
            </a:endParaRPr>
          </a:p>
        </p:txBody>
      </p:sp>
      <p:sp>
        <p:nvSpPr>
          <p:cNvPr id="32" name="object 32"/>
          <p:cNvSpPr/>
          <p:nvPr/>
        </p:nvSpPr>
        <p:spPr>
          <a:xfrm>
            <a:off x="7489697" y="3140201"/>
            <a:ext cx="79375" cy="79375"/>
          </a:xfrm>
          <a:custGeom>
            <a:rect l="l" t="t" r="r" b="b"/>
            <a:pathLst>
              <a:path w="79375" h="79375">
                <a:moveTo>
                  <a:pt x="0" y="79248"/>
                </a:moveTo>
                <a:lnTo>
                  <a:pt x="79248" y="79248"/>
                </a:lnTo>
                <a:lnTo>
                  <a:pt x="79248" y="0"/>
                </a:lnTo>
                <a:lnTo>
                  <a:pt x="0" y="0"/>
                </a:lnTo>
                <a:lnTo>
                  <a:pt x="0" y="79248"/>
                </a:lnTo>
                <a:close/>
              </a:path>
            </a:pathLst>
          </a:custGeom>
          <a:solidFill>
            <a:srgbClr val="D9D9D9"/>
          </a:solidFill>
        </p:spPr>
        <p:txBody>
          <a:bodyPr wrap="square" lIns="0" tIns="0" rIns="0" bIns="0" rtlCol="0"/>
          <a:lstStyle/>
          <a:p/>
        </p:txBody>
      </p:sp>
      <p:sp>
        <p:nvSpPr>
          <p:cNvPr id="33" name="object 33"/>
          <p:cNvSpPr txBox="1"/>
          <p:nvPr/>
        </p:nvSpPr>
        <p:spPr>
          <a:xfrm>
            <a:off x="7631048" y="3075813"/>
            <a:ext cx="1363980"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曾出现私处不</a:t>
            </a:r>
            <a:r>
              <a:rPr sz="1050" spc="-10">
                <a:solidFill>
                  <a:srgbClr val="585858"/>
                </a:solidFill>
                <a:latin typeface="微软雅黑"/>
                <a:cs typeface="微软雅黑"/>
              </a:rPr>
              <a:t>适</a:t>
            </a:r>
            <a:r>
              <a:rPr sz="1050" spc="5">
                <a:solidFill>
                  <a:srgbClr val="585858"/>
                </a:solidFill>
                <a:latin typeface="微软雅黑"/>
                <a:cs typeface="微软雅黑"/>
              </a:rPr>
              <a:t>的</a:t>
            </a:r>
            <a:r>
              <a:rPr sz="1050" spc="-10">
                <a:solidFill>
                  <a:srgbClr val="585858"/>
                </a:solidFill>
                <a:latin typeface="微软雅黑"/>
                <a:cs typeface="微软雅黑"/>
              </a:rPr>
              <a:t>比</a:t>
            </a:r>
            <a:r>
              <a:rPr sz="1050" spc="5">
                <a:solidFill>
                  <a:srgbClr val="585858"/>
                </a:solidFill>
                <a:latin typeface="微软雅黑"/>
                <a:cs typeface="微软雅黑"/>
              </a:rPr>
              <a:t>例</a:t>
            </a:r>
            <a:endParaRPr sz="1050">
              <a:latin typeface="微软雅黑"/>
              <a:cs typeface="微软雅黑"/>
            </a:endParaRPr>
          </a:p>
        </p:txBody>
      </p:sp>
      <p:sp>
        <p:nvSpPr>
          <p:cNvPr id="34" name="object 34"/>
          <p:cNvSpPr/>
          <p:nvPr/>
        </p:nvSpPr>
        <p:spPr>
          <a:xfrm>
            <a:off x="9437369" y="3140201"/>
            <a:ext cx="79375" cy="79375"/>
          </a:xfrm>
          <a:custGeom>
            <a:rect l="l" t="t" r="r" b="b"/>
            <a:pathLst>
              <a:path w="79375" h="79375">
                <a:moveTo>
                  <a:pt x="0" y="79248"/>
                </a:moveTo>
                <a:lnTo>
                  <a:pt x="79248" y="79248"/>
                </a:lnTo>
                <a:lnTo>
                  <a:pt x="79248" y="0"/>
                </a:lnTo>
                <a:lnTo>
                  <a:pt x="0" y="0"/>
                </a:lnTo>
                <a:lnTo>
                  <a:pt x="0" y="79248"/>
                </a:lnTo>
                <a:close/>
              </a:path>
            </a:pathLst>
          </a:custGeom>
          <a:solidFill>
            <a:srgbClr val="B1D234"/>
          </a:solidFill>
        </p:spPr>
        <p:txBody>
          <a:bodyPr wrap="square" lIns="0" tIns="0" rIns="0" bIns="0" rtlCol="0"/>
          <a:lstStyle/>
          <a:p/>
        </p:txBody>
      </p:sp>
      <p:sp>
        <p:nvSpPr>
          <p:cNvPr id="35" name="object 35"/>
          <p:cNvSpPr txBox="1"/>
          <p:nvPr/>
        </p:nvSpPr>
        <p:spPr>
          <a:xfrm>
            <a:off x="9540620" y="3075813"/>
            <a:ext cx="1231265"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当前仍有困扰</a:t>
            </a:r>
            <a:r>
              <a:rPr sz="1050" spc="-10">
                <a:solidFill>
                  <a:srgbClr val="585858"/>
                </a:solidFill>
                <a:latin typeface="微软雅黑"/>
                <a:cs typeface="微软雅黑"/>
              </a:rPr>
              <a:t>的</a:t>
            </a:r>
            <a:r>
              <a:rPr sz="1050" spc="5">
                <a:solidFill>
                  <a:srgbClr val="585858"/>
                </a:solidFill>
                <a:latin typeface="微软雅黑"/>
                <a:cs typeface="微软雅黑"/>
              </a:rPr>
              <a:t>比例</a:t>
            </a:r>
            <a:endParaRPr sz="1050">
              <a:latin typeface="微软雅黑"/>
              <a:cs typeface="微软雅黑"/>
            </a:endParaRPr>
          </a:p>
        </p:txBody>
      </p:sp>
      <p:sp>
        <p:nvSpPr>
          <p:cNvPr id="36" name="object 36"/>
          <p:cNvSpPr txBox="1"/>
          <p:nvPr/>
        </p:nvSpPr>
        <p:spPr>
          <a:xfrm>
            <a:off x="8100186" y="2427224"/>
            <a:ext cx="2425700" cy="239395"/>
          </a:xfrm>
          <a:prstGeom prst="rect">
            <a:avLst/>
          </a:prstGeom>
        </p:spPr>
        <p:txBody>
          <a:bodyPr vert="horz" wrap="square" lIns="0" tIns="13335" rIns="0" bIns="0" rtlCol="0">
            <a:spAutoFit/>
          </a:bodyPr>
          <a:lstStyle/>
          <a:p>
            <a:pPr marL="12700">
              <a:lnSpc>
                <a:spcPct val="100000"/>
              </a:lnSpc>
              <a:spcBef>
                <a:spcPts val="105"/>
              </a:spcBef>
            </a:pPr>
            <a:r>
              <a:rPr sz="1400" b="1">
                <a:solidFill>
                  <a:srgbClr val="404040"/>
                </a:solidFill>
                <a:latin typeface="微软雅黑"/>
                <a:cs typeface="微软雅黑"/>
              </a:rPr>
              <a:t>曾经出现私处问题</a:t>
            </a:r>
            <a:r>
              <a:rPr sz="1400" b="1" spc="-5">
                <a:solidFill>
                  <a:srgbClr val="404040"/>
                </a:solidFill>
                <a:latin typeface="微软雅黑"/>
                <a:cs typeface="微软雅黑"/>
              </a:rPr>
              <a:t>/</a:t>
            </a:r>
            <a:r>
              <a:rPr sz="1400" b="1">
                <a:solidFill>
                  <a:srgbClr val="404040"/>
                </a:solidFill>
                <a:latin typeface="微软雅黑"/>
                <a:cs typeface="微软雅黑"/>
              </a:rPr>
              <a:t>症状的</a:t>
            </a:r>
            <a:r>
              <a:rPr sz="1400" b="1" spc="-15">
                <a:solidFill>
                  <a:srgbClr val="404040"/>
                </a:solidFill>
                <a:latin typeface="微软雅黑"/>
                <a:cs typeface="微软雅黑"/>
              </a:rPr>
              <a:t>比</a:t>
            </a:r>
            <a:r>
              <a:rPr sz="1400" b="1">
                <a:solidFill>
                  <a:srgbClr val="404040"/>
                </a:solidFill>
                <a:latin typeface="微软雅黑"/>
                <a:cs typeface="微软雅黑"/>
              </a:rPr>
              <a:t>例</a:t>
            </a:r>
            <a:endParaRPr sz="1400">
              <a:latin typeface="微软雅黑"/>
              <a:cs typeface="微软雅黑"/>
            </a:endParaRPr>
          </a:p>
        </p:txBody>
      </p:sp>
      <p:sp>
        <p:nvSpPr>
          <p:cNvPr id="37" name="object 37"/>
          <p:cNvSpPr/>
          <p:nvPr/>
        </p:nvSpPr>
        <p:spPr>
          <a:xfrm>
            <a:off x="9345930" y="4336541"/>
            <a:ext cx="634365" cy="1091565"/>
          </a:xfrm>
          <a:custGeom>
            <a:rect l="l" t="t" r="r" b="b"/>
            <a:pathLst>
              <a:path w="634365" h="1091564">
                <a:moveTo>
                  <a:pt x="0" y="33781"/>
                </a:moveTo>
                <a:lnTo>
                  <a:pt x="2653" y="20627"/>
                </a:lnTo>
                <a:lnTo>
                  <a:pt x="9890" y="9890"/>
                </a:lnTo>
                <a:lnTo>
                  <a:pt x="20627" y="2653"/>
                </a:lnTo>
                <a:lnTo>
                  <a:pt x="33781" y="0"/>
                </a:lnTo>
                <a:lnTo>
                  <a:pt x="600201" y="0"/>
                </a:lnTo>
                <a:lnTo>
                  <a:pt x="613356" y="2653"/>
                </a:lnTo>
                <a:lnTo>
                  <a:pt x="624093" y="9890"/>
                </a:lnTo>
                <a:lnTo>
                  <a:pt x="631330" y="20627"/>
                </a:lnTo>
                <a:lnTo>
                  <a:pt x="633984" y="33781"/>
                </a:lnTo>
                <a:lnTo>
                  <a:pt x="633984" y="1057401"/>
                </a:lnTo>
                <a:lnTo>
                  <a:pt x="631330" y="1070556"/>
                </a:lnTo>
                <a:lnTo>
                  <a:pt x="624093" y="1081293"/>
                </a:lnTo>
                <a:lnTo>
                  <a:pt x="613356" y="1088530"/>
                </a:lnTo>
                <a:lnTo>
                  <a:pt x="600201" y="1091183"/>
                </a:lnTo>
                <a:lnTo>
                  <a:pt x="33781" y="1091183"/>
                </a:lnTo>
                <a:lnTo>
                  <a:pt x="20627" y="1088530"/>
                </a:lnTo>
                <a:lnTo>
                  <a:pt x="9890" y="1081293"/>
                </a:lnTo>
                <a:lnTo>
                  <a:pt x="2653" y="1070556"/>
                </a:lnTo>
                <a:lnTo>
                  <a:pt x="0" y="1057401"/>
                </a:lnTo>
                <a:lnTo>
                  <a:pt x="0" y="33781"/>
                </a:lnTo>
                <a:close/>
              </a:path>
            </a:pathLst>
          </a:custGeom>
          <a:ln w="19050">
            <a:solidFill>
              <a:srgbClr val="1EC7F3"/>
            </a:solidFill>
            <a:prstDash val="sysDot"/>
          </a:ln>
        </p:spPr>
        <p:txBody>
          <a:bodyPr wrap="square" lIns="0" tIns="0" rIns="0" bIns="0" rtlCol="0"/>
          <a:lstStyle/>
          <a:p/>
        </p:txBody>
      </p:sp>
      <p:sp>
        <p:nvSpPr>
          <p:cNvPr id="38" name="object 38"/>
          <p:cNvSpPr txBox="1"/>
          <p:nvPr/>
        </p:nvSpPr>
        <p:spPr>
          <a:xfrm>
            <a:off x="2063623" y="2427224"/>
            <a:ext cx="1986914" cy="239395"/>
          </a:xfrm>
          <a:prstGeom prst="rect">
            <a:avLst/>
          </a:prstGeom>
        </p:spPr>
        <p:txBody>
          <a:bodyPr vert="horz" wrap="square" lIns="0" tIns="13335" rIns="0" bIns="0" rtlCol="0">
            <a:spAutoFit/>
          </a:bodyPr>
          <a:lstStyle/>
          <a:p>
            <a:pPr marL="12700">
              <a:lnSpc>
                <a:spcPct val="100000"/>
              </a:lnSpc>
              <a:spcBef>
                <a:spcPts val="105"/>
              </a:spcBef>
            </a:pPr>
            <a:r>
              <a:rPr sz="1400" b="1">
                <a:solidFill>
                  <a:srgbClr val="404040"/>
                </a:solidFill>
                <a:latin typeface="微软雅黑"/>
                <a:cs typeface="微软雅黑"/>
              </a:rPr>
              <a:t>当前私处健康状态自评分</a:t>
            </a:r>
            <a:endParaRPr sz="1400">
              <a:latin typeface="微软雅黑"/>
              <a:cs typeface="微软雅黑"/>
            </a:endParaRPr>
          </a:p>
        </p:txBody>
      </p:sp>
      <p:sp>
        <p:nvSpPr>
          <p:cNvPr id="39" name="object 39"/>
          <p:cNvSpPr/>
          <p:nvPr/>
        </p:nvSpPr>
        <p:spPr>
          <a:xfrm>
            <a:off x="931925" y="4298441"/>
            <a:ext cx="771525" cy="1130935"/>
          </a:xfrm>
          <a:custGeom>
            <a:rect l="l" t="t" r="r" b="b"/>
            <a:pathLst>
              <a:path w="771525" h="1130935">
                <a:moveTo>
                  <a:pt x="0" y="1130808"/>
                </a:moveTo>
                <a:lnTo>
                  <a:pt x="771144" y="1130808"/>
                </a:lnTo>
                <a:lnTo>
                  <a:pt x="771144" y="0"/>
                </a:lnTo>
                <a:lnTo>
                  <a:pt x="0" y="0"/>
                </a:lnTo>
                <a:lnTo>
                  <a:pt x="0" y="1130808"/>
                </a:lnTo>
                <a:close/>
              </a:path>
            </a:pathLst>
          </a:custGeom>
          <a:solidFill>
            <a:srgbClr val="B1D234"/>
          </a:solidFill>
        </p:spPr>
        <p:txBody>
          <a:bodyPr wrap="square" lIns="0" tIns="0" rIns="0" bIns="0" rtlCol="0"/>
          <a:lstStyle/>
          <a:p/>
        </p:txBody>
      </p:sp>
      <p:sp>
        <p:nvSpPr>
          <p:cNvPr id="40" name="object 40"/>
          <p:cNvSpPr/>
          <p:nvPr/>
        </p:nvSpPr>
        <p:spPr>
          <a:xfrm>
            <a:off x="2164842" y="3830573"/>
            <a:ext cx="771525" cy="1598930"/>
          </a:xfrm>
          <a:custGeom>
            <a:rect l="l" t="t" r="r" b="b"/>
            <a:pathLst>
              <a:path w="771525" h="1598929">
                <a:moveTo>
                  <a:pt x="0" y="1598676"/>
                </a:moveTo>
                <a:lnTo>
                  <a:pt x="771144" y="1598676"/>
                </a:lnTo>
                <a:lnTo>
                  <a:pt x="771144" y="0"/>
                </a:lnTo>
                <a:lnTo>
                  <a:pt x="0" y="0"/>
                </a:lnTo>
                <a:lnTo>
                  <a:pt x="0" y="1598676"/>
                </a:lnTo>
                <a:close/>
              </a:path>
            </a:pathLst>
          </a:custGeom>
          <a:solidFill>
            <a:srgbClr val="B1D234"/>
          </a:solidFill>
        </p:spPr>
        <p:txBody>
          <a:bodyPr wrap="square" lIns="0" tIns="0" rIns="0" bIns="0" rtlCol="0"/>
          <a:lstStyle/>
          <a:p/>
        </p:txBody>
      </p:sp>
      <p:sp>
        <p:nvSpPr>
          <p:cNvPr id="41" name="object 41"/>
          <p:cNvSpPr/>
          <p:nvPr/>
        </p:nvSpPr>
        <p:spPr>
          <a:xfrm>
            <a:off x="3399282" y="4810505"/>
            <a:ext cx="771525" cy="619125"/>
          </a:xfrm>
          <a:custGeom>
            <a:rect l="l" t="t" r="r" b="b"/>
            <a:pathLst>
              <a:path w="771525" h="619125">
                <a:moveTo>
                  <a:pt x="771143" y="0"/>
                </a:moveTo>
                <a:lnTo>
                  <a:pt x="0" y="0"/>
                </a:lnTo>
                <a:lnTo>
                  <a:pt x="0" y="618744"/>
                </a:lnTo>
                <a:lnTo>
                  <a:pt x="771143" y="618744"/>
                </a:lnTo>
                <a:lnTo>
                  <a:pt x="771143" y="0"/>
                </a:lnTo>
                <a:close/>
              </a:path>
            </a:pathLst>
          </a:custGeom>
          <a:solidFill>
            <a:srgbClr val="B1D234"/>
          </a:solidFill>
        </p:spPr>
        <p:txBody>
          <a:bodyPr wrap="square" lIns="0" tIns="0" rIns="0" bIns="0" rtlCol="0"/>
          <a:lstStyle/>
          <a:p/>
        </p:txBody>
      </p:sp>
      <p:sp>
        <p:nvSpPr>
          <p:cNvPr id="42" name="object 42"/>
          <p:cNvSpPr/>
          <p:nvPr/>
        </p:nvSpPr>
        <p:spPr>
          <a:xfrm>
            <a:off x="4632197" y="4635246"/>
            <a:ext cx="771525" cy="794385"/>
          </a:xfrm>
          <a:custGeom>
            <a:rect l="l" t="t" r="r" b="b"/>
            <a:pathLst>
              <a:path w="771525" h="794385">
                <a:moveTo>
                  <a:pt x="771143" y="0"/>
                </a:moveTo>
                <a:lnTo>
                  <a:pt x="0" y="0"/>
                </a:lnTo>
                <a:lnTo>
                  <a:pt x="0" y="794003"/>
                </a:lnTo>
                <a:lnTo>
                  <a:pt x="771143" y="794003"/>
                </a:lnTo>
                <a:lnTo>
                  <a:pt x="771143" y="0"/>
                </a:lnTo>
                <a:close/>
              </a:path>
            </a:pathLst>
          </a:custGeom>
          <a:solidFill>
            <a:srgbClr val="B1D234"/>
          </a:solidFill>
        </p:spPr>
        <p:txBody>
          <a:bodyPr wrap="square" lIns="0" tIns="0" rIns="0" bIns="0" rtlCol="0"/>
          <a:lstStyle/>
          <a:p/>
        </p:txBody>
      </p:sp>
      <p:sp>
        <p:nvSpPr>
          <p:cNvPr id="43" name="object 43"/>
          <p:cNvSpPr/>
          <p:nvPr/>
        </p:nvSpPr>
        <p:spPr>
          <a:xfrm>
            <a:off x="699516" y="5428488"/>
            <a:ext cx="4935220" cy="0"/>
          </a:xfrm>
          <a:custGeom>
            <a:rect l="l" t="t" r="r" b="b"/>
            <a:pathLst>
              <a:path w="4935220">
                <a:moveTo>
                  <a:pt x="0" y="0"/>
                </a:moveTo>
                <a:lnTo>
                  <a:pt x="4934712" y="0"/>
                </a:lnTo>
              </a:path>
            </a:pathLst>
          </a:custGeom>
          <a:ln w="9525">
            <a:solidFill>
              <a:srgbClr val="D9D9D9"/>
            </a:solidFill>
          </a:ln>
        </p:spPr>
        <p:txBody>
          <a:bodyPr wrap="square" lIns="0" tIns="0" rIns="0" bIns="0" rtlCol="0"/>
          <a:lstStyle/>
          <a:p/>
        </p:txBody>
      </p:sp>
      <p:sp>
        <p:nvSpPr>
          <p:cNvPr id="44" name="object 44"/>
          <p:cNvSpPr txBox="1"/>
          <p:nvPr/>
        </p:nvSpPr>
        <p:spPr>
          <a:xfrm>
            <a:off x="1169009" y="4034408"/>
            <a:ext cx="295275"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78.9</a:t>
            </a:r>
            <a:endParaRPr sz="1050">
              <a:latin typeface="微软雅黑"/>
              <a:cs typeface="微软雅黑"/>
            </a:endParaRPr>
          </a:p>
        </p:txBody>
      </p:sp>
      <p:sp>
        <p:nvSpPr>
          <p:cNvPr id="45" name="object 45"/>
          <p:cNvSpPr txBox="1"/>
          <p:nvPr/>
        </p:nvSpPr>
        <p:spPr>
          <a:xfrm>
            <a:off x="2402839" y="3566286"/>
            <a:ext cx="295275"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83.5</a:t>
            </a:r>
            <a:endParaRPr sz="1050">
              <a:latin typeface="微软雅黑"/>
              <a:cs typeface="微软雅黑"/>
            </a:endParaRPr>
          </a:p>
        </p:txBody>
      </p:sp>
      <p:sp>
        <p:nvSpPr>
          <p:cNvPr id="46" name="object 46"/>
          <p:cNvSpPr txBox="1"/>
          <p:nvPr/>
        </p:nvSpPr>
        <p:spPr>
          <a:xfrm>
            <a:off x="3636645" y="4546219"/>
            <a:ext cx="295275"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74.0</a:t>
            </a:r>
            <a:endParaRPr sz="1050">
              <a:latin typeface="微软雅黑"/>
              <a:cs typeface="微软雅黑"/>
            </a:endParaRPr>
          </a:p>
        </p:txBody>
      </p:sp>
      <p:sp>
        <p:nvSpPr>
          <p:cNvPr id="47" name="object 47"/>
          <p:cNvSpPr txBox="1"/>
          <p:nvPr/>
        </p:nvSpPr>
        <p:spPr>
          <a:xfrm>
            <a:off x="4870450" y="4371213"/>
            <a:ext cx="295275"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75.7</a:t>
            </a:r>
            <a:endParaRPr sz="1050">
              <a:latin typeface="微软雅黑"/>
              <a:cs typeface="微软雅黑"/>
            </a:endParaRPr>
          </a:p>
        </p:txBody>
      </p:sp>
      <p:sp>
        <p:nvSpPr>
          <p:cNvPr id="48" name="object 48"/>
          <p:cNvSpPr txBox="1"/>
          <p:nvPr/>
        </p:nvSpPr>
        <p:spPr>
          <a:xfrm>
            <a:off x="1036726" y="5545327"/>
            <a:ext cx="561975"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整体人群</a:t>
            </a:r>
            <a:endParaRPr sz="1050">
              <a:latin typeface="微软雅黑"/>
              <a:cs typeface="微软雅黑"/>
            </a:endParaRPr>
          </a:p>
        </p:txBody>
      </p:sp>
      <p:sp>
        <p:nvSpPr>
          <p:cNvPr id="49" name="object 49"/>
          <p:cNvSpPr txBox="1"/>
          <p:nvPr/>
        </p:nvSpPr>
        <p:spPr>
          <a:xfrm>
            <a:off x="2002027" y="5545327"/>
            <a:ext cx="3564890"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私处护理产品</a:t>
            </a:r>
            <a:r>
              <a:rPr sz="1050" spc="-10">
                <a:solidFill>
                  <a:srgbClr val="585858"/>
                </a:solidFill>
                <a:latin typeface="微软雅黑"/>
                <a:cs typeface="微软雅黑"/>
              </a:rPr>
              <a:t>用</a:t>
            </a:r>
            <a:r>
              <a:rPr sz="1050" spc="5">
                <a:solidFill>
                  <a:srgbClr val="585858"/>
                </a:solidFill>
                <a:latin typeface="微软雅黑"/>
                <a:cs typeface="微软雅黑"/>
              </a:rPr>
              <a:t>户</a:t>
            </a:r>
            <a:r>
              <a:rPr sz="1050" spc="95">
                <a:solidFill>
                  <a:srgbClr val="585858"/>
                </a:solidFill>
                <a:latin typeface="微软雅黑"/>
                <a:cs typeface="微软雅黑"/>
              </a:rPr>
              <a:t> </a:t>
            </a:r>
            <a:r>
              <a:rPr sz="1050" spc="5">
                <a:solidFill>
                  <a:srgbClr val="585858"/>
                </a:solidFill>
                <a:latin typeface="微软雅黑"/>
                <a:cs typeface="微软雅黑"/>
              </a:rPr>
              <a:t>非私处护理产</a:t>
            </a:r>
            <a:r>
              <a:rPr sz="1050" spc="-10">
                <a:solidFill>
                  <a:srgbClr val="585858"/>
                </a:solidFill>
                <a:latin typeface="微软雅黑"/>
                <a:cs typeface="微软雅黑"/>
              </a:rPr>
              <a:t>品</a:t>
            </a:r>
            <a:r>
              <a:rPr sz="1050" spc="5">
                <a:solidFill>
                  <a:srgbClr val="585858"/>
                </a:solidFill>
                <a:latin typeface="微软雅黑"/>
                <a:cs typeface="微软雅黑"/>
              </a:rPr>
              <a:t>用户</a:t>
            </a:r>
            <a:r>
              <a:rPr sz="1050" spc="80">
                <a:solidFill>
                  <a:srgbClr val="585858"/>
                </a:solidFill>
                <a:latin typeface="微软雅黑"/>
                <a:cs typeface="微软雅黑"/>
              </a:rPr>
              <a:t> </a:t>
            </a:r>
            <a:r>
              <a:rPr sz="1050" spc="5">
                <a:solidFill>
                  <a:srgbClr val="585858"/>
                </a:solidFill>
                <a:latin typeface="微软雅黑"/>
                <a:cs typeface="微软雅黑"/>
              </a:rPr>
              <a:t>仅用清水护理</a:t>
            </a:r>
            <a:r>
              <a:rPr sz="1050" spc="-10">
                <a:solidFill>
                  <a:srgbClr val="585858"/>
                </a:solidFill>
                <a:latin typeface="微软雅黑"/>
                <a:cs typeface="微软雅黑"/>
              </a:rPr>
              <a:t>人</a:t>
            </a:r>
            <a:r>
              <a:rPr sz="1050" spc="5">
                <a:solidFill>
                  <a:srgbClr val="585858"/>
                </a:solidFill>
                <a:latin typeface="微软雅黑"/>
                <a:cs typeface="微软雅黑"/>
              </a:rPr>
              <a:t>群</a:t>
            </a:r>
            <a:endParaRPr sz="1050">
              <a:latin typeface="微软雅黑"/>
              <a:cs typeface="微软雅黑"/>
            </a:endParaRPr>
          </a:p>
        </p:txBody>
      </p:sp>
      <p:sp>
        <p:nvSpPr>
          <p:cNvPr id="50" name="object 50"/>
          <p:cNvSpPr/>
          <p:nvPr/>
        </p:nvSpPr>
        <p:spPr>
          <a:xfrm>
            <a:off x="1873757" y="3355085"/>
            <a:ext cx="1290955" cy="2464435"/>
          </a:xfrm>
          <a:custGeom>
            <a:rect l="l" t="t" r="r" b="b"/>
            <a:pathLst>
              <a:path w="1290955" h="2464435">
                <a:moveTo>
                  <a:pt x="0" y="68706"/>
                </a:moveTo>
                <a:lnTo>
                  <a:pt x="5395" y="41951"/>
                </a:lnTo>
                <a:lnTo>
                  <a:pt x="20113" y="20113"/>
                </a:lnTo>
                <a:lnTo>
                  <a:pt x="41951" y="5395"/>
                </a:lnTo>
                <a:lnTo>
                  <a:pt x="68706" y="0"/>
                </a:lnTo>
                <a:lnTo>
                  <a:pt x="1222121" y="0"/>
                </a:lnTo>
                <a:lnTo>
                  <a:pt x="1248876" y="5395"/>
                </a:lnTo>
                <a:lnTo>
                  <a:pt x="1270714" y="20113"/>
                </a:lnTo>
                <a:lnTo>
                  <a:pt x="1285432" y="41951"/>
                </a:lnTo>
                <a:lnTo>
                  <a:pt x="1290828" y="68706"/>
                </a:lnTo>
                <a:lnTo>
                  <a:pt x="1290828" y="2395562"/>
                </a:lnTo>
                <a:lnTo>
                  <a:pt x="1285432" y="2422318"/>
                </a:lnTo>
                <a:lnTo>
                  <a:pt x="1270714" y="2444170"/>
                </a:lnTo>
                <a:lnTo>
                  <a:pt x="1248876" y="2458904"/>
                </a:lnTo>
                <a:lnTo>
                  <a:pt x="1222121" y="2464308"/>
                </a:lnTo>
                <a:lnTo>
                  <a:pt x="68706" y="2464308"/>
                </a:lnTo>
                <a:lnTo>
                  <a:pt x="41951" y="2458904"/>
                </a:lnTo>
                <a:lnTo>
                  <a:pt x="20113" y="2444170"/>
                </a:lnTo>
                <a:lnTo>
                  <a:pt x="5395" y="2422318"/>
                </a:lnTo>
                <a:lnTo>
                  <a:pt x="0" y="2395562"/>
                </a:lnTo>
                <a:lnTo>
                  <a:pt x="0" y="68706"/>
                </a:lnTo>
                <a:close/>
              </a:path>
            </a:pathLst>
          </a:custGeom>
          <a:ln w="19049">
            <a:solidFill>
              <a:srgbClr val="1EC7F3"/>
            </a:solidFill>
            <a:prstDash val="sysDot"/>
          </a:ln>
        </p:spPr>
        <p:txBody>
          <a:bodyPr wrap="square" lIns="0" tIns="0" rIns="0" bIns="0" rtlCol="0"/>
          <a:lstStyle/>
          <a:p/>
        </p:txBody>
      </p:sp>
      <p:sp>
        <p:nvSpPr>
          <p:cNvPr id="51" name="object 51"/>
          <p:cNvSpPr/>
          <p:nvPr/>
        </p:nvSpPr>
        <p:spPr>
          <a:xfrm>
            <a:off x="9144" y="626363"/>
            <a:ext cx="297180" cy="792480"/>
          </a:xfrm>
          <a:custGeom>
            <a:rect l="l" t="t" r="r" b="b"/>
            <a:pathLst>
              <a:path w="297180" h="792480">
                <a:moveTo>
                  <a:pt x="247650" y="0"/>
                </a:moveTo>
                <a:lnTo>
                  <a:pt x="0" y="0"/>
                </a:lnTo>
                <a:lnTo>
                  <a:pt x="0" y="792480"/>
                </a:lnTo>
                <a:lnTo>
                  <a:pt x="247650" y="792480"/>
                </a:lnTo>
                <a:lnTo>
                  <a:pt x="266929" y="788580"/>
                </a:lnTo>
                <a:lnTo>
                  <a:pt x="282673" y="777954"/>
                </a:lnTo>
                <a:lnTo>
                  <a:pt x="293287" y="762208"/>
                </a:lnTo>
                <a:lnTo>
                  <a:pt x="297180" y="742950"/>
                </a:lnTo>
                <a:lnTo>
                  <a:pt x="297180" y="49530"/>
                </a:lnTo>
                <a:lnTo>
                  <a:pt x="293287" y="30271"/>
                </a:lnTo>
                <a:lnTo>
                  <a:pt x="282673" y="14525"/>
                </a:lnTo>
                <a:lnTo>
                  <a:pt x="266929" y="3899"/>
                </a:lnTo>
                <a:lnTo>
                  <a:pt x="247650" y="0"/>
                </a:lnTo>
                <a:close/>
              </a:path>
            </a:pathLst>
          </a:custGeom>
          <a:solidFill>
            <a:srgbClr val="8AC53E"/>
          </a:solidFill>
        </p:spPr>
        <p:txBody>
          <a:bodyPr wrap="square" lIns="0" tIns="0" rIns="0" bIns="0" rtlCol="0"/>
          <a:lstStyle/>
          <a:p/>
        </p:txBody>
      </p:sp>
      <p:sp>
        <p:nvSpPr>
          <p:cNvPr id="52" name="object 52"/>
          <p:cNvSpPr txBox="1"/>
          <p:nvPr/>
        </p:nvSpPr>
        <p:spPr>
          <a:xfrm>
            <a:off x="80568" y="724916"/>
            <a:ext cx="152400" cy="635000"/>
          </a:xfrm>
          <a:prstGeom prst="rect">
            <a:avLst/>
          </a:prstGeom>
        </p:spPr>
        <p:txBody>
          <a:bodyPr vert="horz" wrap="square" lIns="0" tIns="12065" rIns="0" bIns="0" rtlCol="0">
            <a:spAutoFit/>
          </a:bodyPr>
          <a:lstStyle/>
          <a:p>
            <a:pPr marL="12700" marR="5080" algn="just">
              <a:lnSpc>
                <a:spcPct val="100000"/>
              </a:lnSpc>
              <a:spcBef>
                <a:spcPts val="95"/>
              </a:spcBef>
            </a:pPr>
            <a:r>
              <a:rPr sz="1000" b="1" spc="-5">
                <a:solidFill>
                  <a:srgbClr val="FFFFFF"/>
                </a:solidFill>
                <a:latin typeface="微软雅黑"/>
                <a:cs typeface="微软雅黑"/>
              </a:rPr>
              <a:t>用 户 画 像</a:t>
            </a:r>
            <a:endParaRPr sz="1000">
              <a:latin typeface="微软雅黑"/>
              <a:cs typeface="微软雅黑"/>
            </a:endParaRPr>
          </a:p>
        </p:txBody>
      </p:sp>
      <p:sp>
        <p:nvSpPr>
          <p:cNvPr id="53" name="object 53"/>
          <p:cNvSpPr/>
          <p:nvPr/>
        </p:nvSpPr>
        <p:spPr>
          <a:xfrm>
            <a:off x="6095" y="1434083"/>
            <a:ext cx="297180" cy="792480"/>
          </a:xfrm>
          <a:custGeom>
            <a:rect l="l" t="t" r="r" b="b"/>
            <a:pathLst>
              <a:path w="297180" h="792480">
                <a:moveTo>
                  <a:pt x="247650" y="0"/>
                </a:moveTo>
                <a:lnTo>
                  <a:pt x="0" y="0"/>
                </a:lnTo>
                <a:lnTo>
                  <a:pt x="0" y="792479"/>
                </a:lnTo>
                <a:lnTo>
                  <a:pt x="247650" y="792479"/>
                </a:lnTo>
                <a:lnTo>
                  <a:pt x="266929" y="788580"/>
                </a:lnTo>
                <a:lnTo>
                  <a:pt x="282673" y="777954"/>
                </a:lnTo>
                <a:lnTo>
                  <a:pt x="293287" y="762208"/>
                </a:lnTo>
                <a:lnTo>
                  <a:pt x="297180" y="742950"/>
                </a:lnTo>
                <a:lnTo>
                  <a:pt x="297180" y="49529"/>
                </a:lnTo>
                <a:lnTo>
                  <a:pt x="293287" y="30271"/>
                </a:lnTo>
                <a:lnTo>
                  <a:pt x="282673" y="14525"/>
                </a:lnTo>
                <a:lnTo>
                  <a:pt x="266929" y="3899"/>
                </a:lnTo>
                <a:lnTo>
                  <a:pt x="247650" y="0"/>
                </a:lnTo>
                <a:close/>
              </a:path>
            </a:pathLst>
          </a:custGeom>
          <a:solidFill>
            <a:srgbClr val="D9D9D9"/>
          </a:solidFill>
        </p:spPr>
        <p:txBody>
          <a:bodyPr wrap="square" lIns="0" tIns="0" rIns="0" bIns="0" rtlCol="0"/>
          <a:lstStyle/>
          <a:p/>
        </p:txBody>
      </p:sp>
      <p:sp>
        <p:nvSpPr>
          <p:cNvPr id="54" name="object 54"/>
          <p:cNvSpPr txBox="1"/>
          <p:nvPr/>
        </p:nvSpPr>
        <p:spPr>
          <a:xfrm>
            <a:off x="73253" y="1512823"/>
            <a:ext cx="152400" cy="635000"/>
          </a:xfrm>
          <a:prstGeom prst="rect">
            <a:avLst/>
          </a:prstGeom>
        </p:spPr>
        <p:txBody>
          <a:bodyPr vert="horz" wrap="square" lIns="0" tIns="12065" rIns="0" bIns="0" rtlCol="0">
            <a:spAutoFit/>
          </a:bodyPr>
          <a:lstStyle/>
          <a:p>
            <a:pPr marL="12700" marR="5080" algn="just">
              <a:lnSpc>
                <a:spcPct val="100000"/>
              </a:lnSpc>
              <a:spcBef>
                <a:spcPts val="95"/>
              </a:spcBef>
            </a:pPr>
            <a:r>
              <a:rPr sz="1000" b="1" spc="-5">
                <a:solidFill>
                  <a:srgbClr val="FFFFFF"/>
                </a:solidFill>
                <a:latin typeface="微软雅黑"/>
                <a:cs typeface="微软雅黑"/>
              </a:rPr>
              <a:t>使 用 行 为</a:t>
            </a:r>
            <a:endParaRPr sz="1000">
              <a:latin typeface="微软雅黑"/>
              <a:cs typeface="微软雅黑"/>
            </a:endParaRPr>
          </a:p>
        </p:txBody>
      </p:sp>
      <p:sp>
        <p:nvSpPr>
          <p:cNvPr id="55" name="object 55"/>
          <p:cNvSpPr/>
          <p:nvPr/>
        </p:nvSpPr>
        <p:spPr>
          <a:xfrm>
            <a:off x="13716" y="2250948"/>
            <a:ext cx="297180" cy="791210"/>
          </a:xfrm>
          <a:custGeom>
            <a:rect l="l" t="t" r="r" b="b"/>
            <a:pathLst>
              <a:path w="297180" h="791210">
                <a:moveTo>
                  <a:pt x="247650" y="0"/>
                </a:moveTo>
                <a:lnTo>
                  <a:pt x="0" y="0"/>
                </a:lnTo>
                <a:lnTo>
                  <a:pt x="0" y="790955"/>
                </a:lnTo>
                <a:lnTo>
                  <a:pt x="247650" y="790955"/>
                </a:lnTo>
                <a:lnTo>
                  <a:pt x="266929" y="787056"/>
                </a:lnTo>
                <a:lnTo>
                  <a:pt x="282673" y="776430"/>
                </a:lnTo>
                <a:lnTo>
                  <a:pt x="293287" y="760684"/>
                </a:lnTo>
                <a:lnTo>
                  <a:pt x="297180" y="741426"/>
                </a:lnTo>
                <a:lnTo>
                  <a:pt x="297180" y="49529"/>
                </a:lnTo>
                <a:lnTo>
                  <a:pt x="293287" y="30271"/>
                </a:lnTo>
                <a:lnTo>
                  <a:pt x="282673" y="14525"/>
                </a:lnTo>
                <a:lnTo>
                  <a:pt x="266929" y="3899"/>
                </a:lnTo>
                <a:lnTo>
                  <a:pt x="247650" y="0"/>
                </a:lnTo>
                <a:close/>
              </a:path>
            </a:pathLst>
          </a:custGeom>
          <a:solidFill>
            <a:srgbClr val="D9D9D9"/>
          </a:solidFill>
        </p:spPr>
        <p:txBody>
          <a:bodyPr wrap="square" lIns="0" tIns="0" rIns="0" bIns="0" rtlCol="0"/>
          <a:lstStyle/>
          <a:p/>
        </p:txBody>
      </p:sp>
      <p:sp>
        <p:nvSpPr>
          <p:cNvPr id="56" name="object 56"/>
          <p:cNvSpPr txBox="1"/>
          <p:nvPr/>
        </p:nvSpPr>
        <p:spPr>
          <a:xfrm>
            <a:off x="68681" y="2329687"/>
            <a:ext cx="152400" cy="635000"/>
          </a:xfrm>
          <a:prstGeom prst="rect">
            <a:avLst/>
          </a:prstGeom>
        </p:spPr>
        <p:txBody>
          <a:bodyPr vert="horz" wrap="square" lIns="0" tIns="12065" rIns="0" bIns="0" rtlCol="0">
            <a:spAutoFit/>
          </a:bodyPr>
          <a:lstStyle/>
          <a:p>
            <a:pPr marL="12700" marR="5080" algn="just">
              <a:lnSpc>
                <a:spcPct val="100000"/>
              </a:lnSpc>
              <a:spcBef>
                <a:spcPts val="95"/>
              </a:spcBef>
            </a:pPr>
            <a:r>
              <a:rPr sz="1000" b="1" spc="-5">
                <a:solidFill>
                  <a:srgbClr val="FFFFFF"/>
                </a:solidFill>
                <a:latin typeface="微软雅黑"/>
                <a:cs typeface="微软雅黑"/>
              </a:rPr>
              <a:t>消 费 行 为</a:t>
            </a:r>
            <a:endParaRPr sz="1000">
              <a:latin typeface="微软雅黑"/>
              <a:cs typeface="微软雅黑"/>
            </a:endParaRPr>
          </a:p>
        </p:txBody>
      </p:sp>
      <p:sp>
        <p:nvSpPr>
          <p:cNvPr id="58" name="object 58"/>
          <p:cNvSpPr txBox="1"/>
          <p:nvPr/>
        </p:nvSpPr>
        <p:spPr>
          <a:xfrm>
            <a:off x="10802239" y="6563522"/>
            <a:ext cx="1221740" cy="160655"/>
          </a:xfrm>
          <a:prstGeom prst="rect">
            <a:avLst/>
          </a:prstGeom>
        </p:spPr>
        <p:txBody>
          <a:bodyPr vert="horz" wrap="square" lIns="0" tIns="19050" rIns="0" bIns="0" rtlCol="0">
            <a:spAutoFit/>
          </a:bodyPr>
          <a:lstStyle/>
          <a:p>
            <a:pPr marL="12700">
              <a:lnSpc>
                <a:spcPct val="100000"/>
              </a:lnSpc>
              <a:spcBef>
                <a:spcPts val="150"/>
              </a:spcBef>
              <a:tabLst>
                <a:tab pos="1063625"/>
              </a:tabLst>
            </a:pPr>
            <a:r>
              <a:rPr sz="700" spc="-5">
                <a:solidFill>
                  <a:srgbClr val="7E7E7E"/>
                </a:solidFill>
                <a:latin typeface="Arial"/>
                <a:cs typeface="Arial"/>
                <a:hlinkClick r:id="rId4"/>
              </a:rPr>
              <a:t>www.iresearch.com.cn</a:t>
            </a:r>
            <a:r>
              <a:rPr sz="700" spc="-5">
                <a:solidFill>
                  <a:srgbClr val="7E7E7E"/>
                </a:solidFill>
                <a:latin typeface="Arial"/>
                <a:cs typeface="Arial"/>
              </a:rPr>
              <a:t>	</a:t>
            </a:r>
            <a:fld id="{81D60167-4931-47E6-BA6A-407CBD079E47}" type="slidenum">
              <a:rPr sz="800">
                <a:solidFill>
                  <a:srgbClr val="7E7E7E"/>
                </a:solidFill>
                <a:latin typeface="微软雅黑"/>
                <a:cs typeface="微软雅黑"/>
              </a:rPr>
              <a:t>22</a:t>
            </a:fld>
            <a:endParaRPr sz="800">
              <a:latin typeface="微软雅黑"/>
              <a:cs typeface="微软雅黑"/>
            </a:endParaRPr>
          </a:p>
        </p:txBody>
      </p:sp>
      <p:sp>
        <p:nvSpPr>
          <p:cNvPr id="59" name="object 59"/>
          <p:cNvSpPr txBox="1"/>
          <p:nvPr/>
        </p:nvSpPr>
        <p:spPr>
          <a:xfrm>
            <a:off x="523748" y="6587887"/>
            <a:ext cx="1001394" cy="124460"/>
          </a:xfrm>
          <a:prstGeom prst="rect">
            <a:avLst/>
          </a:prstGeom>
        </p:spPr>
        <p:txBody>
          <a:bodyPr vert="horz" wrap="square" lIns="0" tIns="3810" rIns="0" bIns="0" rtlCol="0">
            <a:spAutoFit/>
          </a:bodyPr>
          <a:lstStyle/>
          <a:p>
            <a:pPr marL="12700">
              <a:lnSpc>
                <a:spcPct val="100000"/>
              </a:lnSpc>
              <a:spcBef>
                <a:spcPts val="30"/>
              </a:spcBef>
            </a:pPr>
            <a:r>
              <a:rPr sz="700" spc="-10">
                <a:solidFill>
                  <a:srgbClr val="7E7E7E"/>
                </a:solidFill>
                <a:latin typeface="Arial"/>
                <a:cs typeface="Arial"/>
              </a:rPr>
              <a:t>©2023.12 </a:t>
            </a:r>
            <a:r>
              <a:rPr sz="700" spc="-5">
                <a:solidFill>
                  <a:srgbClr val="7E7E7E"/>
                </a:solidFill>
                <a:latin typeface="Arial"/>
                <a:cs typeface="Arial"/>
              </a:rPr>
              <a:t>iResearch</a:t>
            </a:r>
            <a:r>
              <a:rPr sz="700" spc="1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60" name="object 60"/>
          <p:cNvSpPr txBox="1"/>
          <p:nvPr/>
        </p:nvSpPr>
        <p:spPr>
          <a:xfrm>
            <a:off x="5009134" y="6587887"/>
            <a:ext cx="911860" cy="124460"/>
          </a:xfrm>
          <a:prstGeom prst="rect">
            <a:avLst/>
          </a:prstGeom>
        </p:spPr>
        <p:txBody>
          <a:bodyPr vert="horz" wrap="square" lIns="0" tIns="3810" rIns="0" bIns="0" rtlCol="0">
            <a:spAutoFit/>
          </a:bodyPr>
          <a:lstStyle/>
          <a:p>
            <a:pPr marL="12700">
              <a:lnSpc>
                <a:spcPct val="100000"/>
              </a:lnSpc>
              <a:spcBef>
                <a:spcPts val="30"/>
              </a:spcBef>
            </a:pPr>
            <a:r>
              <a:rPr sz="700" spc="-20">
                <a:solidFill>
                  <a:srgbClr val="7E7E7E"/>
                </a:solidFill>
                <a:latin typeface="Arial"/>
                <a:cs typeface="Arial"/>
                <a:hlinkClick r:id="rId4"/>
              </a:rPr>
              <a:t>www</a:t>
            </a:r>
            <a:r>
              <a:rPr sz="700" spc="-5">
                <a:solidFill>
                  <a:srgbClr val="7E7E7E"/>
                </a:solidFill>
                <a:latin typeface="Arial"/>
                <a:cs typeface="Arial"/>
                <a:hlinkClick r:id="rId4"/>
              </a:rPr>
              <a:t>.i</a:t>
            </a:r>
            <a:r>
              <a:rPr sz="700" spc="-10">
                <a:solidFill>
                  <a:srgbClr val="7E7E7E"/>
                </a:solidFill>
                <a:latin typeface="Arial"/>
                <a:cs typeface="Arial"/>
                <a:hlinkClick r:id="rId4"/>
              </a:rPr>
              <a:t>re</a:t>
            </a:r>
            <a:r>
              <a:rPr sz="700" spc="-5">
                <a:solidFill>
                  <a:srgbClr val="7E7E7E"/>
                </a:solidFill>
                <a:latin typeface="Arial"/>
                <a:cs typeface="Arial"/>
                <a:hlinkClick r:id="rId4"/>
              </a:rPr>
              <a:t>s</a:t>
            </a:r>
            <a:r>
              <a:rPr sz="700" spc="-10">
                <a:solidFill>
                  <a:srgbClr val="7E7E7E"/>
                </a:solidFill>
                <a:latin typeface="Arial"/>
                <a:cs typeface="Arial"/>
                <a:hlinkClick r:id="rId4"/>
              </a:rPr>
              <a:t>ear</a:t>
            </a:r>
            <a:r>
              <a:rPr sz="700" spc="-5">
                <a:solidFill>
                  <a:srgbClr val="7E7E7E"/>
                </a:solidFill>
                <a:latin typeface="Arial"/>
                <a:cs typeface="Arial"/>
                <a:hlinkClick r:id="rId4"/>
              </a:rPr>
              <a:t>c</a:t>
            </a:r>
            <a:r>
              <a:rPr sz="700">
                <a:solidFill>
                  <a:srgbClr val="7E7E7E"/>
                </a:solidFill>
                <a:latin typeface="Arial"/>
                <a:cs typeface="Arial"/>
                <a:hlinkClick r:id="rId4"/>
              </a:rPr>
              <a:t>h</a:t>
            </a:r>
            <a:r>
              <a:rPr sz="700" spc="-5">
                <a:solidFill>
                  <a:srgbClr val="7E7E7E"/>
                </a:solidFill>
                <a:latin typeface="Arial"/>
                <a:cs typeface="Arial"/>
                <a:hlinkClick r:id="rId4"/>
              </a:rPr>
              <a:t>.c</a:t>
            </a:r>
            <a:r>
              <a:rPr sz="700" spc="-10">
                <a:solidFill>
                  <a:srgbClr val="7E7E7E"/>
                </a:solidFill>
                <a:latin typeface="Arial"/>
                <a:cs typeface="Arial"/>
                <a:hlinkClick r:id="rId4"/>
              </a:rPr>
              <a:t>o</a:t>
            </a:r>
            <a:r>
              <a:rPr sz="700" spc="10">
                <a:solidFill>
                  <a:srgbClr val="7E7E7E"/>
                </a:solidFill>
                <a:latin typeface="Arial"/>
                <a:cs typeface="Arial"/>
                <a:hlinkClick r:id="rId4"/>
              </a:rPr>
              <a:t>m</a:t>
            </a:r>
            <a:r>
              <a:rPr sz="700" spc="-5">
                <a:solidFill>
                  <a:srgbClr val="7E7E7E"/>
                </a:solidFill>
                <a:latin typeface="Arial"/>
                <a:cs typeface="Arial"/>
                <a:hlinkClick r:id="rId4"/>
              </a:rPr>
              <a:t>.cn</a:t>
            </a:r>
            <a:endParaRPr sz="700">
              <a:latin typeface="Arial"/>
              <a:cs typeface="Arial"/>
            </a:endParaRPr>
          </a:p>
        </p:txBody>
      </p:sp>
      <p:sp>
        <p:nvSpPr>
          <p:cNvPr id="61" name="object 61"/>
          <p:cNvSpPr txBox="1"/>
          <p:nvPr/>
        </p:nvSpPr>
        <p:spPr>
          <a:xfrm>
            <a:off x="6316471" y="6588801"/>
            <a:ext cx="1001394" cy="124460"/>
          </a:xfrm>
          <a:prstGeom prst="rect">
            <a:avLst/>
          </a:prstGeom>
        </p:spPr>
        <p:txBody>
          <a:bodyPr vert="horz" wrap="square" lIns="0" tIns="3810" rIns="0" bIns="0" rtlCol="0">
            <a:spAutoFit/>
          </a:bodyPr>
          <a:lstStyle/>
          <a:p>
            <a:pPr marL="12700">
              <a:lnSpc>
                <a:spcPct val="100000"/>
              </a:lnSpc>
              <a:spcBef>
                <a:spcPts val="30"/>
              </a:spcBef>
            </a:pPr>
            <a:r>
              <a:rPr sz="700" spc="-10">
                <a:solidFill>
                  <a:srgbClr val="7E7E7E"/>
                </a:solidFill>
                <a:latin typeface="Arial"/>
                <a:cs typeface="Arial"/>
              </a:rPr>
              <a:t>©2023.12 </a:t>
            </a:r>
            <a:r>
              <a:rPr sz="700" spc="-5">
                <a:solidFill>
                  <a:srgbClr val="7E7E7E"/>
                </a:solidFill>
                <a:latin typeface="Arial"/>
                <a:cs typeface="Arial"/>
              </a:rPr>
              <a:t>iResearch</a:t>
            </a:r>
            <a:r>
              <a:rPr sz="700" spc="1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57" name="object 57"/>
          <p:cNvSpPr txBox="1"/>
          <p:nvPr/>
        </p:nvSpPr>
        <p:spPr>
          <a:xfrm rot="18900000">
            <a:off x="4062142" y="3339572"/>
            <a:ext cx="4015843" cy="127000"/>
          </a:xfrm>
          <a:prstGeom prst="rect">
            <a:avLst/>
          </a:prstGeom>
        </p:spPr>
        <p:txBody>
          <a:bodyPr vert="horz" wrap="square" lIns="0" tIns="0" rIns="0" bIns="0" rtlCol="0">
            <a:spAutoFit/>
          </a:bodyPr>
          <a:lstStyle/>
          <a:p>
            <a:pPr>
              <a:lnSpc>
                <a:spcPts val="990"/>
              </a:lnSpc>
            </a:pPr>
            <a:r>
              <a:rPr sz="1000" spc="-25">
                <a:latin typeface="宋体"/>
                <a:cs typeface="宋体"/>
              </a:rPr>
              <a:t>用户702693615于2023-12-30日下载，仅供本人内部使用，不可传播与转载</a:t>
            </a:r>
            <a:endParaRPr sz="1000">
              <a:latin typeface="宋体"/>
              <a:cs typeface="宋体"/>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0655934"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3" name="object 3"/>
          <p:cNvSpPr/>
          <p:nvPr/>
        </p:nvSpPr>
        <p:spPr>
          <a:xfrm>
            <a:off x="8409089" y="314232"/>
            <a:ext cx="638817" cy="540433"/>
          </a:xfrm>
          <a:prstGeom prst="rect">
            <a:avLst/>
          </a:prstGeom>
          <a:blipFill>
            <a:blip r:embed="rId2"/>
            <a:stretch>
              <a:fillRect/>
            </a:stretch>
          </a:blipFill>
        </p:spPr>
        <p:txBody>
          <a:bodyPr wrap="square" lIns="0" tIns="0" rIns="0" bIns="0" rtlCol="0"/>
          <a:lstStyle/>
          <a:p/>
        </p:txBody>
      </p:sp>
      <p:sp>
        <p:nvSpPr>
          <p:cNvPr id="4" name="object 4"/>
          <p:cNvSpPr/>
          <p:nvPr/>
        </p:nvSpPr>
        <p:spPr>
          <a:xfrm>
            <a:off x="9323831" y="417576"/>
            <a:ext cx="1260348" cy="277367"/>
          </a:xfrm>
          <a:prstGeom prst="rect">
            <a:avLst/>
          </a:prstGeom>
          <a:blipFill>
            <a:blip r:embed="rId3"/>
            <a:stretch>
              <a:fillRect/>
            </a:stretch>
          </a:blipFill>
        </p:spPr>
        <p:txBody>
          <a:bodyPr wrap="square" lIns="0" tIns="0" rIns="0" bIns="0" rtlCol="0"/>
          <a:lstStyle/>
          <a:p/>
        </p:txBody>
      </p:sp>
      <p:sp>
        <p:nvSpPr>
          <p:cNvPr id="5" name="object 5"/>
          <p:cNvSpPr txBox="1"/>
          <p:nvPr/>
        </p:nvSpPr>
        <p:spPr>
          <a:xfrm>
            <a:off x="9101708"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6" name="object 6"/>
          <p:cNvSpPr/>
          <p:nvPr/>
        </p:nvSpPr>
        <p:spPr>
          <a:xfrm>
            <a:off x="539495" y="6573011"/>
            <a:ext cx="5324475" cy="0"/>
          </a:xfrm>
          <a:custGeom>
            <a:rect l="l" t="t" r="r" b="b"/>
            <a:pathLst>
              <a:path w="5324475">
                <a:moveTo>
                  <a:pt x="0" y="0"/>
                </a:moveTo>
                <a:lnTo>
                  <a:pt x="5324220" y="0"/>
                </a:lnTo>
              </a:path>
            </a:pathLst>
          </a:custGeom>
          <a:ln w="6350">
            <a:solidFill>
              <a:srgbClr val="BEBEBE"/>
            </a:solidFill>
          </a:ln>
        </p:spPr>
        <p:txBody>
          <a:bodyPr wrap="square" lIns="0" tIns="0" rIns="0" bIns="0" rtlCol="0"/>
          <a:lstStyle/>
          <a:p/>
        </p:txBody>
      </p:sp>
      <p:sp>
        <p:nvSpPr>
          <p:cNvPr id="7" name="object 7"/>
          <p:cNvSpPr/>
          <p:nvPr/>
        </p:nvSpPr>
        <p:spPr>
          <a:xfrm>
            <a:off x="6332220" y="6574535"/>
            <a:ext cx="5324475" cy="0"/>
          </a:xfrm>
          <a:custGeom>
            <a:rect l="l" t="t" r="r" b="b"/>
            <a:pathLst>
              <a:path w="5324475">
                <a:moveTo>
                  <a:pt x="0" y="0"/>
                </a:moveTo>
                <a:lnTo>
                  <a:pt x="5324221" y="0"/>
                </a:lnTo>
              </a:path>
            </a:pathLst>
          </a:custGeom>
          <a:ln w="6350">
            <a:solidFill>
              <a:srgbClr val="BEBEBE"/>
            </a:solidFill>
          </a:ln>
        </p:spPr>
        <p:txBody>
          <a:bodyPr wrap="square" lIns="0" tIns="0" rIns="0" bIns="0" rtlCol="0"/>
          <a:lstStyle/>
          <a:p/>
        </p:txBody>
      </p:sp>
      <p:sp>
        <p:nvSpPr>
          <p:cNvPr id="8" name="object 8"/>
          <p:cNvSpPr/>
          <p:nvPr/>
        </p:nvSpPr>
        <p:spPr>
          <a:xfrm>
            <a:off x="5557265" y="4873371"/>
            <a:ext cx="1316355" cy="1316355"/>
          </a:xfrm>
          <a:custGeom>
            <a:rect l="l" t="t" r="r" b="b"/>
            <a:pathLst>
              <a:path w="1316354" h="1316354">
                <a:moveTo>
                  <a:pt x="130556" y="264540"/>
                </a:moveTo>
                <a:lnTo>
                  <a:pt x="100588" y="308262"/>
                </a:lnTo>
                <a:lnTo>
                  <a:pt x="74366" y="354020"/>
                </a:lnTo>
                <a:lnTo>
                  <a:pt x="51965" y="401575"/>
                </a:lnTo>
                <a:lnTo>
                  <a:pt x="33464" y="450691"/>
                </a:lnTo>
                <a:lnTo>
                  <a:pt x="18939" y="501128"/>
                </a:lnTo>
                <a:lnTo>
                  <a:pt x="8469" y="552648"/>
                </a:lnTo>
                <a:lnTo>
                  <a:pt x="2130" y="605014"/>
                </a:lnTo>
                <a:lnTo>
                  <a:pt x="0" y="657986"/>
                </a:lnTo>
                <a:lnTo>
                  <a:pt x="1651" y="704969"/>
                </a:lnTo>
                <a:lnTo>
                  <a:pt x="6532" y="751061"/>
                </a:lnTo>
                <a:lnTo>
                  <a:pt x="14531" y="796150"/>
                </a:lnTo>
                <a:lnTo>
                  <a:pt x="25536" y="840125"/>
                </a:lnTo>
                <a:lnTo>
                  <a:pt x="39437" y="882875"/>
                </a:lnTo>
                <a:lnTo>
                  <a:pt x="56123" y="924289"/>
                </a:lnTo>
                <a:lnTo>
                  <a:pt x="75481" y="964254"/>
                </a:lnTo>
                <a:lnTo>
                  <a:pt x="97401" y="1002660"/>
                </a:lnTo>
                <a:lnTo>
                  <a:pt x="121772" y="1039395"/>
                </a:lnTo>
                <a:lnTo>
                  <a:pt x="148482" y="1074348"/>
                </a:lnTo>
                <a:lnTo>
                  <a:pt x="177420" y="1107407"/>
                </a:lnTo>
                <a:lnTo>
                  <a:pt x="208475" y="1138462"/>
                </a:lnTo>
                <a:lnTo>
                  <a:pt x="241536" y="1167401"/>
                </a:lnTo>
                <a:lnTo>
                  <a:pt x="276492" y="1194112"/>
                </a:lnTo>
                <a:lnTo>
                  <a:pt x="313230" y="1218484"/>
                </a:lnTo>
                <a:lnTo>
                  <a:pt x="351641" y="1240406"/>
                </a:lnTo>
                <a:lnTo>
                  <a:pt x="391612" y="1259766"/>
                </a:lnTo>
                <a:lnTo>
                  <a:pt x="433033" y="1276453"/>
                </a:lnTo>
                <a:lnTo>
                  <a:pt x="475792" y="1290356"/>
                </a:lnTo>
                <a:lnTo>
                  <a:pt x="519778" y="1301363"/>
                </a:lnTo>
                <a:lnTo>
                  <a:pt x="564880" y="1309364"/>
                </a:lnTo>
                <a:lnTo>
                  <a:pt x="610986" y="1314245"/>
                </a:lnTo>
                <a:lnTo>
                  <a:pt x="657987" y="1315897"/>
                </a:lnTo>
                <a:lnTo>
                  <a:pt x="704971" y="1314245"/>
                </a:lnTo>
                <a:lnTo>
                  <a:pt x="751063" y="1309364"/>
                </a:lnTo>
                <a:lnTo>
                  <a:pt x="796152" y="1301363"/>
                </a:lnTo>
                <a:lnTo>
                  <a:pt x="840126" y="1290356"/>
                </a:lnTo>
                <a:lnTo>
                  <a:pt x="882874" y="1276453"/>
                </a:lnTo>
                <a:lnTo>
                  <a:pt x="924285" y="1259766"/>
                </a:lnTo>
                <a:lnTo>
                  <a:pt x="964248" y="1240406"/>
                </a:lnTo>
                <a:lnTo>
                  <a:pt x="1002651" y="1218484"/>
                </a:lnTo>
                <a:lnTo>
                  <a:pt x="1039383" y="1194112"/>
                </a:lnTo>
                <a:lnTo>
                  <a:pt x="1074333" y="1167401"/>
                </a:lnTo>
                <a:lnTo>
                  <a:pt x="1107389" y="1138462"/>
                </a:lnTo>
                <a:lnTo>
                  <a:pt x="1138440" y="1107407"/>
                </a:lnTo>
                <a:lnTo>
                  <a:pt x="1167374" y="1074348"/>
                </a:lnTo>
                <a:lnTo>
                  <a:pt x="1194082" y="1039395"/>
                </a:lnTo>
                <a:lnTo>
                  <a:pt x="1218450" y="1002660"/>
                </a:lnTo>
                <a:lnTo>
                  <a:pt x="1227809" y="986261"/>
                </a:lnTo>
                <a:lnTo>
                  <a:pt x="636559" y="986261"/>
                </a:lnTo>
                <a:lnTo>
                  <a:pt x="590732" y="980054"/>
                </a:lnTo>
                <a:lnTo>
                  <a:pt x="545765" y="967284"/>
                </a:lnTo>
                <a:lnTo>
                  <a:pt x="502372" y="947847"/>
                </a:lnTo>
                <a:lnTo>
                  <a:pt x="461263" y="921638"/>
                </a:lnTo>
                <a:lnTo>
                  <a:pt x="424421" y="889713"/>
                </a:lnTo>
                <a:lnTo>
                  <a:pt x="393419" y="853668"/>
                </a:lnTo>
                <a:lnTo>
                  <a:pt x="368360" y="814215"/>
                </a:lnTo>
                <a:lnTo>
                  <a:pt x="349347" y="772064"/>
                </a:lnTo>
                <a:lnTo>
                  <a:pt x="336484" y="727929"/>
                </a:lnTo>
                <a:lnTo>
                  <a:pt x="329873" y="682519"/>
                </a:lnTo>
                <a:lnTo>
                  <a:pt x="329617" y="636547"/>
                </a:lnTo>
                <a:lnTo>
                  <a:pt x="335819" y="590723"/>
                </a:lnTo>
                <a:lnTo>
                  <a:pt x="348583" y="545761"/>
                </a:lnTo>
                <a:lnTo>
                  <a:pt x="368012" y="502370"/>
                </a:lnTo>
                <a:lnTo>
                  <a:pt x="394208" y="461263"/>
                </a:lnTo>
                <a:lnTo>
                  <a:pt x="130556" y="264540"/>
                </a:lnTo>
                <a:close/>
              </a:path>
              <a:path w="1316354" h="1316354">
                <a:moveTo>
                  <a:pt x="657987" y="0"/>
                </a:moveTo>
                <a:lnTo>
                  <a:pt x="657987" y="328929"/>
                </a:lnTo>
                <a:lnTo>
                  <a:pt x="710618" y="333182"/>
                </a:lnTo>
                <a:lnTo>
                  <a:pt x="761571" y="345709"/>
                </a:lnTo>
                <a:lnTo>
                  <a:pt x="809880" y="366166"/>
                </a:lnTo>
                <a:lnTo>
                  <a:pt x="854583" y="394207"/>
                </a:lnTo>
                <a:lnTo>
                  <a:pt x="891425" y="426153"/>
                </a:lnTo>
                <a:lnTo>
                  <a:pt x="922427" y="462216"/>
                </a:lnTo>
                <a:lnTo>
                  <a:pt x="947486" y="501686"/>
                </a:lnTo>
                <a:lnTo>
                  <a:pt x="966499" y="543850"/>
                </a:lnTo>
                <a:lnTo>
                  <a:pt x="979362" y="587996"/>
                </a:lnTo>
                <a:lnTo>
                  <a:pt x="985973" y="633413"/>
                </a:lnTo>
                <a:lnTo>
                  <a:pt x="986229" y="679388"/>
                </a:lnTo>
                <a:lnTo>
                  <a:pt x="980027" y="725209"/>
                </a:lnTo>
                <a:lnTo>
                  <a:pt x="967263" y="770166"/>
                </a:lnTo>
                <a:lnTo>
                  <a:pt x="947834" y="813544"/>
                </a:lnTo>
                <a:lnTo>
                  <a:pt x="921638" y="854633"/>
                </a:lnTo>
                <a:lnTo>
                  <a:pt x="889725" y="891470"/>
                </a:lnTo>
                <a:lnTo>
                  <a:pt x="853687" y="922468"/>
                </a:lnTo>
                <a:lnTo>
                  <a:pt x="814237" y="947525"/>
                </a:lnTo>
                <a:lnTo>
                  <a:pt x="772087" y="966536"/>
                </a:lnTo>
                <a:lnTo>
                  <a:pt x="727949" y="979398"/>
                </a:lnTo>
                <a:lnTo>
                  <a:pt x="682536" y="986007"/>
                </a:lnTo>
                <a:lnTo>
                  <a:pt x="636559" y="986261"/>
                </a:lnTo>
                <a:lnTo>
                  <a:pt x="1227809" y="986261"/>
                </a:lnTo>
                <a:lnTo>
                  <a:pt x="1259726" y="924289"/>
                </a:lnTo>
                <a:lnTo>
                  <a:pt x="1276410" y="882875"/>
                </a:lnTo>
                <a:lnTo>
                  <a:pt x="1290310" y="840125"/>
                </a:lnTo>
                <a:lnTo>
                  <a:pt x="1301315" y="796150"/>
                </a:lnTo>
                <a:lnTo>
                  <a:pt x="1309314" y="751061"/>
                </a:lnTo>
                <a:lnTo>
                  <a:pt x="1314195" y="704969"/>
                </a:lnTo>
                <a:lnTo>
                  <a:pt x="1315847" y="657986"/>
                </a:lnTo>
                <a:lnTo>
                  <a:pt x="1314195" y="610986"/>
                </a:lnTo>
                <a:lnTo>
                  <a:pt x="1309314" y="564880"/>
                </a:lnTo>
                <a:lnTo>
                  <a:pt x="1301315" y="519778"/>
                </a:lnTo>
                <a:lnTo>
                  <a:pt x="1290310" y="475792"/>
                </a:lnTo>
                <a:lnTo>
                  <a:pt x="1276410" y="433033"/>
                </a:lnTo>
                <a:lnTo>
                  <a:pt x="1259726" y="391612"/>
                </a:lnTo>
                <a:lnTo>
                  <a:pt x="1240369" y="351641"/>
                </a:lnTo>
                <a:lnTo>
                  <a:pt x="1218450" y="313230"/>
                </a:lnTo>
                <a:lnTo>
                  <a:pt x="1194082" y="276492"/>
                </a:lnTo>
                <a:lnTo>
                  <a:pt x="1167374" y="241536"/>
                </a:lnTo>
                <a:lnTo>
                  <a:pt x="1138440" y="208475"/>
                </a:lnTo>
                <a:lnTo>
                  <a:pt x="1107389" y="177420"/>
                </a:lnTo>
                <a:lnTo>
                  <a:pt x="1074333" y="148482"/>
                </a:lnTo>
                <a:lnTo>
                  <a:pt x="1039383" y="121772"/>
                </a:lnTo>
                <a:lnTo>
                  <a:pt x="1002651" y="97401"/>
                </a:lnTo>
                <a:lnTo>
                  <a:pt x="964248" y="75481"/>
                </a:lnTo>
                <a:lnTo>
                  <a:pt x="924285" y="56123"/>
                </a:lnTo>
                <a:lnTo>
                  <a:pt x="882874" y="39437"/>
                </a:lnTo>
                <a:lnTo>
                  <a:pt x="840126" y="25536"/>
                </a:lnTo>
                <a:lnTo>
                  <a:pt x="796152" y="14531"/>
                </a:lnTo>
                <a:lnTo>
                  <a:pt x="751063" y="6532"/>
                </a:lnTo>
                <a:lnTo>
                  <a:pt x="704971" y="1651"/>
                </a:lnTo>
                <a:lnTo>
                  <a:pt x="657987" y="0"/>
                </a:lnTo>
                <a:close/>
              </a:path>
            </a:pathLst>
          </a:custGeom>
          <a:solidFill>
            <a:srgbClr val="B1D234"/>
          </a:solidFill>
        </p:spPr>
        <p:txBody>
          <a:bodyPr wrap="square" lIns="0" tIns="0" rIns="0" bIns="0" rtlCol="0"/>
          <a:lstStyle/>
          <a:p/>
        </p:txBody>
      </p:sp>
      <p:sp>
        <p:nvSpPr>
          <p:cNvPr id="9" name="object 9"/>
          <p:cNvSpPr/>
          <p:nvPr/>
        </p:nvSpPr>
        <p:spPr>
          <a:xfrm>
            <a:off x="5687821" y="4873371"/>
            <a:ext cx="527685" cy="461645"/>
          </a:xfrm>
          <a:custGeom>
            <a:rect l="l" t="t" r="r" b="b"/>
            <a:pathLst>
              <a:path w="527685" h="461645">
                <a:moveTo>
                  <a:pt x="527430" y="0"/>
                </a:moveTo>
                <a:lnTo>
                  <a:pt x="475778" y="2025"/>
                </a:lnTo>
                <a:lnTo>
                  <a:pt x="424844" y="8033"/>
                </a:lnTo>
                <a:lnTo>
                  <a:pt x="374832" y="17920"/>
                </a:lnTo>
                <a:lnTo>
                  <a:pt x="325947" y="31585"/>
                </a:lnTo>
                <a:lnTo>
                  <a:pt x="278394" y="48924"/>
                </a:lnTo>
                <a:lnTo>
                  <a:pt x="232378" y="69834"/>
                </a:lnTo>
                <a:lnTo>
                  <a:pt x="188102" y="94212"/>
                </a:lnTo>
                <a:lnTo>
                  <a:pt x="145772" y="121957"/>
                </a:lnTo>
                <a:lnTo>
                  <a:pt x="105592" y="152965"/>
                </a:lnTo>
                <a:lnTo>
                  <a:pt x="67767" y="187133"/>
                </a:lnTo>
                <a:lnTo>
                  <a:pt x="32501" y="224359"/>
                </a:lnTo>
                <a:lnTo>
                  <a:pt x="0" y="264540"/>
                </a:lnTo>
                <a:lnTo>
                  <a:pt x="263651" y="461263"/>
                </a:lnTo>
                <a:lnTo>
                  <a:pt x="297540" y="422533"/>
                </a:lnTo>
                <a:lnTo>
                  <a:pt x="336554" y="389927"/>
                </a:lnTo>
                <a:lnTo>
                  <a:pt x="379872" y="363854"/>
                </a:lnTo>
                <a:lnTo>
                  <a:pt x="426672" y="344725"/>
                </a:lnTo>
                <a:lnTo>
                  <a:pt x="476132" y="332946"/>
                </a:lnTo>
                <a:lnTo>
                  <a:pt x="527430" y="328929"/>
                </a:lnTo>
                <a:lnTo>
                  <a:pt x="527430" y="0"/>
                </a:lnTo>
                <a:close/>
              </a:path>
            </a:pathLst>
          </a:custGeom>
          <a:solidFill>
            <a:srgbClr val="D9D9D9"/>
          </a:solidFill>
        </p:spPr>
        <p:txBody>
          <a:bodyPr wrap="square" lIns="0" tIns="0" rIns="0" bIns="0" rtlCol="0"/>
          <a:lstStyle/>
          <a:p/>
        </p:txBody>
      </p:sp>
      <p:sp>
        <p:nvSpPr>
          <p:cNvPr id="10" name="object 10"/>
          <p:cNvSpPr txBox="1"/>
          <p:nvPr/>
        </p:nvSpPr>
        <p:spPr>
          <a:xfrm>
            <a:off x="6325361" y="6396634"/>
            <a:ext cx="3727450" cy="132080"/>
          </a:xfrm>
          <a:prstGeom prst="rect">
            <a:avLst/>
          </a:prstGeom>
        </p:spPr>
        <p:txBody>
          <a:bodyPr vert="horz" wrap="square" lIns="0" tIns="12065" rIns="0" bIns="0" rtlCol="0">
            <a:spAutoFit/>
          </a:bodyPr>
          <a:lstStyle/>
          <a:p>
            <a:pPr marL="12700">
              <a:lnSpc>
                <a:spcPct val="100000"/>
              </a:lnSpc>
              <a:spcBef>
                <a:spcPts val="95"/>
              </a:spcBef>
            </a:pPr>
            <a:r>
              <a:rPr sz="700" spc="-5">
                <a:solidFill>
                  <a:srgbClr val="7E7E7E"/>
                </a:solidFill>
                <a:latin typeface="微软雅黑"/>
                <a:cs typeface="微软雅黑"/>
              </a:rPr>
              <a:t>来源：艾瑞智研平台</a:t>
            </a:r>
            <a:r>
              <a:rPr sz="700" spc="-10">
                <a:solidFill>
                  <a:srgbClr val="7E7E7E"/>
                </a:solidFill>
                <a:latin typeface="微软雅黑"/>
                <a:cs typeface="微软雅黑"/>
              </a:rPr>
              <a:t>-</a:t>
            </a:r>
            <a:r>
              <a:rPr sz="700" spc="-5">
                <a:solidFill>
                  <a:srgbClr val="7E7E7E"/>
                </a:solidFill>
                <a:latin typeface="微软雅黑"/>
                <a:cs typeface="微软雅黑"/>
              </a:rPr>
              <a:t>消费洞察数据</a:t>
            </a:r>
            <a:r>
              <a:rPr sz="700" spc="5">
                <a:solidFill>
                  <a:srgbClr val="7E7E7E"/>
                </a:solidFill>
                <a:latin typeface="微软雅黑"/>
                <a:cs typeface="微软雅黑"/>
              </a:rPr>
              <a:t>库</a:t>
            </a:r>
            <a:r>
              <a:rPr sz="700" spc="-5">
                <a:solidFill>
                  <a:srgbClr val="7E7E7E"/>
                </a:solidFill>
                <a:latin typeface="微软雅黑"/>
                <a:cs typeface="微软雅黑"/>
              </a:rPr>
              <a:t>，S9请问</a:t>
            </a:r>
            <a:r>
              <a:rPr sz="700" spc="5">
                <a:solidFill>
                  <a:srgbClr val="7E7E7E"/>
                </a:solidFill>
                <a:latin typeface="微软雅黑"/>
                <a:cs typeface="微软雅黑"/>
              </a:rPr>
              <a:t>以</a:t>
            </a:r>
            <a:r>
              <a:rPr sz="700" spc="-5">
                <a:solidFill>
                  <a:srgbClr val="7E7E7E"/>
                </a:solidFill>
                <a:latin typeface="微软雅黑"/>
                <a:cs typeface="微软雅黑"/>
              </a:rPr>
              <a:t>下哪</a:t>
            </a:r>
            <a:r>
              <a:rPr sz="700" spc="5">
                <a:solidFill>
                  <a:srgbClr val="7E7E7E"/>
                </a:solidFill>
                <a:latin typeface="微软雅黑"/>
                <a:cs typeface="微软雅黑"/>
              </a:rPr>
              <a:t>项</a:t>
            </a:r>
            <a:r>
              <a:rPr sz="700" spc="-5">
                <a:solidFill>
                  <a:srgbClr val="7E7E7E"/>
                </a:solidFill>
                <a:latin typeface="微软雅黑"/>
                <a:cs typeface="微软雅黑"/>
              </a:rPr>
              <a:t>符合</a:t>
            </a:r>
            <a:r>
              <a:rPr sz="700" spc="5">
                <a:solidFill>
                  <a:srgbClr val="7E7E7E"/>
                </a:solidFill>
                <a:latin typeface="微软雅黑"/>
                <a:cs typeface="微软雅黑"/>
              </a:rPr>
              <a:t>您</a:t>
            </a:r>
            <a:r>
              <a:rPr sz="700" spc="-5">
                <a:solidFill>
                  <a:srgbClr val="7E7E7E"/>
                </a:solidFill>
                <a:latin typeface="微软雅黑"/>
                <a:cs typeface="微软雅黑"/>
              </a:rPr>
              <a:t>日常</a:t>
            </a:r>
            <a:r>
              <a:rPr sz="700" spc="5">
                <a:solidFill>
                  <a:srgbClr val="7E7E7E"/>
                </a:solidFill>
                <a:latin typeface="微软雅黑"/>
                <a:cs typeface="微软雅黑"/>
              </a:rPr>
              <a:t>运</a:t>
            </a:r>
            <a:r>
              <a:rPr sz="700" spc="-5">
                <a:solidFill>
                  <a:srgbClr val="7E7E7E"/>
                </a:solidFill>
                <a:latin typeface="微软雅黑"/>
                <a:cs typeface="微软雅黑"/>
              </a:rPr>
              <a:t>动健</a:t>
            </a:r>
            <a:r>
              <a:rPr sz="700" spc="5">
                <a:solidFill>
                  <a:srgbClr val="7E7E7E"/>
                </a:solidFill>
                <a:latin typeface="微软雅黑"/>
                <a:cs typeface="微软雅黑"/>
              </a:rPr>
              <a:t>身</a:t>
            </a:r>
            <a:r>
              <a:rPr sz="700" spc="-5">
                <a:solidFill>
                  <a:srgbClr val="7E7E7E"/>
                </a:solidFill>
                <a:latin typeface="微软雅黑"/>
                <a:cs typeface="微软雅黑"/>
              </a:rPr>
              <a:t>的情</a:t>
            </a:r>
            <a:r>
              <a:rPr sz="700" spc="5">
                <a:solidFill>
                  <a:srgbClr val="7E7E7E"/>
                </a:solidFill>
                <a:latin typeface="微软雅黑"/>
                <a:cs typeface="微软雅黑"/>
              </a:rPr>
              <a:t>况</a:t>
            </a:r>
            <a:r>
              <a:rPr sz="700">
                <a:solidFill>
                  <a:srgbClr val="7E7E7E"/>
                </a:solidFill>
                <a:latin typeface="微软雅黑"/>
                <a:cs typeface="微软雅黑"/>
              </a:rPr>
              <a:t>？n=554</a:t>
            </a:r>
            <a:r>
              <a:rPr sz="700" spc="-5">
                <a:solidFill>
                  <a:srgbClr val="7E7E7E"/>
                </a:solidFill>
                <a:latin typeface="微软雅黑"/>
                <a:cs typeface="微软雅黑"/>
              </a:rPr>
              <a:t>。</a:t>
            </a:r>
            <a:endParaRPr sz="700">
              <a:latin typeface="微软雅黑"/>
              <a:cs typeface="微软雅黑"/>
            </a:endParaRPr>
          </a:p>
        </p:txBody>
      </p:sp>
      <p:sp>
        <p:nvSpPr>
          <p:cNvPr id="11" name="object 11"/>
          <p:cNvSpPr txBox="1">
            <a:spLocks noGrp="1"/>
          </p:cNvSpPr>
          <p:nvPr>
            <p:ph type="title"/>
          </p:nvPr>
        </p:nvSpPr>
        <p:spPr>
          <a:xfrm>
            <a:off x="526795" y="410921"/>
            <a:ext cx="4286885" cy="452120"/>
          </a:xfrm>
          <a:prstGeom prst="rect">
            <a:avLst/>
          </a:prstGeom>
        </p:spPr>
        <p:txBody>
          <a:bodyPr vert="horz" wrap="square" lIns="0" tIns="12065" rIns="0" bIns="0" rtlCol="0">
            <a:spAutoFit/>
          </a:bodyPr>
          <a:lstStyle/>
          <a:p>
            <a:pPr marL="12700">
              <a:lnSpc>
                <a:spcPct val="100000"/>
              </a:lnSpc>
              <a:spcBef>
                <a:spcPts val="95"/>
              </a:spcBef>
            </a:pPr>
            <a:r>
              <a:rPr spc="-10"/>
              <a:t>女性私处护理用户生活形态</a:t>
            </a:r>
          </a:p>
        </p:txBody>
      </p:sp>
      <p:sp>
        <p:nvSpPr>
          <p:cNvPr id="12" name="object 12"/>
          <p:cNvSpPr txBox="1"/>
          <p:nvPr/>
        </p:nvSpPr>
        <p:spPr>
          <a:xfrm>
            <a:off x="526795" y="1615821"/>
            <a:ext cx="11150600"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404040"/>
                </a:solidFill>
                <a:latin typeface="微软雅黑"/>
                <a:cs typeface="微软雅黑"/>
              </a:rPr>
              <a:t>私处护理产品现有用户在浏览网络平台时，更关注女性健康、美妆护肤、时尚穿搭、运动健身等自我提升的话题；普遍重视日常私处护理，关注私处护理的预防作用。</a:t>
            </a:r>
            <a:endParaRPr sz="1200">
              <a:latin typeface="微软雅黑"/>
              <a:cs typeface="微软雅黑"/>
            </a:endParaRPr>
          </a:p>
        </p:txBody>
      </p:sp>
      <p:sp>
        <p:nvSpPr>
          <p:cNvPr id="13" name="object 13"/>
          <p:cNvSpPr txBox="1"/>
          <p:nvPr/>
        </p:nvSpPr>
        <p:spPr>
          <a:xfrm>
            <a:off x="532282" y="6395720"/>
            <a:ext cx="4618355" cy="132080"/>
          </a:xfrm>
          <a:prstGeom prst="rect">
            <a:avLst/>
          </a:prstGeom>
        </p:spPr>
        <p:txBody>
          <a:bodyPr vert="horz" wrap="square" lIns="0" tIns="12065" rIns="0" bIns="0" rtlCol="0">
            <a:spAutoFit/>
          </a:bodyPr>
          <a:lstStyle/>
          <a:p>
            <a:pPr marL="12700">
              <a:lnSpc>
                <a:spcPct val="100000"/>
              </a:lnSpc>
              <a:spcBef>
                <a:spcPts val="95"/>
              </a:spcBef>
            </a:pPr>
            <a:r>
              <a:rPr sz="700" spc="-5">
                <a:solidFill>
                  <a:srgbClr val="7E7E7E"/>
                </a:solidFill>
                <a:latin typeface="微软雅黑"/>
                <a:cs typeface="微软雅黑"/>
              </a:rPr>
              <a:t>来源：艾瑞智研平台</a:t>
            </a:r>
            <a:r>
              <a:rPr sz="700" spc="-10">
                <a:solidFill>
                  <a:srgbClr val="7E7E7E"/>
                </a:solidFill>
                <a:latin typeface="微软雅黑"/>
                <a:cs typeface="微软雅黑"/>
              </a:rPr>
              <a:t>-</a:t>
            </a:r>
            <a:r>
              <a:rPr sz="700" spc="-5">
                <a:solidFill>
                  <a:srgbClr val="7E7E7E"/>
                </a:solidFill>
                <a:latin typeface="微软雅黑"/>
                <a:cs typeface="微软雅黑"/>
              </a:rPr>
              <a:t>消费洞察数据</a:t>
            </a:r>
            <a:r>
              <a:rPr sz="700" spc="5">
                <a:solidFill>
                  <a:srgbClr val="7E7E7E"/>
                </a:solidFill>
                <a:latin typeface="微软雅黑"/>
                <a:cs typeface="微软雅黑"/>
              </a:rPr>
              <a:t>库</a:t>
            </a:r>
            <a:r>
              <a:rPr sz="700" spc="-5">
                <a:solidFill>
                  <a:srgbClr val="7E7E7E"/>
                </a:solidFill>
                <a:latin typeface="微软雅黑"/>
                <a:cs typeface="微软雅黑"/>
              </a:rPr>
              <a:t>，S8请问</a:t>
            </a:r>
            <a:r>
              <a:rPr sz="700" spc="5">
                <a:solidFill>
                  <a:srgbClr val="7E7E7E"/>
                </a:solidFill>
                <a:latin typeface="微软雅黑"/>
                <a:cs typeface="微软雅黑"/>
              </a:rPr>
              <a:t>您</a:t>
            </a:r>
            <a:r>
              <a:rPr sz="700" spc="-5">
                <a:solidFill>
                  <a:srgbClr val="7E7E7E"/>
                </a:solidFill>
                <a:latin typeface="微软雅黑"/>
                <a:cs typeface="微软雅黑"/>
              </a:rPr>
              <a:t>日常</a:t>
            </a:r>
            <a:r>
              <a:rPr sz="700" spc="5">
                <a:solidFill>
                  <a:srgbClr val="7E7E7E"/>
                </a:solidFill>
                <a:latin typeface="微软雅黑"/>
                <a:cs typeface="微软雅黑"/>
              </a:rPr>
              <a:t>在</a:t>
            </a:r>
            <a:r>
              <a:rPr sz="700" spc="-5">
                <a:solidFill>
                  <a:srgbClr val="7E7E7E"/>
                </a:solidFill>
                <a:latin typeface="微软雅黑"/>
                <a:cs typeface="微软雅黑"/>
              </a:rPr>
              <a:t>网络</a:t>
            </a:r>
            <a:r>
              <a:rPr sz="700" spc="5">
                <a:solidFill>
                  <a:srgbClr val="7E7E7E"/>
                </a:solidFill>
                <a:latin typeface="微软雅黑"/>
                <a:cs typeface="微软雅黑"/>
              </a:rPr>
              <a:t>平</a:t>
            </a:r>
            <a:r>
              <a:rPr sz="700" spc="-5">
                <a:solidFill>
                  <a:srgbClr val="7E7E7E"/>
                </a:solidFill>
                <a:latin typeface="微软雅黑"/>
                <a:cs typeface="微软雅黑"/>
              </a:rPr>
              <a:t>台上</a:t>
            </a:r>
            <a:r>
              <a:rPr sz="700" spc="5">
                <a:solidFill>
                  <a:srgbClr val="7E7E7E"/>
                </a:solidFill>
                <a:latin typeface="微软雅黑"/>
                <a:cs typeface="微软雅黑"/>
              </a:rPr>
              <a:t>浏</a:t>
            </a:r>
            <a:r>
              <a:rPr sz="700" spc="-5">
                <a:solidFill>
                  <a:srgbClr val="7E7E7E"/>
                </a:solidFill>
                <a:latin typeface="微软雅黑"/>
                <a:cs typeface="微软雅黑"/>
              </a:rPr>
              <a:t>览内</a:t>
            </a:r>
            <a:r>
              <a:rPr sz="700" spc="5">
                <a:solidFill>
                  <a:srgbClr val="7E7E7E"/>
                </a:solidFill>
                <a:latin typeface="微软雅黑"/>
                <a:cs typeface="微软雅黑"/>
              </a:rPr>
              <a:t>容</a:t>
            </a:r>
            <a:r>
              <a:rPr sz="700" spc="-5">
                <a:solidFill>
                  <a:srgbClr val="7E7E7E"/>
                </a:solidFill>
                <a:latin typeface="微软雅黑"/>
                <a:cs typeface="微软雅黑"/>
              </a:rPr>
              <a:t>时，</a:t>
            </a:r>
            <a:r>
              <a:rPr sz="700" spc="5">
                <a:solidFill>
                  <a:srgbClr val="7E7E7E"/>
                </a:solidFill>
                <a:latin typeface="微软雅黑"/>
                <a:cs typeface="微软雅黑"/>
              </a:rPr>
              <a:t>比</a:t>
            </a:r>
            <a:r>
              <a:rPr sz="700" spc="-5">
                <a:solidFill>
                  <a:srgbClr val="7E7E7E"/>
                </a:solidFill>
                <a:latin typeface="微软雅黑"/>
                <a:cs typeface="微软雅黑"/>
              </a:rPr>
              <a:t>较感</a:t>
            </a:r>
            <a:r>
              <a:rPr sz="700" spc="5">
                <a:solidFill>
                  <a:srgbClr val="7E7E7E"/>
                </a:solidFill>
                <a:latin typeface="微软雅黑"/>
                <a:cs typeface="微软雅黑"/>
              </a:rPr>
              <a:t>兴</a:t>
            </a:r>
            <a:r>
              <a:rPr sz="700" spc="-5">
                <a:solidFill>
                  <a:srgbClr val="7E7E7E"/>
                </a:solidFill>
                <a:latin typeface="微软雅黑"/>
                <a:cs typeface="微软雅黑"/>
              </a:rPr>
              <a:t>趣的</a:t>
            </a:r>
            <a:r>
              <a:rPr sz="700" spc="5">
                <a:solidFill>
                  <a:srgbClr val="7E7E7E"/>
                </a:solidFill>
                <a:latin typeface="微软雅黑"/>
                <a:cs typeface="微软雅黑"/>
              </a:rPr>
              <a:t>话</a:t>
            </a:r>
            <a:r>
              <a:rPr sz="700" spc="-5">
                <a:solidFill>
                  <a:srgbClr val="7E7E7E"/>
                </a:solidFill>
                <a:latin typeface="微软雅黑"/>
                <a:cs typeface="微软雅黑"/>
              </a:rPr>
              <a:t>题有</a:t>
            </a:r>
            <a:r>
              <a:rPr sz="700" spc="5">
                <a:solidFill>
                  <a:srgbClr val="7E7E7E"/>
                </a:solidFill>
                <a:latin typeface="微软雅黑"/>
                <a:cs typeface="微软雅黑"/>
              </a:rPr>
              <a:t>哪</a:t>
            </a:r>
            <a:r>
              <a:rPr sz="700" spc="-5">
                <a:solidFill>
                  <a:srgbClr val="7E7E7E"/>
                </a:solidFill>
                <a:latin typeface="微软雅黑"/>
                <a:cs typeface="微软雅黑"/>
              </a:rPr>
              <a:t>些</a:t>
            </a:r>
            <a:r>
              <a:rPr sz="700">
                <a:solidFill>
                  <a:srgbClr val="7E7E7E"/>
                </a:solidFill>
                <a:latin typeface="微软雅黑"/>
                <a:cs typeface="微软雅黑"/>
              </a:rPr>
              <a:t>？n=554</a:t>
            </a:r>
            <a:r>
              <a:rPr sz="700" spc="-5">
                <a:solidFill>
                  <a:srgbClr val="7E7E7E"/>
                </a:solidFill>
                <a:latin typeface="微软雅黑"/>
                <a:cs typeface="微软雅黑"/>
              </a:rPr>
              <a:t>。</a:t>
            </a:r>
            <a:endParaRPr sz="700">
              <a:latin typeface="微软雅黑"/>
              <a:cs typeface="微软雅黑"/>
            </a:endParaRPr>
          </a:p>
        </p:txBody>
      </p:sp>
      <p:sp>
        <p:nvSpPr>
          <p:cNvPr id="14" name="object 14"/>
          <p:cNvSpPr txBox="1"/>
          <p:nvPr/>
        </p:nvSpPr>
        <p:spPr>
          <a:xfrm>
            <a:off x="526795" y="1036396"/>
            <a:ext cx="6197600" cy="300355"/>
          </a:xfrm>
          <a:prstGeom prst="rect">
            <a:avLst/>
          </a:prstGeom>
        </p:spPr>
        <p:txBody>
          <a:bodyPr vert="horz" wrap="square" lIns="0" tIns="12700" rIns="0" bIns="0" rtlCol="0">
            <a:spAutoFit/>
          </a:bodyPr>
          <a:lstStyle/>
          <a:p>
            <a:pPr marL="12700">
              <a:lnSpc>
                <a:spcPct val="100000"/>
              </a:lnSpc>
              <a:spcBef>
                <a:spcPts val="100"/>
              </a:spcBef>
            </a:pPr>
            <a:r>
              <a:rPr sz="1800" spc="-5">
                <a:solidFill>
                  <a:srgbClr val="7E7E7E"/>
                </a:solidFill>
                <a:latin typeface="微软雅黑"/>
                <a:cs typeface="微软雅黑"/>
              </a:rPr>
              <a:t>私处护理用户更关注护己悦己话题，重视日常私处护理的作用</a:t>
            </a:r>
            <a:endParaRPr sz="1800">
              <a:latin typeface="微软雅黑"/>
              <a:cs typeface="微软雅黑"/>
            </a:endParaRPr>
          </a:p>
        </p:txBody>
      </p:sp>
      <p:sp>
        <p:nvSpPr>
          <p:cNvPr id="15" name="object 15"/>
          <p:cNvSpPr txBox="1"/>
          <p:nvPr/>
        </p:nvSpPr>
        <p:spPr>
          <a:xfrm>
            <a:off x="1049223" y="2427224"/>
            <a:ext cx="2494915" cy="239395"/>
          </a:xfrm>
          <a:prstGeom prst="rect">
            <a:avLst/>
          </a:prstGeom>
        </p:spPr>
        <p:txBody>
          <a:bodyPr vert="horz" wrap="square" lIns="0" tIns="13335" rIns="0" bIns="0" rtlCol="0">
            <a:spAutoFit/>
          </a:bodyPr>
          <a:lstStyle/>
          <a:p>
            <a:pPr marL="12700">
              <a:lnSpc>
                <a:spcPct val="100000"/>
              </a:lnSpc>
              <a:spcBef>
                <a:spcPts val="105"/>
              </a:spcBef>
            </a:pPr>
            <a:r>
              <a:rPr sz="1400" b="1">
                <a:solidFill>
                  <a:srgbClr val="404040"/>
                </a:solidFill>
                <a:latin typeface="微软雅黑"/>
                <a:cs typeface="微软雅黑"/>
              </a:rPr>
              <a:t>浏览网络平台时关注的</a:t>
            </a:r>
            <a:r>
              <a:rPr sz="1400" b="1" spc="-50">
                <a:solidFill>
                  <a:srgbClr val="404040"/>
                </a:solidFill>
                <a:latin typeface="微软雅黑"/>
                <a:cs typeface="微软雅黑"/>
              </a:rPr>
              <a:t>Top</a:t>
            </a:r>
            <a:r>
              <a:rPr sz="1400" b="1">
                <a:solidFill>
                  <a:srgbClr val="404040"/>
                </a:solidFill>
                <a:latin typeface="微软雅黑"/>
                <a:cs typeface="微软雅黑"/>
              </a:rPr>
              <a:t>话题</a:t>
            </a:r>
            <a:endParaRPr sz="1400">
              <a:latin typeface="微软雅黑"/>
              <a:cs typeface="微软雅黑"/>
            </a:endParaRPr>
          </a:p>
        </p:txBody>
      </p:sp>
      <p:sp>
        <p:nvSpPr>
          <p:cNvPr id="16" name="object 16"/>
          <p:cNvSpPr txBox="1"/>
          <p:nvPr/>
        </p:nvSpPr>
        <p:spPr>
          <a:xfrm>
            <a:off x="8945626" y="2427224"/>
            <a:ext cx="1452245" cy="239395"/>
          </a:xfrm>
          <a:prstGeom prst="rect">
            <a:avLst/>
          </a:prstGeom>
        </p:spPr>
        <p:txBody>
          <a:bodyPr vert="horz" wrap="square" lIns="0" tIns="13335" rIns="0" bIns="0" rtlCol="0">
            <a:spAutoFit/>
          </a:bodyPr>
          <a:lstStyle/>
          <a:p>
            <a:pPr marL="12700">
              <a:lnSpc>
                <a:spcPct val="100000"/>
              </a:lnSpc>
              <a:spcBef>
                <a:spcPts val="105"/>
              </a:spcBef>
            </a:pPr>
            <a:r>
              <a:rPr sz="1400" b="1">
                <a:solidFill>
                  <a:srgbClr val="404040"/>
                </a:solidFill>
                <a:latin typeface="微软雅黑"/>
                <a:cs typeface="微软雅黑"/>
              </a:rPr>
              <a:t>日常运动健身习惯</a:t>
            </a:r>
            <a:endParaRPr sz="1400">
              <a:latin typeface="微软雅黑"/>
              <a:cs typeface="微软雅黑"/>
            </a:endParaRPr>
          </a:p>
        </p:txBody>
      </p:sp>
      <p:sp>
        <p:nvSpPr>
          <p:cNvPr id="17" name="object 17"/>
          <p:cNvSpPr txBox="1"/>
          <p:nvPr/>
        </p:nvSpPr>
        <p:spPr>
          <a:xfrm>
            <a:off x="3523615" y="2715513"/>
            <a:ext cx="325755" cy="239395"/>
          </a:xfrm>
          <a:prstGeom prst="rect">
            <a:avLst/>
          </a:prstGeom>
        </p:spPr>
        <p:txBody>
          <a:bodyPr vert="horz" wrap="square" lIns="0" tIns="13335" rIns="0" bIns="0" rtlCol="0">
            <a:spAutoFit/>
          </a:bodyPr>
          <a:lstStyle/>
          <a:p>
            <a:pPr marL="12700">
              <a:lnSpc>
                <a:spcPct val="100000"/>
              </a:lnSpc>
              <a:spcBef>
                <a:spcPts val="105"/>
              </a:spcBef>
            </a:pPr>
            <a:r>
              <a:rPr sz="1400" b="1" spc="-65">
                <a:solidFill>
                  <a:srgbClr val="B1D234"/>
                </a:solidFill>
                <a:latin typeface="微软雅黑"/>
                <a:cs typeface="微软雅黑"/>
              </a:rPr>
              <a:t>T</a:t>
            </a:r>
            <a:r>
              <a:rPr sz="1400" b="1">
                <a:solidFill>
                  <a:srgbClr val="B1D234"/>
                </a:solidFill>
                <a:latin typeface="微软雅黑"/>
                <a:cs typeface="微软雅黑"/>
              </a:rPr>
              <a:t>GI</a:t>
            </a:r>
            <a:endParaRPr sz="1400">
              <a:latin typeface="微软雅黑"/>
              <a:cs typeface="微软雅黑"/>
            </a:endParaRPr>
          </a:p>
        </p:txBody>
      </p:sp>
      <p:sp>
        <p:nvSpPr>
          <p:cNvPr id="18" name="object 18"/>
          <p:cNvSpPr/>
          <p:nvPr/>
        </p:nvSpPr>
        <p:spPr>
          <a:xfrm>
            <a:off x="803148" y="3025139"/>
            <a:ext cx="3395472" cy="486155"/>
          </a:xfrm>
          <a:prstGeom prst="rect">
            <a:avLst/>
          </a:prstGeom>
          <a:blipFill>
            <a:blip r:embed="rId4"/>
            <a:stretch>
              <a:fillRect/>
            </a:stretch>
          </a:blipFill>
        </p:spPr>
        <p:txBody>
          <a:bodyPr wrap="square" lIns="0" tIns="0" rIns="0" bIns="0" rtlCol="0"/>
          <a:lstStyle/>
          <a:p/>
        </p:txBody>
      </p:sp>
      <p:sp>
        <p:nvSpPr>
          <p:cNvPr id="19" name="object 19"/>
          <p:cNvSpPr txBox="1"/>
          <p:nvPr/>
        </p:nvSpPr>
        <p:spPr>
          <a:xfrm>
            <a:off x="3451986" y="3117850"/>
            <a:ext cx="514984" cy="239395"/>
          </a:xfrm>
          <a:prstGeom prst="rect">
            <a:avLst/>
          </a:prstGeom>
        </p:spPr>
        <p:txBody>
          <a:bodyPr vert="horz" wrap="square" lIns="0" tIns="13335" rIns="0" bIns="0" rtlCol="0">
            <a:spAutoFit/>
          </a:bodyPr>
          <a:lstStyle/>
          <a:p>
            <a:pPr marL="12700">
              <a:lnSpc>
                <a:spcPct val="100000"/>
              </a:lnSpc>
              <a:spcBef>
                <a:spcPts val="105"/>
              </a:spcBef>
            </a:pPr>
            <a:r>
              <a:rPr sz="1400" b="1">
                <a:solidFill>
                  <a:srgbClr val="B1D234"/>
                </a:solidFill>
                <a:latin typeface="微软雅黑"/>
                <a:cs typeface="微软雅黑"/>
              </a:rPr>
              <a:t>1</a:t>
            </a:r>
            <a:r>
              <a:rPr sz="1400" b="1" spc="-5">
                <a:solidFill>
                  <a:srgbClr val="B1D234"/>
                </a:solidFill>
                <a:latin typeface="微软雅黑"/>
                <a:cs typeface="微软雅黑"/>
              </a:rPr>
              <a:t>0</a:t>
            </a:r>
            <a:r>
              <a:rPr sz="1400" b="1">
                <a:solidFill>
                  <a:srgbClr val="B1D234"/>
                </a:solidFill>
                <a:latin typeface="微软雅黑"/>
                <a:cs typeface="微软雅黑"/>
              </a:rPr>
              <a:t>8</a:t>
            </a:r>
            <a:r>
              <a:rPr sz="1400" b="1" spc="-10">
                <a:solidFill>
                  <a:srgbClr val="B1D234"/>
                </a:solidFill>
                <a:latin typeface="微软雅黑"/>
                <a:cs typeface="微软雅黑"/>
              </a:rPr>
              <a:t>.</a:t>
            </a:r>
            <a:r>
              <a:rPr sz="1400" b="1">
                <a:solidFill>
                  <a:srgbClr val="B1D234"/>
                </a:solidFill>
                <a:latin typeface="微软雅黑"/>
                <a:cs typeface="微软雅黑"/>
              </a:rPr>
              <a:t>8</a:t>
            </a:r>
            <a:endParaRPr sz="1400">
              <a:latin typeface="微软雅黑"/>
              <a:cs typeface="微软雅黑"/>
            </a:endParaRPr>
          </a:p>
        </p:txBody>
      </p:sp>
      <p:sp>
        <p:nvSpPr>
          <p:cNvPr id="20" name="object 20"/>
          <p:cNvSpPr txBox="1"/>
          <p:nvPr/>
        </p:nvSpPr>
        <p:spPr>
          <a:xfrm>
            <a:off x="865124" y="3117850"/>
            <a:ext cx="739140" cy="239395"/>
          </a:xfrm>
          <a:prstGeom prst="rect">
            <a:avLst/>
          </a:prstGeom>
        </p:spPr>
        <p:txBody>
          <a:bodyPr vert="horz" wrap="square" lIns="0" tIns="13335" rIns="0" bIns="0" rtlCol="0">
            <a:spAutoFit/>
          </a:bodyPr>
          <a:lstStyle/>
          <a:p>
            <a:pPr marL="12700">
              <a:lnSpc>
                <a:spcPct val="100000"/>
              </a:lnSpc>
              <a:spcBef>
                <a:spcPts val="105"/>
              </a:spcBef>
            </a:pPr>
            <a:r>
              <a:rPr sz="1400" b="1">
                <a:solidFill>
                  <a:srgbClr val="FFFFFF"/>
                </a:solidFill>
                <a:latin typeface="微软雅黑"/>
                <a:cs typeface="微软雅黑"/>
              </a:rPr>
              <a:t>女性健康</a:t>
            </a:r>
            <a:endParaRPr sz="1400">
              <a:latin typeface="微软雅黑"/>
              <a:cs typeface="微软雅黑"/>
            </a:endParaRPr>
          </a:p>
        </p:txBody>
      </p:sp>
      <p:sp>
        <p:nvSpPr>
          <p:cNvPr id="21" name="object 21"/>
          <p:cNvSpPr/>
          <p:nvPr/>
        </p:nvSpPr>
        <p:spPr>
          <a:xfrm>
            <a:off x="803148" y="3646932"/>
            <a:ext cx="3395472" cy="486156"/>
          </a:xfrm>
          <a:prstGeom prst="rect">
            <a:avLst/>
          </a:prstGeom>
          <a:blipFill>
            <a:blip r:embed="rId4"/>
            <a:stretch>
              <a:fillRect/>
            </a:stretch>
          </a:blipFill>
        </p:spPr>
        <p:txBody>
          <a:bodyPr wrap="square" lIns="0" tIns="0" rIns="0" bIns="0" rtlCol="0"/>
          <a:lstStyle/>
          <a:p/>
        </p:txBody>
      </p:sp>
      <p:sp>
        <p:nvSpPr>
          <p:cNvPr id="22" name="object 22"/>
          <p:cNvSpPr txBox="1"/>
          <p:nvPr/>
        </p:nvSpPr>
        <p:spPr>
          <a:xfrm>
            <a:off x="3451986" y="3739388"/>
            <a:ext cx="514984" cy="239395"/>
          </a:xfrm>
          <a:prstGeom prst="rect">
            <a:avLst/>
          </a:prstGeom>
        </p:spPr>
        <p:txBody>
          <a:bodyPr vert="horz" wrap="square" lIns="0" tIns="12700" rIns="0" bIns="0" rtlCol="0">
            <a:spAutoFit/>
          </a:bodyPr>
          <a:lstStyle/>
          <a:p>
            <a:pPr marL="12700">
              <a:lnSpc>
                <a:spcPct val="100000"/>
              </a:lnSpc>
              <a:spcBef>
                <a:spcPts val="100"/>
              </a:spcBef>
            </a:pPr>
            <a:r>
              <a:rPr sz="1400" b="1">
                <a:solidFill>
                  <a:srgbClr val="B1D234"/>
                </a:solidFill>
                <a:latin typeface="微软雅黑"/>
                <a:cs typeface="微软雅黑"/>
              </a:rPr>
              <a:t>1</a:t>
            </a:r>
            <a:r>
              <a:rPr sz="1400" b="1" spc="-5">
                <a:solidFill>
                  <a:srgbClr val="B1D234"/>
                </a:solidFill>
                <a:latin typeface="微软雅黑"/>
                <a:cs typeface="微软雅黑"/>
              </a:rPr>
              <a:t>0</a:t>
            </a:r>
            <a:r>
              <a:rPr sz="1400" b="1">
                <a:solidFill>
                  <a:srgbClr val="B1D234"/>
                </a:solidFill>
                <a:latin typeface="微软雅黑"/>
                <a:cs typeface="微软雅黑"/>
              </a:rPr>
              <a:t>3</a:t>
            </a:r>
            <a:r>
              <a:rPr sz="1400" b="1" spc="-10">
                <a:solidFill>
                  <a:srgbClr val="B1D234"/>
                </a:solidFill>
                <a:latin typeface="微软雅黑"/>
                <a:cs typeface="微软雅黑"/>
              </a:rPr>
              <a:t>.</a:t>
            </a:r>
            <a:r>
              <a:rPr sz="1400" b="1">
                <a:solidFill>
                  <a:srgbClr val="B1D234"/>
                </a:solidFill>
                <a:latin typeface="微软雅黑"/>
                <a:cs typeface="微软雅黑"/>
              </a:rPr>
              <a:t>3</a:t>
            </a:r>
            <a:endParaRPr sz="1400">
              <a:latin typeface="微软雅黑"/>
              <a:cs typeface="微软雅黑"/>
            </a:endParaRPr>
          </a:p>
        </p:txBody>
      </p:sp>
      <p:sp>
        <p:nvSpPr>
          <p:cNvPr id="23" name="object 23"/>
          <p:cNvSpPr txBox="1"/>
          <p:nvPr/>
        </p:nvSpPr>
        <p:spPr>
          <a:xfrm>
            <a:off x="865124" y="3739388"/>
            <a:ext cx="739140" cy="239395"/>
          </a:xfrm>
          <a:prstGeom prst="rect">
            <a:avLst/>
          </a:prstGeom>
        </p:spPr>
        <p:txBody>
          <a:bodyPr vert="horz" wrap="square" lIns="0" tIns="12700" rIns="0" bIns="0" rtlCol="0">
            <a:spAutoFit/>
          </a:bodyPr>
          <a:lstStyle/>
          <a:p>
            <a:pPr marL="12700">
              <a:lnSpc>
                <a:spcPct val="100000"/>
              </a:lnSpc>
              <a:spcBef>
                <a:spcPts val="100"/>
              </a:spcBef>
            </a:pPr>
            <a:r>
              <a:rPr sz="1400" b="1">
                <a:solidFill>
                  <a:srgbClr val="FFFFFF"/>
                </a:solidFill>
                <a:latin typeface="微软雅黑"/>
                <a:cs typeface="微软雅黑"/>
              </a:rPr>
              <a:t>美妆护肤</a:t>
            </a:r>
            <a:endParaRPr sz="1400">
              <a:latin typeface="微软雅黑"/>
              <a:cs typeface="微软雅黑"/>
            </a:endParaRPr>
          </a:p>
        </p:txBody>
      </p:sp>
      <p:sp>
        <p:nvSpPr>
          <p:cNvPr id="24" name="object 24"/>
          <p:cNvSpPr/>
          <p:nvPr/>
        </p:nvSpPr>
        <p:spPr>
          <a:xfrm>
            <a:off x="803148" y="4267200"/>
            <a:ext cx="3395472" cy="486156"/>
          </a:xfrm>
          <a:prstGeom prst="rect">
            <a:avLst/>
          </a:prstGeom>
          <a:blipFill>
            <a:blip r:embed="rId4"/>
            <a:stretch>
              <a:fillRect/>
            </a:stretch>
          </a:blipFill>
        </p:spPr>
        <p:txBody>
          <a:bodyPr wrap="square" lIns="0" tIns="0" rIns="0" bIns="0" rtlCol="0"/>
          <a:lstStyle/>
          <a:p/>
        </p:txBody>
      </p:sp>
      <p:sp>
        <p:nvSpPr>
          <p:cNvPr id="25" name="object 25"/>
          <p:cNvSpPr txBox="1"/>
          <p:nvPr/>
        </p:nvSpPr>
        <p:spPr>
          <a:xfrm>
            <a:off x="3451986" y="4360621"/>
            <a:ext cx="515620" cy="240029"/>
          </a:xfrm>
          <a:prstGeom prst="rect">
            <a:avLst/>
          </a:prstGeom>
        </p:spPr>
        <p:txBody>
          <a:bodyPr vert="horz" wrap="square" lIns="0" tIns="13335" rIns="0" bIns="0" rtlCol="0">
            <a:spAutoFit/>
          </a:bodyPr>
          <a:lstStyle/>
          <a:p>
            <a:pPr marL="12700">
              <a:lnSpc>
                <a:spcPct val="100000"/>
              </a:lnSpc>
              <a:spcBef>
                <a:spcPts val="105"/>
              </a:spcBef>
            </a:pPr>
            <a:r>
              <a:rPr sz="1400" b="1">
                <a:solidFill>
                  <a:srgbClr val="B1D234"/>
                </a:solidFill>
                <a:latin typeface="微软雅黑"/>
                <a:cs typeface="微软雅黑"/>
              </a:rPr>
              <a:t>1</a:t>
            </a:r>
            <a:r>
              <a:rPr sz="1400" b="1" spc="-10">
                <a:solidFill>
                  <a:srgbClr val="B1D234"/>
                </a:solidFill>
                <a:latin typeface="微软雅黑"/>
                <a:cs typeface="微软雅黑"/>
              </a:rPr>
              <a:t>0</a:t>
            </a:r>
            <a:r>
              <a:rPr sz="1400" b="1">
                <a:solidFill>
                  <a:srgbClr val="B1D234"/>
                </a:solidFill>
                <a:latin typeface="微软雅黑"/>
                <a:cs typeface="微软雅黑"/>
              </a:rPr>
              <a:t>1</a:t>
            </a:r>
            <a:r>
              <a:rPr sz="1400" b="1" spc="-10">
                <a:solidFill>
                  <a:srgbClr val="B1D234"/>
                </a:solidFill>
                <a:latin typeface="微软雅黑"/>
                <a:cs typeface="微软雅黑"/>
              </a:rPr>
              <a:t>.</a:t>
            </a:r>
            <a:r>
              <a:rPr sz="1400" b="1">
                <a:solidFill>
                  <a:srgbClr val="B1D234"/>
                </a:solidFill>
                <a:latin typeface="微软雅黑"/>
                <a:cs typeface="微软雅黑"/>
              </a:rPr>
              <a:t>1</a:t>
            </a:r>
            <a:endParaRPr sz="1400">
              <a:latin typeface="微软雅黑"/>
              <a:cs typeface="微软雅黑"/>
            </a:endParaRPr>
          </a:p>
        </p:txBody>
      </p:sp>
      <p:sp>
        <p:nvSpPr>
          <p:cNvPr id="26" name="object 26"/>
          <p:cNvSpPr txBox="1"/>
          <p:nvPr/>
        </p:nvSpPr>
        <p:spPr>
          <a:xfrm>
            <a:off x="865124" y="4360621"/>
            <a:ext cx="739140" cy="240029"/>
          </a:xfrm>
          <a:prstGeom prst="rect">
            <a:avLst/>
          </a:prstGeom>
        </p:spPr>
        <p:txBody>
          <a:bodyPr vert="horz" wrap="square" lIns="0" tIns="13335" rIns="0" bIns="0" rtlCol="0">
            <a:spAutoFit/>
          </a:bodyPr>
          <a:lstStyle/>
          <a:p>
            <a:pPr marL="12700">
              <a:lnSpc>
                <a:spcPct val="100000"/>
              </a:lnSpc>
              <a:spcBef>
                <a:spcPts val="105"/>
              </a:spcBef>
            </a:pPr>
            <a:r>
              <a:rPr sz="1400" b="1">
                <a:solidFill>
                  <a:srgbClr val="FFFFFF"/>
                </a:solidFill>
                <a:latin typeface="微软雅黑"/>
                <a:cs typeface="微软雅黑"/>
              </a:rPr>
              <a:t>生活美食</a:t>
            </a:r>
            <a:endParaRPr sz="1400">
              <a:latin typeface="微软雅黑"/>
              <a:cs typeface="微软雅黑"/>
            </a:endParaRPr>
          </a:p>
        </p:txBody>
      </p:sp>
      <p:sp>
        <p:nvSpPr>
          <p:cNvPr id="27" name="object 27"/>
          <p:cNvSpPr/>
          <p:nvPr/>
        </p:nvSpPr>
        <p:spPr>
          <a:xfrm>
            <a:off x="803148" y="4888991"/>
            <a:ext cx="3395472" cy="486156"/>
          </a:xfrm>
          <a:prstGeom prst="rect">
            <a:avLst/>
          </a:prstGeom>
          <a:blipFill>
            <a:blip r:embed="rId5"/>
            <a:stretch>
              <a:fillRect/>
            </a:stretch>
          </a:blipFill>
        </p:spPr>
        <p:txBody>
          <a:bodyPr wrap="square" lIns="0" tIns="0" rIns="0" bIns="0" rtlCol="0"/>
          <a:lstStyle/>
          <a:p/>
        </p:txBody>
      </p:sp>
      <p:sp>
        <p:nvSpPr>
          <p:cNvPr id="28" name="object 28"/>
          <p:cNvSpPr txBox="1"/>
          <p:nvPr/>
        </p:nvSpPr>
        <p:spPr>
          <a:xfrm>
            <a:off x="3451986" y="4982717"/>
            <a:ext cx="514984" cy="239395"/>
          </a:xfrm>
          <a:prstGeom prst="rect">
            <a:avLst/>
          </a:prstGeom>
        </p:spPr>
        <p:txBody>
          <a:bodyPr vert="horz" wrap="square" lIns="0" tIns="12700" rIns="0" bIns="0" rtlCol="0">
            <a:spAutoFit/>
          </a:bodyPr>
          <a:lstStyle/>
          <a:p>
            <a:pPr marL="12700">
              <a:lnSpc>
                <a:spcPct val="100000"/>
              </a:lnSpc>
              <a:spcBef>
                <a:spcPts val="100"/>
              </a:spcBef>
            </a:pPr>
            <a:r>
              <a:rPr sz="1400" b="1">
                <a:solidFill>
                  <a:srgbClr val="B1D234"/>
                </a:solidFill>
                <a:latin typeface="微软雅黑"/>
                <a:cs typeface="微软雅黑"/>
              </a:rPr>
              <a:t>1</a:t>
            </a:r>
            <a:r>
              <a:rPr sz="1400" b="1" spc="-5">
                <a:solidFill>
                  <a:srgbClr val="B1D234"/>
                </a:solidFill>
                <a:latin typeface="微软雅黑"/>
                <a:cs typeface="微软雅黑"/>
              </a:rPr>
              <a:t>0</a:t>
            </a:r>
            <a:r>
              <a:rPr sz="1400" b="1">
                <a:solidFill>
                  <a:srgbClr val="B1D234"/>
                </a:solidFill>
                <a:latin typeface="微软雅黑"/>
                <a:cs typeface="微软雅黑"/>
              </a:rPr>
              <a:t>7</a:t>
            </a:r>
            <a:r>
              <a:rPr sz="1400" b="1" spc="-10">
                <a:solidFill>
                  <a:srgbClr val="B1D234"/>
                </a:solidFill>
                <a:latin typeface="微软雅黑"/>
                <a:cs typeface="微软雅黑"/>
              </a:rPr>
              <a:t>.</a:t>
            </a:r>
            <a:r>
              <a:rPr sz="1400" b="1">
                <a:solidFill>
                  <a:srgbClr val="B1D234"/>
                </a:solidFill>
                <a:latin typeface="微软雅黑"/>
                <a:cs typeface="微软雅黑"/>
              </a:rPr>
              <a:t>1</a:t>
            </a:r>
            <a:endParaRPr sz="1400">
              <a:latin typeface="微软雅黑"/>
              <a:cs typeface="微软雅黑"/>
            </a:endParaRPr>
          </a:p>
        </p:txBody>
      </p:sp>
      <p:sp>
        <p:nvSpPr>
          <p:cNvPr id="29" name="object 29"/>
          <p:cNvSpPr txBox="1"/>
          <p:nvPr/>
        </p:nvSpPr>
        <p:spPr>
          <a:xfrm>
            <a:off x="865124" y="4982717"/>
            <a:ext cx="739140" cy="239395"/>
          </a:xfrm>
          <a:prstGeom prst="rect">
            <a:avLst/>
          </a:prstGeom>
        </p:spPr>
        <p:txBody>
          <a:bodyPr vert="horz" wrap="square" lIns="0" tIns="12700" rIns="0" bIns="0" rtlCol="0">
            <a:spAutoFit/>
          </a:bodyPr>
          <a:lstStyle/>
          <a:p>
            <a:pPr marL="12700">
              <a:lnSpc>
                <a:spcPct val="100000"/>
              </a:lnSpc>
              <a:spcBef>
                <a:spcPts val="100"/>
              </a:spcBef>
            </a:pPr>
            <a:r>
              <a:rPr sz="1400" b="1">
                <a:solidFill>
                  <a:srgbClr val="FFFFFF"/>
                </a:solidFill>
                <a:latin typeface="微软雅黑"/>
                <a:cs typeface="微软雅黑"/>
              </a:rPr>
              <a:t>时尚穿搭</a:t>
            </a:r>
            <a:endParaRPr sz="1400">
              <a:latin typeface="微软雅黑"/>
              <a:cs typeface="微软雅黑"/>
            </a:endParaRPr>
          </a:p>
        </p:txBody>
      </p:sp>
      <p:sp>
        <p:nvSpPr>
          <p:cNvPr id="30" name="object 30"/>
          <p:cNvSpPr/>
          <p:nvPr/>
        </p:nvSpPr>
        <p:spPr>
          <a:xfrm>
            <a:off x="803148" y="5510784"/>
            <a:ext cx="3395472" cy="486156"/>
          </a:xfrm>
          <a:prstGeom prst="rect">
            <a:avLst/>
          </a:prstGeom>
          <a:blipFill>
            <a:blip r:embed="rId5"/>
            <a:stretch>
              <a:fillRect/>
            </a:stretch>
          </a:blipFill>
        </p:spPr>
        <p:txBody>
          <a:bodyPr wrap="square" lIns="0" tIns="0" rIns="0" bIns="0" rtlCol="0"/>
          <a:lstStyle/>
          <a:p/>
        </p:txBody>
      </p:sp>
      <p:sp>
        <p:nvSpPr>
          <p:cNvPr id="31" name="object 31"/>
          <p:cNvSpPr txBox="1"/>
          <p:nvPr/>
        </p:nvSpPr>
        <p:spPr>
          <a:xfrm>
            <a:off x="3451986" y="5604154"/>
            <a:ext cx="514984" cy="239395"/>
          </a:xfrm>
          <a:prstGeom prst="rect">
            <a:avLst/>
          </a:prstGeom>
        </p:spPr>
        <p:txBody>
          <a:bodyPr vert="horz" wrap="square" lIns="0" tIns="12700" rIns="0" bIns="0" rtlCol="0">
            <a:spAutoFit/>
          </a:bodyPr>
          <a:lstStyle/>
          <a:p>
            <a:pPr marL="12700">
              <a:lnSpc>
                <a:spcPct val="100000"/>
              </a:lnSpc>
              <a:spcBef>
                <a:spcPts val="100"/>
              </a:spcBef>
            </a:pPr>
            <a:r>
              <a:rPr sz="1400" b="1">
                <a:solidFill>
                  <a:srgbClr val="B1D234"/>
                </a:solidFill>
                <a:latin typeface="微软雅黑"/>
                <a:cs typeface="微软雅黑"/>
              </a:rPr>
              <a:t>1</a:t>
            </a:r>
            <a:r>
              <a:rPr sz="1400" b="1" spc="-5">
                <a:solidFill>
                  <a:srgbClr val="B1D234"/>
                </a:solidFill>
                <a:latin typeface="微软雅黑"/>
                <a:cs typeface="微软雅黑"/>
              </a:rPr>
              <a:t>0</a:t>
            </a:r>
            <a:r>
              <a:rPr sz="1400" b="1">
                <a:solidFill>
                  <a:srgbClr val="B1D234"/>
                </a:solidFill>
                <a:latin typeface="微软雅黑"/>
                <a:cs typeface="微软雅黑"/>
              </a:rPr>
              <a:t>8</a:t>
            </a:r>
            <a:r>
              <a:rPr sz="1400" b="1" spc="-10">
                <a:solidFill>
                  <a:srgbClr val="B1D234"/>
                </a:solidFill>
                <a:latin typeface="微软雅黑"/>
                <a:cs typeface="微软雅黑"/>
              </a:rPr>
              <a:t>.</a:t>
            </a:r>
            <a:r>
              <a:rPr sz="1400" b="1">
                <a:solidFill>
                  <a:srgbClr val="B1D234"/>
                </a:solidFill>
                <a:latin typeface="微软雅黑"/>
                <a:cs typeface="微软雅黑"/>
              </a:rPr>
              <a:t>1</a:t>
            </a:r>
            <a:endParaRPr sz="1400">
              <a:latin typeface="微软雅黑"/>
              <a:cs typeface="微软雅黑"/>
            </a:endParaRPr>
          </a:p>
        </p:txBody>
      </p:sp>
      <p:sp>
        <p:nvSpPr>
          <p:cNvPr id="32" name="object 32"/>
          <p:cNvSpPr txBox="1"/>
          <p:nvPr/>
        </p:nvSpPr>
        <p:spPr>
          <a:xfrm>
            <a:off x="865124" y="5604154"/>
            <a:ext cx="739140" cy="239395"/>
          </a:xfrm>
          <a:prstGeom prst="rect">
            <a:avLst/>
          </a:prstGeom>
        </p:spPr>
        <p:txBody>
          <a:bodyPr vert="horz" wrap="square" lIns="0" tIns="12700" rIns="0" bIns="0" rtlCol="0">
            <a:spAutoFit/>
          </a:bodyPr>
          <a:lstStyle/>
          <a:p>
            <a:pPr marL="12700">
              <a:lnSpc>
                <a:spcPct val="100000"/>
              </a:lnSpc>
              <a:spcBef>
                <a:spcPts val="100"/>
              </a:spcBef>
            </a:pPr>
            <a:r>
              <a:rPr sz="1400" b="1">
                <a:solidFill>
                  <a:srgbClr val="FFFFFF"/>
                </a:solidFill>
                <a:latin typeface="微软雅黑"/>
                <a:cs typeface="微软雅黑"/>
              </a:rPr>
              <a:t>运动健身</a:t>
            </a:r>
            <a:endParaRPr sz="1400">
              <a:latin typeface="微软雅黑"/>
              <a:cs typeface="微软雅黑"/>
            </a:endParaRPr>
          </a:p>
        </p:txBody>
      </p:sp>
      <p:sp>
        <p:nvSpPr>
          <p:cNvPr id="33" name="object 33"/>
          <p:cNvSpPr/>
          <p:nvPr/>
        </p:nvSpPr>
        <p:spPr>
          <a:xfrm>
            <a:off x="9287256" y="2918460"/>
            <a:ext cx="152400" cy="391795"/>
          </a:xfrm>
          <a:custGeom>
            <a:rect l="l" t="t" r="r" b="b"/>
            <a:pathLst>
              <a:path w="152400" h="391795">
                <a:moveTo>
                  <a:pt x="0" y="391667"/>
                </a:moveTo>
                <a:lnTo>
                  <a:pt x="152400" y="391667"/>
                </a:lnTo>
                <a:lnTo>
                  <a:pt x="152400" y="0"/>
                </a:lnTo>
                <a:lnTo>
                  <a:pt x="0" y="0"/>
                </a:lnTo>
                <a:lnTo>
                  <a:pt x="0" y="391667"/>
                </a:lnTo>
                <a:close/>
              </a:path>
            </a:pathLst>
          </a:custGeom>
          <a:solidFill>
            <a:srgbClr val="B1D234"/>
          </a:solidFill>
        </p:spPr>
        <p:txBody>
          <a:bodyPr wrap="square" lIns="0" tIns="0" rIns="0" bIns="0" rtlCol="0"/>
          <a:lstStyle/>
          <a:p/>
        </p:txBody>
      </p:sp>
      <p:sp>
        <p:nvSpPr>
          <p:cNvPr id="34" name="object 34"/>
          <p:cNvSpPr/>
          <p:nvPr/>
        </p:nvSpPr>
        <p:spPr>
          <a:xfrm>
            <a:off x="9287256" y="2918460"/>
            <a:ext cx="152400" cy="391795"/>
          </a:xfrm>
          <a:custGeom>
            <a:rect l="l" t="t" r="r" b="b"/>
            <a:pathLst>
              <a:path w="152400" h="391795">
                <a:moveTo>
                  <a:pt x="0" y="391667"/>
                </a:moveTo>
                <a:lnTo>
                  <a:pt x="152400" y="391667"/>
                </a:lnTo>
                <a:lnTo>
                  <a:pt x="152400" y="0"/>
                </a:lnTo>
                <a:lnTo>
                  <a:pt x="0" y="0"/>
                </a:lnTo>
                <a:lnTo>
                  <a:pt x="0" y="391667"/>
                </a:lnTo>
                <a:close/>
              </a:path>
            </a:pathLst>
          </a:custGeom>
          <a:ln w="9525">
            <a:solidFill>
              <a:srgbClr val="B1D234"/>
            </a:solidFill>
          </a:ln>
        </p:spPr>
        <p:txBody>
          <a:bodyPr wrap="square" lIns="0" tIns="0" rIns="0" bIns="0" rtlCol="0"/>
          <a:lstStyle/>
          <a:p/>
        </p:txBody>
      </p:sp>
      <p:sp>
        <p:nvSpPr>
          <p:cNvPr id="35" name="object 35"/>
          <p:cNvSpPr/>
          <p:nvPr/>
        </p:nvSpPr>
        <p:spPr>
          <a:xfrm>
            <a:off x="9287256" y="3467100"/>
            <a:ext cx="1143000" cy="393700"/>
          </a:xfrm>
          <a:custGeom>
            <a:rect l="l" t="t" r="r" b="b"/>
            <a:pathLst>
              <a:path w="1143000" h="393700">
                <a:moveTo>
                  <a:pt x="0" y="393192"/>
                </a:moveTo>
                <a:lnTo>
                  <a:pt x="1143000" y="393192"/>
                </a:lnTo>
                <a:lnTo>
                  <a:pt x="1143000" y="0"/>
                </a:lnTo>
                <a:lnTo>
                  <a:pt x="0" y="0"/>
                </a:lnTo>
                <a:lnTo>
                  <a:pt x="0" y="393192"/>
                </a:lnTo>
                <a:close/>
              </a:path>
            </a:pathLst>
          </a:custGeom>
          <a:solidFill>
            <a:srgbClr val="B1D234"/>
          </a:solidFill>
        </p:spPr>
        <p:txBody>
          <a:bodyPr wrap="square" lIns="0" tIns="0" rIns="0" bIns="0" rtlCol="0"/>
          <a:lstStyle/>
          <a:p/>
        </p:txBody>
      </p:sp>
      <p:sp>
        <p:nvSpPr>
          <p:cNvPr id="36" name="object 36"/>
          <p:cNvSpPr/>
          <p:nvPr/>
        </p:nvSpPr>
        <p:spPr>
          <a:xfrm>
            <a:off x="9287256" y="3467100"/>
            <a:ext cx="1143000" cy="393700"/>
          </a:xfrm>
          <a:custGeom>
            <a:rect l="l" t="t" r="r" b="b"/>
            <a:pathLst>
              <a:path w="1143000" h="393700">
                <a:moveTo>
                  <a:pt x="0" y="393192"/>
                </a:moveTo>
                <a:lnTo>
                  <a:pt x="1143000" y="393192"/>
                </a:lnTo>
                <a:lnTo>
                  <a:pt x="1143000" y="0"/>
                </a:lnTo>
                <a:lnTo>
                  <a:pt x="0" y="0"/>
                </a:lnTo>
                <a:lnTo>
                  <a:pt x="0" y="393192"/>
                </a:lnTo>
                <a:close/>
              </a:path>
            </a:pathLst>
          </a:custGeom>
          <a:ln w="9525">
            <a:solidFill>
              <a:srgbClr val="B1D234"/>
            </a:solidFill>
          </a:ln>
        </p:spPr>
        <p:txBody>
          <a:bodyPr wrap="square" lIns="0" tIns="0" rIns="0" bIns="0" rtlCol="0"/>
          <a:lstStyle/>
          <a:p/>
        </p:txBody>
      </p:sp>
      <p:sp>
        <p:nvSpPr>
          <p:cNvPr id="37" name="object 37"/>
          <p:cNvSpPr/>
          <p:nvPr/>
        </p:nvSpPr>
        <p:spPr>
          <a:xfrm>
            <a:off x="9287256" y="5116067"/>
            <a:ext cx="494030" cy="391795"/>
          </a:xfrm>
          <a:custGeom>
            <a:rect l="l" t="t" r="r" b="b"/>
            <a:pathLst>
              <a:path w="494029" h="391795">
                <a:moveTo>
                  <a:pt x="493775" y="0"/>
                </a:moveTo>
                <a:lnTo>
                  <a:pt x="0" y="0"/>
                </a:lnTo>
                <a:lnTo>
                  <a:pt x="0" y="391667"/>
                </a:lnTo>
                <a:lnTo>
                  <a:pt x="493775" y="391667"/>
                </a:lnTo>
                <a:lnTo>
                  <a:pt x="493775" y="0"/>
                </a:lnTo>
                <a:close/>
              </a:path>
            </a:pathLst>
          </a:custGeom>
          <a:solidFill>
            <a:srgbClr val="B1D234"/>
          </a:solidFill>
        </p:spPr>
        <p:txBody>
          <a:bodyPr wrap="square" lIns="0" tIns="0" rIns="0" bIns="0" rtlCol="0"/>
          <a:lstStyle/>
          <a:p/>
        </p:txBody>
      </p:sp>
      <p:sp>
        <p:nvSpPr>
          <p:cNvPr id="38" name="object 38"/>
          <p:cNvSpPr/>
          <p:nvPr/>
        </p:nvSpPr>
        <p:spPr>
          <a:xfrm flipH="1">
            <a:off x="9304019" y="5664708"/>
            <a:ext cx="0" cy="393700"/>
          </a:xfrm>
          <a:custGeom>
            <a:rect l="l" t="t" r="r" b="b"/>
            <a:pathLst>
              <a:path h="393700">
                <a:moveTo>
                  <a:pt x="0" y="0"/>
                </a:moveTo>
                <a:lnTo>
                  <a:pt x="0" y="393191"/>
                </a:lnTo>
              </a:path>
            </a:pathLst>
          </a:custGeom>
          <a:ln w="33527">
            <a:solidFill>
              <a:srgbClr val="B1D234"/>
            </a:solidFill>
          </a:ln>
        </p:spPr>
        <p:txBody>
          <a:bodyPr wrap="square" lIns="0" tIns="0" rIns="0" bIns="0" rtlCol="0"/>
          <a:lstStyle/>
          <a:p/>
        </p:txBody>
      </p:sp>
      <p:sp>
        <p:nvSpPr>
          <p:cNvPr id="39" name="object 39"/>
          <p:cNvSpPr/>
          <p:nvPr/>
        </p:nvSpPr>
        <p:spPr>
          <a:xfrm>
            <a:off x="9287256" y="5116067"/>
            <a:ext cx="494030" cy="391795"/>
          </a:xfrm>
          <a:custGeom>
            <a:rect l="l" t="t" r="r" b="b"/>
            <a:pathLst>
              <a:path w="494029" h="391795">
                <a:moveTo>
                  <a:pt x="493775" y="0"/>
                </a:moveTo>
                <a:lnTo>
                  <a:pt x="0" y="0"/>
                </a:lnTo>
                <a:lnTo>
                  <a:pt x="0" y="391667"/>
                </a:lnTo>
                <a:lnTo>
                  <a:pt x="493775" y="391667"/>
                </a:lnTo>
                <a:lnTo>
                  <a:pt x="493775" y="0"/>
                </a:lnTo>
                <a:close/>
              </a:path>
            </a:pathLst>
          </a:custGeom>
          <a:ln w="9525">
            <a:solidFill>
              <a:srgbClr val="B1D234"/>
            </a:solidFill>
          </a:ln>
        </p:spPr>
        <p:txBody>
          <a:bodyPr wrap="square" lIns="0" tIns="0" rIns="0" bIns="0" rtlCol="0"/>
          <a:lstStyle/>
          <a:p/>
        </p:txBody>
      </p:sp>
      <p:sp>
        <p:nvSpPr>
          <p:cNvPr id="40" name="object 40"/>
          <p:cNvSpPr/>
          <p:nvPr/>
        </p:nvSpPr>
        <p:spPr>
          <a:xfrm>
            <a:off x="9287256" y="5664708"/>
            <a:ext cx="33655" cy="393700"/>
          </a:xfrm>
          <a:custGeom>
            <a:rect l="l" t="t" r="r" b="b"/>
            <a:pathLst>
              <a:path w="33654" h="393700">
                <a:moveTo>
                  <a:pt x="33527" y="0"/>
                </a:moveTo>
                <a:lnTo>
                  <a:pt x="0" y="0"/>
                </a:lnTo>
                <a:lnTo>
                  <a:pt x="0" y="393191"/>
                </a:lnTo>
                <a:lnTo>
                  <a:pt x="33527" y="393191"/>
                </a:lnTo>
                <a:lnTo>
                  <a:pt x="33527" y="0"/>
                </a:lnTo>
                <a:close/>
              </a:path>
            </a:pathLst>
          </a:custGeom>
          <a:ln w="9525">
            <a:solidFill>
              <a:srgbClr val="B1D234"/>
            </a:solidFill>
          </a:ln>
        </p:spPr>
        <p:txBody>
          <a:bodyPr wrap="square" lIns="0" tIns="0" rIns="0" bIns="0" rtlCol="0"/>
          <a:lstStyle/>
          <a:p/>
        </p:txBody>
      </p:sp>
      <p:sp>
        <p:nvSpPr>
          <p:cNvPr id="41" name="object 41"/>
          <p:cNvSpPr/>
          <p:nvPr/>
        </p:nvSpPr>
        <p:spPr>
          <a:xfrm flipH="1">
            <a:off x="9287256" y="2839211"/>
            <a:ext cx="0" cy="3296920"/>
          </a:xfrm>
          <a:custGeom>
            <a:rect l="l" t="t" r="r" b="b"/>
            <a:pathLst>
              <a:path h="3296920">
                <a:moveTo>
                  <a:pt x="0" y="0"/>
                </a:moveTo>
                <a:lnTo>
                  <a:pt x="0" y="3296412"/>
                </a:lnTo>
              </a:path>
            </a:pathLst>
          </a:custGeom>
          <a:ln w="9525">
            <a:solidFill>
              <a:srgbClr val="D9D9D9"/>
            </a:solidFill>
          </a:ln>
        </p:spPr>
        <p:txBody>
          <a:bodyPr wrap="square" lIns="0" tIns="0" rIns="0" bIns="0" rtlCol="0"/>
          <a:lstStyle/>
          <a:p/>
        </p:txBody>
      </p:sp>
      <p:sp>
        <p:nvSpPr>
          <p:cNvPr id="42" name="object 42"/>
          <p:cNvSpPr txBox="1"/>
          <p:nvPr/>
        </p:nvSpPr>
        <p:spPr>
          <a:xfrm>
            <a:off x="9504933" y="3021329"/>
            <a:ext cx="33528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3.2%</a:t>
            </a:r>
            <a:endParaRPr sz="1050">
              <a:latin typeface="微软雅黑"/>
              <a:cs typeface="微软雅黑"/>
            </a:endParaRPr>
          </a:p>
        </p:txBody>
      </p:sp>
      <p:sp>
        <p:nvSpPr>
          <p:cNvPr id="43" name="object 43"/>
          <p:cNvSpPr txBox="1"/>
          <p:nvPr/>
        </p:nvSpPr>
        <p:spPr>
          <a:xfrm>
            <a:off x="10494644" y="3570858"/>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23.8%</a:t>
            </a:r>
            <a:endParaRPr sz="1050">
              <a:latin typeface="微软雅黑"/>
              <a:cs typeface="微软雅黑"/>
            </a:endParaRPr>
          </a:p>
        </p:txBody>
      </p:sp>
      <p:sp>
        <p:nvSpPr>
          <p:cNvPr id="44" name="object 44"/>
          <p:cNvSpPr txBox="1"/>
          <p:nvPr/>
        </p:nvSpPr>
        <p:spPr>
          <a:xfrm>
            <a:off x="11249025" y="4120388"/>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39.5%</a:t>
            </a:r>
            <a:endParaRPr sz="1050">
              <a:latin typeface="微软雅黑"/>
              <a:cs typeface="微软雅黑"/>
            </a:endParaRPr>
          </a:p>
        </p:txBody>
      </p:sp>
      <p:sp>
        <p:nvSpPr>
          <p:cNvPr id="45" name="object 45"/>
          <p:cNvSpPr txBox="1"/>
          <p:nvPr/>
        </p:nvSpPr>
        <p:spPr>
          <a:xfrm>
            <a:off x="10427589" y="4669358"/>
            <a:ext cx="414655" cy="187325"/>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22.4%</a:t>
            </a:r>
            <a:endParaRPr sz="1050">
              <a:latin typeface="微软雅黑"/>
              <a:cs typeface="微软雅黑"/>
            </a:endParaRPr>
          </a:p>
        </p:txBody>
      </p:sp>
      <p:sp>
        <p:nvSpPr>
          <p:cNvPr id="46" name="object 46"/>
          <p:cNvSpPr txBox="1"/>
          <p:nvPr/>
        </p:nvSpPr>
        <p:spPr>
          <a:xfrm>
            <a:off x="9846056" y="5219191"/>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10.3%</a:t>
            </a:r>
            <a:endParaRPr sz="1050">
              <a:latin typeface="微软雅黑"/>
              <a:cs typeface="微软雅黑"/>
            </a:endParaRPr>
          </a:p>
        </p:txBody>
      </p:sp>
      <p:sp>
        <p:nvSpPr>
          <p:cNvPr id="47" name="object 47"/>
          <p:cNvSpPr txBox="1"/>
          <p:nvPr/>
        </p:nvSpPr>
        <p:spPr>
          <a:xfrm>
            <a:off x="9384918" y="5768746"/>
            <a:ext cx="33528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0.7%</a:t>
            </a:r>
            <a:endParaRPr sz="1050">
              <a:latin typeface="微软雅黑"/>
              <a:cs typeface="微软雅黑"/>
            </a:endParaRPr>
          </a:p>
        </p:txBody>
      </p:sp>
      <p:sp>
        <p:nvSpPr>
          <p:cNvPr id="48" name="object 48"/>
          <p:cNvSpPr txBox="1"/>
          <p:nvPr/>
        </p:nvSpPr>
        <p:spPr>
          <a:xfrm>
            <a:off x="9014586" y="2802127"/>
            <a:ext cx="64769"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5">
                <a:solidFill>
                  <a:srgbClr val="F6F6F6"/>
                </a:solidFill>
                <a:latin typeface="Verdana"/>
                <a:cs typeface="Verdana"/>
              </a:rPr>
              <a:t>-</a:t>
            </a:r>
            <a:r>
              <a:rPr sz="100" spc="-10">
                <a:solidFill>
                  <a:srgbClr val="F6F6F6"/>
                </a:solidFill>
                <a:latin typeface="Verdana"/>
                <a:cs typeface="Verdana"/>
              </a:rPr>
              <a:t>5</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49" name="object 49"/>
          <p:cNvSpPr txBox="1"/>
          <p:nvPr/>
        </p:nvSpPr>
        <p:spPr>
          <a:xfrm>
            <a:off x="9497948" y="2802127"/>
            <a:ext cx="6032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5</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endParaRPr sz="100">
              <a:latin typeface="Verdana"/>
              <a:cs typeface="Verdana"/>
            </a:endParaRPr>
          </a:p>
        </p:txBody>
      </p:sp>
      <p:sp>
        <p:nvSpPr>
          <p:cNvPr id="50" name="object 50"/>
          <p:cNvSpPr txBox="1"/>
          <p:nvPr/>
        </p:nvSpPr>
        <p:spPr>
          <a:xfrm>
            <a:off x="9974326" y="2802127"/>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1</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51" name="object 51"/>
          <p:cNvSpPr txBox="1"/>
          <p:nvPr/>
        </p:nvSpPr>
        <p:spPr>
          <a:xfrm>
            <a:off x="10455020" y="2802127"/>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2</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52" name="object 52"/>
          <p:cNvSpPr txBox="1"/>
          <p:nvPr/>
        </p:nvSpPr>
        <p:spPr>
          <a:xfrm>
            <a:off x="10935461" y="2802127"/>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3</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53" name="object 53"/>
          <p:cNvSpPr txBox="1"/>
          <p:nvPr/>
        </p:nvSpPr>
        <p:spPr>
          <a:xfrm>
            <a:off x="11416030" y="2802127"/>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4</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54" name="object 54"/>
          <p:cNvSpPr txBox="1"/>
          <p:nvPr/>
        </p:nvSpPr>
        <p:spPr>
          <a:xfrm>
            <a:off x="11896470" y="2802127"/>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5</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55" name="object 55"/>
          <p:cNvSpPr txBox="1"/>
          <p:nvPr/>
        </p:nvSpPr>
        <p:spPr>
          <a:xfrm>
            <a:off x="8352281" y="3010661"/>
            <a:ext cx="775335"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少于一周1次</a:t>
            </a:r>
            <a:endParaRPr sz="1050">
              <a:latin typeface="微软雅黑"/>
              <a:cs typeface="微软雅黑"/>
            </a:endParaRPr>
          </a:p>
        </p:txBody>
      </p:sp>
      <p:sp>
        <p:nvSpPr>
          <p:cNvPr id="56" name="object 56"/>
          <p:cNvSpPr txBox="1"/>
          <p:nvPr/>
        </p:nvSpPr>
        <p:spPr>
          <a:xfrm>
            <a:off x="8482965" y="3560190"/>
            <a:ext cx="644525"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一周1</a:t>
            </a:r>
            <a:r>
              <a:rPr sz="1050" spc="-5">
                <a:solidFill>
                  <a:srgbClr val="585858"/>
                </a:solidFill>
                <a:latin typeface="微软雅黑"/>
                <a:cs typeface="微软雅黑"/>
              </a:rPr>
              <a:t>-</a:t>
            </a:r>
            <a:r>
              <a:rPr sz="1050">
                <a:solidFill>
                  <a:srgbClr val="585858"/>
                </a:solidFill>
                <a:latin typeface="微软雅黑"/>
                <a:cs typeface="微软雅黑"/>
              </a:rPr>
              <a:t>2次</a:t>
            </a:r>
            <a:endParaRPr sz="1050">
              <a:latin typeface="微软雅黑"/>
              <a:cs typeface="微软雅黑"/>
            </a:endParaRPr>
          </a:p>
        </p:txBody>
      </p:sp>
      <p:sp>
        <p:nvSpPr>
          <p:cNvPr id="57" name="object 57"/>
          <p:cNvSpPr txBox="1"/>
          <p:nvPr/>
        </p:nvSpPr>
        <p:spPr>
          <a:xfrm>
            <a:off x="8482965" y="4109720"/>
            <a:ext cx="644525"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一周3</a:t>
            </a:r>
            <a:r>
              <a:rPr sz="1050" spc="-5">
                <a:solidFill>
                  <a:srgbClr val="585858"/>
                </a:solidFill>
                <a:latin typeface="微软雅黑"/>
                <a:cs typeface="微软雅黑"/>
              </a:rPr>
              <a:t>-</a:t>
            </a:r>
            <a:r>
              <a:rPr sz="1050">
                <a:solidFill>
                  <a:srgbClr val="585858"/>
                </a:solidFill>
                <a:latin typeface="微软雅黑"/>
                <a:cs typeface="微软雅黑"/>
              </a:rPr>
              <a:t>4次</a:t>
            </a:r>
            <a:endParaRPr sz="1050">
              <a:latin typeface="微软雅黑"/>
              <a:cs typeface="微软雅黑"/>
            </a:endParaRPr>
          </a:p>
        </p:txBody>
      </p:sp>
      <p:sp>
        <p:nvSpPr>
          <p:cNvPr id="58" name="object 58"/>
          <p:cNvSpPr txBox="1"/>
          <p:nvPr/>
        </p:nvSpPr>
        <p:spPr>
          <a:xfrm>
            <a:off x="8482965" y="4658690"/>
            <a:ext cx="645160" cy="187325"/>
          </a:xfrm>
          <a:prstGeom prst="rect">
            <a:avLst/>
          </a:prstGeom>
        </p:spPr>
        <p:txBody>
          <a:bodyPr vert="horz" wrap="square" lIns="0" tIns="13335" rIns="0" bIns="0" rtlCol="0">
            <a:spAutoFit/>
          </a:bodyPr>
          <a:lstStyle/>
          <a:p>
            <a:pPr marL="12700">
              <a:lnSpc>
                <a:spcPct val="100000"/>
              </a:lnSpc>
              <a:spcBef>
                <a:spcPts val="105"/>
              </a:spcBef>
            </a:pPr>
            <a:r>
              <a:rPr sz="1050">
                <a:solidFill>
                  <a:srgbClr val="585858"/>
                </a:solidFill>
                <a:latin typeface="微软雅黑"/>
                <a:cs typeface="微软雅黑"/>
              </a:rPr>
              <a:t>一周5-6</a:t>
            </a:r>
            <a:r>
              <a:rPr sz="1050" spc="5">
                <a:solidFill>
                  <a:srgbClr val="585858"/>
                </a:solidFill>
                <a:latin typeface="微软雅黑"/>
                <a:cs typeface="微软雅黑"/>
              </a:rPr>
              <a:t>次</a:t>
            </a:r>
            <a:endParaRPr sz="1050">
              <a:latin typeface="微软雅黑"/>
              <a:cs typeface="微软雅黑"/>
            </a:endParaRPr>
          </a:p>
        </p:txBody>
      </p:sp>
      <p:sp>
        <p:nvSpPr>
          <p:cNvPr id="59" name="object 59"/>
          <p:cNvSpPr txBox="1"/>
          <p:nvPr/>
        </p:nvSpPr>
        <p:spPr>
          <a:xfrm>
            <a:off x="8352281" y="5208523"/>
            <a:ext cx="775335"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一周6次以上</a:t>
            </a:r>
            <a:endParaRPr sz="1050">
              <a:latin typeface="微软雅黑"/>
              <a:cs typeface="微软雅黑"/>
            </a:endParaRPr>
          </a:p>
        </p:txBody>
      </p:sp>
      <p:sp>
        <p:nvSpPr>
          <p:cNvPr id="60" name="object 60"/>
          <p:cNvSpPr txBox="1"/>
          <p:nvPr/>
        </p:nvSpPr>
        <p:spPr>
          <a:xfrm>
            <a:off x="8030971" y="5758078"/>
            <a:ext cx="1097280"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没有运动健身</a:t>
            </a:r>
            <a:r>
              <a:rPr sz="1050" spc="-10">
                <a:solidFill>
                  <a:srgbClr val="585858"/>
                </a:solidFill>
                <a:latin typeface="微软雅黑"/>
                <a:cs typeface="微软雅黑"/>
              </a:rPr>
              <a:t>习</a:t>
            </a:r>
            <a:r>
              <a:rPr sz="1050" spc="5">
                <a:solidFill>
                  <a:srgbClr val="585858"/>
                </a:solidFill>
                <a:latin typeface="微软雅黑"/>
                <a:cs typeface="微软雅黑"/>
              </a:rPr>
              <a:t>惯</a:t>
            </a:r>
            <a:endParaRPr sz="1050">
              <a:latin typeface="微软雅黑"/>
              <a:cs typeface="微软雅黑"/>
            </a:endParaRPr>
          </a:p>
        </p:txBody>
      </p:sp>
      <p:sp>
        <p:nvSpPr>
          <p:cNvPr id="61" name="object 61"/>
          <p:cNvSpPr txBox="1"/>
          <p:nvPr/>
        </p:nvSpPr>
        <p:spPr>
          <a:xfrm>
            <a:off x="9287256" y="4012501"/>
            <a:ext cx="1902460" cy="401320"/>
          </a:xfrm>
          <a:prstGeom prst="rect">
            <a:avLst/>
          </a:prstGeom>
          <a:solidFill>
            <a:srgbClr val="B1D234"/>
          </a:solidFill>
        </p:spPr>
        <p:txBody>
          <a:bodyPr vert="horz" wrap="square" lIns="0" tIns="71120" rIns="0" bIns="0" rtlCol="0">
            <a:spAutoFit/>
          </a:bodyPr>
          <a:lstStyle/>
          <a:p>
            <a:pPr marL="127000">
              <a:lnSpc>
                <a:spcPct val="100000"/>
              </a:lnSpc>
              <a:spcBef>
                <a:spcPts val="560"/>
              </a:spcBef>
            </a:pPr>
            <a:r>
              <a:rPr sz="1050" b="1">
                <a:solidFill>
                  <a:srgbClr val="FFFFFF"/>
                </a:solidFill>
                <a:latin typeface="微软雅黑"/>
                <a:cs typeface="微软雅黑"/>
              </a:rPr>
              <a:t>TGI:105.6</a:t>
            </a:r>
            <a:endParaRPr sz="1050">
              <a:latin typeface="微软雅黑"/>
              <a:cs typeface="微软雅黑"/>
            </a:endParaRPr>
          </a:p>
        </p:txBody>
      </p:sp>
      <p:sp>
        <p:nvSpPr>
          <p:cNvPr id="62" name="object 62"/>
          <p:cNvSpPr txBox="1"/>
          <p:nvPr/>
        </p:nvSpPr>
        <p:spPr>
          <a:xfrm>
            <a:off x="9287256" y="4561141"/>
            <a:ext cx="1080770" cy="403225"/>
          </a:xfrm>
          <a:prstGeom prst="rect">
            <a:avLst/>
          </a:prstGeom>
          <a:solidFill>
            <a:srgbClr val="B1D234"/>
          </a:solidFill>
        </p:spPr>
        <p:txBody>
          <a:bodyPr vert="horz" wrap="square" lIns="0" tIns="65405" rIns="0" bIns="0" rtlCol="0">
            <a:spAutoFit/>
          </a:bodyPr>
          <a:lstStyle/>
          <a:p>
            <a:pPr marL="127000">
              <a:lnSpc>
                <a:spcPct val="100000"/>
              </a:lnSpc>
              <a:spcBef>
                <a:spcPts val="515"/>
              </a:spcBef>
            </a:pPr>
            <a:r>
              <a:rPr sz="1050" b="1">
                <a:solidFill>
                  <a:srgbClr val="FFFFFF"/>
                </a:solidFill>
                <a:latin typeface="微软雅黑"/>
                <a:cs typeface="微软雅黑"/>
              </a:rPr>
              <a:t>TGI:116.1</a:t>
            </a:r>
            <a:endParaRPr sz="1050">
              <a:latin typeface="微软雅黑"/>
              <a:cs typeface="微软雅黑"/>
            </a:endParaRPr>
          </a:p>
        </p:txBody>
      </p:sp>
      <p:sp>
        <p:nvSpPr>
          <p:cNvPr id="63" name="object 63"/>
          <p:cNvSpPr txBox="1"/>
          <p:nvPr/>
        </p:nvSpPr>
        <p:spPr>
          <a:xfrm>
            <a:off x="10341991" y="5176773"/>
            <a:ext cx="663575" cy="186690"/>
          </a:xfrm>
          <a:prstGeom prst="rect">
            <a:avLst/>
          </a:prstGeom>
        </p:spPr>
        <p:txBody>
          <a:bodyPr vert="horz" wrap="square" lIns="0" tIns="13335" rIns="0" bIns="0" rtlCol="0">
            <a:spAutoFit/>
          </a:bodyPr>
          <a:lstStyle/>
          <a:p>
            <a:pPr marL="12700">
              <a:lnSpc>
                <a:spcPct val="100000"/>
              </a:lnSpc>
              <a:spcBef>
                <a:spcPts val="105"/>
              </a:spcBef>
            </a:pPr>
            <a:r>
              <a:rPr sz="1050" b="1" spc="-5">
                <a:solidFill>
                  <a:srgbClr val="B1D234"/>
                </a:solidFill>
                <a:latin typeface="微软雅黑"/>
                <a:cs typeface="微软雅黑"/>
              </a:rPr>
              <a:t>TG</a:t>
            </a:r>
            <a:r>
              <a:rPr sz="1050" b="1">
                <a:solidFill>
                  <a:srgbClr val="B1D234"/>
                </a:solidFill>
                <a:latin typeface="微软雅黑"/>
                <a:cs typeface="微软雅黑"/>
              </a:rPr>
              <a:t>I:</a:t>
            </a:r>
            <a:r>
              <a:rPr sz="1050" b="1" spc="-5">
                <a:solidFill>
                  <a:srgbClr val="B1D234"/>
                </a:solidFill>
                <a:latin typeface="微软雅黑"/>
                <a:cs typeface="微软雅黑"/>
              </a:rPr>
              <a:t>115</a:t>
            </a:r>
            <a:r>
              <a:rPr sz="1050" b="1">
                <a:solidFill>
                  <a:srgbClr val="B1D234"/>
                </a:solidFill>
                <a:latin typeface="微软雅黑"/>
                <a:cs typeface="微软雅黑"/>
              </a:rPr>
              <a:t>.7</a:t>
            </a:r>
            <a:endParaRPr sz="1050">
              <a:latin typeface="微软雅黑"/>
              <a:cs typeface="微软雅黑"/>
            </a:endParaRPr>
          </a:p>
        </p:txBody>
      </p:sp>
      <p:sp>
        <p:nvSpPr>
          <p:cNvPr id="64" name="object 64"/>
          <p:cNvSpPr/>
          <p:nvPr/>
        </p:nvSpPr>
        <p:spPr>
          <a:xfrm>
            <a:off x="5750052" y="3346703"/>
            <a:ext cx="841375" cy="264160"/>
          </a:xfrm>
          <a:custGeom>
            <a:rect l="l" t="t" r="r" b="b"/>
            <a:pathLst>
              <a:path w="841375" h="264160">
                <a:moveTo>
                  <a:pt x="0" y="263652"/>
                </a:moveTo>
                <a:lnTo>
                  <a:pt x="841248" y="263652"/>
                </a:lnTo>
                <a:lnTo>
                  <a:pt x="841248" y="0"/>
                </a:lnTo>
                <a:lnTo>
                  <a:pt x="0" y="0"/>
                </a:lnTo>
                <a:lnTo>
                  <a:pt x="0" y="263652"/>
                </a:lnTo>
                <a:close/>
              </a:path>
            </a:pathLst>
          </a:custGeom>
          <a:solidFill>
            <a:srgbClr val="B1D234"/>
          </a:solidFill>
        </p:spPr>
        <p:txBody>
          <a:bodyPr wrap="square" lIns="0" tIns="0" rIns="0" bIns="0" rtlCol="0"/>
          <a:lstStyle/>
          <a:p/>
        </p:txBody>
      </p:sp>
      <p:sp>
        <p:nvSpPr>
          <p:cNvPr id="65" name="object 65"/>
          <p:cNvSpPr/>
          <p:nvPr/>
        </p:nvSpPr>
        <p:spPr>
          <a:xfrm>
            <a:off x="5750052" y="3346703"/>
            <a:ext cx="841375" cy="264160"/>
          </a:xfrm>
          <a:custGeom>
            <a:rect l="l" t="t" r="r" b="b"/>
            <a:pathLst>
              <a:path w="841375" h="264160">
                <a:moveTo>
                  <a:pt x="0" y="263652"/>
                </a:moveTo>
                <a:lnTo>
                  <a:pt x="841248" y="263652"/>
                </a:lnTo>
                <a:lnTo>
                  <a:pt x="841248" y="0"/>
                </a:lnTo>
                <a:lnTo>
                  <a:pt x="0" y="0"/>
                </a:lnTo>
                <a:lnTo>
                  <a:pt x="0" y="263652"/>
                </a:lnTo>
                <a:close/>
              </a:path>
            </a:pathLst>
          </a:custGeom>
          <a:ln w="9524">
            <a:solidFill>
              <a:srgbClr val="B1D234"/>
            </a:solidFill>
          </a:ln>
        </p:spPr>
        <p:txBody>
          <a:bodyPr wrap="square" lIns="0" tIns="0" rIns="0" bIns="0" rtlCol="0"/>
          <a:lstStyle/>
          <a:p/>
        </p:txBody>
      </p:sp>
      <p:sp>
        <p:nvSpPr>
          <p:cNvPr id="66" name="object 66"/>
          <p:cNvSpPr/>
          <p:nvPr/>
        </p:nvSpPr>
        <p:spPr>
          <a:xfrm>
            <a:off x="5750052" y="3715511"/>
            <a:ext cx="160020" cy="264160"/>
          </a:xfrm>
          <a:custGeom>
            <a:rect l="l" t="t" r="r" b="b"/>
            <a:pathLst>
              <a:path w="160020" h="264160">
                <a:moveTo>
                  <a:pt x="0" y="263651"/>
                </a:moveTo>
                <a:lnTo>
                  <a:pt x="160020" y="263651"/>
                </a:lnTo>
                <a:lnTo>
                  <a:pt x="160020" y="0"/>
                </a:lnTo>
                <a:lnTo>
                  <a:pt x="0" y="0"/>
                </a:lnTo>
                <a:lnTo>
                  <a:pt x="0" y="263651"/>
                </a:lnTo>
                <a:close/>
              </a:path>
            </a:pathLst>
          </a:custGeom>
          <a:solidFill>
            <a:srgbClr val="B1D234"/>
          </a:solidFill>
        </p:spPr>
        <p:txBody>
          <a:bodyPr wrap="square" lIns="0" tIns="0" rIns="0" bIns="0" rtlCol="0"/>
          <a:lstStyle/>
          <a:p/>
        </p:txBody>
      </p:sp>
      <p:sp>
        <p:nvSpPr>
          <p:cNvPr id="67" name="object 67"/>
          <p:cNvSpPr/>
          <p:nvPr/>
        </p:nvSpPr>
        <p:spPr>
          <a:xfrm>
            <a:off x="5750052" y="3715511"/>
            <a:ext cx="160020" cy="264160"/>
          </a:xfrm>
          <a:custGeom>
            <a:rect l="l" t="t" r="r" b="b"/>
            <a:pathLst>
              <a:path w="160020" h="264160">
                <a:moveTo>
                  <a:pt x="0" y="263651"/>
                </a:moveTo>
                <a:lnTo>
                  <a:pt x="160020" y="263651"/>
                </a:lnTo>
                <a:lnTo>
                  <a:pt x="160020" y="0"/>
                </a:lnTo>
                <a:lnTo>
                  <a:pt x="0" y="0"/>
                </a:lnTo>
                <a:lnTo>
                  <a:pt x="0" y="263651"/>
                </a:lnTo>
                <a:close/>
              </a:path>
            </a:pathLst>
          </a:custGeom>
          <a:ln w="9525">
            <a:solidFill>
              <a:srgbClr val="B1D234"/>
            </a:solidFill>
          </a:ln>
        </p:spPr>
        <p:txBody>
          <a:bodyPr wrap="square" lIns="0" tIns="0" rIns="0" bIns="0" rtlCol="0"/>
          <a:lstStyle/>
          <a:p/>
        </p:txBody>
      </p:sp>
      <p:sp>
        <p:nvSpPr>
          <p:cNvPr id="68" name="object 68"/>
          <p:cNvSpPr/>
          <p:nvPr/>
        </p:nvSpPr>
        <p:spPr>
          <a:xfrm flipH="1">
            <a:off x="5766815" y="4085844"/>
            <a:ext cx="0" cy="264160"/>
          </a:xfrm>
          <a:custGeom>
            <a:rect l="l" t="t" r="r" b="b"/>
            <a:pathLst>
              <a:path h="264160">
                <a:moveTo>
                  <a:pt x="0" y="0"/>
                </a:moveTo>
                <a:lnTo>
                  <a:pt x="0" y="263651"/>
                </a:lnTo>
              </a:path>
            </a:pathLst>
          </a:custGeom>
          <a:ln w="33527">
            <a:solidFill>
              <a:srgbClr val="B1D234"/>
            </a:solidFill>
          </a:ln>
        </p:spPr>
        <p:txBody>
          <a:bodyPr wrap="square" lIns="0" tIns="0" rIns="0" bIns="0" rtlCol="0"/>
          <a:lstStyle/>
          <a:p/>
        </p:txBody>
      </p:sp>
      <p:sp>
        <p:nvSpPr>
          <p:cNvPr id="69" name="object 69"/>
          <p:cNvSpPr/>
          <p:nvPr/>
        </p:nvSpPr>
        <p:spPr>
          <a:xfrm>
            <a:off x="5750052" y="4085844"/>
            <a:ext cx="33655" cy="264160"/>
          </a:xfrm>
          <a:custGeom>
            <a:rect l="l" t="t" r="r" b="b"/>
            <a:pathLst>
              <a:path w="33654" h="264160">
                <a:moveTo>
                  <a:pt x="0" y="263651"/>
                </a:moveTo>
                <a:lnTo>
                  <a:pt x="33527" y="263651"/>
                </a:lnTo>
                <a:lnTo>
                  <a:pt x="33527" y="0"/>
                </a:lnTo>
                <a:lnTo>
                  <a:pt x="0" y="0"/>
                </a:lnTo>
                <a:lnTo>
                  <a:pt x="0" y="263651"/>
                </a:lnTo>
                <a:close/>
              </a:path>
            </a:pathLst>
          </a:custGeom>
          <a:ln w="9525">
            <a:solidFill>
              <a:srgbClr val="B1D234"/>
            </a:solidFill>
          </a:ln>
        </p:spPr>
        <p:txBody>
          <a:bodyPr wrap="square" lIns="0" tIns="0" rIns="0" bIns="0" rtlCol="0"/>
          <a:lstStyle/>
          <a:p/>
        </p:txBody>
      </p:sp>
      <p:sp>
        <p:nvSpPr>
          <p:cNvPr id="70" name="object 70"/>
          <p:cNvSpPr/>
          <p:nvPr/>
        </p:nvSpPr>
        <p:spPr>
          <a:xfrm flipH="1">
            <a:off x="5750052" y="2924555"/>
            <a:ext cx="0" cy="1847214"/>
          </a:xfrm>
          <a:custGeom>
            <a:rect l="l" t="t" r="r" b="b"/>
            <a:pathLst>
              <a:path h="1847214">
                <a:moveTo>
                  <a:pt x="0" y="0"/>
                </a:moveTo>
                <a:lnTo>
                  <a:pt x="0" y="1847088"/>
                </a:lnTo>
              </a:path>
            </a:pathLst>
          </a:custGeom>
          <a:ln w="9525">
            <a:solidFill>
              <a:srgbClr val="D9D9D9"/>
            </a:solidFill>
          </a:ln>
        </p:spPr>
        <p:txBody>
          <a:bodyPr wrap="square" lIns="0" tIns="0" rIns="0" bIns="0" rtlCol="0"/>
          <a:lstStyle/>
          <a:p/>
        </p:txBody>
      </p:sp>
      <p:sp>
        <p:nvSpPr>
          <p:cNvPr id="71" name="object 71"/>
          <p:cNvSpPr txBox="1"/>
          <p:nvPr/>
        </p:nvSpPr>
        <p:spPr>
          <a:xfrm>
            <a:off x="7444231" y="3016758"/>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61.2%</a:t>
            </a:r>
            <a:endParaRPr sz="1050">
              <a:latin typeface="微软雅黑"/>
              <a:cs typeface="微软雅黑"/>
            </a:endParaRPr>
          </a:p>
        </p:txBody>
      </p:sp>
      <p:sp>
        <p:nvSpPr>
          <p:cNvPr id="72" name="object 72"/>
          <p:cNvSpPr txBox="1"/>
          <p:nvPr/>
        </p:nvSpPr>
        <p:spPr>
          <a:xfrm>
            <a:off x="6655689" y="3386073"/>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31.6%</a:t>
            </a:r>
            <a:endParaRPr sz="1050">
              <a:latin typeface="微软雅黑"/>
              <a:cs typeface="微软雅黑"/>
            </a:endParaRPr>
          </a:p>
        </p:txBody>
      </p:sp>
      <p:sp>
        <p:nvSpPr>
          <p:cNvPr id="73" name="object 73"/>
          <p:cNvSpPr txBox="1"/>
          <p:nvPr/>
        </p:nvSpPr>
        <p:spPr>
          <a:xfrm>
            <a:off x="5973571" y="3755263"/>
            <a:ext cx="33528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6.0%</a:t>
            </a:r>
            <a:endParaRPr sz="1050">
              <a:latin typeface="微软雅黑"/>
              <a:cs typeface="微软雅黑"/>
            </a:endParaRPr>
          </a:p>
        </p:txBody>
      </p:sp>
      <p:sp>
        <p:nvSpPr>
          <p:cNvPr id="74" name="object 74"/>
          <p:cNvSpPr txBox="1"/>
          <p:nvPr/>
        </p:nvSpPr>
        <p:spPr>
          <a:xfrm>
            <a:off x="5848350" y="4124705"/>
            <a:ext cx="33528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1.3%</a:t>
            </a:r>
            <a:endParaRPr sz="1050">
              <a:latin typeface="微软雅黑"/>
              <a:cs typeface="微软雅黑"/>
            </a:endParaRPr>
          </a:p>
        </p:txBody>
      </p:sp>
      <p:sp>
        <p:nvSpPr>
          <p:cNvPr id="75" name="object 75"/>
          <p:cNvSpPr txBox="1"/>
          <p:nvPr/>
        </p:nvSpPr>
        <p:spPr>
          <a:xfrm>
            <a:off x="5813805" y="4493767"/>
            <a:ext cx="33528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0.0%</a:t>
            </a:r>
            <a:endParaRPr sz="1050">
              <a:latin typeface="微软雅黑"/>
              <a:cs typeface="微软雅黑"/>
            </a:endParaRPr>
          </a:p>
        </p:txBody>
      </p:sp>
      <p:sp>
        <p:nvSpPr>
          <p:cNvPr id="76" name="object 76"/>
          <p:cNvSpPr txBox="1"/>
          <p:nvPr/>
        </p:nvSpPr>
        <p:spPr>
          <a:xfrm>
            <a:off x="5720334" y="2887725"/>
            <a:ext cx="6032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0</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endParaRPr sz="100">
              <a:latin typeface="Verdana"/>
              <a:cs typeface="Verdana"/>
            </a:endParaRPr>
          </a:p>
        </p:txBody>
      </p:sp>
      <p:sp>
        <p:nvSpPr>
          <p:cNvPr id="77" name="object 77"/>
          <p:cNvSpPr txBox="1"/>
          <p:nvPr/>
        </p:nvSpPr>
        <p:spPr>
          <a:xfrm>
            <a:off x="5982715" y="2887725"/>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1</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78" name="object 78"/>
          <p:cNvSpPr txBox="1"/>
          <p:nvPr/>
        </p:nvSpPr>
        <p:spPr>
          <a:xfrm>
            <a:off x="6249161" y="2887725"/>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2</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79" name="object 79"/>
          <p:cNvSpPr txBox="1"/>
          <p:nvPr/>
        </p:nvSpPr>
        <p:spPr>
          <a:xfrm>
            <a:off x="6515481" y="2887725"/>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3</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80" name="object 80"/>
          <p:cNvSpPr txBox="1"/>
          <p:nvPr/>
        </p:nvSpPr>
        <p:spPr>
          <a:xfrm>
            <a:off x="6782181" y="2887725"/>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4</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81" name="object 81"/>
          <p:cNvSpPr txBox="1"/>
          <p:nvPr/>
        </p:nvSpPr>
        <p:spPr>
          <a:xfrm>
            <a:off x="7048627" y="2887725"/>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5</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82" name="object 82"/>
          <p:cNvSpPr txBox="1"/>
          <p:nvPr/>
        </p:nvSpPr>
        <p:spPr>
          <a:xfrm>
            <a:off x="7314945" y="2887725"/>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6</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83" name="object 83"/>
          <p:cNvSpPr txBox="1"/>
          <p:nvPr/>
        </p:nvSpPr>
        <p:spPr>
          <a:xfrm>
            <a:off x="7581392" y="2887725"/>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7</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84" name="object 84"/>
          <p:cNvSpPr txBox="1"/>
          <p:nvPr/>
        </p:nvSpPr>
        <p:spPr>
          <a:xfrm>
            <a:off x="7847838" y="2887725"/>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8</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85" name="object 85"/>
          <p:cNvSpPr txBox="1"/>
          <p:nvPr/>
        </p:nvSpPr>
        <p:spPr>
          <a:xfrm>
            <a:off x="8114156" y="2887725"/>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9</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86" name="object 86"/>
          <p:cNvSpPr txBox="1"/>
          <p:nvPr/>
        </p:nvSpPr>
        <p:spPr>
          <a:xfrm>
            <a:off x="8376666" y="2887725"/>
            <a:ext cx="7556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1</a:t>
            </a:r>
            <a:r>
              <a:rPr sz="100" spc="5">
                <a:solidFill>
                  <a:srgbClr val="F6F6F6"/>
                </a:solidFill>
                <a:latin typeface="Verdana"/>
                <a:cs typeface="Verdana"/>
              </a:rPr>
              <a:t>0</a:t>
            </a:r>
            <a:r>
              <a:rPr sz="100" spc="-10">
                <a:solidFill>
                  <a:srgbClr val="F6F6F6"/>
                </a:solidFill>
                <a:latin typeface="Verdana"/>
                <a:cs typeface="Verdana"/>
              </a:rPr>
              <a:t>0</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87" name="object 87"/>
          <p:cNvSpPr txBox="1"/>
          <p:nvPr/>
        </p:nvSpPr>
        <p:spPr>
          <a:xfrm>
            <a:off x="5067046" y="3006090"/>
            <a:ext cx="561975"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很有必要</a:t>
            </a:r>
            <a:endParaRPr sz="1050">
              <a:latin typeface="微软雅黑"/>
              <a:cs typeface="微软雅黑"/>
            </a:endParaRPr>
          </a:p>
        </p:txBody>
      </p:sp>
      <p:sp>
        <p:nvSpPr>
          <p:cNvPr id="88" name="object 88"/>
          <p:cNvSpPr txBox="1"/>
          <p:nvPr/>
        </p:nvSpPr>
        <p:spPr>
          <a:xfrm>
            <a:off x="5200903" y="3375405"/>
            <a:ext cx="427990"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有必要</a:t>
            </a:r>
            <a:endParaRPr sz="1050">
              <a:latin typeface="微软雅黑"/>
              <a:cs typeface="微软雅黑"/>
            </a:endParaRPr>
          </a:p>
        </p:txBody>
      </p:sp>
      <p:sp>
        <p:nvSpPr>
          <p:cNvPr id="89" name="object 89"/>
          <p:cNvSpPr txBox="1"/>
          <p:nvPr/>
        </p:nvSpPr>
        <p:spPr>
          <a:xfrm>
            <a:off x="5334380" y="3744595"/>
            <a:ext cx="294005"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一般</a:t>
            </a:r>
            <a:endParaRPr sz="1050">
              <a:latin typeface="微软雅黑"/>
              <a:cs typeface="微软雅黑"/>
            </a:endParaRPr>
          </a:p>
        </p:txBody>
      </p:sp>
      <p:sp>
        <p:nvSpPr>
          <p:cNvPr id="90" name="object 90"/>
          <p:cNvSpPr txBox="1"/>
          <p:nvPr/>
        </p:nvSpPr>
        <p:spPr>
          <a:xfrm>
            <a:off x="4933315" y="4114038"/>
            <a:ext cx="695960"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没什么必要</a:t>
            </a:r>
            <a:endParaRPr sz="1050">
              <a:latin typeface="微软雅黑"/>
              <a:cs typeface="微软雅黑"/>
            </a:endParaRPr>
          </a:p>
        </p:txBody>
      </p:sp>
      <p:sp>
        <p:nvSpPr>
          <p:cNvPr id="91" name="object 91"/>
          <p:cNvSpPr txBox="1"/>
          <p:nvPr/>
        </p:nvSpPr>
        <p:spPr>
          <a:xfrm>
            <a:off x="5067046" y="4483100"/>
            <a:ext cx="561975"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很没必要</a:t>
            </a:r>
            <a:endParaRPr sz="1050">
              <a:latin typeface="微软雅黑"/>
              <a:cs typeface="微软雅黑"/>
            </a:endParaRPr>
          </a:p>
        </p:txBody>
      </p:sp>
      <p:sp>
        <p:nvSpPr>
          <p:cNvPr id="92" name="object 92"/>
          <p:cNvSpPr txBox="1"/>
          <p:nvPr/>
        </p:nvSpPr>
        <p:spPr>
          <a:xfrm>
            <a:off x="5745289" y="2973133"/>
            <a:ext cx="1638935" cy="273685"/>
          </a:xfrm>
          <a:prstGeom prst="rect">
            <a:avLst/>
          </a:prstGeom>
          <a:solidFill>
            <a:srgbClr val="B1D234"/>
          </a:solidFill>
        </p:spPr>
        <p:txBody>
          <a:bodyPr vert="horz" wrap="square" lIns="0" tIns="57785" rIns="0" bIns="0" rtlCol="0">
            <a:spAutoFit/>
          </a:bodyPr>
          <a:lstStyle/>
          <a:p>
            <a:pPr marL="125095">
              <a:lnSpc>
                <a:spcPct val="100000"/>
              </a:lnSpc>
              <a:spcBef>
                <a:spcPts val="455"/>
              </a:spcBef>
            </a:pPr>
            <a:r>
              <a:rPr sz="1050" b="1">
                <a:solidFill>
                  <a:srgbClr val="FFFFFF"/>
                </a:solidFill>
                <a:latin typeface="微软雅黑"/>
                <a:cs typeface="微软雅黑"/>
              </a:rPr>
              <a:t>TGI:106.6</a:t>
            </a:r>
            <a:endParaRPr sz="1050">
              <a:latin typeface="微软雅黑"/>
              <a:cs typeface="微软雅黑"/>
            </a:endParaRPr>
          </a:p>
        </p:txBody>
      </p:sp>
      <p:sp>
        <p:nvSpPr>
          <p:cNvPr id="93" name="object 93"/>
          <p:cNvSpPr txBox="1"/>
          <p:nvPr/>
        </p:nvSpPr>
        <p:spPr>
          <a:xfrm>
            <a:off x="5376164" y="2427224"/>
            <a:ext cx="1452245" cy="239395"/>
          </a:xfrm>
          <a:prstGeom prst="rect">
            <a:avLst/>
          </a:prstGeom>
        </p:spPr>
        <p:txBody>
          <a:bodyPr vert="horz" wrap="square" lIns="0" tIns="13335" rIns="0" bIns="0" rtlCol="0">
            <a:spAutoFit/>
          </a:bodyPr>
          <a:lstStyle/>
          <a:p>
            <a:pPr marL="12700">
              <a:lnSpc>
                <a:spcPct val="100000"/>
              </a:lnSpc>
              <a:spcBef>
                <a:spcPts val="105"/>
              </a:spcBef>
            </a:pPr>
            <a:r>
              <a:rPr sz="1400" b="1">
                <a:solidFill>
                  <a:srgbClr val="404040"/>
                </a:solidFill>
                <a:latin typeface="微软雅黑"/>
                <a:cs typeface="微软雅黑"/>
              </a:rPr>
              <a:t>日常私处护理态度</a:t>
            </a:r>
            <a:endParaRPr sz="1400">
              <a:latin typeface="微软雅黑"/>
              <a:cs typeface="微软雅黑"/>
            </a:endParaRPr>
          </a:p>
        </p:txBody>
      </p:sp>
      <p:sp>
        <p:nvSpPr>
          <p:cNvPr id="94" name="object 94"/>
          <p:cNvSpPr txBox="1"/>
          <p:nvPr/>
        </p:nvSpPr>
        <p:spPr>
          <a:xfrm>
            <a:off x="6797802" y="5102478"/>
            <a:ext cx="748030" cy="490855"/>
          </a:xfrm>
          <a:prstGeom prst="rect">
            <a:avLst/>
          </a:prstGeom>
        </p:spPr>
        <p:txBody>
          <a:bodyPr vert="horz" wrap="square" lIns="0" tIns="12700" rIns="0" bIns="0" rtlCol="0">
            <a:spAutoFit/>
          </a:bodyPr>
          <a:lstStyle/>
          <a:p>
            <a:pPr marL="12700">
              <a:lnSpc>
                <a:spcPct val="100000"/>
              </a:lnSpc>
              <a:spcBef>
                <a:spcPts val="100"/>
              </a:spcBef>
            </a:pPr>
            <a:r>
              <a:rPr sz="1200">
                <a:solidFill>
                  <a:srgbClr val="585858"/>
                </a:solidFill>
                <a:latin typeface="微软雅黑"/>
                <a:cs typeface="微软雅黑"/>
              </a:rPr>
              <a:t>预防</a:t>
            </a:r>
            <a:r>
              <a:rPr sz="1200" spc="-5">
                <a:solidFill>
                  <a:srgbClr val="585858"/>
                </a:solidFill>
                <a:latin typeface="微软雅黑"/>
                <a:cs typeface="微软雅黑"/>
              </a:rPr>
              <a:t>&gt;</a:t>
            </a:r>
            <a:r>
              <a:rPr sz="1200">
                <a:solidFill>
                  <a:srgbClr val="585858"/>
                </a:solidFill>
                <a:latin typeface="微软雅黑"/>
                <a:cs typeface="微软雅黑"/>
              </a:rPr>
              <a:t>治疗</a:t>
            </a:r>
            <a:endParaRPr sz="1200">
              <a:latin typeface="微软雅黑"/>
              <a:cs typeface="微软雅黑"/>
            </a:endParaRPr>
          </a:p>
          <a:p>
            <a:pPr marL="63500">
              <a:lnSpc>
                <a:spcPct val="100000"/>
              </a:lnSpc>
              <a:spcBef>
                <a:spcPts val="960"/>
              </a:spcBef>
            </a:pPr>
            <a:r>
              <a:rPr sz="1050" b="1">
                <a:solidFill>
                  <a:srgbClr val="B1D234"/>
                </a:solidFill>
                <a:latin typeface="微软雅黑"/>
                <a:cs typeface="微软雅黑"/>
              </a:rPr>
              <a:t>TGI:101.2</a:t>
            </a:r>
            <a:endParaRPr sz="1050">
              <a:latin typeface="微软雅黑"/>
              <a:cs typeface="微软雅黑"/>
            </a:endParaRPr>
          </a:p>
        </p:txBody>
      </p:sp>
      <p:sp>
        <p:nvSpPr>
          <p:cNvPr id="95" name="object 95"/>
          <p:cNvSpPr txBox="1"/>
          <p:nvPr/>
        </p:nvSpPr>
        <p:spPr>
          <a:xfrm>
            <a:off x="5903467" y="5409691"/>
            <a:ext cx="647700" cy="269240"/>
          </a:xfrm>
          <a:prstGeom prst="rect">
            <a:avLst/>
          </a:prstGeom>
        </p:spPr>
        <p:txBody>
          <a:bodyPr vert="horz" wrap="square" lIns="0" tIns="12065" rIns="0" bIns="0" rtlCol="0">
            <a:spAutoFit/>
          </a:bodyPr>
          <a:lstStyle/>
          <a:p>
            <a:pPr marL="12700">
              <a:lnSpc>
                <a:spcPct val="100000"/>
              </a:lnSpc>
              <a:spcBef>
                <a:spcPts val="95"/>
              </a:spcBef>
            </a:pPr>
            <a:r>
              <a:rPr sz="1600" b="1" spc="-5">
                <a:solidFill>
                  <a:srgbClr val="B1D234"/>
                </a:solidFill>
                <a:latin typeface="微软雅黑"/>
                <a:cs typeface="微软雅黑"/>
              </a:rPr>
              <a:t>85</a:t>
            </a:r>
            <a:r>
              <a:rPr sz="1600" b="1" spc="-10">
                <a:solidFill>
                  <a:srgbClr val="B1D234"/>
                </a:solidFill>
                <a:latin typeface="微软雅黑"/>
                <a:cs typeface="微软雅黑"/>
              </a:rPr>
              <a:t>.</a:t>
            </a:r>
            <a:r>
              <a:rPr sz="1600" b="1" spc="-5">
                <a:solidFill>
                  <a:srgbClr val="B1D234"/>
                </a:solidFill>
                <a:latin typeface="微软雅黑"/>
                <a:cs typeface="微软雅黑"/>
              </a:rPr>
              <a:t>2%</a:t>
            </a:r>
            <a:endParaRPr sz="1600">
              <a:latin typeface="微软雅黑"/>
              <a:cs typeface="微软雅黑"/>
            </a:endParaRPr>
          </a:p>
        </p:txBody>
      </p:sp>
      <p:sp>
        <p:nvSpPr>
          <p:cNvPr id="96" name="object 96"/>
          <p:cNvSpPr/>
          <p:nvPr/>
        </p:nvSpPr>
        <p:spPr>
          <a:xfrm>
            <a:off x="9144" y="626363"/>
            <a:ext cx="297180" cy="792480"/>
          </a:xfrm>
          <a:custGeom>
            <a:rect l="l" t="t" r="r" b="b"/>
            <a:pathLst>
              <a:path w="297180" h="792480">
                <a:moveTo>
                  <a:pt x="247650" y="0"/>
                </a:moveTo>
                <a:lnTo>
                  <a:pt x="0" y="0"/>
                </a:lnTo>
                <a:lnTo>
                  <a:pt x="0" y="792480"/>
                </a:lnTo>
                <a:lnTo>
                  <a:pt x="247650" y="792480"/>
                </a:lnTo>
                <a:lnTo>
                  <a:pt x="266929" y="788580"/>
                </a:lnTo>
                <a:lnTo>
                  <a:pt x="282673" y="777954"/>
                </a:lnTo>
                <a:lnTo>
                  <a:pt x="293287" y="762208"/>
                </a:lnTo>
                <a:lnTo>
                  <a:pt x="297180" y="742950"/>
                </a:lnTo>
                <a:lnTo>
                  <a:pt x="297180" y="49530"/>
                </a:lnTo>
                <a:lnTo>
                  <a:pt x="293287" y="30271"/>
                </a:lnTo>
                <a:lnTo>
                  <a:pt x="282673" y="14525"/>
                </a:lnTo>
                <a:lnTo>
                  <a:pt x="266929" y="3899"/>
                </a:lnTo>
                <a:lnTo>
                  <a:pt x="247650" y="0"/>
                </a:lnTo>
                <a:close/>
              </a:path>
            </a:pathLst>
          </a:custGeom>
          <a:solidFill>
            <a:srgbClr val="8AC53E"/>
          </a:solidFill>
        </p:spPr>
        <p:txBody>
          <a:bodyPr wrap="square" lIns="0" tIns="0" rIns="0" bIns="0" rtlCol="0"/>
          <a:lstStyle/>
          <a:p/>
        </p:txBody>
      </p:sp>
      <p:sp>
        <p:nvSpPr>
          <p:cNvPr id="97" name="object 97"/>
          <p:cNvSpPr txBox="1"/>
          <p:nvPr/>
        </p:nvSpPr>
        <p:spPr>
          <a:xfrm>
            <a:off x="80568" y="724916"/>
            <a:ext cx="152400" cy="635000"/>
          </a:xfrm>
          <a:prstGeom prst="rect">
            <a:avLst/>
          </a:prstGeom>
        </p:spPr>
        <p:txBody>
          <a:bodyPr vert="horz" wrap="square" lIns="0" tIns="12065" rIns="0" bIns="0" rtlCol="0">
            <a:spAutoFit/>
          </a:bodyPr>
          <a:lstStyle/>
          <a:p>
            <a:pPr marL="12700" marR="5080" algn="just">
              <a:lnSpc>
                <a:spcPct val="100000"/>
              </a:lnSpc>
              <a:spcBef>
                <a:spcPts val="95"/>
              </a:spcBef>
            </a:pPr>
            <a:r>
              <a:rPr sz="1000" b="1" spc="-5">
                <a:solidFill>
                  <a:srgbClr val="FFFFFF"/>
                </a:solidFill>
                <a:latin typeface="微软雅黑"/>
                <a:cs typeface="微软雅黑"/>
              </a:rPr>
              <a:t>用 户 画 像</a:t>
            </a:r>
            <a:endParaRPr sz="1000">
              <a:latin typeface="微软雅黑"/>
              <a:cs typeface="微软雅黑"/>
            </a:endParaRPr>
          </a:p>
        </p:txBody>
      </p:sp>
      <p:sp>
        <p:nvSpPr>
          <p:cNvPr id="98" name="object 98"/>
          <p:cNvSpPr/>
          <p:nvPr/>
        </p:nvSpPr>
        <p:spPr>
          <a:xfrm>
            <a:off x="6095" y="1434083"/>
            <a:ext cx="297180" cy="792480"/>
          </a:xfrm>
          <a:custGeom>
            <a:rect l="l" t="t" r="r" b="b"/>
            <a:pathLst>
              <a:path w="297180" h="792480">
                <a:moveTo>
                  <a:pt x="247650" y="0"/>
                </a:moveTo>
                <a:lnTo>
                  <a:pt x="0" y="0"/>
                </a:lnTo>
                <a:lnTo>
                  <a:pt x="0" y="792479"/>
                </a:lnTo>
                <a:lnTo>
                  <a:pt x="247650" y="792479"/>
                </a:lnTo>
                <a:lnTo>
                  <a:pt x="266929" y="788580"/>
                </a:lnTo>
                <a:lnTo>
                  <a:pt x="282673" y="777954"/>
                </a:lnTo>
                <a:lnTo>
                  <a:pt x="293287" y="762208"/>
                </a:lnTo>
                <a:lnTo>
                  <a:pt x="297180" y="742950"/>
                </a:lnTo>
                <a:lnTo>
                  <a:pt x="297180" y="49529"/>
                </a:lnTo>
                <a:lnTo>
                  <a:pt x="293287" y="30271"/>
                </a:lnTo>
                <a:lnTo>
                  <a:pt x="282673" y="14525"/>
                </a:lnTo>
                <a:lnTo>
                  <a:pt x="266929" y="3899"/>
                </a:lnTo>
                <a:lnTo>
                  <a:pt x="247650" y="0"/>
                </a:lnTo>
                <a:close/>
              </a:path>
            </a:pathLst>
          </a:custGeom>
          <a:solidFill>
            <a:srgbClr val="D9D9D9"/>
          </a:solidFill>
        </p:spPr>
        <p:txBody>
          <a:bodyPr wrap="square" lIns="0" tIns="0" rIns="0" bIns="0" rtlCol="0"/>
          <a:lstStyle/>
          <a:p/>
        </p:txBody>
      </p:sp>
      <p:sp>
        <p:nvSpPr>
          <p:cNvPr id="99" name="object 99"/>
          <p:cNvSpPr txBox="1"/>
          <p:nvPr/>
        </p:nvSpPr>
        <p:spPr>
          <a:xfrm>
            <a:off x="73253" y="1512823"/>
            <a:ext cx="152400" cy="635000"/>
          </a:xfrm>
          <a:prstGeom prst="rect">
            <a:avLst/>
          </a:prstGeom>
        </p:spPr>
        <p:txBody>
          <a:bodyPr vert="horz" wrap="square" lIns="0" tIns="12065" rIns="0" bIns="0" rtlCol="0">
            <a:spAutoFit/>
          </a:bodyPr>
          <a:lstStyle/>
          <a:p>
            <a:pPr marL="12700" marR="5080" algn="just">
              <a:lnSpc>
                <a:spcPct val="100000"/>
              </a:lnSpc>
              <a:spcBef>
                <a:spcPts val="95"/>
              </a:spcBef>
            </a:pPr>
            <a:r>
              <a:rPr sz="1000" b="1" spc="-5">
                <a:solidFill>
                  <a:srgbClr val="FFFFFF"/>
                </a:solidFill>
                <a:latin typeface="微软雅黑"/>
                <a:cs typeface="微软雅黑"/>
              </a:rPr>
              <a:t>使 用 行 为</a:t>
            </a:r>
            <a:endParaRPr sz="1000">
              <a:latin typeface="微软雅黑"/>
              <a:cs typeface="微软雅黑"/>
            </a:endParaRPr>
          </a:p>
        </p:txBody>
      </p:sp>
      <p:sp>
        <p:nvSpPr>
          <p:cNvPr id="100" name="object 100"/>
          <p:cNvSpPr/>
          <p:nvPr/>
        </p:nvSpPr>
        <p:spPr>
          <a:xfrm>
            <a:off x="13716" y="2250948"/>
            <a:ext cx="297180" cy="791210"/>
          </a:xfrm>
          <a:custGeom>
            <a:rect l="l" t="t" r="r" b="b"/>
            <a:pathLst>
              <a:path w="297180" h="791210">
                <a:moveTo>
                  <a:pt x="247650" y="0"/>
                </a:moveTo>
                <a:lnTo>
                  <a:pt x="0" y="0"/>
                </a:lnTo>
                <a:lnTo>
                  <a:pt x="0" y="790955"/>
                </a:lnTo>
                <a:lnTo>
                  <a:pt x="247650" y="790955"/>
                </a:lnTo>
                <a:lnTo>
                  <a:pt x="266929" y="787056"/>
                </a:lnTo>
                <a:lnTo>
                  <a:pt x="282673" y="776430"/>
                </a:lnTo>
                <a:lnTo>
                  <a:pt x="293287" y="760684"/>
                </a:lnTo>
                <a:lnTo>
                  <a:pt x="297180" y="741426"/>
                </a:lnTo>
                <a:lnTo>
                  <a:pt x="297180" y="49529"/>
                </a:lnTo>
                <a:lnTo>
                  <a:pt x="293287" y="30271"/>
                </a:lnTo>
                <a:lnTo>
                  <a:pt x="282673" y="14525"/>
                </a:lnTo>
                <a:lnTo>
                  <a:pt x="266929" y="3899"/>
                </a:lnTo>
                <a:lnTo>
                  <a:pt x="247650" y="0"/>
                </a:lnTo>
                <a:close/>
              </a:path>
            </a:pathLst>
          </a:custGeom>
          <a:solidFill>
            <a:srgbClr val="D9D9D9"/>
          </a:solidFill>
        </p:spPr>
        <p:txBody>
          <a:bodyPr wrap="square" lIns="0" tIns="0" rIns="0" bIns="0" rtlCol="0"/>
          <a:lstStyle/>
          <a:p/>
        </p:txBody>
      </p:sp>
      <p:sp>
        <p:nvSpPr>
          <p:cNvPr id="101" name="object 101"/>
          <p:cNvSpPr txBox="1"/>
          <p:nvPr/>
        </p:nvSpPr>
        <p:spPr>
          <a:xfrm>
            <a:off x="68681" y="2329687"/>
            <a:ext cx="152400" cy="635000"/>
          </a:xfrm>
          <a:prstGeom prst="rect">
            <a:avLst/>
          </a:prstGeom>
        </p:spPr>
        <p:txBody>
          <a:bodyPr vert="horz" wrap="square" lIns="0" tIns="12065" rIns="0" bIns="0" rtlCol="0">
            <a:spAutoFit/>
          </a:bodyPr>
          <a:lstStyle/>
          <a:p>
            <a:pPr marL="12700" marR="5080" algn="just">
              <a:lnSpc>
                <a:spcPct val="100000"/>
              </a:lnSpc>
              <a:spcBef>
                <a:spcPts val="95"/>
              </a:spcBef>
            </a:pPr>
            <a:r>
              <a:rPr sz="1000" b="1" spc="-5">
                <a:solidFill>
                  <a:srgbClr val="FFFFFF"/>
                </a:solidFill>
                <a:latin typeface="微软雅黑"/>
                <a:cs typeface="微软雅黑"/>
              </a:rPr>
              <a:t>消 费 行 为</a:t>
            </a:r>
            <a:endParaRPr sz="1000">
              <a:latin typeface="微软雅黑"/>
              <a:cs typeface="微软雅黑"/>
            </a:endParaRPr>
          </a:p>
        </p:txBody>
      </p:sp>
      <p:sp>
        <p:nvSpPr>
          <p:cNvPr id="103" name="object 103"/>
          <p:cNvSpPr txBox="1"/>
          <p:nvPr/>
        </p:nvSpPr>
        <p:spPr>
          <a:xfrm>
            <a:off x="10802239" y="6563522"/>
            <a:ext cx="1221740" cy="160655"/>
          </a:xfrm>
          <a:prstGeom prst="rect">
            <a:avLst/>
          </a:prstGeom>
        </p:spPr>
        <p:txBody>
          <a:bodyPr vert="horz" wrap="square" lIns="0" tIns="19050" rIns="0" bIns="0" rtlCol="0">
            <a:spAutoFit/>
          </a:bodyPr>
          <a:lstStyle/>
          <a:p>
            <a:pPr marL="12700">
              <a:lnSpc>
                <a:spcPct val="100000"/>
              </a:lnSpc>
              <a:spcBef>
                <a:spcPts val="150"/>
              </a:spcBef>
              <a:tabLst>
                <a:tab pos="1063625"/>
              </a:tabLst>
            </a:pPr>
            <a:r>
              <a:rPr sz="700" spc="-5">
                <a:solidFill>
                  <a:srgbClr val="7E7E7E"/>
                </a:solidFill>
                <a:latin typeface="Arial"/>
                <a:cs typeface="Arial"/>
                <a:hlinkClick r:id="rId6"/>
              </a:rPr>
              <a:t>www.iresearch.com.cn</a:t>
            </a:r>
            <a:r>
              <a:rPr sz="700" spc="-5">
                <a:solidFill>
                  <a:srgbClr val="7E7E7E"/>
                </a:solidFill>
                <a:latin typeface="Arial"/>
                <a:cs typeface="Arial"/>
              </a:rPr>
              <a:t>	</a:t>
            </a:r>
            <a:fld id="{81D60167-4931-47E6-BA6A-407CBD079E47}" type="slidenum">
              <a:rPr sz="800">
                <a:solidFill>
                  <a:srgbClr val="7E7E7E"/>
                </a:solidFill>
                <a:latin typeface="微软雅黑"/>
                <a:cs typeface="微软雅黑"/>
              </a:rPr>
              <a:t>23</a:t>
            </a:fld>
            <a:endParaRPr sz="800">
              <a:latin typeface="微软雅黑"/>
              <a:cs typeface="微软雅黑"/>
            </a:endParaRPr>
          </a:p>
        </p:txBody>
      </p:sp>
      <p:sp>
        <p:nvSpPr>
          <p:cNvPr id="104" name="object 104"/>
          <p:cNvSpPr txBox="1"/>
          <p:nvPr/>
        </p:nvSpPr>
        <p:spPr>
          <a:xfrm>
            <a:off x="523748" y="6587887"/>
            <a:ext cx="1001394" cy="124460"/>
          </a:xfrm>
          <a:prstGeom prst="rect">
            <a:avLst/>
          </a:prstGeom>
        </p:spPr>
        <p:txBody>
          <a:bodyPr vert="horz" wrap="square" lIns="0" tIns="3810" rIns="0" bIns="0" rtlCol="0">
            <a:spAutoFit/>
          </a:bodyPr>
          <a:lstStyle/>
          <a:p>
            <a:pPr marL="12700">
              <a:lnSpc>
                <a:spcPct val="100000"/>
              </a:lnSpc>
              <a:spcBef>
                <a:spcPts val="30"/>
              </a:spcBef>
            </a:pPr>
            <a:r>
              <a:rPr sz="700" spc="-10">
                <a:solidFill>
                  <a:srgbClr val="7E7E7E"/>
                </a:solidFill>
                <a:latin typeface="Arial"/>
                <a:cs typeface="Arial"/>
              </a:rPr>
              <a:t>©2023.12 </a:t>
            </a:r>
            <a:r>
              <a:rPr sz="700" spc="-5">
                <a:solidFill>
                  <a:srgbClr val="7E7E7E"/>
                </a:solidFill>
                <a:latin typeface="Arial"/>
                <a:cs typeface="Arial"/>
              </a:rPr>
              <a:t>iResearch</a:t>
            </a:r>
            <a:r>
              <a:rPr sz="700" spc="1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105" name="object 105"/>
          <p:cNvSpPr txBox="1"/>
          <p:nvPr/>
        </p:nvSpPr>
        <p:spPr>
          <a:xfrm>
            <a:off x="5009134" y="6587887"/>
            <a:ext cx="911860" cy="124460"/>
          </a:xfrm>
          <a:prstGeom prst="rect">
            <a:avLst/>
          </a:prstGeom>
        </p:spPr>
        <p:txBody>
          <a:bodyPr vert="horz" wrap="square" lIns="0" tIns="3810" rIns="0" bIns="0" rtlCol="0">
            <a:spAutoFit/>
          </a:bodyPr>
          <a:lstStyle/>
          <a:p>
            <a:pPr marL="12700">
              <a:lnSpc>
                <a:spcPct val="100000"/>
              </a:lnSpc>
              <a:spcBef>
                <a:spcPts val="30"/>
              </a:spcBef>
            </a:pPr>
            <a:r>
              <a:rPr sz="700" spc="-20">
                <a:solidFill>
                  <a:srgbClr val="7E7E7E"/>
                </a:solidFill>
                <a:latin typeface="Arial"/>
                <a:cs typeface="Arial"/>
                <a:hlinkClick r:id="rId6"/>
              </a:rPr>
              <a:t>www</a:t>
            </a:r>
            <a:r>
              <a:rPr sz="700" spc="-5">
                <a:solidFill>
                  <a:srgbClr val="7E7E7E"/>
                </a:solidFill>
                <a:latin typeface="Arial"/>
                <a:cs typeface="Arial"/>
                <a:hlinkClick r:id="rId6"/>
              </a:rPr>
              <a:t>.i</a:t>
            </a:r>
            <a:r>
              <a:rPr sz="700" spc="-10">
                <a:solidFill>
                  <a:srgbClr val="7E7E7E"/>
                </a:solidFill>
                <a:latin typeface="Arial"/>
                <a:cs typeface="Arial"/>
                <a:hlinkClick r:id="rId6"/>
              </a:rPr>
              <a:t>re</a:t>
            </a:r>
            <a:r>
              <a:rPr sz="700" spc="-5">
                <a:solidFill>
                  <a:srgbClr val="7E7E7E"/>
                </a:solidFill>
                <a:latin typeface="Arial"/>
                <a:cs typeface="Arial"/>
                <a:hlinkClick r:id="rId6"/>
              </a:rPr>
              <a:t>s</a:t>
            </a:r>
            <a:r>
              <a:rPr sz="700" spc="-10">
                <a:solidFill>
                  <a:srgbClr val="7E7E7E"/>
                </a:solidFill>
                <a:latin typeface="Arial"/>
                <a:cs typeface="Arial"/>
                <a:hlinkClick r:id="rId6"/>
              </a:rPr>
              <a:t>ear</a:t>
            </a:r>
            <a:r>
              <a:rPr sz="700" spc="-5">
                <a:solidFill>
                  <a:srgbClr val="7E7E7E"/>
                </a:solidFill>
                <a:latin typeface="Arial"/>
                <a:cs typeface="Arial"/>
                <a:hlinkClick r:id="rId6"/>
              </a:rPr>
              <a:t>c</a:t>
            </a:r>
            <a:r>
              <a:rPr sz="700">
                <a:solidFill>
                  <a:srgbClr val="7E7E7E"/>
                </a:solidFill>
                <a:latin typeface="Arial"/>
                <a:cs typeface="Arial"/>
                <a:hlinkClick r:id="rId6"/>
              </a:rPr>
              <a:t>h</a:t>
            </a:r>
            <a:r>
              <a:rPr sz="700" spc="-5">
                <a:solidFill>
                  <a:srgbClr val="7E7E7E"/>
                </a:solidFill>
                <a:latin typeface="Arial"/>
                <a:cs typeface="Arial"/>
                <a:hlinkClick r:id="rId6"/>
              </a:rPr>
              <a:t>.c</a:t>
            </a:r>
            <a:r>
              <a:rPr sz="700" spc="-10">
                <a:solidFill>
                  <a:srgbClr val="7E7E7E"/>
                </a:solidFill>
                <a:latin typeface="Arial"/>
                <a:cs typeface="Arial"/>
                <a:hlinkClick r:id="rId6"/>
              </a:rPr>
              <a:t>o</a:t>
            </a:r>
            <a:r>
              <a:rPr sz="700" spc="10">
                <a:solidFill>
                  <a:srgbClr val="7E7E7E"/>
                </a:solidFill>
                <a:latin typeface="Arial"/>
                <a:cs typeface="Arial"/>
                <a:hlinkClick r:id="rId6"/>
              </a:rPr>
              <a:t>m</a:t>
            </a:r>
            <a:r>
              <a:rPr sz="700" spc="-5">
                <a:solidFill>
                  <a:srgbClr val="7E7E7E"/>
                </a:solidFill>
                <a:latin typeface="Arial"/>
                <a:cs typeface="Arial"/>
                <a:hlinkClick r:id="rId6"/>
              </a:rPr>
              <a:t>.cn</a:t>
            </a:r>
            <a:endParaRPr sz="700">
              <a:latin typeface="Arial"/>
              <a:cs typeface="Arial"/>
            </a:endParaRPr>
          </a:p>
        </p:txBody>
      </p:sp>
      <p:sp>
        <p:nvSpPr>
          <p:cNvPr id="106" name="object 106"/>
          <p:cNvSpPr txBox="1"/>
          <p:nvPr/>
        </p:nvSpPr>
        <p:spPr>
          <a:xfrm>
            <a:off x="6316471" y="6588801"/>
            <a:ext cx="1001394" cy="124460"/>
          </a:xfrm>
          <a:prstGeom prst="rect">
            <a:avLst/>
          </a:prstGeom>
        </p:spPr>
        <p:txBody>
          <a:bodyPr vert="horz" wrap="square" lIns="0" tIns="3810" rIns="0" bIns="0" rtlCol="0">
            <a:spAutoFit/>
          </a:bodyPr>
          <a:lstStyle/>
          <a:p>
            <a:pPr marL="12700">
              <a:lnSpc>
                <a:spcPct val="100000"/>
              </a:lnSpc>
              <a:spcBef>
                <a:spcPts val="30"/>
              </a:spcBef>
            </a:pPr>
            <a:r>
              <a:rPr sz="700" spc="-10">
                <a:solidFill>
                  <a:srgbClr val="7E7E7E"/>
                </a:solidFill>
                <a:latin typeface="Arial"/>
                <a:cs typeface="Arial"/>
              </a:rPr>
              <a:t>©2023.12 </a:t>
            </a:r>
            <a:r>
              <a:rPr sz="700" spc="-5">
                <a:solidFill>
                  <a:srgbClr val="7E7E7E"/>
                </a:solidFill>
                <a:latin typeface="Arial"/>
                <a:cs typeface="Arial"/>
              </a:rPr>
              <a:t>iResearch</a:t>
            </a:r>
            <a:r>
              <a:rPr sz="700" spc="1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102" name="object 102"/>
          <p:cNvSpPr txBox="1"/>
          <p:nvPr/>
        </p:nvSpPr>
        <p:spPr>
          <a:xfrm rot="18900000">
            <a:off x="4062142" y="3339572"/>
            <a:ext cx="4015843" cy="127000"/>
          </a:xfrm>
          <a:prstGeom prst="rect">
            <a:avLst/>
          </a:prstGeom>
        </p:spPr>
        <p:txBody>
          <a:bodyPr vert="horz" wrap="square" lIns="0" tIns="0" rIns="0" bIns="0" rtlCol="0">
            <a:spAutoFit/>
          </a:bodyPr>
          <a:lstStyle/>
          <a:p>
            <a:pPr>
              <a:lnSpc>
                <a:spcPts val="990"/>
              </a:lnSpc>
            </a:pPr>
            <a:r>
              <a:rPr sz="1000" spc="-25">
                <a:latin typeface="宋体"/>
                <a:cs typeface="宋体"/>
              </a:rPr>
              <a:t>用户702693615于2023-12-30日下载，仅供本人内部使用，不可传播与转载</a:t>
            </a:r>
            <a:endParaRPr sz="1000">
              <a:latin typeface="宋体"/>
              <a:cs typeface="宋体"/>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0655934"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3" name="object 3"/>
          <p:cNvSpPr/>
          <p:nvPr/>
        </p:nvSpPr>
        <p:spPr>
          <a:xfrm>
            <a:off x="8409089" y="314232"/>
            <a:ext cx="638817" cy="540433"/>
          </a:xfrm>
          <a:prstGeom prst="rect">
            <a:avLst/>
          </a:prstGeom>
          <a:blipFill>
            <a:blip r:embed="rId2"/>
            <a:stretch>
              <a:fillRect/>
            </a:stretch>
          </a:blipFill>
        </p:spPr>
        <p:txBody>
          <a:bodyPr wrap="square" lIns="0" tIns="0" rIns="0" bIns="0" rtlCol="0"/>
          <a:lstStyle/>
          <a:p/>
        </p:txBody>
      </p:sp>
      <p:sp>
        <p:nvSpPr>
          <p:cNvPr id="4" name="object 4"/>
          <p:cNvSpPr/>
          <p:nvPr/>
        </p:nvSpPr>
        <p:spPr>
          <a:xfrm>
            <a:off x="9323831" y="417576"/>
            <a:ext cx="1260348" cy="277367"/>
          </a:xfrm>
          <a:prstGeom prst="rect">
            <a:avLst/>
          </a:prstGeom>
          <a:blipFill>
            <a:blip r:embed="rId3"/>
            <a:stretch>
              <a:fillRect/>
            </a:stretch>
          </a:blipFill>
        </p:spPr>
        <p:txBody>
          <a:bodyPr wrap="square" lIns="0" tIns="0" rIns="0" bIns="0" rtlCol="0"/>
          <a:lstStyle/>
          <a:p/>
        </p:txBody>
      </p:sp>
      <p:sp>
        <p:nvSpPr>
          <p:cNvPr id="5" name="object 5"/>
          <p:cNvSpPr txBox="1"/>
          <p:nvPr/>
        </p:nvSpPr>
        <p:spPr>
          <a:xfrm>
            <a:off x="9101708"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6" name="object 6"/>
          <p:cNvSpPr/>
          <p:nvPr/>
        </p:nvSpPr>
        <p:spPr>
          <a:xfrm>
            <a:off x="539495" y="6573011"/>
            <a:ext cx="5324475" cy="0"/>
          </a:xfrm>
          <a:custGeom>
            <a:rect l="l" t="t" r="r" b="b"/>
            <a:pathLst>
              <a:path w="5324475">
                <a:moveTo>
                  <a:pt x="0" y="0"/>
                </a:moveTo>
                <a:lnTo>
                  <a:pt x="5324220" y="0"/>
                </a:lnTo>
              </a:path>
            </a:pathLst>
          </a:custGeom>
          <a:ln w="6350">
            <a:solidFill>
              <a:srgbClr val="BEBEBE"/>
            </a:solidFill>
          </a:ln>
        </p:spPr>
        <p:txBody>
          <a:bodyPr wrap="square" lIns="0" tIns="0" rIns="0" bIns="0" rtlCol="0"/>
          <a:lstStyle/>
          <a:p/>
        </p:txBody>
      </p:sp>
      <p:sp>
        <p:nvSpPr>
          <p:cNvPr id="7" name="object 7"/>
          <p:cNvSpPr/>
          <p:nvPr/>
        </p:nvSpPr>
        <p:spPr>
          <a:xfrm>
            <a:off x="6332220" y="6574535"/>
            <a:ext cx="5324475" cy="0"/>
          </a:xfrm>
          <a:custGeom>
            <a:rect l="l" t="t" r="r" b="b"/>
            <a:pathLst>
              <a:path w="5324475">
                <a:moveTo>
                  <a:pt x="0" y="0"/>
                </a:moveTo>
                <a:lnTo>
                  <a:pt x="5324221" y="0"/>
                </a:lnTo>
              </a:path>
            </a:pathLst>
          </a:custGeom>
          <a:ln w="6350">
            <a:solidFill>
              <a:srgbClr val="BEBEBE"/>
            </a:solidFill>
          </a:ln>
        </p:spPr>
        <p:txBody>
          <a:bodyPr wrap="square" lIns="0" tIns="0" rIns="0" bIns="0" rtlCol="0"/>
          <a:lstStyle/>
          <a:p/>
        </p:txBody>
      </p:sp>
      <p:sp>
        <p:nvSpPr>
          <p:cNvPr id="8" name="object 8"/>
          <p:cNvSpPr/>
          <p:nvPr/>
        </p:nvSpPr>
        <p:spPr>
          <a:xfrm>
            <a:off x="6597366" y="2823944"/>
            <a:ext cx="4665023" cy="1962953"/>
          </a:xfrm>
          <a:prstGeom prst="rect">
            <a:avLst/>
          </a:prstGeom>
          <a:blipFill>
            <a:blip r:embed="rId4"/>
            <a:stretch>
              <a:fillRect/>
            </a:stretch>
          </a:blipFill>
        </p:spPr>
        <p:txBody>
          <a:bodyPr wrap="square" lIns="0" tIns="0" rIns="0" bIns="0" rtlCol="0"/>
          <a:lstStyle/>
          <a:p/>
        </p:txBody>
      </p:sp>
      <p:sp>
        <p:nvSpPr>
          <p:cNvPr id="9" name="object 9"/>
          <p:cNvSpPr/>
          <p:nvPr/>
        </p:nvSpPr>
        <p:spPr>
          <a:xfrm>
            <a:off x="6600443" y="2865120"/>
            <a:ext cx="4587240" cy="1876425"/>
          </a:xfrm>
          <a:custGeom>
            <a:rect l="l" t="t" r="r" b="b"/>
            <a:pathLst>
              <a:path w="4587240" h="1876425">
                <a:moveTo>
                  <a:pt x="4452492" y="0"/>
                </a:moveTo>
                <a:lnTo>
                  <a:pt x="134747" y="0"/>
                </a:lnTo>
                <a:lnTo>
                  <a:pt x="92155" y="6869"/>
                </a:lnTo>
                <a:lnTo>
                  <a:pt x="55165" y="25997"/>
                </a:lnTo>
                <a:lnTo>
                  <a:pt x="25997" y="55165"/>
                </a:lnTo>
                <a:lnTo>
                  <a:pt x="6869" y="92155"/>
                </a:lnTo>
                <a:lnTo>
                  <a:pt x="0" y="134746"/>
                </a:lnTo>
                <a:lnTo>
                  <a:pt x="0" y="1741296"/>
                </a:lnTo>
                <a:lnTo>
                  <a:pt x="6869" y="1783888"/>
                </a:lnTo>
                <a:lnTo>
                  <a:pt x="25997" y="1820878"/>
                </a:lnTo>
                <a:lnTo>
                  <a:pt x="55165" y="1850046"/>
                </a:lnTo>
                <a:lnTo>
                  <a:pt x="92155" y="1869174"/>
                </a:lnTo>
                <a:lnTo>
                  <a:pt x="134747" y="1876043"/>
                </a:lnTo>
                <a:lnTo>
                  <a:pt x="4452492" y="1876043"/>
                </a:lnTo>
                <a:lnTo>
                  <a:pt x="4495084" y="1869174"/>
                </a:lnTo>
                <a:lnTo>
                  <a:pt x="4532074" y="1850046"/>
                </a:lnTo>
                <a:lnTo>
                  <a:pt x="4561242" y="1820878"/>
                </a:lnTo>
                <a:lnTo>
                  <a:pt x="4580370" y="1783888"/>
                </a:lnTo>
                <a:lnTo>
                  <a:pt x="4587239" y="1741296"/>
                </a:lnTo>
                <a:lnTo>
                  <a:pt x="4587239" y="134746"/>
                </a:lnTo>
                <a:lnTo>
                  <a:pt x="4580370" y="92155"/>
                </a:lnTo>
                <a:lnTo>
                  <a:pt x="4561242" y="55165"/>
                </a:lnTo>
                <a:lnTo>
                  <a:pt x="4532074" y="25997"/>
                </a:lnTo>
                <a:lnTo>
                  <a:pt x="4495084" y="6869"/>
                </a:lnTo>
                <a:lnTo>
                  <a:pt x="4452492" y="0"/>
                </a:lnTo>
                <a:close/>
              </a:path>
            </a:pathLst>
          </a:custGeom>
          <a:solidFill>
            <a:srgbClr val="FFFFFF"/>
          </a:solidFill>
        </p:spPr>
        <p:txBody>
          <a:bodyPr wrap="square" lIns="0" tIns="0" rIns="0" bIns="0" rtlCol="0"/>
          <a:lstStyle/>
          <a:p/>
        </p:txBody>
      </p:sp>
      <p:sp>
        <p:nvSpPr>
          <p:cNvPr id="10" name="object 10"/>
          <p:cNvSpPr/>
          <p:nvPr/>
        </p:nvSpPr>
        <p:spPr>
          <a:xfrm>
            <a:off x="6600443" y="2865120"/>
            <a:ext cx="4587240" cy="1876425"/>
          </a:xfrm>
          <a:custGeom>
            <a:rect l="l" t="t" r="r" b="b"/>
            <a:pathLst>
              <a:path w="4587240" h="1876425">
                <a:moveTo>
                  <a:pt x="0" y="134746"/>
                </a:moveTo>
                <a:lnTo>
                  <a:pt x="6869" y="92155"/>
                </a:lnTo>
                <a:lnTo>
                  <a:pt x="25997" y="55165"/>
                </a:lnTo>
                <a:lnTo>
                  <a:pt x="55165" y="25997"/>
                </a:lnTo>
                <a:lnTo>
                  <a:pt x="92155" y="6869"/>
                </a:lnTo>
                <a:lnTo>
                  <a:pt x="134747" y="0"/>
                </a:lnTo>
                <a:lnTo>
                  <a:pt x="4452492" y="0"/>
                </a:lnTo>
                <a:lnTo>
                  <a:pt x="4495084" y="6869"/>
                </a:lnTo>
                <a:lnTo>
                  <a:pt x="4532074" y="25997"/>
                </a:lnTo>
                <a:lnTo>
                  <a:pt x="4561242" y="55165"/>
                </a:lnTo>
                <a:lnTo>
                  <a:pt x="4580370" y="92155"/>
                </a:lnTo>
                <a:lnTo>
                  <a:pt x="4587239" y="134746"/>
                </a:lnTo>
                <a:lnTo>
                  <a:pt x="4587239" y="1741296"/>
                </a:lnTo>
                <a:lnTo>
                  <a:pt x="4580370" y="1783888"/>
                </a:lnTo>
                <a:lnTo>
                  <a:pt x="4561242" y="1820878"/>
                </a:lnTo>
                <a:lnTo>
                  <a:pt x="4532074" y="1850046"/>
                </a:lnTo>
                <a:lnTo>
                  <a:pt x="4495084" y="1869174"/>
                </a:lnTo>
                <a:lnTo>
                  <a:pt x="4452492" y="1876043"/>
                </a:lnTo>
                <a:lnTo>
                  <a:pt x="134747" y="1876043"/>
                </a:lnTo>
                <a:lnTo>
                  <a:pt x="92155" y="1869174"/>
                </a:lnTo>
                <a:lnTo>
                  <a:pt x="55165" y="1850046"/>
                </a:lnTo>
                <a:lnTo>
                  <a:pt x="25997" y="1820878"/>
                </a:lnTo>
                <a:lnTo>
                  <a:pt x="6869" y="1783888"/>
                </a:lnTo>
                <a:lnTo>
                  <a:pt x="0" y="1741296"/>
                </a:lnTo>
                <a:lnTo>
                  <a:pt x="0" y="134746"/>
                </a:lnTo>
                <a:close/>
              </a:path>
            </a:pathLst>
          </a:custGeom>
          <a:ln w="12700">
            <a:solidFill>
              <a:srgbClr val="B1D234"/>
            </a:solidFill>
          </a:ln>
        </p:spPr>
        <p:txBody>
          <a:bodyPr wrap="square" lIns="0" tIns="0" rIns="0" bIns="0" rtlCol="0"/>
          <a:lstStyle/>
          <a:p/>
        </p:txBody>
      </p:sp>
      <p:sp>
        <p:nvSpPr>
          <p:cNvPr id="11" name="object 11"/>
          <p:cNvSpPr/>
          <p:nvPr/>
        </p:nvSpPr>
        <p:spPr>
          <a:xfrm>
            <a:off x="6580631" y="4744211"/>
            <a:ext cx="4701539" cy="1466088"/>
          </a:xfrm>
          <a:prstGeom prst="rect">
            <a:avLst/>
          </a:prstGeom>
          <a:blipFill>
            <a:blip r:embed="rId5"/>
            <a:stretch>
              <a:fillRect/>
            </a:stretch>
          </a:blipFill>
        </p:spPr>
        <p:txBody>
          <a:bodyPr wrap="square" lIns="0" tIns="0" rIns="0" bIns="0" rtlCol="0"/>
          <a:lstStyle/>
          <a:p/>
        </p:txBody>
      </p:sp>
      <p:sp>
        <p:nvSpPr>
          <p:cNvPr id="12" name="object 12"/>
          <p:cNvSpPr/>
          <p:nvPr/>
        </p:nvSpPr>
        <p:spPr>
          <a:xfrm>
            <a:off x="6601968" y="4803647"/>
            <a:ext cx="4587240" cy="1351915"/>
          </a:xfrm>
          <a:custGeom>
            <a:rect l="l" t="t" r="r" b="b"/>
            <a:pathLst>
              <a:path w="4587240" h="1351914">
                <a:moveTo>
                  <a:pt x="4490084" y="0"/>
                </a:moveTo>
                <a:lnTo>
                  <a:pt x="97154" y="0"/>
                </a:lnTo>
                <a:lnTo>
                  <a:pt x="59310" y="7625"/>
                </a:lnTo>
                <a:lnTo>
                  <a:pt x="28432" y="28432"/>
                </a:lnTo>
                <a:lnTo>
                  <a:pt x="7625" y="59310"/>
                </a:lnTo>
                <a:lnTo>
                  <a:pt x="0" y="97154"/>
                </a:lnTo>
                <a:lnTo>
                  <a:pt x="0" y="1254671"/>
                </a:lnTo>
                <a:lnTo>
                  <a:pt x="7625" y="1292471"/>
                </a:lnTo>
                <a:lnTo>
                  <a:pt x="28432" y="1323341"/>
                </a:lnTo>
                <a:lnTo>
                  <a:pt x="59310" y="1344155"/>
                </a:lnTo>
                <a:lnTo>
                  <a:pt x="97154" y="1351788"/>
                </a:lnTo>
                <a:lnTo>
                  <a:pt x="4490084" y="1351788"/>
                </a:lnTo>
                <a:lnTo>
                  <a:pt x="4527929" y="1344155"/>
                </a:lnTo>
                <a:lnTo>
                  <a:pt x="4558807" y="1323341"/>
                </a:lnTo>
                <a:lnTo>
                  <a:pt x="4579614" y="1292471"/>
                </a:lnTo>
                <a:lnTo>
                  <a:pt x="4587239" y="1254671"/>
                </a:lnTo>
                <a:lnTo>
                  <a:pt x="4587239" y="97154"/>
                </a:lnTo>
                <a:lnTo>
                  <a:pt x="4579614" y="59310"/>
                </a:lnTo>
                <a:lnTo>
                  <a:pt x="4558807" y="28432"/>
                </a:lnTo>
                <a:lnTo>
                  <a:pt x="4527929" y="7625"/>
                </a:lnTo>
                <a:lnTo>
                  <a:pt x="4490084" y="0"/>
                </a:lnTo>
                <a:close/>
              </a:path>
            </a:pathLst>
          </a:custGeom>
          <a:solidFill>
            <a:srgbClr val="FFFFFF"/>
          </a:solidFill>
        </p:spPr>
        <p:txBody>
          <a:bodyPr wrap="square" lIns="0" tIns="0" rIns="0" bIns="0" rtlCol="0"/>
          <a:lstStyle/>
          <a:p/>
        </p:txBody>
      </p:sp>
      <p:sp>
        <p:nvSpPr>
          <p:cNvPr id="13" name="object 13"/>
          <p:cNvSpPr/>
          <p:nvPr/>
        </p:nvSpPr>
        <p:spPr>
          <a:xfrm>
            <a:off x="6601968" y="4803647"/>
            <a:ext cx="4587240" cy="1351915"/>
          </a:xfrm>
          <a:custGeom>
            <a:rect l="l" t="t" r="r" b="b"/>
            <a:pathLst>
              <a:path w="4587240" h="1351914">
                <a:moveTo>
                  <a:pt x="0" y="97154"/>
                </a:moveTo>
                <a:lnTo>
                  <a:pt x="7625" y="59310"/>
                </a:lnTo>
                <a:lnTo>
                  <a:pt x="28432" y="28432"/>
                </a:lnTo>
                <a:lnTo>
                  <a:pt x="59310" y="7625"/>
                </a:lnTo>
                <a:lnTo>
                  <a:pt x="97154" y="0"/>
                </a:lnTo>
                <a:lnTo>
                  <a:pt x="4490084" y="0"/>
                </a:lnTo>
                <a:lnTo>
                  <a:pt x="4527929" y="7625"/>
                </a:lnTo>
                <a:lnTo>
                  <a:pt x="4558807" y="28432"/>
                </a:lnTo>
                <a:lnTo>
                  <a:pt x="4579614" y="59310"/>
                </a:lnTo>
                <a:lnTo>
                  <a:pt x="4587239" y="97154"/>
                </a:lnTo>
                <a:lnTo>
                  <a:pt x="4587239" y="1254671"/>
                </a:lnTo>
                <a:lnTo>
                  <a:pt x="4579614" y="1292471"/>
                </a:lnTo>
                <a:lnTo>
                  <a:pt x="4558807" y="1323341"/>
                </a:lnTo>
                <a:lnTo>
                  <a:pt x="4527929" y="1344155"/>
                </a:lnTo>
                <a:lnTo>
                  <a:pt x="4490084" y="1351788"/>
                </a:lnTo>
                <a:lnTo>
                  <a:pt x="97154" y="1351788"/>
                </a:lnTo>
                <a:lnTo>
                  <a:pt x="59310" y="1344155"/>
                </a:lnTo>
                <a:lnTo>
                  <a:pt x="28432" y="1323341"/>
                </a:lnTo>
                <a:lnTo>
                  <a:pt x="7625" y="1292471"/>
                </a:lnTo>
                <a:lnTo>
                  <a:pt x="0" y="1254671"/>
                </a:lnTo>
                <a:lnTo>
                  <a:pt x="0" y="97154"/>
                </a:lnTo>
                <a:close/>
              </a:path>
            </a:pathLst>
          </a:custGeom>
          <a:ln w="12700">
            <a:solidFill>
              <a:srgbClr val="F9CDCF"/>
            </a:solidFill>
          </a:ln>
        </p:spPr>
        <p:txBody>
          <a:bodyPr wrap="square" lIns="0" tIns="0" rIns="0" bIns="0" rtlCol="0"/>
          <a:lstStyle/>
          <a:p/>
        </p:txBody>
      </p:sp>
      <p:sp>
        <p:nvSpPr>
          <p:cNvPr id="14" name="object 14"/>
          <p:cNvSpPr txBox="1">
            <a:spLocks noGrp="1"/>
          </p:cNvSpPr>
          <p:nvPr>
            <p:ph type="title"/>
          </p:nvPr>
        </p:nvSpPr>
        <p:spPr>
          <a:xfrm>
            <a:off x="526795" y="410921"/>
            <a:ext cx="4996815" cy="452120"/>
          </a:xfrm>
          <a:prstGeom prst="rect">
            <a:avLst/>
          </a:prstGeom>
        </p:spPr>
        <p:txBody>
          <a:bodyPr vert="horz" wrap="square" lIns="0" tIns="12065" rIns="0" bIns="0" rtlCol="0">
            <a:spAutoFit/>
          </a:bodyPr>
          <a:lstStyle/>
          <a:p>
            <a:pPr marL="12700">
              <a:lnSpc>
                <a:spcPct val="100000"/>
              </a:lnSpc>
              <a:spcBef>
                <a:spcPts val="95"/>
              </a:spcBef>
            </a:pPr>
            <a:r>
              <a:rPr spc="-10"/>
              <a:t>女性私处护理产品初次使用体验</a:t>
            </a:r>
          </a:p>
        </p:txBody>
      </p:sp>
      <p:sp>
        <p:nvSpPr>
          <p:cNvPr id="15" name="object 15"/>
          <p:cNvSpPr txBox="1"/>
          <p:nvPr/>
        </p:nvSpPr>
        <p:spPr>
          <a:xfrm>
            <a:off x="526795" y="1579245"/>
            <a:ext cx="10999470" cy="464820"/>
          </a:xfrm>
          <a:prstGeom prst="rect">
            <a:avLst/>
          </a:prstGeom>
        </p:spPr>
        <p:txBody>
          <a:bodyPr vert="horz" wrap="square" lIns="0" tIns="12700" rIns="0" bIns="0" rtlCol="0">
            <a:spAutoFit/>
          </a:bodyPr>
          <a:lstStyle/>
          <a:p>
            <a:pPr marL="12700" marR="5080">
              <a:lnSpc>
                <a:spcPct val="120000"/>
              </a:lnSpc>
              <a:spcBef>
                <a:spcPts val="100"/>
              </a:spcBef>
            </a:pPr>
            <a:r>
              <a:rPr sz="1200">
                <a:solidFill>
                  <a:srgbClr val="404040"/>
                </a:solidFill>
                <a:latin typeface="微软雅黑"/>
                <a:cs typeface="微软雅黑"/>
              </a:rPr>
              <a:t>私处护理产品用户的初次使用年龄主要集中在18</a:t>
            </a:r>
            <a:r>
              <a:rPr sz="1200" spc="-5">
                <a:solidFill>
                  <a:srgbClr val="404040"/>
                </a:solidFill>
                <a:latin typeface="微软雅黑"/>
                <a:cs typeface="微软雅黑"/>
              </a:rPr>
              <a:t>-</a:t>
            </a:r>
            <a:r>
              <a:rPr sz="1200">
                <a:solidFill>
                  <a:srgbClr val="404040"/>
                </a:solidFill>
                <a:latin typeface="微软雅黑"/>
                <a:cs typeface="微软雅黑"/>
              </a:rPr>
              <a:t>30岁，18</a:t>
            </a:r>
            <a:r>
              <a:rPr sz="1200" spc="-5">
                <a:solidFill>
                  <a:srgbClr val="404040"/>
                </a:solidFill>
                <a:latin typeface="微软雅黑"/>
                <a:cs typeface="微软雅黑"/>
              </a:rPr>
              <a:t>-</a:t>
            </a:r>
            <a:r>
              <a:rPr sz="1200">
                <a:solidFill>
                  <a:srgbClr val="404040"/>
                </a:solidFill>
                <a:latin typeface="微软雅黑"/>
                <a:cs typeface="微软雅黑"/>
              </a:rPr>
              <a:t>2</a:t>
            </a:r>
            <a:r>
              <a:rPr sz="1200" spc="-10">
                <a:solidFill>
                  <a:srgbClr val="404040"/>
                </a:solidFill>
                <a:latin typeface="微软雅黑"/>
                <a:cs typeface="微软雅黑"/>
              </a:rPr>
              <a:t>5</a:t>
            </a:r>
            <a:r>
              <a:rPr sz="1200">
                <a:solidFill>
                  <a:srgbClr val="404040"/>
                </a:solidFill>
                <a:latin typeface="微软雅黑"/>
                <a:cs typeface="微软雅黑"/>
              </a:rPr>
              <a:t>岁是私处护理产品的重要启蒙阶段，该年龄段的女性主要为准社</a:t>
            </a:r>
            <a:r>
              <a:rPr sz="1200" spc="5">
                <a:solidFill>
                  <a:srgbClr val="404040"/>
                </a:solidFill>
                <a:latin typeface="微软雅黑"/>
                <a:cs typeface="微软雅黑"/>
              </a:rPr>
              <a:t>会</a:t>
            </a:r>
            <a:r>
              <a:rPr sz="1200">
                <a:solidFill>
                  <a:srgbClr val="404040"/>
                </a:solidFill>
                <a:latin typeface="微软雅黑"/>
                <a:cs typeface="微软雅黑"/>
              </a:rPr>
              <a:t>/社会新人阶段，开始拥有自主购买 决策权及经济基础，开始根据自身情况探索并购买个人用品。</a:t>
            </a:r>
            <a:endParaRPr sz="1200">
              <a:latin typeface="微软雅黑"/>
              <a:cs typeface="微软雅黑"/>
            </a:endParaRPr>
          </a:p>
        </p:txBody>
      </p:sp>
      <p:sp>
        <p:nvSpPr>
          <p:cNvPr id="16" name="object 16"/>
          <p:cNvSpPr txBox="1"/>
          <p:nvPr/>
        </p:nvSpPr>
        <p:spPr>
          <a:xfrm>
            <a:off x="526795" y="1036396"/>
            <a:ext cx="6376670" cy="300355"/>
          </a:xfrm>
          <a:prstGeom prst="rect">
            <a:avLst/>
          </a:prstGeom>
        </p:spPr>
        <p:txBody>
          <a:bodyPr vert="horz" wrap="square" lIns="0" tIns="12700" rIns="0" bIns="0" rtlCol="0">
            <a:spAutoFit/>
          </a:bodyPr>
          <a:lstStyle/>
          <a:p>
            <a:pPr marL="12700">
              <a:lnSpc>
                <a:spcPct val="100000"/>
              </a:lnSpc>
              <a:spcBef>
                <a:spcPts val="100"/>
              </a:spcBef>
            </a:pPr>
            <a:r>
              <a:rPr sz="1800" spc="-5">
                <a:solidFill>
                  <a:srgbClr val="7E7E7E"/>
                </a:solidFill>
                <a:latin typeface="微软雅黑"/>
                <a:cs typeface="微软雅黑"/>
              </a:rPr>
              <a:t>初次使用年龄集中在18-30岁，私处不适是初次使用的主要原因</a:t>
            </a:r>
            <a:endParaRPr sz="1800">
              <a:latin typeface="微软雅黑"/>
              <a:cs typeface="微软雅黑"/>
            </a:endParaRPr>
          </a:p>
        </p:txBody>
      </p:sp>
      <p:sp>
        <p:nvSpPr>
          <p:cNvPr id="17" name="object 17"/>
          <p:cNvSpPr txBox="1"/>
          <p:nvPr/>
        </p:nvSpPr>
        <p:spPr>
          <a:xfrm>
            <a:off x="1280541" y="2427224"/>
            <a:ext cx="3763645" cy="239395"/>
          </a:xfrm>
          <a:prstGeom prst="rect">
            <a:avLst/>
          </a:prstGeom>
        </p:spPr>
        <p:txBody>
          <a:bodyPr vert="horz" wrap="square" lIns="0" tIns="13335" rIns="0" bIns="0" rtlCol="0">
            <a:spAutoFit/>
          </a:bodyPr>
          <a:lstStyle/>
          <a:p>
            <a:pPr marL="12700">
              <a:lnSpc>
                <a:spcPct val="100000"/>
              </a:lnSpc>
              <a:spcBef>
                <a:spcPts val="105"/>
              </a:spcBef>
            </a:pPr>
            <a:r>
              <a:rPr sz="1400" b="1">
                <a:solidFill>
                  <a:srgbClr val="404040"/>
                </a:solidFill>
                <a:latin typeface="微软雅黑"/>
                <a:cs typeface="微软雅黑"/>
              </a:rPr>
              <a:t>初次使用私处护理产品</a:t>
            </a:r>
            <a:r>
              <a:rPr sz="1400" b="1" spc="-15">
                <a:solidFill>
                  <a:srgbClr val="404040"/>
                </a:solidFill>
                <a:latin typeface="微软雅黑"/>
                <a:cs typeface="微软雅黑"/>
              </a:rPr>
              <a:t>的</a:t>
            </a:r>
            <a:r>
              <a:rPr sz="1400" b="1">
                <a:solidFill>
                  <a:srgbClr val="404040"/>
                </a:solidFill>
                <a:latin typeface="微软雅黑"/>
                <a:cs typeface="微软雅黑"/>
              </a:rPr>
              <a:t>年龄</a:t>
            </a:r>
            <a:r>
              <a:rPr sz="1400" b="1" spc="-15">
                <a:solidFill>
                  <a:srgbClr val="404040"/>
                </a:solidFill>
                <a:latin typeface="微软雅黑"/>
                <a:cs typeface="微软雅黑"/>
              </a:rPr>
              <a:t>及</a:t>
            </a:r>
            <a:r>
              <a:rPr sz="1400" b="1">
                <a:solidFill>
                  <a:srgbClr val="404040"/>
                </a:solidFill>
                <a:latin typeface="微软雅黑"/>
                <a:cs typeface="微软雅黑"/>
              </a:rPr>
              <a:t>以前</a:t>
            </a:r>
            <a:r>
              <a:rPr sz="1400" b="1" spc="-15">
                <a:solidFill>
                  <a:srgbClr val="404040"/>
                </a:solidFill>
                <a:latin typeface="微软雅黑"/>
                <a:cs typeface="微软雅黑"/>
              </a:rPr>
              <a:t>的</a:t>
            </a:r>
            <a:r>
              <a:rPr sz="1400" b="1">
                <a:solidFill>
                  <a:srgbClr val="404040"/>
                </a:solidFill>
                <a:latin typeface="微软雅黑"/>
                <a:cs typeface="微软雅黑"/>
              </a:rPr>
              <a:t>护理</a:t>
            </a:r>
            <a:r>
              <a:rPr sz="1400" b="1" spc="-15">
                <a:solidFill>
                  <a:srgbClr val="404040"/>
                </a:solidFill>
                <a:latin typeface="微软雅黑"/>
                <a:cs typeface="微软雅黑"/>
              </a:rPr>
              <a:t>方</a:t>
            </a:r>
            <a:r>
              <a:rPr sz="1400" b="1">
                <a:solidFill>
                  <a:srgbClr val="404040"/>
                </a:solidFill>
                <a:latin typeface="微软雅黑"/>
                <a:cs typeface="微软雅黑"/>
              </a:rPr>
              <a:t>式</a:t>
            </a:r>
            <a:endParaRPr sz="1400">
              <a:latin typeface="微软雅黑"/>
              <a:cs typeface="微软雅黑"/>
            </a:endParaRPr>
          </a:p>
        </p:txBody>
      </p:sp>
      <p:sp>
        <p:nvSpPr>
          <p:cNvPr id="18" name="object 18"/>
          <p:cNvSpPr/>
          <p:nvPr/>
        </p:nvSpPr>
        <p:spPr>
          <a:xfrm>
            <a:off x="2103120" y="2945892"/>
            <a:ext cx="341630" cy="231775"/>
          </a:xfrm>
          <a:custGeom>
            <a:rect l="l" t="t" r="r" b="b"/>
            <a:pathLst>
              <a:path w="341630" h="231775">
                <a:moveTo>
                  <a:pt x="0" y="231648"/>
                </a:moveTo>
                <a:lnTo>
                  <a:pt x="341375" y="231648"/>
                </a:lnTo>
                <a:lnTo>
                  <a:pt x="341375" y="0"/>
                </a:lnTo>
                <a:lnTo>
                  <a:pt x="0" y="0"/>
                </a:lnTo>
                <a:lnTo>
                  <a:pt x="0" y="231648"/>
                </a:lnTo>
                <a:close/>
              </a:path>
            </a:pathLst>
          </a:custGeom>
          <a:solidFill>
            <a:srgbClr val="B1D234"/>
          </a:solidFill>
        </p:spPr>
        <p:txBody>
          <a:bodyPr wrap="square" lIns="0" tIns="0" rIns="0" bIns="0" rtlCol="0"/>
          <a:lstStyle/>
          <a:p/>
        </p:txBody>
      </p:sp>
      <p:sp>
        <p:nvSpPr>
          <p:cNvPr id="19" name="object 19"/>
          <p:cNvSpPr/>
          <p:nvPr/>
        </p:nvSpPr>
        <p:spPr>
          <a:xfrm>
            <a:off x="2103120" y="2945892"/>
            <a:ext cx="341630" cy="231775"/>
          </a:xfrm>
          <a:custGeom>
            <a:rect l="l" t="t" r="r" b="b"/>
            <a:pathLst>
              <a:path w="341630" h="231775">
                <a:moveTo>
                  <a:pt x="0" y="231648"/>
                </a:moveTo>
                <a:lnTo>
                  <a:pt x="341375" y="231648"/>
                </a:lnTo>
                <a:lnTo>
                  <a:pt x="341375" y="0"/>
                </a:lnTo>
                <a:lnTo>
                  <a:pt x="0" y="0"/>
                </a:lnTo>
                <a:lnTo>
                  <a:pt x="0" y="231648"/>
                </a:lnTo>
                <a:close/>
              </a:path>
            </a:pathLst>
          </a:custGeom>
          <a:ln w="9525">
            <a:solidFill>
              <a:srgbClr val="B1D234"/>
            </a:solidFill>
          </a:ln>
        </p:spPr>
        <p:txBody>
          <a:bodyPr wrap="square" lIns="0" tIns="0" rIns="0" bIns="0" rtlCol="0"/>
          <a:lstStyle/>
          <a:p/>
        </p:txBody>
      </p:sp>
      <p:sp>
        <p:nvSpPr>
          <p:cNvPr id="20" name="object 20"/>
          <p:cNvSpPr/>
          <p:nvPr/>
        </p:nvSpPr>
        <p:spPr>
          <a:xfrm>
            <a:off x="2103120" y="3270503"/>
            <a:ext cx="2341245" cy="233679"/>
          </a:xfrm>
          <a:custGeom>
            <a:rect l="l" t="t" r="r" b="b"/>
            <a:pathLst>
              <a:path w="2341245" h="233677">
                <a:moveTo>
                  <a:pt x="0" y="233172"/>
                </a:moveTo>
                <a:lnTo>
                  <a:pt x="2340863" y="233172"/>
                </a:lnTo>
                <a:lnTo>
                  <a:pt x="2340863" y="0"/>
                </a:lnTo>
                <a:lnTo>
                  <a:pt x="0" y="0"/>
                </a:lnTo>
                <a:lnTo>
                  <a:pt x="0" y="233172"/>
                </a:lnTo>
                <a:close/>
              </a:path>
            </a:pathLst>
          </a:custGeom>
          <a:solidFill>
            <a:srgbClr val="B1D234"/>
          </a:solidFill>
        </p:spPr>
        <p:txBody>
          <a:bodyPr wrap="square" lIns="0" tIns="0" rIns="0" bIns="0" rtlCol="0"/>
          <a:lstStyle/>
          <a:p/>
        </p:txBody>
      </p:sp>
      <p:sp>
        <p:nvSpPr>
          <p:cNvPr id="21" name="object 21"/>
          <p:cNvSpPr/>
          <p:nvPr/>
        </p:nvSpPr>
        <p:spPr>
          <a:xfrm>
            <a:off x="2103120" y="3270503"/>
            <a:ext cx="2341245" cy="233679"/>
          </a:xfrm>
          <a:custGeom>
            <a:rect l="l" t="t" r="r" b="b"/>
            <a:pathLst>
              <a:path w="2341245" h="233677">
                <a:moveTo>
                  <a:pt x="0" y="233172"/>
                </a:moveTo>
                <a:lnTo>
                  <a:pt x="2340863" y="233172"/>
                </a:lnTo>
                <a:lnTo>
                  <a:pt x="2340863" y="0"/>
                </a:lnTo>
                <a:lnTo>
                  <a:pt x="0" y="0"/>
                </a:lnTo>
                <a:lnTo>
                  <a:pt x="0" y="233172"/>
                </a:lnTo>
                <a:close/>
              </a:path>
            </a:pathLst>
          </a:custGeom>
          <a:ln w="9525">
            <a:solidFill>
              <a:srgbClr val="B1D234"/>
            </a:solidFill>
          </a:ln>
        </p:spPr>
        <p:txBody>
          <a:bodyPr wrap="square" lIns="0" tIns="0" rIns="0" bIns="0" rtlCol="0"/>
          <a:lstStyle/>
          <a:p/>
        </p:txBody>
      </p:sp>
      <p:sp>
        <p:nvSpPr>
          <p:cNvPr id="22" name="object 22"/>
          <p:cNvSpPr/>
          <p:nvPr/>
        </p:nvSpPr>
        <p:spPr>
          <a:xfrm>
            <a:off x="2103120" y="3596640"/>
            <a:ext cx="1511935" cy="233679"/>
          </a:xfrm>
          <a:custGeom>
            <a:rect l="l" t="t" r="r" b="b"/>
            <a:pathLst>
              <a:path w="1511935" h="233677">
                <a:moveTo>
                  <a:pt x="0" y="233172"/>
                </a:moveTo>
                <a:lnTo>
                  <a:pt x="1511808" y="233172"/>
                </a:lnTo>
                <a:lnTo>
                  <a:pt x="1511808" y="0"/>
                </a:lnTo>
                <a:lnTo>
                  <a:pt x="0" y="0"/>
                </a:lnTo>
                <a:lnTo>
                  <a:pt x="0" y="233172"/>
                </a:lnTo>
                <a:close/>
              </a:path>
            </a:pathLst>
          </a:custGeom>
          <a:solidFill>
            <a:srgbClr val="B1D234"/>
          </a:solidFill>
        </p:spPr>
        <p:txBody>
          <a:bodyPr wrap="square" lIns="0" tIns="0" rIns="0" bIns="0" rtlCol="0"/>
          <a:lstStyle/>
          <a:p/>
        </p:txBody>
      </p:sp>
      <p:sp>
        <p:nvSpPr>
          <p:cNvPr id="23" name="object 23"/>
          <p:cNvSpPr/>
          <p:nvPr/>
        </p:nvSpPr>
        <p:spPr>
          <a:xfrm>
            <a:off x="2103120" y="3596640"/>
            <a:ext cx="1511935" cy="233679"/>
          </a:xfrm>
          <a:custGeom>
            <a:rect l="l" t="t" r="r" b="b"/>
            <a:pathLst>
              <a:path w="1511935" h="233677">
                <a:moveTo>
                  <a:pt x="0" y="233172"/>
                </a:moveTo>
                <a:lnTo>
                  <a:pt x="1511808" y="233172"/>
                </a:lnTo>
                <a:lnTo>
                  <a:pt x="1511808" y="0"/>
                </a:lnTo>
                <a:lnTo>
                  <a:pt x="0" y="0"/>
                </a:lnTo>
                <a:lnTo>
                  <a:pt x="0" y="233172"/>
                </a:lnTo>
                <a:close/>
              </a:path>
            </a:pathLst>
          </a:custGeom>
          <a:ln w="9524">
            <a:solidFill>
              <a:srgbClr val="B1D234"/>
            </a:solidFill>
          </a:ln>
        </p:spPr>
        <p:txBody>
          <a:bodyPr wrap="square" lIns="0" tIns="0" rIns="0" bIns="0" rtlCol="0"/>
          <a:lstStyle/>
          <a:p/>
        </p:txBody>
      </p:sp>
      <p:sp>
        <p:nvSpPr>
          <p:cNvPr id="24" name="object 24"/>
          <p:cNvSpPr/>
          <p:nvPr/>
        </p:nvSpPr>
        <p:spPr>
          <a:xfrm>
            <a:off x="2103120" y="3922776"/>
            <a:ext cx="439420" cy="231775"/>
          </a:xfrm>
          <a:custGeom>
            <a:rect l="l" t="t" r="r" b="b"/>
            <a:pathLst>
              <a:path w="439419" h="231775">
                <a:moveTo>
                  <a:pt x="438912" y="0"/>
                </a:moveTo>
                <a:lnTo>
                  <a:pt x="0" y="0"/>
                </a:lnTo>
                <a:lnTo>
                  <a:pt x="0" y="231648"/>
                </a:lnTo>
                <a:lnTo>
                  <a:pt x="438912" y="231648"/>
                </a:lnTo>
                <a:lnTo>
                  <a:pt x="438912" y="0"/>
                </a:lnTo>
                <a:close/>
              </a:path>
            </a:pathLst>
          </a:custGeom>
          <a:solidFill>
            <a:srgbClr val="B1D234"/>
          </a:solidFill>
        </p:spPr>
        <p:txBody>
          <a:bodyPr wrap="square" lIns="0" tIns="0" rIns="0" bIns="0" rtlCol="0"/>
          <a:lstStyle/>
          <a:p/>
        </p:txBody>
      </p:sp>
      <p:sp>
        <p:nvSpPr>
          <p:cNvPr id="25" name="object 25"/>
          <p:cNvSpPr/>
          <p:nvPr/>
        </p:nvSpPr>
        <p:spPr>
          <a:xfrm>
            <a:off x="2103120" y="4247388"/>
            <a:ext cx="113030" cy="233679"/>
          </a:xfrm>
          <a:custGeom>
            <a:rect l="l" t="t" r="r" b="b"/>
            <a:pathLst>
              <a:path w="113030" h="233677">
                <a:moveTo>
                  <a:pt x="112775" y="0"/>
                </a:moveTo>
                <a:lnTo>
                  <a:pt x="0" y="0"/>
                </a:lnTo>
                <a:lnTo>
                  <a:pt x="0" y="233172"/>
                </a:lnTo>
                <a:lnTo>
                  <a:pt x="112775" y="233172"/>
                </a:lnTo>
                <a:lnTo>
                  <a:pt x="112775" y="0"/>
                </a:lnTo>
                <a:close/>
              </a:path>
            </a:pathLst>
          </a:custGeom>
          <a:solidFill>
            <a:srgbClr val="B1D234"/>
          </a:solidFill>
        </p:spPr>
        <p:txBody>
          <a:bodyPr wrap="square" lIns="0" tIns="0" rIns="0" bIns="0" rtlCol="0"/>
          <a:lstStyle/>
          <a:p/>
        </p:txBody>
      </p:sp>
      <p:sp>
        <p:nvSpPr>
          <p:cNvPr id="26" name="object 26"/>
          <p:cNvSpPr/>
          <p:nvPr/>
        </p:nvSpPr>
        <p:spPr>
          <a:xfrm>
            <a:off x="2103120" y="4573523"/>
            <a:ext cx="121920" cy="233679"/>
          </a:xfrm>
          <a:custGeom>
            <a:rect l="l" t="t" r="r" b="b"/>
            <a:pathLst>
              <a:path w="121919" h="233677">
                <a:moveTo>
                  <a:pt x="121919" y="0"/>
                </a:moveTo>
                <a:lnTo>
                  <a:pt x="0" y="0"/>
                </a:lnTo>
                <a:lnTo>
                  <a:pt x="0" y="233171"/>
                </a:lnTo>
                <a:lnTo>
                  <a:pt x="121919" y="233171"/>
                </a:lnTo>
                <a:lnTo>
                  <a:pt x="121919" y="0"/>
                </a:lnTo>
                <a:close/>
              </a:path>
            </a:pathLst>
          </a:custGeom>
          <a:solidFill>
            <a:srgbClr val="B1D234"/>
          </a:solidFill>
        </p:spPr>
        <p:txBody>
          <a:bodyPr wrap="square" lIns="0" tIns="0" rIns="0" bIns="0" rtlCol="0"/>
          <a:lstStyle/>
          <a:p/>
        </p:txBody>
      </p:sp>
      <p:sp>
        <p:nvSpPr>
          <p:cNvPr id="27" name="object 27"/>
          <p:cNvSpPr/>
          <p:nvPr/>
        </p:nvSpPr>
        <p:spPr>
          <a:xfrm>
            <a:off x="2103120" y="3922776"/>
            <a:ext cx="439420" cy="231775"/>
          </a:xfrm>
          <a:custGeom>
            <a:rect l="l" t="t" r="r" b="b"/>
            <a:pathLst>
              <a:path w="439419" h="231775">
                <a:moveTo>
                  <a:pt x="438912" y="0"/>
                </a:moveTo>
                <a:lnTo>
                  <a:pt x="0" y="0"/>
                </a:lnTo>
                <a:lnTo>
                  <a:pt x="0" y="231648"/>
                </a:lnTo>
                <a:lnTo>
                  <a:pt x="438912" y="231648"/>
                </a:lnTo>
                <a:lnTo>
                  <a:pt x="438912" y="0"/>
                </a:lnTo>
                <a:close/>
              </a:path>
            </a:pathLst>
          </a:custGeom>
          <a:ln w="9525">
            <a:solidFill>
              <a:srgbClr val="B1D234"/>
            </a:solidFill>
          </a:ln>
        </p:spPr>
        <p:txBody>
          <a:bodyPr wrap="square" lIns="0" tIns="0" rIns="0" bIns="0" rtlCol="0"/>
          <a:lstStyle/>
          <a:p/>
        </p:txBody>
      </p:sp>
      <p:sp>
        <p:nvSpPr>
          <p:cNvPr id="28" name="object 28"/>
          <p:cNvSpPr/>
          <p:nvPr/>
        </p:nvSpPr>
        <p:spPr>
          <a:xfrm>
            <a:off x="2103120" y="4247388"/>
            <a:ext cx="113030" cy="233679"/>
          </a:xfrm>
          <a:custGeom>
            <a:rect l="l" t="t" r="r" b="b"/>
            <a:pathLst>
              <a:path w="113030" h="233677">
                <a:moveTo>
                  <a:pt x="112775" y="0"/>
                </a:moveTo>
                <a:lnTo>
                  <a:pt x="0" y="0"/>
                </a:lnTo>
                <a:lnTo>
                  <a:pt x="0" y="233172"/>
                </a:lnTo>
                <a:lnTo>
                  <a:pt x="112775" y="233172"/>
                </a:lnTo>
                <a:lnTo>
                  <a:pt x="112775" y="0"/>
                </a:lnTo>
                <a:close/>
              </a:path>
            </a:pathLst>
          </a:custGeom>
          <a:ln w="9524">
            <a:solidFill>
              <a:srgbClr val="B1D234"/>
            </a:solidFill>
          </a:ln>
        </p:spPr>
        <p:txBody>
          <a:bodyPr wrap="square" lIns="0" tIns="0" rIns="0" bIns="0" rtlCol="0"/>
          <a:lstStyle/>
          <a:p/>
        </p:txBody>
      </p:sp>
      <p:sp>
        <p:nvSpPr>
          <p:cNvPr id="29" name="object 29"/>
          <p:cNvSpPr/>
          <p:nvPr/>
        </p:nvSpPr>
        <p:spPr>
          <a:xfrm>
            <a:off x="2103120" y="4573523"/>
            <a:ext cx="121920" cy="233679"/>
          </a:xfrm>
          <a:custGeom>
            <a:rect l="l" t="t" r="r" b="b"/>
            <a:pathLst>
              <a:path w="121919" h="233677">
                <a:moveTo>
                  <a:pt x="121919" y="0"/>
                </a:moveTo>
                <a:lnTo>
                  <a:pt x="0" y="0"/>
                </a:lnTo>
                <a:lnTo>
                  <a:pt x="0" y="233171"/>
                </a:lnTo>
                <a:lnTo>
                  <a:pt x="121919" y="233171"/>
                </a:lnTo>
                <a:lnTo>
                  <a:pt x="121919" y="0"/>
                </a:lnTo>
                <a:close/>
              </a:path>
            </a:pathLst>
          </a:custGeom>
          <a:ln w="9525">
            <a:solidFill>
              <a:srgbClr val="B1D234"/>
            </a:solidFill>
          </a:ln>
        </p:spPr>
        <p:txBody>
          <a:bodyPr wrap="square" lIns="0" tIns="0" rIns="0" bIns="0" rtlCol="0"/>
          <a:lstStyle/>
          <a:p/>
        </p:txBody>
      </p:sp>
      <p:sp>
        <p:nvSpPr>
          <p:cNvPr id="30" name="object 30"/>
          <p:cNvSpPr/>
          <p:nvPr/>
        </p:nvSpPr>
        <p:spPr>
          <a:xfrm flipH="1">
            <a:off x="2103120" y="2898648"/>
            <a:ext cx="0" cy="1953895"/>
          </a:xfrm>
          <a:custGeom>
            <a:rect l="l" t="t" r="r" b="b"/>
            <a:pathLst>
              <a:path h="1953895">
                <a:moveTo>
                  <a:pt x="0" y="0"/>
                </a:moveTo>
                <a:lnTo>
                  <a:pt x="0" y="1953768"/>
                </a:lnTo>
              </a:path>
            </a:pathLst>
          </a:custGeom>
          <a:ln w="9525">
            <a:solidFill>
              <a:srgbClr val="D9D9D9"/>
            </a:solidFill>
          </a:ln>
        </p:spPr>
        <p:txBody>
          <a:bodyPr wrap="square" lIns="0" tIns="0" rIns="0" bIns="0" rtlCol="0"/>
          <a:lstStyle/>
          <a:p/>
        </p:txBody>
      </p:sp>
      <p:sp>
        <p:nvSpPr>
          <p:cNvPr id="31" name="object 31"/>
          <p:cNvSpPr txBox="1"/>
          <p:nvPr/>
        </p:nvSpPr>
        <p:spPr>
          <a:xfrm>
            <a:off x="2508885" y="2968497"/>
            <a:ext cx="33528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7.0%</a:t>
            </a:r>
            <a:endParaRPr sz="1050">
              <a:latin typeface="微软雅黑"/>
              <a:cs typeface="微软雅黑"/>
            </a:endParaRPr>
          </a:p>
        </p:txBody>
      </p:sp>
      <p:sp>
        <p:nvSpPr>
          <p:cNvPr id="32" name="object 32"/>
          <p:cNvSpPr txBox="1"/>
          <p:nvPr/>
        </p:nvSpPr>
        <p:spPr>
          <a:xfrm>
            <a:off x="4507738" y="3294379"/>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48.0%</a:t>
            </a:r>
            <a:endParaRPr sz="1050">
              <a:latin typeface="微软雅黑"/>
              <a:cs typeface="微软雅黑"/>
            </a:endParaRPr>
          </a:p>
        </p:txBody>
      </p:sp>
      <p:sp>
        <p:nvSpPr>
          <p:cNvPr id="33" name="object 33"/>
          <p:cNvSpPr txBox="1"/>
          <p:nvPr/>
        </p:nvSpPr>
        <p:spPr>
          <a:xfrm>
            <a:off x="3679063" y="3620261"/>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31.0%</a:t>
            </a:r>
            <a:endParaRPr sz="1050">
              <a:latin typeface="微软雅黑"/>
              <a:cs typeface="微软雅黑"/>
            </a:endParaRPr>
          </a:p>
        </p:txBody>
      </p:sp>
      <p:sp>
        <p:nvSpPr>
          <p:cNvPr id="34" name="object 34"/>
          <p:cNvSpPr txBox="1"/>
          <p:nvPr/>
        </p:nvSpPr>
        <p:spPr>
          <a:xfrm>
            <a:off x="2606420" y="3945763"/>
            <a:ext cx="33528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9.0%</a:t>
            </a:r>
            <a:endParaRPr sz="1050">
              <a:latin typeface="微软雅黑"/>
              <a:cs typeface="微软雅黑"/>
            </a:endParaRPr>
          </a:p>
        </p:txBody>
      </p:sp>
      <p:sp>
        <p:nvSpPr>
          <p:cNvPr id="35" name="object 35"/>
          <p:cNvSpPr txBox="1"/>
          <p:nvPr/>
        </p:nvSpPr>
        <p:spPr>
          <a:xfrm>
            <a:off x="2279650" y="4271517"/>
            <a:ext cx="33528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2.3%</a:t>
            </a:r>
            <a:endParaRPr sz="1050">
              <a:latin typeface="微软雅黑"/>
              <a:cs typeface="微软雅黑"/>
            </a:endParaRPr>
          </a:p>
        </p:txBody>
      </p:sp>
      <p:sp>
        <p:nvSpPr>
          <p:cNvPr id="36" name="object 36"/>
          <p:cNvSpPr txBox="1"/>
          <p:nvPr/>
        </p:nvSpPr>
        <p:spPr>
          <a:xfrm>
            <a:off x="2289429" y="4597400"/>
            <a:ext cx="33528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2.5%</a:t>
            </a:r>
            <a:endParaRPr sz="1050">
              <a:latin typeface="微软雅黑"/>
              <a:cs typeface="微软雅黑"/>
            </a:endParaRPr>
          </a:p>
        </p:txBody>
      </p:sp>
      <p:sp>
        <p:nvSpPr>
          <p:cNvPr id="37" name="object 37"/>
          <p:cNvSpPr txBox="1"/>
          <p:nvPr/>
        </p:nvSpPr>
        <p:spPr>
          <a:xfrm>
            <a:off x="1827402" y="2861310"/>
            <a:ext cx="64769"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5">
                <a:solidFill>
                  <a:srgbClr val="F6F6F6"/>
                </a:solidFill>
                <a:latin typeface="Verdana"/>
                <a:cs typeface="Verdana"/>
              </a:rPr>
              <a:t>-</a:t>
            </a:r>
            <a:r>
              <a:rPr sz="100" spc="-10">
                <a:solidFill>
                  <a:srgbClr val="F6F6F6"/>
                </a:solidFill>
                <a:latin typeface="Verdana"/>
                <a:cs typeface="Verdana"/>
              </a:rPr>
              <a:t>5</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38" name="object 38"/>
          <p:cNvSpPr txBox="1"/>
          <p:nvPr/>
        </p:nvSpPr>
        <p:spPr>
          <a:xfrm>
            <a:off x="2317750" y="2861310"/>
            <a:ext cx="6032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5</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endParaRPr sz="100">
              <a:latin typeface="Verdana"/>
              <a:cs typeface="Verdana"/>
            </a:endParaRPr>
          </a:p>
        </p:txBody>
      </p:sp>
      <p:sp>
        <p:nvSpPr>
          <p:cNvPr id="39" name="object 39"/>
          <p:cNvSpPr txBox="1"/>
          <p:nvPr/>
        </p:nvSpPr>
        <p:spPr>
          <a:xfrm>
            <a:off x="2801492" y="2861310"/>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1</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40" name="object 40"/>
          <p:cNvSpPr txBox="1"/>
          <p:nvPr/>
        </p:nvSpPr>
        <p:spPr>
          <a:xfrm>
            <a:off x="3288919" y="2861310"/>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2</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41" name="object 41"/>
          <p:cNvSpPr txBox="1"/>
          <p:nvPr/>
        </p:nvSpPr>
        <p:spPr>
          <a:xfrm>
            <a:off x="3776598" y="2861310"/>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3</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42" name="object 42"/>
          <p:cNvSpPr txBox="1"/>
          <p:nvPr/>
        </p:nvSpPr>
        <p:spPr>
          <a:xfrm>
            <a:off x="4264278" y="2861310"/>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4</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43" name="object 43"/>
          <p:cNvSpPr txBox="1"/>
          <p:nvPr/>
        </p:nvSpPr>
        <p:spPr>
          <a:xfrm>
            <a:off x="4751578" y="2861310"/>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5</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44" name="object 44"/>
          <p:cNvSpPr txBox="1"/>
          <p:nvPr/>
        </p:nvSpPr>
        <p:spPr>
          <a:xfrm>
            <a:off x="5239258" y="2861310"/>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6</a:t>
            </a:r>
            <a:r>
              <a:rPr sz="100" spc="-5">
                <a:solidFill>
                  <a:srgbClr val="F6F6F6"/>
                </a:solidFill>
                <a:latin typeface="Verdana"/>
                <a:cs typeface="Verdana"/>
              </a:rPr>
              <a:t>5</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45" name="object 45"/>
          <p:cNvSpPr txBox="1"/>
          <p:nvPr/>
        </p:nvSpPr>
        <p:spPr>
          <a:xfrm>
            <a:off x="1358264" y="2957829"/>
            <a:ext cx="586740" cy="186690"/>
          </a:xfrm>
          <a:prstGeom prst="rect">
            <a:avLst/>
          </a:prstGeom>
        </p:spPr>
        <p:txBody>
          <a:bodyPr vert="horz" wrap="square" lIns="0" tIns="13335" rIns="0" bIns="0" rtlCol="0">
            <a:spAutoFit/>
          </a:bodyPr>
          <a:lstStyle/>
          <a:p>
            <a:pPr marL="12700">
              <a:lnSpc>
                <a:spcPct val="100000"/>
              </a:lnSpc>
              <a:spcBef>
                <a:spcPts val="105"/>
              </a:spcBef>
            </a:pPr>
            <a:r>
              <a:rPr sz="1050" spc="5">
                <a:solidFill>
                  <a:srgbClr val="585858"/>
                </a:solidFill>
                <a:latin typeface="微软雅黑"/>
                <a:cs typeface="微软雅黑"/>
              </a:rPr>
              <a:t>18岁以下</a:t>
            </a:r>
            <a:endParaRPr sz="1050">
              <a:latin typeface="微软雅黑"/>
              <a:cs typeface="微软雅黑"/>
            </a:endParaRPr>
          </a:p>
        </p:txBody>
      </p:sp>
      <p:sp>
        <p:nvSpPr>
          <p:cNvPr id="46" name="object 46"/>
          <p:cNvSpPr txBox="1"/>
          <p:nvPr/>
        </p:nvSpPr>
        <p:spPr>
          <a:xfrm>
            <a:off x="1410461" y="3283711"/>
            <a:ext cx="53467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585858"/>
                </a:solidFill>
                <a:latin typeface="微软雅黑"/>
                <a:cs typeface="微软雅黑"/>
              </a:rPr>
              <a:t>18</a:t>
            </a:r>
            <a:r>
              <a:rPr sz="1050" spc="-5">
                <a:solidFill>
                  <a:srgbClr val="585858"/>
                </a:solidFill>
                <a:latin typeface="微软雅黑"/>
                <a:cs typeface="微软雅黑"/>
              </a:rPr>
              <a:t>-</a:t>
            </a:r>
            <a:r>
              <a:rPr sz="1050">
                <a:solidFill>
                  <a:srgbClr val="585858"/>
                </a:solidFill>
                <a:latin typeface="微软雅黑"/>
                <a:cs typeface="微软雅黑"/>
              </a:rPr>
              <a:t>25岁</a:t>
            </a:r>
            <a:endParaRPr sz="1050">
              <a:latin typeface="微软雅黑"/>
              <a:cs typeface="微软雅黑"/>
            </a:endParaRPr>
          </a:p>
        </p:txBody>
      </p:sp>
      <p:sp>
        <p:nvSpPr>
          <p:cNvPr id="47" name="object 47"/>
          <p:cNvSpPr txBox="1"/>
          <p:nvPr/>
        </p:nvSpPr>
        <p:spPr>
          <a:xfrm>
            <a:off x="1410461" y="3609594"/>
            <a:ext cx="53467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585858"/>
                </a:solidFill>
                <a:latin typeface="微软雅黑"/>
                <a:cs typeface="微软雅黑"/>
              </a:rPr>
              <a:t>26</a:t>
            </a:r>
            <a:r>
              <a:rPr sz="1050" spc="-5">
                <a:solidFill>
                  <a:srgbClr val="585858"/>
                </a:solidFill>
                <a:latin typeface="微软雅黑"/>
                <a:cs typeface="微软雅黑"/>
              </a:rPr>
              <a:t>-</a:t>
            </a:r>
            <a:r>
              <a:rPr sz="1050">
                <a:solidFill>
                  <a:srgbClr val="585858"/>
                </a:solidFill>
                <a:latin typeface="微软雅黑"/>
                <a:cs typeface="微软雅黑"/>
              </a:rPr>
              <a:t>30岁</a:t>
            </a:r>
            <a:endParaRPr sz="1050">
              <a:latin typeface="微软雅黑"/>
              <a:cs typeface="微软雅黑"/>
            </a:endParaRPr>
          </a:p>
        </p:txBody>
      </p:sp>
      <p:sp>
        <p:nvSpPr>
          <p:cNvPr id="48" name="object 48"/>
          <p:cNvSpPr txBox="1"/>
          <p:nvPr/>
        </p:nvSpPr>
        <p:spPr>
          <a:xfrm>
            <a:off x="1410461" y="3935095"/>
            <a:ext cx="534670" cy="512445"/>
          </a:xfrm>
          <a:prstGeom prst="rect">
            <a:avLst/>
          </a:prstGeom>
        </p:spPr>
        <p:txBody>
          <a:bodyPr vert="horz" wrap="square" lIns="0" tIns="13335" rIns="0" bIns="0" rtlCol="0">
            <a:spAutoFit/>
          </a:bodyPr>
          <a:lstStyle/>
          <a:p>
            <a:pPr marL="12700">
              <a:lnSpc>
                <a:spcPct val="100000"/>
              </a:lnSpc>
              <a:spcBef>
                <a:spcPts val="105"/>
              </a:spcBef>
            </a:pPr>
            <a:r>
              <a:rPr sz="1050">
                <a:solidFill>
                  <a:srgbClr val="585858"/>
                </a:solidFill>
                <a:latin typeface="微软雅黑"/>
                <a:cs typeface="微软雅黑"/>
              </a:rPr>
              <a:t>31</a:t>
            </a:r>
            <a:r>
              <a:rPr sz="1050" spc="-5">
                <a:solidFill>
                  <a:srgbClr val="585858"/>
                </a:solidFill>
                <a:latin typeface="微软雅黑"/>
                <a:cs typeface="微软雅黑"/>
              </a:rPr>
              <a:t>-</a:t>
            </a:r>
            <a:r>
              <a:rPr sz="1050">
                <a:solidFill>
                  <a:srgbClr val="585858"/>
                </a:solidFill>
                <a:latin typeface="微软雅黑"/>
                <a:cs typeface="微软雅黑"/>
              </a:rPr>
              <a:t>35岁</a:t>
            </a:r>
            <a:endParaRPr sz="1050">
              <a:latin typeface="微软雅黑"/>
              <a:cs typeface="微软雅黑"/>
            </a:endParaRPr>
          </a:p>
          <a:p>
            <a:pPr>
              <a:lnSpc>
                <a:spcPct val="100000"/>
              </a:lnSpc>
              <a:spcBef>
                <a:spcPts val="15"/>
              </a:spcBef>
            </a:pPr>
            <a:endParaRPr sz="700">
              <a:latin typeface="微软雅黑"/>
              <a:cs typeface="微软雅黑"/>
            </a:endParaRPr>
          </a:p>
          <a:p>
            <a:pPr marL="12700">
              <a:lnSpc>
                <a:spcPct val="100000"/>
              </a:lnSpc>
            </a:pPr>
            <a:r>
              <a:rPr sz="1050">
                <a:solidFill>
                  <a:srgbClr val="585858"/>
                </a:solidFill>
                <a:latin typeface="微软雅黑"/>
                <a:cs typeface="微软雅黑"/>
              </a:rPr>
              <a:t>36</a:t>
            </a:r>
            <a:r>
              <a:rPr sz="1050" spc="-5">
                <a:solidFill>
                  <a:srgbClr val="585858"/>
                </a:solidFill>
                <a:latin typeface="微软雅黑"/>
                <a:cs typeface="微软雅黑"/>
              </a:rPr>
              <a:t>-</a:t>
            </a:r>
            <a:r>
              <a:rPr sz="1050">
                <a:solidFill>
                  <a:srgbClr val="585858"/>
                </a:solidFill>
                <a:latin typeface="微软雅黑"/>
                <a:cs typeface="微软雅黑"/>
              </a:rPr>
              <a:t>40岁</a:t>
            </a:r>
            <a:endParaRPr sz="1050">
              <a:latin typeface="微软雅黑"/>
              <a:cs typeface="微软雅黑"/>
            </a:endParaRPr>
          </a:p>
        </p:txBody>
      </p:sp>
      <p:sp>
        <p:nvSpPr>
          <p:cNvPr id="49" name="object 49"/>
          <p:cNvSpPr txBox="1"/>
          <p:nvPr/>
        </p:nvSpPr>
        <p:spPr>
          <a:xfrm>
            <a:off x="1371091" y="4586732"/>
            <a:ext cx="53467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585858"/>
                </a:solidFill>
                <a:latin typeface="微软雅黑"/>
                <a:cs typeface="微软雅黑"/>
              </a:rPr>
              <a:t>41</a:t>
            </a:r>
            <a:r>
              <a:rPr sz="1050" spc="-5">
                <a:solidFill>
                  <a:srgbClr val="585858"/>
                </a:solidFill>
                <a:latin typeface="微软雅黑"/>
                <a:cs typeface="微软雅黑"/>
              </a:rPr>
              <a:t>-</a:t>
            </a:r>
            <a:r>
              <a:rPr sz="1050">
                <a:solidFill>
                  <a:srgbClr val="585858"/>
                </a:solidFill>
                <a:latin typeface="微软雅黑"/>
                <a:cs typeface="微软雅黑"/>
              </a:rPr>
              <a:t>45岁</a:t>
            </a:r>
            <a:endParaRPr sz="1050">
              <a:latin typeface="微软雅黑"/>
              <a:cs typeface="微软雅黑"/>
            </a:endParaRPr>
          </a:p>
        </p:txBody>
      </p:sp>
      <p:sp>
        <p:nvSpPr>
          <p:cNvPr id="50" name="object 50"/>
          <p:cNvSpPr/>
          <p:nvPr/>
        </p:nvSpPr>
        <p:spPr>
          <a:xfrm>
            <a:off x="1183386" y="3204210"/>
            <a:ext cx="3931920" cy="719455"/>
          </a:xfrm>
          <a:custGeom>
            <a:rect l="l" t="t" r="r" b="b"/>
            <a:pathLst>
              <a:path w="3931920" h="719454">
                <a:moveTo>
                  <a:pt x="0" y="38353"/>
                </a:moveTo>
                <a:lnTo>
                  <a:pt x="3011" y="23413"/>
                </a:lnTo>
                <a:lnTo>
                  <a:pt x="11223" y="11223"/>
                </a:lnTo>
                <a:lnTo>
                  <a:pt x="23402" y="3010"/>
                </a:lnTo>
                <a:lnTo>
                  <a:pt x="38315" y="0"/>
                </a:lnTo>
                <a:lnTo>
                  <a:pt x="3893566" y="0"/>
                </a:lnTo>
                <a:lnTo>
                  <a:pt x="3908506" y="3010"/>
                </a:lnTo>
                <a:lnTo>
                  <a:pt x="3920696" y="11223"/>
                </a:lnTo>
                <a:lnTo>
                  <a:pt x="3928909" y="23413"/>
                </a:lnTo>
                <a:lnTo>
                  <a:pt x="3931919" y="38353"/>
                </a:lnTo>
                <a:lnTo>
                  <a:pt x="3931919" y="680973"/>
                </a:lnTo>
                <a:lnTo>
                  <a:pt x="3928909" y="695914"/>
                </a:lnTo>
                <a:lnTo>
                  <a:pt x="3920696" y="708104"/>
                </a:lnTo>
                <a:lnTo>
                  <a:pt x="3908506" y="716317"/>
                </a:lnTo>
                <a:lnTo>
                  <a:pt x="3893566" y="719327"/>
                </a:lnTo>
                <a:lnTo>
                  <a:pt x="38315" y="719327"/>
                </a:lnTo>
                <a:lnTo>
                  <a:pt x="23402" y="716317"/>
                </a:lnTo>
                <a:lnTo>
                  <a:pt x="11223" y="708104"/>
                </a:lnTo>
                <a:lnTo>
                  <a:pt x="3011" y="695914"/>
                </a:lnTo>
                <a:lnTo>
                  <a:pt x="0" y="680973"/>
                </a:lnTo>
                <a:lnTo>
                  <a:pt x="0" y="38353"/>
                </a:lnTo>
                <a:close/>
              </a:path>
            </a:pathLst>
          </a:custGeom>
          <a:ln w="19050">
            <a:solidFill>
              <a:srgbClr val="00AFEF"/>
            </a:solidFill>
            <a:prstDash val="sysDot"/>
          </a:ln>
        </p:spPr>
        <p:txBody>
          <a:bodyPr wrap="square" lIns="0" tIns="0" rIns="0" bIns="0" rtlCol="0"/>
          <a:lstStyle/>
          <a:p/>
        </p:txBody>
      </p:sp>
      <p:sp>
        <p:nvSpPr>
          <p:cNvPr id="51" name="object 51"/>
          <p:cNvSpPr/>
          <p:nvPr/>
        </p:nvSpPr>
        <p:spPr>
          <a:xfrm>
            <a:off x="8896604" y="2913252"/>
            <a:ext cx="427355" cy="854710"/>
          </a:xfrm>
          <a:custGeom>
            <a:rect l="l" t="t" r="r" b="b"/>
            <a:pathLst>
              <a:path w="427354" h="854710">
                <a:moveTo>
                  <a:pt x="0" y="0"/>
                </a:moveTo>
                <a:lnTo>
                  <a:pt x="0" y="170942"/>
                </a:lnTo>
                <a:lnTo>
                  <a:pt x="45695" y="175002"/>
                </a:lnTo>
                <a:lnTo>
                  <a:pt x="88750" y="186715"/>
                </a:lnTo>
                <a:lnTo>
                  <a:pt x="128453" y="205382"/>
                </a:lnTo>
                <a:lnTo>
                  <a:pt x="164092" y="230302"/>
                </a:lnTo>
                <a:lnTo>
                  <a:pt x="194955" y="260774"/>
                </a:lnTo>
                <a:lnTo>
                  <a:pt x="220330" y="296098"/>
                </a:lnTo>
                <a:lnTo>
                  <a:pt x="239506" y="335574"/>
                </a:lnTo>
                <a:lnTo>
                  <a:pt x="251771" y="378501"/>
                </a:lnTo>
                <a:lnTo>
                  <a:pt x="256413" y="424180"/>
                </a:lnTo>
                <a:lnTo>
                  <a:pt x="252863" y="470318"/>
                </a:lnTo>
                <a:lnTo>
                  <a:pt x="241504" y="513843"/>
                </a:lnTo>
                <a:lnTo>
                  <a:pt x="223049" y="554021"/>
                </a:lnTo>
                <a:lnTo>
                  <a:pt x="198213" y="590119"/>
                </a:lnTo>
                <a:lnTo>
                  <a:pt x="167710" y="621404"/>
                </a:lnTo>
                <a:lnTo>
                  <a:pt x="132254" y="647144"/>
                </a:lnTo>
                <a:lnTo>
                  <a:pt x="92557" y="666607"/>
                </a:lnTo>
                <a:lnTo>
                  <a:pt x="49335" y="679059"/>
                </a:lnTo>
                <a:lnTo>
                  <a:pt x="3301" y="683768"/>
                </a:lnTo>
                <a:lnTo>
                  <a:pt x="5334" y="854710"/>
                </a:lnTo>
                <a:lnTo>
                  <a:pt x="54709" y="851242"/>
                </a:lnTo>
                <a:lnTo>
                  <a:pt x="102369" y="842353"/>
                </a:lnTo>
                <a:lnTo>
                  <a:pt x="148004" y="828360"/>
                </a:lnTo>
                <a:lnTo>
                  <a:pt x="191303" y="809575"/>
                </a:lnTo>
                <a:lnTo>
                  <a:pt x="231954" y="786312"/>
                </a:lnTo>
                <a:lnTo>
                  <a:pt x="269646" y="758887"/>
                </a:lnTo>
                <a:lnTo>
                  <a:pt x="304069" y="727614"/>
                </a:lnTo>
                <a:lnTo>
                  <a:pt x="334911" y="692807"/>
                </a:lnTo>
                <a:lnTo>
                  <a:pt x="361862" y="654780"/>
                </a:lnTo>
                <a:lnTo>
                  <a:pt x="384610" y="613848"/>
                </a:lnTo>
                <a:lnTo>
                  <a:pt x="402844" y="570325"/>
                </a:lnTo>
                <a:lnTo>
                  <a:pt x="416254" y="524526"/>
                </a:lnTo>
                <a:lnTo>
                  <a:pt x="424527" y="476764"/>
                </a:lnTo>
                <a:lnTo>
                  <a:pt x="427354" y="427355"/>
                </a:lnTo>
                <a:lnTo>
                  <a:pt x="424848" y="380799"/>
                </a:lnTo>
                <a:lnTo>
                  <a:pt x="417501" y="335694"/>
                </a:lnTo>
                <a:lnTo>
                  <a:pt x="405575" y="292299"/>
                </a:lnTo>
                <a:lnTo>
                  <a:pt x="389329" y="250875"/>
                </a:lnTo>
                <a:lnTo>
                  <a:pt x="369024" y="211685"/>
                </a:lnTo>
                <a:lnTo>
                  <a:pt x="344920" y="174988"/>
                </a:lnTo>
                <a:lnTo>
                  <a:pt x="317278" y="141046"/>
                </a:lnTo>
                <a:lnTo>
                  <a:pt x="286358" y="110120"/>
                </a:lnTo>
                <a:lnTo>
                  <a:pt x="252421" y="82470"/>
                </a:lnTo>
                <a:lnTo>
                  <a:pt x="215725" y="58358"/>
                </a:lnTo>
                <a:lnTo>
                  <a:pt x="176533" y="38045"/>
                </a:lnTo>
                <a:lnTo>
                  <a:pt x="135104" y="21792"/>
                </a:lnTo>
                <a:lnTo>
                  <a:pt x="91699" y="9859"/>
                </a:lnTo>
                <a:lnTo>
                  <a:pt x="46577" y="2508"/>
                </a:lnTo>
                <a:lnTo>
                  <a:pt x="0" y="0"/>
                </a:lnTo>
                <a:close/>
              </a:path>
            </a:pathLst>
          </a:custGeom>
          <a:solidFill>
            <a:srgbClr val="B1D234"/>
          </a:solidFill>
        </p:spPr>
        <p:txBody>
          <a:bodyPr wrap="square" lIns="0" tIns="0" rIns="0" bIns="0" rtlCol="0"/>
          <a:lstStyle/>
          <a:p/>
        </p:txBody>
      </p:sp>
      <p:sp>
        <p:nvSpPr>
          <p:cNvPr id="52" name="object 52"/>
          <p:cNvSpPr/>
          <p:nvPr/>
        </p:nvSpPr>
        <p:spPr>
          <a:xfrm>
            <a:off x="8469376" y="2913252"/>
            <a:ext cx="433070" cy="854710"/>
          </a:xfrm>
          <a:custGeom>
            <a:rect l="l" t="t" r="r" b="b"/>
            <a:pathLst>
              <a:path w="433070" h="854710">
                <a:moveTo>
                  <a:pt x="427227" y="0"/>
                </a:moveTo>
                <a:lnTo>
                  <a:pt x="421894" y="0"/>
                </a:lnTo>
                <a:lnTo>
                  <a:pt x="375370" y="3107"/>
                </a:lnTo>
                <a:lnTo>
                  <a:pt x="330357" y="11034"/>
                </a:lnTo>
                <a:lnTo>
                  <a:pt x="287113" y="23517"/>
                </a:lnTo>
                <a:lnTo>
                  <a:pt x="245896" y="40292"/>
                </a:lnTo>
                <a:lnTo>
                  <a:pt x="206962" y="61096"/>
                </a:lnTo>
                <a:lnTo>
                  <a:pt x="170572" y="85665"/>
                </a:lnTo>
                <a:lnTo>
                  <a:pt x="136981" y="113734"/>
                </a:lnTo>
                <a:lnTo>
                  <a:pt x="106448" y="145042"/>
                </a:lnTo>
                <a:lnTo>
                  <a:pt x="79231" y="179322"/>
                </a:lnTo>
                <a:lnTo>
                  <a:pt x="55588" y="216313"/>
                </a:lnTo>
                <a:lnTo>
                  <a:pt x="35776" y="255751"/>
                </a:lnTo>
                <a:lnTo>
                  <a:pt x="20053" y="297371"/>
                </a:lnTo>
                <a:lnTo>
                  <a:pt x="8678" y="340909"/>
                </a:lnTo>
                <a:lnTo>
                  <a:pt x="1907" y="386103"/>
                </a:lnTo>
                <a:lnTo>
                  <a:pt x="0" y="432688"/>
                </a:lnTo>
                <a:lnTo>
                  <a:pt x="3083" y="479212"/>
                </a:lnTo>
                <a:lnTo>
                  <a:pt x="10990" y="524225"/>
                </a:lnTo>
                <a:lnTo>
                  <a:pt x="23455" y="567470"/>
                </a:lnTo>
                <a:lnTo>
                  <a:pt x="40215" y="608689"/>
                </a:lnTo>
                <a:lnTo>
                  <a:pt x="61007" y="647624"/>
                </a:lnTo>
                <a:lnTo>
                  <a:pt x="85565" y="684018"/>
                </a:lnTo>
                <a:lnTo>
                  <a:pt x="113627" y="717614"/>
                </a:lnTo>
                <a:lnTo>
                  <a:pt x="144927" y="748153"/>
                </a:lnTo>
                <a:lnTo>
                  <a:pt x="179204" y="775378"/>
                </a:lnTo>
                <a:lnTo>
                  <a:pt x="216191" y="799032"/>
                </a:lnTo>
                <a:lnTo>
                  <a:pt x="255626" y="818856"/>
                </a:lnTo>
                <a:lnTo>
                  <a:pt x="297245" y="834594"/>
                </a:lnTo>
                <a:lnTo>
                  <a:pt x="340783" y="845987"/>
                </a:lnTo>
                <a:lnTo>
                  <a:pt x="385976" y="852778"/>
                </a:lnTo>
                <a:lnTo>
                  <a:pt x="432562" y="854710"/>
                </a:lnTo>
                <a:lnTo>
                  <a:pt x="430529" y="683768"/>
                </a:lnTo>
                <a:lnTo>
                  <a:pt x="427227" y="683768"/>
                </a:lnTo>
                <a:lnTo>
                  <a:pt x="381139" y="679636"/>
                </a:lnTo>
                <a:lnTo>
                  <a:pt x="337760" y="667725"/>
                </a:lnTo>
                <a:lnTo>
                  <a:pt x="297815" y="648758"/>
                </a:lnTo>
                <a:lnTo>
                  <a:pt x="262027" y="623460"/>
                </a:lnTo>
                <a:lnTo>
                  <a:pt x="231122" y="592555"/>
                </a:lnTo>
                <a:lnTo>
                  <a:pt x="205824" y="556768"/>
                </a:lnTo>
                <a:lnTo>
                  <a:pt x="186857" y="516822"/>
                </a:lnTo>
                <a:lnTo>
                  <a:pt x="174946" y="473443"/>
                </a:lnTo>
                <a:lnTo>
                  <a:pt x="170815" y="427355"/>
                </a:lnTo>
                <a:lnTo>
                  <a:pt x="174946" y="381266"/>
                </a:lnTo>
                <a:lnTo>
                  <a:pt x="186857" y="337887"/>
                </a:lnTo>
                <a:lnTo>
                  <a:pt x="205824" y="297942"/>
                </a:lnTo>
                <a:lnTo>
                  <a:pt x="231122" y="262154"/>
                </a:lnTo>
                <a:lnTo>
                  <a:pt x="262027" y="231249"/>
                </a:lnTo>
                <a:lnTo>
                  <a:pt x="297815" y="205951"/>
                </a:lnTo>
                <a:lnTo>
                  <a:pt x="337760" y="186984"/>
                </a:lnTo>
                <a:lnTo>
                  <a:pt x="381139" y="175073"/>
                </a:lnTo>
                <a:lnTo>
                  <a:pt x="427227" y="170942"/>
                </a:lnTo>
                <a:lnTo>
                  <a:pt x="427227" y="0"/>
                </a:lnTo>
                <a:close/>
              </a:path>
            </a:pathLst>
          </a:custGeom>
          <a:solidFill>
            <a:srgbClr val="D9D9D9"/>
          </a:solidFill>
        </p:spPr>
        <p:txBody>
          <a:bodyPr wrap="square" lIns="0" tIns="0" rIns="0" bIns="0" rtlCol="0"/>
          <a:lstStyle/>
          <a:p/>
        </p:txBody>
      </p:sp>
      <p:sp>
        <p:nvSpPr>
          <p:cNvPr id="53" name="object 53"/>
          <p:cNvSpPr/>
          <p:nvPr/>
        </p:nvSpPr>
        <p:spPr>
          <a:xfrm>
            <a:off x="8159495" y="3124212"/>
            <a:ext cx="1009650" cy="511289"/>
          </a:xfrm>
          <a:prstGeom prst="rect">
            <a:avLst/>
          </a:prstGeom>
          <a:blipFill>
            <a:blip r:embed="rId6"/>
            <a:stretch>
              <a:fillRect/>
            </a:stretch>
          </a:blipFill>
        </p:spPr>
        <p:txBody>
          <a:bodyPr wrap="square" lIns="0" tIns="0" rIns="0" bIns="0" rtlCol="0"/>
          <a:lstStyle/>
          <a:p/>
        </p:txBody>
      </p:sp>
      <p:sp>
        <p:nvSpPr>
          <p:cNvPr id="54" name="object 54"/>
          <p:cNvSpPr txBox="1"/>
          <p:nvPr/>
        </p:nvSpPr>
        <p:spPr>
          <a:xfrm>
            <a:off x="8292210" y="2956546"/>
            <a:ext cx="729615" cy="523240"/>
          </a:xfrm>
          <a:prstGeom prst="rect">
            <a:avLst/>
          </a:prstGeom>
        </p:spPr>
        <p:txBody>
          <a:bodyPr vert="horz" wrap="square" lIns="0" tIns="36830" rIns="0" bIns="0" rtlCol="0">
            <a:spAutoFit/>
          </a:bodyPr>
          <a:lstStyle/>
          <a:p>
            <a:pPr marL="180340">
              <a:lnSpc>
                <a:spcPct val="100000"/>
              </a:lnSpc>
              <a:spcBef>
                <a:spcPts val="290"/>
              </a:spcBef>
            </a:pPr>
            <a:r>
              <a:rPr sz="1050" b="1">
                <a:solidFill>
                  <a:srgbClr val="585858"/>
                </a:solidFill>
                <a:latin typeface="微软雅黑"/>
                <a:cs typeface="微软雅黑"/>
              </a:rPr>
              <a:t>私处不适</a:t>
            </a:r>
            <a:endParaRPr sz="1050">
              <a:latin typeface="微软雅黑"/>
              <a:cs typeface="微软雅黑"/>
            </a:endParaRPr>
          </a:p>
          <a:p>
            <a:pPr marL="12700">
              <a:lnSpc>
                <a:spcPct val="100000"/>
              </a:lnSpc>
              <a:spcBef>
                <a:spcPts val="305"/>
              </a:spcBef>
            </a:pPr>
            <a:r>
              <a:rPr sz="1800" b="1">
                <a:solidFill>
                  <a:srgbClr val="B1D234"/>
                </a:solidFill>
                <a:latin typeface="微软雅黑"/>
                <a:cs typeface="微软雅黑"/>
              </a:rPr>
              <a:t>49.</a:t>
            </a:r>
            <a:r>
              <a:rPr sz="1800" b="1" spc="5">
                <a:solidFill>
                  <a:srgbClr val="B1D234"/>
                </a:solidFill>
                <a:latin typeface="微软雅黑"/>
                <a:cs typeface="微软雅黑"/>
              </a:rPr>
              <a:t>8</a:t>
            </a:r>
            <a:r>
              <a:rPr sz="1800" b="1">
                <a:solidFill>
                  <a:srgbClr val="B1D234"/>
                </a:solidFill>
                <a:latin typeface="微软雅黑"/>
                <a:cs typeface="微软雅黑"/>
              </a:rPr>
              <a:t>%</a:t>
            </a:r>
            <a:endParaRPr sz="1800">
              <a:latin typeface="微软雅黑"/>
              <a:cs typeface="微软雅黑"/>
            </a:endParaRPr>
          </a:p>
        </p:txBody>
      </p:sp>
      <p:sp>
        <p:nvSpPr>
          <p:cNvPr id="55" name="object 55"/>
          <p:cNvSpPr/>
          <p:nvPr/>
        </p:nvSpPr>
        <p:spPr>
          <a:xfrm>
            <a:off x="8296656" y="3453333"/>
            <a:ext cx="735329" cy="44881"/>
          </a:xfrm>
          <a:prstGeom prst="rect">
            <a:avLst/>
          </a:prstGeom>
          <a:blipFill>
            <a:blip r:embed="rId7"/>
            <a:stretch>
              <a:fillRect/>
            </a:stretch>
          </a:blipFill>
        </p:spPr>
        <p:txBody>
          <a:bodyPr wrap="square" lIns="0" tIns="0" rIns="0" bIns="0" rtlCol="0"/>
          <a:lstStyle/>
          <a:p/>
        </p:txBody>
      </p:sp>
      <p:sp>
        <p:nvSpPr>
          <p:cNvPr id="56" name="object 56"/>
          <p:cNvSpPr/>
          <p:nvPr/>
        </p:nvSpPr>
        <p:spPr>
          <a:xfrm>
            <a:off x="8304021" y="3466719"/>
            <a:ext cx="704215" cy="0"/>
          </a:xfrm>
          <a:custGeom>
            <a:rect l="l" t="t" r="r" b="b"/>
            <a:pathLst>
              <a:path w="704215">
                <a:moveTo>
                  <a:pt x="0" y="0"/>
                </a:moveTo>
                <a:lnTo>
                  <a:pt x="704087" y="0"/>
                </a:lnTo>
              </a:path>
            </a:pathLst>
          </a:custGeom>
          <a:ln w="13715">
            <a:solidFill>
              <a:srgbClr val="B1D234"/>
            </a:solidFill>
          </a:ln>
        </p:spPr>
        <p:txBody>
          <a:bodyPr wrap="square" lIns="0" tIns="0" rIns="0" bIns="0" rtlCol="0"/>
          <a:lstStyle/>
          <a:p/>
        </p:txBody>
      </p:sp>
      <p:sp>
        <p:nvSpPr>
          <p:cNvPr id="57" name="object 57"/>
          <p:cNvSpPr/>
          <p:nvPr/>
        </p:nvSpPr>
        <p:spPr>
          <a:xfrm>
            <a:off x="10393680" y="2913633"/>
            <a:ext cx="427355" cy="652145"/>
          </a:xfrm>
          <a:custGeom>
            <a:rect l="l" t="t" r="r" b="b"/>
            <a:pathLst>
              <a:path w="427354" h="652145">
                <a:moveTo>
                  <a:pt x="0" y="0"/>
                </a:moveTo>
                <a:lnTo>
                  <a:pt x="0" y="170941"/>
                </a:lnTo>
                <a:lnTo>
                  <a:pt x="35375" y="173396"/>
                </a:lnTo>
                <a:lnTo>
                  <a:pt x="69929" y="180673"/>
                </a:lnTo>
                <a:lnTo>
                  <a:pt x="134620" y="209168"/>
                </a:lnTo>
                <a:lnTo>
                  <a:pt x="171678" y="236867"/>
                </a:lnTo>
                <a:lnTo>
                  <a:pt x="202347" y="269768"/>
                </a:lnTo>
                <a:lnTo>
                  <a:pt x="226389" y="306874"/>
                </a:lnTo>
                <a:lnTo>
                  <a:pt x="243566" y="347188"/>
                </a:lnTo>
                <a:lnTo>
                  <a:pt x="253642" y="389712"/>
                </a:lnTo>
                <a:lnTo>
                  <a:pt x="256380" y="433450"/>
                </a:lnTo>
                <a:lnTo>
                  <a:pt x="251541" y="477405"/>
                </a:lnTo>
                <a:lnTo>
                  <a:pt x="238888" y="520579"/>
                </a:lnTo>
                <a:lnTo>
                  <a:pt x="218186" y="561975"/>
                </a:lnTo>
                <a:lnTo>
                  <a:pt x="363600" y="651763"/>
                </a:lnTo>
                <a:lnTo>
                  <a:pt x="386227" y="610137"/>
                </a:lnTo>
                <a:lnTo>
                  <a:pt x="404037" y="566462"/>
                </a:lnTo>
                <a:lnTo>
                  <a:pt x="416910" y="521160"/>
                </a:lnTo>
                <a:lnTo>
                  <a:pt x="424723" y="474650"/>
                </a:lnTo>
                <a:lnTo>
                  <a:pt x="427354" y="427354"/>
                </a:lnTo>
                <a:lnTo>
                  <a:pt x="424846" y="380777"/>
                </a:lnTo>
                <a:lnTo>
                  <a:pt x="417495" y="335655"/>
                </a:lnTo>
                <a:lnTo>
                  <a:pt x="405562" y="292250"/>
                </a:lnTo>
                <a:lnTo>
                  <a:pt x="389309" y="250821"/>
                </a:lnTo>
                <a:lnTo>
                  <a:pt x="368996" y="211629"/>
                </a:lnTo>
                <a:lnTo>
                  <a:pt x="344884" y="174933"/>
                </a:lnTo>
                <a:lnTo>
                  <a:pt x="317234" y="140996"/>
                </a:lnTo>
                <a:lnTo>
                  <a:pt x="286308" y="110076"/>
                </a:lnTo>
                <a:lnTo>
                  <a:pt x="252366" y="82434"/>
                </a:lnTo>
                <a:lnTo>
                  <a:pt x="215669" y="58330"/>
                </a:lnTo>
                <a:lnTo>
                  <a:pt x="176479" y="38025"/>
                </a:lnTo>
                <a:lnTo>
                  <a:pt x="135055" y="21779"/>
                </a:lnTo>
                <a:lnTo>
                  <a:pt x="91660" y="9853"/>
                </a:lnTo>
                <a:lnTo>
                  <a:pt x="46555" y="2506"/>
                </a:lnTo>
                <a:lnTo>
                  <a:pt x="0" y="0"/>
                </a:lnTo>
                <a:close/>
              </a:path>
            </a:pathLst>
          </a:custGeom>
          <a:solidFill>
            <a:srgbClr val="B1D234"/>
          </a:solidFill>
        </p:spPr>
        <p:txBody>
          <a:bodyPr wrap="square" lIns="0" tIns="0" rIns="0" bIns="0" rtlCol="0"/>
          <a:lstStyle/>
          <a:p/>
        </p:txBody>
      </p:sp>
      <p:sp>
        <p:nvSpPr>
          <p:cNvPr id="58" name="object 58"/>
          <p:cNvSpPr/>
          <p:nvPr/>
        </p:nvSpPr>
        <p:spPr>
          <a:xfrm>
            <a:off x="9966334" y="2913633"/>
            <a:ext cx="791210" cy="854710"/>
          </a:xfrm>
          <a:custGeom>
            <a:rect l="l" t="t" r="r" b="b"/>
            <a:pathLst>
              <a:path w="791209" h="854710">
                <a:moveTo>
                  <a:pt x="427345" y="0"/>
                </a:moveTo>
                <a:lnTo>
                  <a:pt x="378400" y="2803"/>
                </a:lnTo>
                <a:lnTo>
                  <a:pt x="330641" y="11065"/>
                </a:lnTo>
                <a:lnTo>
                  <a:pt x="284475" y="24562"/>
                </a:lnTo>
                <a:lnTo>
                  <a:pt x="240306" y="43070"/>
                </a:lnTo>
                <a:lnTo>
                  <a:pt x="198540" y="66365"/>
                </a:lnTo>
                <a:lnTo>
                  <a:pt x="159582" y="94224"/>
                </a:lnTo>
                <a:lnTo>
                  <a:pt x="123839" y="126423"/>
                </a:lnTo>
                <a:lnTo>
                  <a:pt x="91715" y="162738"/>
                </a:lnTo>
                <a:lnTo>
                  <a:pt x="63617" y="202945"/>
                </a:lnTo>
                <a:lnTo>
                  <a:pt x="41297" y="243876"/>
                </a:lnTo>
                <a:lnTo>
                  <a:pt x="23860" y="286114"/>
                </a:lnTo>
                <a:lnTo>
                  <a:pt x="11221" y="329301"/>
                </a:lnTo>
                <a:lnTo>
                  <a:pt x="3296" y="373078"/>
                </a:lnTo>
                <a:lnTo>
                  <a:pt x="0" y="417086"/>
                </a:lnTo>
                <a:lnTo>
                  <a:pt x="1247" y="460967"/>
                </a:lnTo>
                <a:lnTo>
                  <a:pt x="6953" y="504361"/>
                </a:lnTo>
                <a:lnTo>
                  <a:pt x="17033" y="546910"/>
                </a:lnTo>
                <a:lnTo>
                  <a:pt x="31403" y="588255"/>
                </a:lnTo>
                <a:lnTo>
                  <a:pt x="49976" y="628038"/>
                </a:lnTo>
                <a:lnTo>
                  <a:pt x="72669" y="665899"/>
                </a:lnTo>
                <a:lnTo>
                  <a:pt x="99397" y="701480"/>
                </a:lnTo>
                <a:lnTo>
                  <a:pt x="130073" y="734423"/>
                </a:lnTo>
                <a:lnTo>
                  <a:pt x="164615" y="764367"/>
                </a:lnTo>
                <a:lnTo>
                  <a:pt x="202936" y="790955"/>
                </a:lnTo>
                <a:lnTo>
                  <a:pt x="243867" y="813276"/>
                </a:lnTo>
                <a:lnTo>
                  <a:pt x="286105" y="830713"/>
                </a:lnTo>
                <a:lnTo>
                  <a:pt x="329292" y="843353"/>
                </a:lnTo>
                <a:lnTo>
                  <a:pt x="373069" y="851279"/>
                </a:lnTo>
                <a:lnTo>
                  <a:pt x="417077" y="854578"/>
                </a:lnTo>
                <a:lnTo>
                  <a:pt x="460957" y="853334"/>
                </a:lnTo>
                <a:lnTo>
                  <a:pt x="504352" y="847632"/>
                </a:lnTo>
                <a:lnTo>
                  <a:pt x="546901" y="837558"/>
                </a:lnTo>
                <a:lnTo>
                  <a:pt x="588246" y="823197"/>
                </a:lnTo>
                <a:lnTo>
                  <a:pt x="628029" y="804634"/>
                </a:lnTo>
                <a:lnTo>
                  <a:pt x="665890" y="781953"/>
                </a:lnTo>
                <a:lnTo>
                  <a:pt x="701471" y="755241"/>
                </a:lnTo>
                <a:lnTo>
                  <a:pt x="734413" y="724582"/>
                </a:lnTo>
                <a:lnTo>
                  <a:pt x="764358" y="690061"/>
                </a:lnTo>
                <a:lnTo>
                  <a:pt x="768727" y="683767"/>
                </a:lnTo>
                <a:lnTo>
                  <a:pt x="427345" y="683767"/>
                </a:lnTo>
                <a:lnTo>
                  <a:pt x="381257" y="679636"/>
                </a:lnTo>
                <a:lnTo>
                  <a:pt x="337878" y="667725"/>
                </a:lnTo>
                <a:lnTo>
                  <a:pt x="297932" y="648758"/>
                </a:lnTo>
                <a:lnTo>
                  <a:pt x="262145" y="623460"/>
                </a:lnTo>
                <a:lnTo>
                  <a:pt x="231240" y="592555"/>
                </a:lnTo>
                <a:lnTo>
                  <a:pt x="205942" y="556767"/>
                </a:lnTo>
                <a:lnTo>
                  <a:pt x="186975" y="516822"/>
                </a:lnTo>
                <a:lnTo>
                  <a:pt x="175064" y="473443"/>
                </a:lnTo>
                <a:lnTo>
                  <a:pt x="170932" y="427354"/>
                </a:lnTo>
                <a:lnTo>
                  <a:pt x="175064" y="381266"/>
                </a:lnTo>
                <a:lnTo>
                  <a:pt x="186975" y="337887"/>
                </a:lnTo>
                <a:lnTo>
                  <a:pt x="205942" y="297941"/>
                </a:lnTo>
                <a:lnTo>
                  <a:pt x="231240" y="262154"/>
                </a:lnTo>
                <a:lnTo>
                  <a:pt x="262145" y="231249"/>
                </a:lnTo>
                <a:lnTo>
                  <a:pt x="297932" y="205951"/>
                </a:lnTo>
                <a:lnTo>
                  <a:pt x="337878" y="186984"/>
                </a:lnTo>
                <a:lnTo>
                  <a:pt x="381257" y="175073"/>
                </a:lnTo>
                <a:lnTo>
                  <a:pt x="427345" y="170941"/>
                </a:lnTo>
                <a:lnTo>
                  <a:pt x="427345" y="0"/>
                </a:lnTo>
                <a:close/>
              </a:path>
              <a:path w="791209" h="854710">
                <a:moveTo>
                  <a:pt x="645531" y="561975"/>
                </a:moveTo>
                <a:lnTo>
                  <a:pt x="613428" y="603707"/>
                </a:lnTo>
                <a:lnTo>
                  <a:pt x="574143" y="637545"/>
                </a:lnTo>
                <a:lnTo>
                  <a:pt x="529091" y="662696"/>
                </a:lnTo>
                <a:lnTo>
                  <a:pt x="479687" y="678367"/>
                </a:lnTo>
                <a:lnTo>
                  <a:pt x="427345" y="683767"/>
                </a:lnTo>
                <a:lnTo>
                  <a:pt x="768727" y="683767"/>
                </a:lnTo>
                <a:lnTo>
                  <a:pt x="790946" y="651763"/>
                </a:lnTo>
                <a:lnTo>
                  <a:pt x="645531" y="561975"/>
                </a:lnTo>
                <a:close/>
              </a:path>
            </a:pathLst>
          </a:custGeom>
          <a:solidFill>
            <a:srgbClr val="D9D9D9"/>
          </a:solidFill>
        </p:spPr>
        <p:txBody>
          <a:bodyPr wrap="square" lIns="0" tIns="0" rIns="0" bIns="0" rtlCol="0"/>
          <a:lstStyle/>
          <a:p/>
        </p:txBody>
      </p:sp>
      <p:sp>
        <p:nvSpPr>
          <p:cNvPr id="59" name="object 59"/>
          <p:cNvSpPr/>
          <p:nvPr/>
        </p:nvSpPr>
        <p:spPr>
          <a:xfrm>
            <a:off x="9639300" y="3118116"/>
            <a:ext cx="1009650" cy="511289"/>
          </a:xfrm>
          <a:prstGeom prst="rect">
            <a:avLst/>
          </a:prstGeom>
          <a:blipFill>
            <a:blip r:embed="rId8"/>
            <a:stretch>
              <a:fillRect/>
            </a:stretch>
          </a:blipFill>
        </p:spPr>
        <p:txBody>
          <a:bodyPr wrap="square" lIns="0" tIns="0" rIns="0" bIns="0" rtlCol="0"/>
          <a:lstStyle/>
          <a:p/>
        </p:txBody>
      </p:sp>
      <p:sp>
        <p:nvSpPr>
          <p:cNvPr id="60" name="object 60"/>
          <p:cNvSpPr txBox="1"/>
          <p:nvPr/>
        </p:nvSpPr>
        <p:spPr>
          <a:xfrm>
            <a:off x="9671431" y="2950741"/>
            <a:ext cx="830580" cy="522605"/>
          </a:xfrm>
          <a:prstGeom prst="rect">
            <a:avLst/>
          </a:prstGeom>
        </p:spPr>
        <p:txBody>
          <a:bodyPr vert="horz" wrap="square" lIns="0" tIns="36194" rIns="0" bIns="0" rtlCol="0">
            <a:spAutoFit/>
          </a:bodyPr>
          <a:lstStyle/>
          <a:p>
            <a:pPr marL="12700">
              <a:lnSpc>
                <a:spcPct val="100000"/>
              </a:lnSpc>
              <a:spcBef>
                <a:spcPts val="284"/>
              </a:spcBef>
            </a:pPr>
            <a:r>
              <a:rPr sz="1050" b="1" spc="5">
                <a:solidFill>
                  <a:srgbClr val="585858"/>
                </a:solidFill>
                <a:latin typeface="微软雅黑"/>
                <a:cs typeface="微软雅黑"/>
              </a:rPr>
              <a:t>清水洗不干净</a:t>
            </a:r>
            <a:endParaRPr sz="1050">
              <a:latin typeface="微软雅黑"/>
              <a:cs typeface="微软雅黑"/>
            </a:endParaRPr>
          </a:p>
          <a:p>
            <a:pPr marL="113030">
              <a:lnSpc>
                <a:spcPct val="100000"/>
              </a:lnSpc>
              <a:spcBef>
                <a:spcPts val="305"/>
              </a:spcBef>
            </a:pPr>
            <a:r>
              <a:rPr sz="1800" b="1">
                <a:solidFill>
                  <a:srgbClr val="B1D234"/>
                </a:solidFill>
                <a:latin typeface="微软雅黑"/>
                <a:cs typeface="微软雅黑"/>
              </a:rPr>
              <a:t>33.</a:t>
            </a:r>
            <a:r>
              <a:rPr sz="1800" b="1" spc="5">
                <a:solidFill>
                  <a:srgbClr val="B1D234"/>
                </a:solidFill>
                <a:latin typeface="微软雅黑"/>
                <a:cs typeface="微软雅黑"/>
              </a:rPr>
              <a:t>8</a:t>
            </a:r>
            <a:r>
              <a:rPr sz="1800" b="1">
                <a:solidFill>
                  <a:srgbClr val="B1D234"/>
                </a:solidFill>
                <a:latin typeface="微软雅黑"/>
                <a:cs typeface="微软雅黑"/>
              </a:rPr>
              <a:t>%</a:t>
            </a:r>
            <a:endParaRPr sz="1800">
              <a:latin typeface="微软雅黑"/>
              <a:cs typeface="微软雅黑"/>
            </a:endParaRPr>
          </a:p>
        </p:txBody>
      </p:sp>
      <p:sp>
        <p:nvSpPr>
          <p:cNvPr id="61" name="object 61"/>
          <p:cNvSpPr/>
          <p:nvPr/>
        </p:nvSpPr>
        <p:spPr>
          <a:xfrm>
            <a:off x="9776459" y="3447237"/>
            <a:ext cx="735329" cy="44881"/>
          </a:xfrm>
          <a:prstGeom prst="rect">
            <a:avLst/>
          </a:prstGeom>
          <a:blipFill>
            <a:blip r:embed="rId9"/>
            <a:stretch>
              <a:fillRect/>
            </a:stretch>
          </a:blipFill>
        </p:spPr>
        <p:txBody>
          <a:bodyPr wrap="square" lIns="0" tIns="0" rIns="0" bIns="0" rtlCol="0"/>
          <a:lstStyle/>
          <a:p/>
        </p:txBody>
      </p:sp>
      <p:sp>
        <p:nvSpPr>
          <p:cNvPr id="62" name="object 62"/>
          <p:cNvSpPr/>
          <p:nvPr/>
        </p:nvSpPr>
        <p:spPr>
          <a:xfrm>
            <a:off x="9783444" y="3460115"/>
            <a:ext cx="704215" cy="0"/>
          </a:xfrm>
          <a:custGeom>
            <a:rect l="l" t="t" r="r" b="b"/>
            <a:pathLst>
              <a:path w="704215">
                <a:moveTo>
                  <a:pt x="0" y="0"/>
                </a:moveTo>
                <a:lnTo>
                  <a:pt x="704087" y="0"/>
                </a:lnTo>
              </a:path>
            </a:pathLst>
          </a:custGeom>
          <a:ln w="13715">
            <a:solidFill>
              <a:srgbClr val="B1D234"/>
            </a:solidFill>
          </a:ln>
        </p:spPr>
        <p:txBody>
          <a:bodyPr wrap="square" lIns="0" tIns="0" rIns="0" bIns="0" rtlCol="0"/>
          <a:lstStyle/>
          <a:p/>
        </p:txBody>
      </p:sp>
      <p:sp>
        <p:nvSpPr>
          <p:cNvPr id="63" name="object 63"/>
          <p:cNvSpPr/>
          <p:nvPr/>
        </p:nvSpPr>
        <p:spPr>
          <a:xfrm>
            <a:off x="8896604" y="3852164"/>
            <a:ext cx="427355" cy="849630"/>
          </a:xfrm>
          <a:custGeom>
            <a:rect l="l" t="t" r="r" b="b"/>
            <a:pathLst>
              <a:path w="427354" h="849628">
                <a:moveTo>
                  <a:pt x="0" y="0"/>
                </a:moveTo>
                <a:lnTo>
                  <a:pt x="0" y="170942"/>
                </a:lnTo>
                <a:lnTo>
                  <a:pt x="46281" y="175125"/>
                </a:lnTo>
                <a:lnTo>
                  <a:pt x="90003" y="187215"/>
                </a:lnTo>
                <a:lnTo>
                  <a:pt x="130355" y="206524"/>
                </a:lnTo>
                <a:lnTo>
                  <a:pt x="166528" y="232362"/>
                </a:lnTo>
                <a:lnTo>
                  <a:pt x="197713" y="264040"/>
                </a:lnTo>
                <a:lnTo>
                  <a:pt x="223099" y="300868"/>
                </a:lnTo>
                <a:lnTo>
                  <a:pt x="241877" y="342159"/>
                </a:lnTo>
                <a:lnTo>
                  <a:pt x="253238" y="387223"/>
                </a:lnTo>
                <a:lnTo>
                  <a:pt x="256386" y="433378"/>
                </a:lnTo>
                <a:lnTo>
                  <a:pt x="251418" y="478076"/>
                </a:lnTo>
                <a:lnTo>
                  <a:pt x="238938" y="520488"/>
                </a:lnTo>
                <a:lnTo>
                  <a:pt x="219550" y="559786"/>
                </a:lnTo>
                <a:lnTo>
                  <a:pt x="193858" y="595142"/>
                </a:lnTo>
                <a:lnTo>
                  <a:pt x="162465" y="625729"/>
                </a:lnTo>
                <a:lnTo>
                  <a:pt x="125978" y="650718"/>
                </a:lnTo>
                <a:lnTo>
                  <a:pt x="84998" y="669282"/>
                </a:lnTo>
                <a:lnTo>
                  <a:pt x="40131" y="680593"/>
                </a:lnTo>
                <a:lnTo>
                  <a:pt x="66928" y="849376"/>
                </a:lnTo>
                <a:lnTo>
                  <a:pt x="113803" y="839244"/>
                </a:lnTo>
                <a:lnTo>
                  <a:pt x="158470" y="824242"/>
                </a:lnTo>
                <a:lnTo>
                  <a:pt x="200662" y="804681"/>
                </a:lnTo>
                <a:lnTo>
                  <a:pt x="240110" y="780876"/>
                </a:lnTo>
                <a:lnTo>
                  <a:pt x="276544" y="753139"/>
                </a:lnTo>
                <a:lnTo>
                  <a:pt x="309698" y="721785"/>
                </a:lnTo>
                <a:lnTo>
                  <a:pt x="339302" y="687127"/>
                </a:lnTo>
                <a:lnTo>
                  <a:pt x="365089" y="649479"/>
                </a:lnTo>
                <a:lnTo>
                  <a:pt x="386788" y="609154"/>
                </a:lnTo>
                <a:lnTo>
                  <a:pt x="404133" y="566465"/>
                </a:lnTo>
                <a:lnTo>
                  <a:pt x="416855" y="521727"/>
                </a:lnTo>
                <a:lnTo>
                  <a:pt x="424685" y="475252"/>
                </a:lnTo>
                <a:lnTo>
                  <a:pt x="427354" y="427355"/>
                </a:lnTo>
                <a:lnTo>
                  <a:pt x="424848" y="380777"/>
                </a:lnTo>
                <a:lnTo>
                  <a:pt x="417501" y="335655"/>
                </a:lnTo>
                <a:lnTo>
                  <a:pt x="405575" y="292250"/>
                </a:lnTo>
                <a:lnTo>
                  <a:pt x="389329" y="250821"/>
                </a:lnTo>
                <a:lnTo>
                  <a:pt x="369024" y="211629"/>
                </a:lnTo>
                <a:lnTo>
                  <a:pt x="344920" y="174933"/>
                </a:lnTo>
                <a:lnTo>
                  <a:pt x="317278" y="140996"/>
                </a:lnTo>
                <a:lnTo>
                  <a:pt x="286358" y="110076"/>
                </a:lnTo>
                <a:lnTo>
                  <a:pt x="252421" y="82434"/>
                </a:lnTo>
                <a:lnTo>
                  <a:pt x="215725" y="58330"/>
                </a:lnTo>
                <a:lnTo>
                  <a:pt x="176533" y="38025"/>
                </a:lnTo>
                <a:lnTo>
                  <a:pt x="135104" y="21779"/>
                </a:lnTo>
                <a:lnTo>
                  <a:pt x="91699" y="9853"/>
                </a:lnTo>
                <a:lnTo>
                  <a:pt x="46577" y="2506"/>
                </a:lnTo>
                <a:lnTo>
                  <a:pt x="0" y="0"/>
                </a:lnTo>
                <a:close/>
              </a:path>
            </a:pathLst>
          </a:custGeom>
          <a:solidFill>
            <a:srgbClr val="B1D234"/>
          </a:solidFill>
        </p:spPr>
        <p:txBody>
          <a:bodyPr wrap="square" lIns="0" tIns="0" rIns="0" bIns="0" rtlCol="0"/>
          <a:lstStyle/>
          <a:p/>
        </p:txBody>
      </p:sp>
      <p:sp>
        <p:nvSpPr>
          <p:cNvPr id="64" name="object 64"/>
          <p:cNvSpPr/>
          <p:nvPr/>
        </p:nvSpPr>
        <p:spPr>
          <a:xfrm>
            <a:off x="8469768" y="3852164"/>
            <a:ext cx="494030" cy="854710"/>
          </a:xfrm>
          <a:custGeom>
            <a:rect l="l" t="t" r="r" b="b"/>
            <a:pathLst>
              <a:path w="494029" h="854710">
                <a:moveTo>
                  <a:pt x="426835" y="0"/>
                </a:moveTo>
                <a:lnTo>
                  <a:pt x="376650" y="2946"/>
                </a:lnTo>
                <a:lnTo>
                  <a:pt x="314424" y="14975"/>
                </a:lnTo>
                <a:lnTo>
                  <a:pt x="271009" y="29298"/>
                </a:lnTo>
                <a:lnTo>
                  <a:pt x="230004" y="47876"/>
                </a:lnTo>
                <a:lnTo>
                  <a:pt x="191628" y="70413"/>
                </a:lnTo>
                <a:lnTo>
                  <a:pt x="156095" y="96609"/>
                </a:lnTo>
                <a:lnTo>
                  <a:pt x="123622" y="126165"/>
                </a:lnTo>
                <a:lnTo>
                  <a:pt x="94427" y="158784"/>
                </a:lnTo>
                <a:lnTo>
                  <a:pt x="68724" y="194167"/>
                </a:lnTo>
                <a:lnTo>
                  <a:pt x="46732" y="232014"/>
                </a:lnTo>
                <a:lnTo>
                  <a:pt x="28667" y="272029"/>
                </a:lnTo>
                <a:lnTo>
                  <a:pt x="14744" y="313912"/>
                </a:lnTo>
                <a:lnTo>
                  <a:pt x="5181" y="357364"/>
                </a:lnTo>
                <a:lnTo>
                  <a:pt x="194" y="402088"/>
                </a:lnTo>
                <a:lnTo>
                  <a:pt x="0" y="447785"/>
                </a:lnTo>
                <a:lnTo>
                  <a:pt x="4814" y="494156"/>
                </a:lnTo>
                <a:lnTo>
                  <a:pt x="14559" y="539766"/>
                </a:lnTo>
                <a:lnTo>
                  <a:pt x="28861" y="583181"/>
                </a:lnTo>
                <a:lnTo>
                  <a:pt x="47423" y="624185"/>
                </a:lnTo>
                <a:lnTo>
                  <a:pt x="69946" y="662562"/>
                </a:lnTo>
                <a:lnTo>
                  <a:pt x="96132" y="698095"/>
                </a:lnTo>
                <a:lnTo>
                  <a:pt x="125682" y="730568"/>
                </a:lnTo>
                <a:lnTo>
                  <a:pt x="158297" y="759763"/>
                </a:lnTo>
                <a:lnTo>
                  <a:pt x="193679" y="785465"/>
                </a:lnTo>
                <a:lnTo>
                  <a:pt x="231531" y="807457"/>
                </a:lnTo>
                <a:lnTo>
                  <a:pt x="271552" y="825523"/>
                </a:lnTo>
                <a:lnTo>
                  <a:pt x="313445" y="839446"/>
                </a:lnTo>
                <a:lnTo>
                  <a:pt x="356911" y="849009"/>
                </a:lnTo>
                <a:lnTo>
                  <a:pt x="401652" y="853996"/>
                </a:lnTo>
                <a:lnTo>
                  <a:pt x="447369" y="854190"/>
                </a:lnTo>
                <a:lnTo>
                  <a:pt x="493764" y="849376"/>
                </a:lnTo>
                <a:lnTo>
                  <a:pt x="467471" y="683768"/>
                </a:lnTo>
                <a:lnTo>
                  <a:pt x="426835" y="683768"/>
                </a:lnTo>
                <a:lnTo>
                  <a:pt x="380747" y="679636"/>
                </a:lnTo>
                <a:lnTo>
                  <a:pt x="337368" y="667725"/>
                </a:lnTo>
                <a:lnTo>
                  <a:pt x="297422" y="648758"/>
                </a:lnTo>
                <a:lnTo>
                  <a:pt x="261635" y="623460"/>
                </a:lnTo>
                <a:lnTo>
                  <a:pt x="230730" y="592555"/>
                </a:lnTo>
                <a:lnTo>
                  <a:pt x="205432" y="556768"/>
                </a:lnTo>
                <a:lnTo>
                  <a:pt x="186465" y="516822"/>
                </a:lnTo>
                <a:lnTo>
                  <a:pt x="174554" y="473443"/>
                </a:lnTo>
                <a:lnTo>
                  <a:pt x="170422" y="427355"/>
                </a:lnTo>
                <a:lnTo>
                  <a:pt x="174554" y="381266"/>
                </a:lnTo>
                <a:lnTo>
                  <a:pt x="186465" y="337887"/>
                </a:lnTo>
                <a:lnTo>
                  <a:pt x="205432" y="297941"/>
                </a:lnTo>
                <a:lnTo>
                  <a:pt x="230730" y="262154"/>
                </a:lnTo>
                <a:lnTo>
                  <a:pt x="261635" y="231249"/>
                </a:lnTo>
                <a:lnTo>
                  <a:pt x="297422" y="205951"/>
                </a:lnTo>
                <a:lnTo>
                  <a:pt x="337368" y="186984"/>
                </a:lnTo>
                <a:lnTo>
                  <a:pt x="380747" y="175073"/>
                </a:lnTo>
                <a:lnTo>
                  <a:pt x="426835" y="170942"/>
                </a:lnTo>
                <a:lnTo>
                  <a:pt x="426835" y="0"/>
                </a:lnTo>
                <a:close/>
              </a:path>
              <a:path w="494029" h="854710">
                <a:moveTo>
                  <a:pt x="466967" y="680593"/>
                </a:moveTo>
                <a:lnTo>
                  <a:pt x="457018" y="681946"/>
                </a:lnTo>
                <a:lnTo>
                  <a:pt x="446996" y="682942"/>
                </a:lnTo>
                <a:lnTo>
                  <a:pt x="436928" y="683557"/>
                </a:lnTo>
                <a:lnTo>
                  <a:pt x="426835" y="683768"/>
                </a:lnTo>
                <a:lnTo>
                  <a:pt x="467471" y="683768"/>
                </a:lnTo>
                <a:lnTo>
                  <a:pt x="466967" y="680593"/>
                </a:lnTo>
                <a:close/>
              </a:path>
            </a:pathLst>
          </a:custGeom>
          <a:solidFill>
            <a:srgbClr val="D9D9D9"/>
          </a:solidFill>
        </p:spPr>
        <p:txBody>
          <a:bodyPr wrap="square" lIns="0" tIns="0" rIns="0" bIns="0" rtlCol="0"/>
          <a:lstStyle/>
          <a:p/>
        </p:txBody>
      </p:sp>
      <p:sp>
        <p:nvSpPr>
          <p:cNvPr id="65" name="object 65"/>
          <p:cNvSpPr/>
          <p:nvPr/>
        </p:nvSpPr>
        <p:spPr>
          <a:xfrm>
            <a:off x="8159495" y="4102620"/>
            <a:ext cx="1009650" cy="511289"/>
          </a:xfrm>
          <a:prstGeom prst="rect">
            <a:avLst/>
          </a:prstGeom>
          <a:blipFill>
            <a:blip r:embed="rId10"/>
            <a:stretch>
              <a:fillRect/>
            </a:stretch>
          </a:blipFill>
        </p:spPr>
        <p:txBody>
          <a:bodyPr wrap="square" lIns="0" tIns="0" rIns="0" bIns="0" rtlCol="0"/>
          <a:lstStyle/>
          <a:p/>
        </p:txBody>
      </p:sp>
      <p:sp>
        <p:nvSpPr>
          <p:cNvPr id="66" name="object 66"/>
          <p:cNvSpPr txBox="1"/>
          <p:nvPr/>
        </p:nvSpPr>
        <p:spPr>
          <a:xfrm>
            <a:off x="8058150" y="3936134"/>
            <a:ext cx="964565" cy="522605"/>
          </a:xfrm>
          <a:prstGeom prst="rect">
            <a:avLst/>
          </a:prstGeom>
        </p:spPr>
        <p:txBody>
          <a:bodyPr vert="horz" wrap="square" lIns="0" tIns="36194" rIns="0" bIns="0" rtlCol="0">
            <a:spAutoFit/>
          </a:bodyPr>
          <a:lstStyle/>
          <a:p>
            <a:pPr marL="12700">
              <a:lnSpc>
                <a:spcPct val="100000"/>
              </a:lnSpc>
              <a:spcBef>
                <a:spcPts val="284"/>
              </a:spcBef>
            </a:pPr>
            <a:r>
              <a:rPr sz="1050" b="1" spc="5">
                <a:solidFill>
                  <a:srgbClr val="585858"/>
                </a:solidFill>
                <a:latin typeface="微软雅黑"/>
                <a:cs typeface="微软雅黑"/>
              </a:rPr>
              <a:t>身边人推荐尝试</a:t>
            </a:r>
            <a:endParaRPr sz="1050">
              <a:latin typeface="微软雅黑"/>
              <a:cs typeface="微软雅黑"/>
            </a:endParaRPr>
          </a:p>
          <a:p>
            <a:pPr marL="245745">
              <a:lnSpc>
                <a:spcPct val="100000"/>
              </a:lnSpc>
              <a:spcBef>
                <a:spcPts val="305"/>
              </a:spcBef>
            </a:pPr>
            <a:r>
              <a:rPr sz="1800" b="1">
                <a:solidFill>
                  <a:srgbClr val="B1D234"/>
                </a:solidFill>
                <a:latin typeface="微软雅黑"/>
                <a:cs typeface="微软雅黑"/>
              </a:rPr>
              <a:t>47.</a:t>
            </a:r>
            <a:r>
              <a:rPr sz="1800" b="1" spc="5">
                <a:solidFill>
                  <a:srgbClr val="B1D234"/>
                </a:solidFill>
                <a:latin typeface="微软雅黑"/>
                <a:cs typeface="微软雅黑"/>
              </a:rPr>
              <a:t>5</a:t>
            </a:r>
            <a:r>
              <a:rPr sz="1800" b="1">
                <a:solidFill>
                  <a:srgbClr val="B1D234"/>
                </a:solidFill>
                <a:latin typeface="微软雅黑"/>
                <a:cs typeface="微软雅黑"/>
              </a:rPr>
              <a:t>%</a:t>
            </a:r>
            <a:endParaRPr sz="1800">
              <a:latin typeface="微软雅黑"/>
              <a:cs typeface="微软雅黑"/>
            </a:endParaRPr>
          </a:p>
        </p:txBody>
      </p:sp>
      <p:sp>
        <p:nvSpPr>
          <p:cNvPr id="67" name="object 67"/>
          <p:cNvSpPr/>
          <p:nvPr/>
        </p:nvSpPr>
        <p:spPr>
          <a:xfrm>
            <a:off x="8296656" y="4431741"/>
            <a:ext cx="735329" cy="44881"/>
          </a:xfrm>
          <a:prstGeom prst="rect">
            <a:avLst/>
          </a:prstGeom>
          <a:blipFill>
            <a:blip r:embed="rId11"/>
            <a:stretch>
              <a:fillRect/>
            </a:stretch>
          </a:blipFill>
        </p:spPr>
        <p:txBody>
          <a:bodyPr wrap="square" lIns="0" tIns="0" rIns="0" bIns="0" rtlCol="0"/>
          <a:lstStyle/>
          <a:p/>
        </p:txBody>
      </p:sp>
      <p:sp>
        <p:nvSpPr>
          <p:cNvPr id="68" name="object 68"/>
          <p:cNvSpPr/>
          <p:nvPr/>
        </p:nvSpPr>
        <p:spPr>
          <a:xfrm>
            <a:off x="8303132" y="4445127"/>
            <a:ext cx="704215" cy="0"/>
          </a:xfrm>
          <a:custGeom>
            <a:rect l="l" t="t" r="r" b="b"/>
            <a:pathLst>
              <a:path w="704215">
                <a:moveTo>
                  <a:pt x="0" y="0"/>
                </a:moveTo>
                <a:lnTo>
                  <a:pt x="704088" y="0"/>
                </a:lnTo>
              </a:path>
            </a:pathLst>
          </a:custGeom>
          <a:ln w="13716">
            <a:solidFill>
              <a:srgbClr val="B1D234"/>
            </a:solidFill>
          </a:ln>
        </p:spPr>
        <p:txBody>
          <a:bodyPr wrap="square" lIns="0" tIns="0" rIns="0" bIns="0" rtlCol="0"/>
          <a:lstStyle/>
          <a:p/>
        </p:txBody>
      </p:sp>
      <p:sp>
        <p:nvSpPr>
          <p:cNvPr id="69" name="object 69"/>
          <p:cNvSpPr/>
          <p:nvPr/>
        </p:nvSpPr>
        <p:spPr>
          <a:xfrm>
            <a:off x="10393680" y="3852164"/>
            <a:ext cx="425450" cy="403225"/>
          </a:xfrm>
          <a:custGeom>
            <a:rect l="l" t="t" r="r" b="b"/>
            <a:pathLst>
              <a:path w="425450" h="403225">
                <a:moveTo>
                  <a:pt x="0" y="0"/>
                </a:moveTo>
                <a:lnTo>
                  <a:pt x="0" y="170942"/>
                </a:lnTo>
                <a:lnTo>
                  <a:pt x="48416" y="175521"/>
                </a:lnTo>
                <a:lnTo>
                  <a:pt x="93910" y="188716"/>
                </a:lnTo>
                <a:lnTo>
                  <a:pt x="135586" y="209712"/>
                </a:lnTo>
                <a:lnTo>
                  <a:pt x="172545" y="237696"/>
                </a:lnTo>
                <a:lnTo>
                  <a:pt x="203890" y="271853"/>
                </a:lnTo>
                <a:lnTo>
                  <a:pt x="228725" y="311370"/>
                </a:lnTo>
                <a:lnTo>
                  <a:pt x="246150" y="355432"/>
                </a:lnTo>
                <a:lnTo>
                  <a:pt x="255270" y="403225"/>
                </a:lnTo>
                <a:lnTo>
                  <a:pt x="425450" y="387096"/>
                </a:lnTo>
                <a:lnTo>
                  <a:pt x="418556" y="340905"/>
                </a:lnTo>
                <a:lnTo>
                  <a:pt x="406934" y="296553"/>
                </a:lnTo>
                <a:lnTo>
                  <a:pt x="390862" y="254294"/>
                </a:lnTo>
                <a:lnTo>
                  <a:pt x="370617" y="214381"/>
                </a:lnTo>
                <a:lnTo>
                  <a:pt x="346480" y="177068"/>
                </a:lnTo>
                <a:lnTo>
                  <a:pt x="318727" y="142607"/>
                </a:lnTo>
                <a:lnTo>
                  <a:pt x="287639" y="111251"/>
                </a:lnTo>
                <a:lnTo>
                  <a:pt x="253492" y="83255"/>
                </a:lnTo>
                <a:lnTo>
                  <a:pt x="216567" y="58871"/>
                </a:lnTo>
                <a:lnTo>
                  <a:pt x="177140" y="38353"/>
                </a:lnTo>
                <a:lnTo>
                  <a:pt x="135492" y="21953"/>
                </a:lnTo>
                <a:lnTo>
                  <a:pt x="91900" y="9925"/>
                </a:lnTo>
                <a:lnTo>
                  <a:pt x="46643" y="2523"/>
                </a:lnTo>
                <a:lnTo>
                  <a:pt x="0" y="0"/>
                </a:lnTo>
                <a:close/>
              </a:path>
            </a:pathLst>
          </a:custGeom>
          <a:solidFill>
            <a:srgbClr val="B1D234"/>
          </a:solidFill>
        </p:spPr>
        <p:txBody>
          <a:bodyPr wrap="square" lIns="0" tIns="0" rIns="0" bIns="0" rtlCol="0"/>
          <a:lstStyle/>
          <a:p/>
        </p:txBody>
      </p:sp>
      <p:sp>
        <p:nvSpPr>
          <p:cNvPr id="70" name="object 70"/>
          <p:cNvSpPr/>
          <p:nvPr/>
        </p:nvSpPr>
        <p:spPr>
          <a:xfrm>
            <a:off x="9966342" y="3852164"/>
            <a:ext cx="854710" cy="854710"/>
          </a:xfrm>
          <a:custGeom>
            <a:rect l="l" t="t" r="r" b="b"/>
            <a:pathLst>
              <a:path w="854709" h="854710">
                <a:moveTo>
                  <a:pt x="427338" y="0"/>
                </a:moveTo>
                <a:lnTo>
                  <a:pt x="387079" y="1905"/>
                </a:lnTo>
                <a:lnTo>
                  <a:pt x="340961" y="8785"/>
                </a:lnTo>
                <a:lnTo>
                  <a:pt x="296745" y="20346"/>
                </a:lnTo>
                <a:lnTo>
                  <a:pt x="254665" y="36305"/>
                </a:lnTo>
                <a:lnTo>
                  <a:pt x="214956" y="56379"/>
                </a:lnTo>
                <a:lnTo>
                  <a:pt x="177853" y="80282"/>
                </a:lnTo>
                <a:lnTo>
                  <a:pt x="143592" y="107733"/>
                </a:lnTo>
                <a:lnTo>
                  <a:pt x="112408" y="138447"/>
                </a:lnTo>
                <a:lnTo>
                  <a:pt x="84535" y="172141"/>
                </a:lnTo>
                <a:lnTo>
                  <a:pt x="60208" y="208531"/>
                </a:lnTo>
                <a:lnTo>
                  <a:pt x="39663" y="247334"/>
                </a:lnTo>
                <a:lnTo>
                  <a:pt x="23135" y="288266"/>
                </a:lnTo>
                <a:lnTo>
                  <a:pt x="10858" y="331044"/>
                </a:lnTo>
                <a:lnTo>
                  <a:pt x="3068" y="375383"/>
                </a:lnTo>
                <a:lnTo>
                  <a:pt x="0" y="421001"/>
                </a:lnTo>
                <a:lnTo>
                  <a:pt x="1888" y="467613"/>
                </a:lnTo>
                <a:lnTo>
                  <a:pt x="8768" y="513731"/>
                </a:lnTo>
                <a:lnTo>
                  <a:pt x="20329" y="557948"/>
                </a:lnTo>
                <a:lnTo>
                  <a:pt x="36289" y="600028"/>
                </a:lnTo>
                <a:lnTo>
                  <a:pt x="56362" y="639737"/>
                </a:lnTo>
                <a:lnTo>
                  <a:pt x="80266" y="676839"/>
                </a:lnTo>
                <a:lnTo>
                  <a:pt x="107716" y="711100"/>
                </a:lnTo>
                <a:lnTo>
                  <a:pt x="138431" y="742284"/>
                </a:lnTo>
                <a:lnTo>
                  <a:pt x="172125" y="770158"/>
                </a:lnTo>
                <a:lnTo>
                  <a:pt x="208515" y="794484"/>
                </a:lnTo>
                <a:lnTo>
                  <a:pt x="247318" y="815029"/>
                </a:lnTo>
                <a:lnTo>
                  <a:pt x="288250" y="831557"/>
                </a:lnTo>
                <a:lnTo>
                  <a:pt x="331027" y="843834"/>
                </a:lnTo>
                <a:lnTo>
                  <a:pt x="375366" y="851624"/>
                </a:lnTo>
                <a:lnTo>
                  <a:pt x="420984" y="854693"/>
                </a:lnTo>
                <a:lnTo>
                  <a:pt x="467597" y="852805"/>
                </a:lnTo>
                <a:lnTo>
                  <a:pt x="513715" y="845923"/>
                </a:lnTo>
                <a:lnTo>
                  <a:pt x="557931" y="834357"/>
                </a:lnTo>
                <a:lnTo>
                  <a:pt x="600011" y="818392"/>
                </a:lnTo>
                <a:lnTo>
                  <a:pt x="639720" y="798311"/>
                </a:lnTo>
                <a:lnTo>
                  <a:pt x="676822" y="774398"/>
                </a:lnTo>
                <a:lnTo>
                  <a:pt x="711083" y="746939"/>
                </a:lnTo>
                <a:lnTo>
                  <a:pt x="742268" y="716217"/>
                </a:lnTo>
                <a:lnTo>
                  <a:pt x="769107" y="683768"/>
                </a:lnTo>
                <a:lnTo>
                  <a:pt x="427338" y="683768"/>
                </a:lnTo>
                <a:lnTo>
                  <a:pt x="381249" y="679636"/>
                </a:lnTo>
                <a:lnTo>
                  <a:pt x="337870" y="667725"/>
                </a:lnTo>
                <a:lnTo>
                  <a:pt x="297925" y="648758"/>
                </a:lnTo>
                <a:lnTo>
                  <a:pt x="262137" y="623460"/>
                </a:lnTo>
                <a:lnTo>
                  <a:pt x="231233" y="592555"/>
                </a:lnTo>
                <a:lnTo>
                  <a:pt x="205934" y="556768"/>
                </a:lnTo>
                <a:lnTo>
                  <a:pt x="186968" y="516822"/>
                </a:lnTo>
                <a:lnTo>
                  <a:pt x="175056" y="473443"/>
                </a:lnTo>
                <a:lnTo>
                  <a:pt x="170925" y="427355"/>
                </a:lnTo>
                <a:lnTo>
                  <a:pt x="175056" y="381266"/>
                </a:lnTo>
                <a:lnTo>
                  <a:pt x="186968" y="337887"/>
                </a:lnTo>
                <a:lnTo>
                  <a:pt x="205934" y="297941"/>
                </a:lnTo>
                <a:lnTo>
                  <a:pt x="231233" y="262154"/>
                </a:lnTo>
                <a:lnTo>
                  <a:pt x="262137" y="231249"/>
                </a:lnTo>
                <a:lnTo>
                  <a:pt x="297925" y="205951"/>
                </a:lnTo>
                <a:lnTo>
                  <a:pt x="337870" y="186984"/>
                </a:lnTo>
                <a:lnTo>
                  <a:pt x="381249" y="175073"/>
                </a:lnTo>
                <a:lnTo>
                  <a:pt x="427338" y="170942"/>
                </a:lnTo>
                <a:lnTo>
                  <a:pt x="427338" y="0"/>
                </a:lnTo>
                <a:close/>
              </a:path>
              <a:path w="854709" h="854710">
                <a:moveTo>
                  <a:pt x="852788" y="387096"/>
                </a:moveTo>
                <a:lnTo>
                  <a:pt x="682608" y="403225"/>
                </a:lnTo>
                <a:lnTo>
                  <a:pt x="683370" y="411225"/>
                </a:lnTo>
                <a:lnTo>
                  <a:pt x="683751" y="419354"/>
                </a:lnTo>
                <a:lnTo>
                  <a:pt x="683751" y="427355"/>
                </a:lnTo>
                <a:lnTo>
                  <a:pt x="679619" y="473443"/>
                </a:lnTo>
                <a:lnTo>
                  <a:pt x="667708" y="516822"/>
                </a:lnTo>
                <a:lnTo>
                  <a:pt x="648741" y="556768"/>
                </a:lnTo>
                <a:lnTo>
                  <a:pt x="623443" y="592555"/>
                </a:lnTo>
                <a:lnTo>
                  <a:pt x="592538" y="623460"/>
                </a:lnTo>
                <a:lnTo>
                  <a:pt x="556751" y="648758"/>
                </a:lnTo>
                <a:lnTo>
                  <a:pt x="516805" y="667725"/>
                </a:lnTo>
                <a:lnTo>
                  <a:pt x="473426" y="679636"/>
                </a:lnTo>
                <a:lnTo>
                  <a:pt x="427338" y="683768"/>
                </a:lnTo>
                <a:lnTo>
                  <a:pt x="769107" y="683768"/>
                </a:lnTo>
                <a:lnTo>
                  <a:pt x="794467" y="646123"/>
                </a:lnTo>
                <a:lnTo>
                  <a:pt x="815012" y="607318"/>
                </a:lnTo>
                <a:lnTo>
                  <a:pt x="831541" y="566388"/>
                </a:lnTo>
                <a:lnTo>
                  <a:pt x="843818" y="523616"/>
                </a:lnTo>
                <a:lnTo>
                  <a:pt x="851608" y="479288"/>
                </a:lnTo>
                <a:lnTo>
                  <a:pt x="854676" y="433686"/>
                </a:lnTo>
                <a:lnTo>
                  <a:pt x="852788" y="387096"/>
                </a:lnTo>
                <a:close/>
              </a:path>
            </a:pathLst>
          </a:custGeom>
          <a:solidFill>
            <a:srgbClr val="D9D9D9"/>
          </a:solidFill>
        </p:spPr>
        <p:txBody>
          <a:bodyPr wrap="square" lIns="0" tIns="0" rIns="0" bIns="0" rtlCol="0"/>
          <a:lstStyle/>
          <a:p/>
        </p:txBody>
      </p:sp>
      <p:sp>
        <p:nvSpPr>
          <p:cNvPr id="71" name="object 71"/>
          <p:cNvSpPr/>
          <p:nvPr/>
        </p:nvSpPr>
        <p:spPr>
          <a:xfrm>
            <a:off x="9642347" y="4111764"/>
            <a:ext cx="1009650" cy="511289"/>
          </a:xfrm>
          <a:prstGeom prst="rect">
            <a:avLst/>
          </a:prstGeom>
          <a:blipFill>
            <a:blip r:embed="rId12"/>
            <a:stretch>
              <a:fillRect/>
            </a:stretch>
          </a:blipFill>
        </p:spPr>
        <p:txBody>
          <a:bodyPr wrap="square" lIns="0" tIns="0" rIns="0" bIns="0" rtlCol="0"/>
          <a:lstStyle/>
          <a:p/>
        </p:txBody>
      </p:sp>
      <p:sp>
        <p:nvSpPr>
          <p:cNvPr id="72" name="object 72"/>
          <p:cNvSpPr txBox="1"/>
          <p:nvPr/>
        </p:nvSpPr>
        <p:spPr>
          <a:xfrm>
            <a:off x="9773793" y="3944643"/>
            <a:ext cx="729615" cy="522605"/>
          </a:xfrm>
          <a:prstGeom prst="rect">
            <a:avLst/>
          </a:prstGeom>
        </p:spPr>
        <p:txBody>
          <a:bodyPr vert="horz" wrap="square" lIns="0" tIns="36194" rIns="0" bIns="0" rtlCol="0">
            <a:spAutoFit/>
          </a:bodyPr>
          <a:lstStyle/>
          <a:p>
            <a:pPr marL="45720">
              <a:lnSpc>
                <a:spcPct val="100000"/>
              </a:lnSpc>
              <a:spcBef>
                <a:spcPts val="284"/>
              </a:spcBef>
            </a:pPr>
            <a:r>
              <a:rPr sz="1050" b="1" spc="5">
                <a:solidFill>
                  <a:srgbClr val="585858"/>
                </a:solidFill>
                <a:latin typeface="微软雅黑"/>
                <a:cs typeface="微软雅黑"/>
              </a:rPr>
              <a:t>单纯想试试</a:t>
            </a:r>
            <a:endParaRPr sz="1050">
              <a:latin typeface="微软雅黑"/>
              <a:cs typeface="微软雅黑"/>
            </a:endParaRPr>
          </a:p>
          <a:p>
            <a:pPr marL="12700">
              <a:lnSpc>
                <a:spcPct val="100000"/>
              </a:lnSpc>
              <a:spcBef>
                <a:spcPts val="305"/>
              </a:spcBef>
            </a:pPr>
            <a:r>
              <a:rPr sz="1800" b="1">
                <a:solidFill>
                  <a:srgbClr val="B1D234"/>
                </a:solidFill>
                <a:latin typeface="微软雅黑"/>
                <a:cs typeface="微软雅黑"/>
              </a:rPr>
              <a:t>33.</a:t>
            </a:r>
            <a:r>
              <a:rPr sz="1800" b="1" spc="5">
                <a:solidFill>
                  <a:srgbClr val="B1D234"/>
                </a:solidFill>
                <a:latin typeface="微软雅黑"/>
                <a:cs typeface="微软雅黑"/>
              </a:rPr>
              <a:t>5</a:t>
            </a:r>
            <a:r>
              <a:rPr sz="1800" b="1">
                <a:solidFill>
                  <a:srgbClr val="B1D234"/>
                </a:solidFill>
                <a:latin typeface="微软雅黑"/>
                <a:cs typeface="微软雅黑"/>
              </a:rPr>
              <a:t>%</a:t>
            </a:r>
            <a:endParaRPr sz="1800">
              <a:latin typeface="微软雅黑"/>
              <a:cs typeface="微软雅黑"/>
            </a:endParaRPr>
          </a:p>
        </p:txBody>
      </p:sp>
      <p:sp>
        <p:nvSpPr>
          <p:cNvPr id="73" name="object 73"/>
          <p:cNvSpPr/>
          <p:nvPr/>
        </p:nvSpPr>
        <p:spPr>
          <a:xfrm>
            <a:off x="9779507" y="4440885"/>
            <a:ext cx="735329" cy="44881"/>
          </a:xfrm>
          <a:prstGeom prst="rect">
            <a:avLst/>
          </a:prstGeom>
          <a:blipFill>
            <a:blip r:embed="rId13"/>
            <a:stretch>
              <a:fillRect/>
            </a:stretch>
          </a:blipFill>
        </p:spPr>
        <p:txBody>
          <a:bodyPr wrap="square" lIns="0" tIns="0" rIns="0" bIns="0" rtlCol="0"/>
          <a:lstStyle/>
          <a:p/>
        </p:txBody>
      </p:sp>
      <p:sp>
        <p:nvSpPr>
          <p:cNvPr id="74" name="object 74"/>
          <p:cNvSpPr/>
          <p:nvPr/>
        </p:nvSpPr>
        <p:spPr>
          <a:xfrm>
            <a:off x="9785350" y="4453890"/>
            <a:ext cx="704215" cy="0"/>
          </a:xfrm>
          <a:custGeom>
            <a:rect l="l" t="t" r="r" b="b"/>
            <a:pathLst>
              <a:path w="704215">
                <a:moveTo>
                  <a:pt x="0" y="0"/>
                </a:moveTo>
                <a:lnTo>
                  <a:pt x="704088" y="0"/>
                </a:lnTo>
              </a:path>
            </a:pathLst>
          </a:custGeom>
          <a:ln w="13716">
            <a:solidFill>
              <a:srgbClr val="B1D234"/>
            </a:solidFill>
          </a:ln>
        </p:spPr>
        <p:txBody>
          <a:bodyPr wrap="square" lIns="0" tIns="0" rIns="0" bIns="0" rtlCol="0"/>
          <a:lstStyle/>
          <a:p/>
        </p:txBody>
      </p:sp>
      <p:sp>
        <p:nvSpPr>
          <p:cNvPr id="75" name="object 75"/>
          <p:cNvSpPr/>
          <p:nvPr/>
        </p:nvSpPr>
        <p:spPr>
          <a:xfrm>
            <a:off x="7069835" y="5047488"/>
            <a:ext cx="900683" cy="842772"/>
          </a:xfrm>
          <a:prstGeom prst="rect">
            <a:avLst/>
          </a:prstGeom>
          <a:blipFill>
            <a:blip r:embed="rId14"/>
            <a:stretch>
              <a:fillRect/>
            </a:stretch>
          </a:blipFill>
        </p:spPr>
        <p:txBody>
          <a:bodyPr wrap="square" lIns="0" tIns="0" rIns="0" bIns="0" rtlCol="0"/>
          <a:lstStyle/>
          <a:p/>
        </p:txBody>
      </p:sp>
      <p:sp>
        <p:nvSpPr>
          <p:cNvPr id="76" name="object 76"/>
          <p:cNvSpPr/>
          <p:nvPr/>
        </p:nvSpPr>
        <p:spPr>
          <a:xfrm>
            <a:off x="9593580" y="5326379"/>
            <a:ext cx="212090" cy="295910"/>
          </a:xfrm>
          <a:custGeom>
            <a:rect l="l" t="t" r="r" b="b"/>
            <a:pathLst>
              <a:path w="212090" h="295910">
                <a:moveTo>
                  <a:pt x="6603" y="73914"/>
                </a:moveTo>
                <a:lnTo>
                  <a:pt x="0" y="73914"/>
                </a:lnTo>
                <a:lnTo>
                  <a:pt x="0" y="221742"/>
                </a:lnTo>
                <a:lnTo>
                  <a:pt x="6603" y="221742"/>
                </a:lnTo>
                <a:lnTo>
                  <a:pt x="6603" y="73914"/>
                </a:lnTo>
                <a:close/>
              </a:path>
              <a:path w="212090" h="295910">
                <a:moveTo>
                  <a:pt x="26416" y="73914"/>
                </a:moveTo>
                <a:lnTo>
                  <a:pt x="13208" y="73914"/>
                </a:lnTo>
                <a:lnTo>
                  <a:pt x="13208" y="221742"/>
                </a:lnTo>
                <a:lnTo>
                  <a:pt x="26416" y="221742"/>
                </a:lnTo>
                <a:lnTo>
                  <a:pt x="26416" y="73914"/>
                </a:lnTo>
                <a:close/>
              </a:path>
              <a:path w="212090" h="295910">
                <a:moveTo>
                  <a:pt x="105918" y="0"/>
                </a:moveTo>
                <a:lnTo>
                  <a:pt x="105918" y="73914"/>
                </a:lnTo>
                <a:lnTo>
                  <a:pt x="33147" y="73914"/>
                </a:lnTo>
                <a:lnTo>
                  <a:pt x="33147" y="221742"/>
                </a:lnTo>
                <a:lnTo>
                  <a:pt x="105918" y="221742"/>
                </a:lnTo>
                <a:lnTo>
                  <a:pt x="105918" y="295656"/>
                </a:lnTo>
                <a:lnTo>
                  <a:pt x="211836" y="147828"/>
                </a:lnTo>
                <a:lnTo>
                  <a:pt x="105918" y="0"/>
                </a:lnTo>
                <a:close/>
              </a:path>
            </a:pathLst>
          </a:custGeom>
          <a:solidFill>
            <a:srgbClr val="FCE6E7"/>
          </a:solidFill>
        </p:spPr>
        <p:txBody>
          <a:bodyPr wrap="square" lIns="0" tIns="0" rIns="0" bIns="0" rtlCol="0"/>
          <a:lstStyle/>
          <a:p/>
        </p:txBody>
      </p:sp>
      <p:sp>
        <p:nvSpPr>
          <p:cNvPr id="77" name="object 77"/>
          <p:cNvSpPr/>
          <p:nvPr/>
        </p:nvSpPr>
        <p:spPr>
          <a:xfrm>
            <a:off x="9587230" y="5393944"/>
            <a:ext cx="19685" cy="160655"/>
          </a:xfrm>
          <a:custGeom>
            <a:rect l="l" t="t" r="r" b="b"/>
            <a:pathLst>
              <a:path w="19684" h="160654">
                <a:moveTo>
                  <a:pt x="0" y="160527"/>
                </a:moveTo>
                <a:lnTo>
                  <a:pt x="19303" y="160527"/>
                </a:lnTo>
                <a:lnTo>
                  <a:pt x="19303" y="0"/>
                </a:lnTo>
                <a:lnTo>
                  <a:pt x="0" y="0"/>
                </a:lnTo>
                <a:lnTo>
                  <a:pt x="0" y="160527"/>
                </a:lnTo>
                <a:close/>
              </a:path>
            </a:pathLst>
          </a:custGeom>
          <a:solidFill>
            <a:srgbClr val="F8B4B6"/>
          </a:solidFill>
        </p:spPr>
        <p:txBody>
          <a:bodyPr wrap="square" lIns="0" tIns="0" rIns="0" bIns="0" rtlCol="0"/>
          <a:lstStyle/>
          <a:p/>
        </p:txBody>
      </p:sp>
      <p:sp>
        <p:nvSpPr>
          <p:cNvPr id="78" name="object 78"/>
          <p:cNvSpPr/>
          <p:nvPr/>
        </p:nvSpPr>
        <p:spPr>
          <a:xfrm>
            <a:off x="9600438" y="5393944"/>
            <a:ext cx="26034" cy="160655"/>
          </a:xfrm>
          <a:custGeom>
            <a:rect l="l" t="t" r="r" b="b"/>
            <a:pathLst>
              <a:path w="26034" h="160654">
                <a:moveTo>
                  <a:pt x="0" y="160527"/>
                </a:moveTo>
                <a:lnTo>
                  <a:pt x="25907" y="160527"/>
                </a:lnTo>
                <a:lnTo>
                  <a:pt x="25907" y="0"/>
                </a:lnTo>
                <a:lnTo>
                  <a:pt x="0" y="0"/>
                </a:lnTo>
                <a:lnTo>
                  <a:pt x="0" y="160527"/>
                </a:lnTo>
                <a:close/>
              </a:path>
            </a:pathLst>
          </a:custGeom>
          <a:solidFill>
            <a:srgbClr val="F8B4B6"/>
          </a:solidFill>
        </p:spPr>
        <p:txBody>
          <a:bodyPr wrap="square" lIns="0" tIns="0" rIns="0" bIns="0" rtlCol="0"/>
          <a:lstStyle/>
          <a:p/>
        </p:txBody>
      </p:sp>
      <p:sp>
        <p:nvSpPr>
          <p:cNvPr id="79" name="object 79"/>
          <p:cNvSpPr/>
          <p:nvPr/>
        </p:nvSpPr>
        <p:spPr>
          <a:xfrm>
            <a:off x="9626727" y="5326379"/>
            <a:ext cx="179070" cy="295910"/>
          </a:xfrm>
          <a:custGeom>
            <a:rect l="l" t="t" r="r" b="b"/>
            <a:pathLst>
              <a:path w="179070" h="295910">
                <a:moveTo>
                  <a:pt x="0" y="73914"/>
                </a:moveTo>
                <a:lnTo>
                  <a:pt x="72771" y="73914"/>
                </a:lnTo>
                <a:lnTo>
                  <a:pt x="72771" y="0"/>
                </a:lnTo>
                <a:lnTo>
                  <a:pt x="178689" y="147828"/>
                </a:lnTo>
                <a:lnTo>
                  <a:pt x="72771" y="295656"/>
                </a:lnTo>
                <a:lnTo>
                  <a:pt x="72771" y="221742"/>
                </a:lnTo>
                <a:lnTo>
                  <a:pt x="0" y="221742"/>
                </a:lnTo>
                <a:lnTo>
                  <a:pt x="0" y="73914"/>
                </a:lnTo>
                <a:close/>
              </a:path>
            </a:pathLst>
          </a:custGeom>
          <a:ln w="12700">
            <a:solidFill>
              <a:srgbClr val="F8B4B6"/>
            </a:solidFill>
          </a:ln>
        </p:spPr>
        <p:txBody>
          <a:bodyPr wrap="square" lIns="0" tIns="0" rIns="0" bIns="0" rtlCol="0"/>
          <a:lstStyle/>
          <a:p/>
        </p:txBody>
      </p:sp>
      <p:sp>
        <p:nvSpPr>
          <p:cNvPr id="80" name="object 80"/>
          <p:cNvSpPr txBox="1"/>
          <p:nvPr/>
        </p:nvSpPr>
        <p:spPr>
          <a:xfrm>
            <a:off x="7310119" y="5852871"/>
            <a:ext cx="561975" cy="186690"/>
          </a:xfrm>
          <a:prstGeom prst="rect">
            <a:avLst/>
          </a:prstGeom>
        </p:spPr>
        <p:txBody>
          <a:bodyPr vert="horz" wrap="square" lIns="0" tIns="13335" rIns="0" bIns="0" rtlCol="0">
            <a:spAutoFit/>
          </a:bodyPr>
          <a:lstStyle/>
          <a:p>
            <a:pPr marL="12700">
              <a:lnSpc>
                <a:spcPct val="100000"/>
              </a:lnSpc>
              <a:spcBef>
                <a:spcPts val="105"/>
              </a:spcBef>
            </a:pPr>
            <a:r>
              <a:rPr sz="1050" b="1" spc="5">
                <a:solidFill>
                  <a:srgbClr val="585858"/>
                </a:solidFill>
                <a:latin typeface="微软雅黑"/>
                <a:cs typeface="微软雅黑"/>
              </a:rPr>
              <a:t>私处不适</a:t>
            </a:r>
            <a:endParaRPr sz="1050">
              <a:latin typeface="微软雅黑"/>
              <a:cs typeface="微软雅黑"/>
            </a:endParaRPr>
          </a:p>
        </p:txBody>
      </p:sp>
      <p:sp>
        <p:nvSpPr>
          <p:cNvPr id="81" name="object 81"/>
          <p:cNvSpPr/>
          <p:nvPr/>
        </p:nvSpPr>
        <p:spPr>
          <a:xfrm>
            <a:off x="8593835" y="5068823"/>
            <a:ext cx="719455" cy="719455"/>
          </a:xfrm>
          <a:custGeom>
            <a:rect l="l" t="t" r="r" b="b"/>
            <a:pathLst>
              <a:path w="719454" h="719454">
                <a:moveTo>
                  <a:pt x="359664" y="0"/>
                </a:moveTo>
                <a:lnTo>
                  <a:pt x="310861" y="3283"/>
                </a:lnTo>
                <a:lnTo>
                  <a:pt x="264054" y="12848"/>
                </a:lnTo>
                <a:lnTo>
                  <a:pt x="219670" y="28265"/>
                </a:lnTo>
                <a:lnTo>
                  <a:pt x="178138" y="49106"/>
                </a:lnTo>
                <a:lnTo>
                  <a:pt x="139887" y="74943"/>
                </a:lnTo>
                <a:lnTo>
                  <a:pt x="105346" y="105346"/>
                </a:lnTo>
                <a:lnTo>
                  <a:pt x="74943" y="139887"/>
                </a:lnTo>
                <a:lnTo>
                  <a:pt x="49106" y="178138"/>
                </a:lnTo>
                <a:lnTo>
                  <a:pt x="28265" y="219670"/>
                </a:lnTo>
                <a:lnTo>
                  <a:pt x="12848" y="264054"/>
                </a:lnTo>
                <a:lnTo>
                  <a:pt x="3283" y="310861"/>
                </a:lnTo>
                <a:lnTo>
                  <a:pt x="0" y="359663"/>
                </a:lnTo>
                <a:lnTo>
                  <a:pt x="3283" y="408469"/>
                </a:lnTo>
                <a:lnTo>
                  <a:pt x="12848" y="455278"/>
                </a:lnTo>
                <a:lnTo>
                  <a:pt x="28265" y="499663"/>
                </a:lnTo>
                <a:lnTo>
                  <a:pt x="49106" y="541194"/>
                </a:lnTo>
                <a:lnTo>
                  <a:pt x="74943" y="579445"/>
                </a:lnTo>
                <a:lnTo>
                  <a:pt x="105346" y="613986"/>
                </a:lnTo>
                <a:lnTo>
                  <a:pt x="139887" y="644388"/>
                </a:lnTo>
                <a:lnTo>
                  <a:pt x="178138" y="670224"/>
                </a:lnTo>
                <a:lnTo>
                  <a:pt x="219670" y="691064"/>
                </a:lnTo>
                <a:lnTo>
                  <a:pt x="264054" y="706480"/>
                </a:lnTo>
                <a:lnTo>
                  <a:pt x="310861" y="716044"/>
                </a:lnTo>
                <a:lnTo>
                  <a:pt x="359664" y="719328"/>
                </a:lnTo>
                <a:lnTo>
                  <a:pt x="408466" y="716044"/>
                </a:lnTo>
                <a:lnTo>
                  <a:pt x="455273" y="706480"/>
                </a:lnTo>
                <a:lnTo>
                  <a:pt x="499657" y="691064"/>
                </a:lnTo>
                <a:lnTo>
                  <a:pt x="541189" y="670224"/>
                </a:lnTo>
                <a:lnTo>
                  <a:pt x="579440" y="644388"/>
                </a:lnTo>
                <a:lnTo>
                  <a:pt x="613981" y="613986"/>
                </a:lnTo>
                <a:lnTo>
                  <a:pt x="644384" y="579445"/>
                </a:lnTo>
                <a:lnTo>
                  <a:pt x="670221" y="541194"/>
                </a:lnTo>
                <a:lnTo>
                  <a:pt x="691062" y="499663"/>
                </a:lnTo>
                <a:lnTo>
                  <a:pt x="706479" y="455278"/>
                </a:lnTo>
                <a:lnTo>
                  <a:pt x="716044" y="408469"/>
                </a:lnTo>
                <a:lnTo>
                  <a:pt x="719328" y="359663"/>
                </a:lnTo>
                <a:lnTo>
                  <a:pt x="716044" y="310861"/>
                </a:lnTo>
                <a:lnTo>
                  <a:pt x="706479" y="264054"/>
                </a:lnTo>
                <a:lnTo>
                  <a:pt x="691062" y="219670"/>
                </a:lnTo>
                <a:lnTo>
                  <a:pt x="670221" y="178138"/>
                </a:lnTo>
                <a:lnTo>
                  <a:pt x="644384" y="139887"/>
                </a:lnTo>
                <a:lnTo>
                  <a:pt x="613981" y="105346"/>
                </a:lnTo>
                <a:lnTo>
                  <a:pt x="579440" y="74943"/>
                </a:lnTo>
                <a:lnTo>
                  <a:pt x="541189" y="49106"/>
                </a:lnTo>
                <a:lnTo>
                  <a:pt x="499657" y="28265"/>
                </a:lnTo>
                <a:lnTo>
                  <a:pt x="455273" y="12848"/>
                </a:lnTo>
                <a:lnTo>
                  <a:pt x="408466" y="3283"/>
                </a:lnTo>
                <a:lnTo>
                  <a:pt x="359664" y="0"/>
                </a:lnTo>
                <a:close/>
              </a:path>
            </a:pathLst>
          </a:custGeom>
          <a:solidFill>
            <a:srgbClr val="F38285">
              <a:alpha val="19999"/>
            </a:srgbClr>
          </a:solidFill>
        </p:spPr>
        <p:txBody>
          <a:bodyPr wrap="square" lIns="0" tIns="0" rIns="0" bIns="0" rtlCol="0"/>
          <a:lstStyle/>
          <a:p/>
        </p:txBody>
      </p:sp>
      <p:sp>
        <p:nvSpPr>
          <p:cNvPr id="82" name="object 82"/>
          <p:cNvSpPr/>
          <p:nvPr/>
        </p:nvSpPr>
        <p:spPr>
          <a:xfrm>
            <a:off x="8793480" y="5183123"/>
            <a:ext cx="414655" cy="431800"/>
          </a:xfrm>
          <a:custGeom>
            <a:rect l="l" t="t" r="r" b="b"/>
            <a:pathLst>
              <a:path w="414654" h="431800">
                <a:moveTo>
                  <a:pt x="171511" y="16001"/>
                </a:moveTo>
                <a:lnTo>
                  <a:pt x="92201" y="16001"/>
                </a:lnTo>
                <a:lnTo>
                  <a:pt x="96520" y="19557"/>
                </a:lnTo>
                <a:lnTo>
                  <a:pt x="82042" y="19557"/>
                </a:lnTo>
                <a:lnTo>
                  <a:pt x="73788" y="29563"/>
                </a:lnTo>
                <a:lnTo>
                  <a:pt x="67643" y="40925"/>
                </a:lnTo>
                <a:lnTo>
                  <a:pt x="63807" y="53383"/>
                </a:lnTo>
                <a:lnTo>
                  <a:pt x="62484" y="66675"/>
                </a:lnTo>
                <a:lnTo>
                  <a:pt x="62484" y="376935"/>
                </a:lnTo>
                <a:lnTo>
                  <a:pt x="66801" y="382016"/>
                </a:lnTo>
                <a:lnTo>
                  <a:pt x="78359" y="382016"/>
                </a:lnTo>
                <a:lnTo>
                  <a:pt x="82803" y="376935"/>
                </a:lnTo>
                <a:lnTo>
                  <a:pt x="82803" y="66675"/>
                </a:lnTo>
                <a:lnTo>
                  <a:pt x="83821" y="57610"/>
                </a:lnTo>
                <a:lnTo>
                  <a:pt x="110982" y="24558"/>
                </a:lnTo>
                <a:lnTo>
                  <a:pt x="129159" y="21081"/>
                </a:lnTo>
                <a:lnTo>
                  <a:pt x="175641" y="21081"/>
                </a:lnTo>
                <a:lnTo>
                  <a:pt x="175641" y="19557"/>
                </a:lnTo>
                <a:lnTo>
                  <a:pt x="171511" y="16001"/>
                </a:lnTo>
                <a:close/>
              </a:path>
              <a:path w="414654" h="431800">
                <a:moveTo>
                  <a:pt x="189484" y="184150"/>
                </a:moveTo>
                <a:lnTo>
                  <a:pt x="177800" y="184150"/>
                </a:lnTo>
                <a:lnTo>
                  <a:pt x="172720" y="189229"/>
                </a:lnTo>
                <a:lnTo>
                  <a:pt x="172720" y="265303"/>
                </a:lnTo>
                <a:lnTo>
                  <a:pt x="177800" y="270382"/>
                </a:lnTo>
                <a:lnTo>
                  <a:pt x="189484" y="270382"/>
                </a:lnTo>
                <a:lnTo>
                  <a:pt x="193801" y="265303"/>
                </a:lnTo>
                <a:lnTo>
                  <a:pt x="193801" y="189229"/>
                </a:lnTo>
                <a:lnTo>
                  <a:pt x="189484" y="184150"/>
                </a:lnTo>
                <a:close/>
              </a:path>
              <a:path w="414654" h="431800">
                <a:moveTo>
                  <a:pt x="133603" y="156590"/>
                </a:moveTo>
                <a:lnTo>
                  <a:pt x="122681" y="156590"/>
                </a:lnTo>
                <a:lnTo>
                  <a:pt x="117601" y="160909"/>
                </a:lnTo>
                <a:lnTo>
                  <a:pt x="117601" y="237744"/>
                </a:lnTo>
                <a:lnTo>
                  <a:pt x="122681" y="242823"/>
                </a:lnTo>
                <a:lnTo>
                  <a:pt x="133603" y="242823"/>
                </a:lnTo>
                <a:lnTo>
                  <a:pt x="138684" y="237744"/>
                </a:lnTo>
                <a:lnTo>
                  <a:pt x="138684" y="160909"/>
                </a:lnTo>
                <a:lnTo>
                  <a:pt x="133603" y="156590"/>
                </a:lnTo>
                <a:close/>
              </a:path>
              <a:path w="414654" h="431800">
                <a:moveTo>
                  <a:pt x="243967" y="156590"/>
                </a:moveTo>
                <a:lnTo>
                  <a:pt x="232283" y="156590"/>
                </a:lnTo>
                <a:lnTo>
                  <a:pt x="227965" y="160909"/>
                </a:lnTo>
                <a:lnTo>
                  <a:pt x="227965" y="237744"/>
                </a:lnTo>
                <a:lnTo>
                  <a:pt x="232283" y="242823"/>
                </a:lnTo>
                <a:lnTo>
                  <a:pt x="243967" y="242823"/>
                </a:lnTo>
                <a:lnTo>
                  <a:pt x="248285" y="237744"/>
                </a:lnTo>
                <a:lnTo>
                  <a:pt x="248285" y="160909"/>
                </a:lnTo>
                <a:lnTo>
                  <a:pt x="243967" y="156590"/>
                </a:lnTo>
                <a:close/>
              </a:path>
              <a:path w="414654" h="431800">
                <a:moveTo>
                  <a:pt x="175641" y="21081"/>
                </a:moveTo>
                <a:lnTo>
                  <a:pt x="129159" y="21081"/>
                </a:lnTo>
                <a:lnTo>
                  <a:pt x="138285" y="21980"/>
                </a:lnTo>
                <a:lnTo>
                  <a:pt x="146827" y="24558"/>
                </a:lnTo>
                <a:lnTo>
                  <a:pt x="172896" y="54449"/>
                </a:lnTo>
                <a:lnTo>
                  <a:pt x="174244" y="62356"/>
                </a:lnTo>
                <a:lnTo>
                  <a:pt x="106679" y="129793"/>
                </a:lnTo>
                <a:lnTo>
                  <a:pt x="106045" y="132587"/>
                </a:lnTo>
                <a:lnTo>
                  <a:pt x="106045" y="140588"/>
                </a:lnTo>
                <a:lnTo>
                  <a:pt x="110363" y="145669"/>
                </a:lnTo>
                <a:lnTo>
                  <a:pt x="256286" y="145669"/>
                </a:lnTo>
                <a:lnTo>
                  <a:pt x="259206" y="144272"/>
                </a:lnTo>
                <a:lnTo>
                  <a:pt x="260603" y="142747"/>
                </a:lnTo>
                <a:lnTo>
                  <a:pt x="264922" y="138429"/>
                </a:lnTo>
                <a:lnTo>
                  <a:pt x="264922" y="131953"/>
                </a:lnTo>
                <a:lnTo>
                  <a:pt x="257682" y="124713"/>
                </a:lnTo>
                <a:lnTo>
                  <a:pt x="141604" y="124713"/>
                </a:lnTo>
                <a:lnTo>
                  <a:pt x="185166" y="81153"/>
                </a:lnTo>
                <a:lnTo>
                  <a:pt x="214122" y="81153"/>
                </a:lnTo>
                <a:lnTo>
                  <a:pt x="195325" y="62356"/>
                </a:lnTo>
                <a:lnTo>
                  <a:pt x="193143" y="50186"/>
                </a:lnTo>
                <a:lnTo>
                  <a:pt x="189007" y="38814"/>
                </a:lnTo>
                <a:lnTo>
                  <a:pt x="186271" y="34036"/>
                </a:lnTo>
                <a:lnTo>
                  <a:pt x="175641" y="34036"/>
                </a:lnTo>
                <a:lnTo>
                  <a:pt x="175641" y="21081"/>
                </a:lnTo>
                <a:close/>
              </a:path>
              <a:path w="414654" h="431800">
                <a:moveTo>
                  <a:pt x="214122" y="81153"/>
                </a:moveTo>
                <a:lnTo>
                  <a:pt x="185166" y="81153"/>
                </a:lnTo>
                <a:lnTo>
                  <a:pt x="228726" y="124713"/>
                </a:lnTo>
                <a:lnTo>
                  <a:pt x="257682" y="124713"/>
                </a:lnTo>
                <a:lnTo>
                  <a:pt x="214122" y="81153"/>
                </a:lnTo>
                <a:close/>
              </a:path>
              <a:path w="414654" h="431800">
                <a:moveTo>
                  <a:pt x="180086" y="24887"/>
                </a:moveTo>
                <a:lnTo>
                  <a:pt x="180086" y="30480"/>
                </a:lnTo>
                <a:lnTo>
                  <a:pt x="175641" y="34036"/>
                </a:lnTo>
                <a:lnTo>
                  <a:pt x="186271" y="34036"/>
                </a:lnTo>
                <a:lnTo>
                  <a:pt x="183110" y="28513"/>
                </a:lnTo>
                <a:lnTo>
                  <a:pt x="180086" y="24887"/>
                </a:lnTo>
                <a:close/>
              </a:path>
              <a:path w="414654" h="431800">
                <a:moveTo>
                  <a:pt x="175641" y="19557"/>
                </a:moveTo>
                <a:lnTo>
                  <a:pt x="180086" y="24887"/>
                </a:lnTo>
                <a:lnTo>
                  <a:pt x="180086" y="23875"/>
                </a:lnTo>
                <a:lnTo>
                  <a:pt x="175641" y="19557"/>
                </a:lnTo>
                <a:close/>
              </a:path>
              <a:path w="414654" h="431800">
                <a:moveTo>
                  <a:pt x="129159" y="0"/>
                </a:moveTo>
                <a:lnTo>
                  <a:pt x="115492" y="1323"/>
                </a:lnTo>
                <a:lnTo>
                  <a:pt x="102885" y="5159"/>
                </a:lnTo>
                <a:lnTo>
                  <a:pt x="91636" y="11304"/>
                </a:lnTo>
                <a:lnTo>
                  <a:pt x="82042" y="19557"/>
                </a:lnTo>
                <a:lnTo>
                  <a:pt x="86360" y="16001"/>
                </a:lnTo>
                <a:lnTo>
                  <a:pt x="171511" y="16001"/>
                </a:lnTo>
                <a:lnTo>
                  <a:pt x="166056" y="11304"/>
                </a:lnTo>
                <a:lnTo>
                  <a:pt x="154876" y="5159"/>
                </a:lnTo>
                <a:lnTo>
                  <a:pt x="142458" y="1323"/>
                </a:lnTo>
                <a:lnTo>
                  <a:pt x="129159" y="0"/>
                </a:lnTo>
                <a:close/>
              </a:path>
              <a:path w="414654" h="431800">
                <a:moveTo>
                  <a:pt x="407289" y="396494"/>
                </a:moveTo>
                <a:lnTo>
                  <a:pt x="8000" y="396494"/>
                </a:lnTo>
                <a:lnTo>
                  <a:pt x="0" y="404494"/>
                </a:lnTo>
                <a:lnTo>
                  <a:pt x="0" y="424040"/>
                </a:lnTo>
                <a:lnTo>
                  <a:pt x="8000" y="431291"/>
                </a:lnTo>
                <a:lnTo>
                  <a:pt x="407289" y="431291"/>
                </a:lnTo>
                <a:lnTo>
                  <a:pt x="414527" y="424040"/>
                </a:lnTo>
                <a:lnTo>
                  <a:pt x="414527" y="404494"/>
                </a:lnTo>
                <a:lnTo>
                  <a:pt x="407289" y="396494"/>
                </a:lnTo>
                <a:close/>
              </a:path>
            </a:pathLst>
          </a:custGeom>
          <a:solidFill>
            <a:srgbClr val="F38285"/>
          </a:solidFill>
        </p:spPr>
        <p:txBody>
          <a:bodyPr wrap="square" lIns="0" tIns="0" rIns="0" bIns="0" rtlCol="0"/>
          <a:lstStyle/>
          <a:p/>
        </p:txBody>
      </p:sp>
      <p:sp>
        <p:nvSpPr>
          <p:cNvPr id="83" name="object 83"/>
          <p:cNvSpPr txBox="1"/>
          <p:nvPr/>
        </p:nvSpPr>
        <p:spPr>
          <a:xfrm>
            <a:off x="8577833" y="5852871"/>
            <a:ext cx="830580" cy="186690"/>
          </a:xfrm>
          <a:prstGeom prst="rect">
            <a:avLst/>
          </a:prstGeom>
        </p:spPr>
        <p:txBody>
          <a:bodyPr vert="horz" wrap="square" lIns="0" tIns="13335" rIns="0" bIns="0" rtlCol="0">
            <a:spAutoFit/>
          </a:bodyPr>
          <a:lstStyle/>
          <a:p>
            <a:pPr marL="12700">
              <a:lnSpc>
                <a:spcPct val="100000"/>
              </a:lnSpc>
              <a:spcBef>
                <a:spcPts val="105"/>
              </a:spcBef>
            </a:pPr>
            <a:r>
              <a:rPr sz="1050" b="1" spc="5">
                <a:solidFill>
                  <a:srgbClr val="585858"/>
                </a:solidFill>
                <a:latin typeface="微软雅黑"/>
                <a:cs typeface="微软雅黑"/>
              </a:rPr>
              <a:t>清水洗不干净</a:t>
            </a:r>
            <a:endParaRPr sz="1050">
              <a:latin typeface="微软雅黑"/>
              <a:cs typeface="微软雅黑"/>
            </a:endParaRPr>
          </a:p>
        </p:txBody>
      </p:sp>
      <p:sp>
        <p:nvSpPr>
          <p:cNvPr id="84" name="object 84"/>
          <p:cNvSpPr txBox="1"/>
          <p:nvPr/>
        </p:nvSpPr>
        <p:spPr>
          <a:xfrm>
            <a:off x="9945116" y="5852871"/>
            <a:ext cx="964565" cy="186690"/>
          </a:xfrm>
          <a:prstGeom prst="rect">
            <a:avLst/>
          </a:prstGeom>
        </p:spPr>
        <p:txBody>
          <a:bodyPr vert="horz" wrap="square" lIns="0" tIns="13335" rIns="0" bIns="0" rtlCol="0">
            <a:spAutoFit/>
          </a:bodyPr>
          <a:lstStyle/>
          <a:p>
            <a:pPr marL="12700">
              <a:lnSpc>
                <a:spcPct val="100000"/>
              </a:lnSpc>
              <a:spcBef>
                <a:spcPts val="105"/>
              </a:spcBef>
            </a:pPr>
            <a:r>
              <a:rPr sz="1050" b="1" spc="5">
                <a:solidFill>
                  <a:srgbClr val="585858"/>
                </a:solidFill>
                <a:latin typeface="微软雅黑"/>
                <a:cs typeface="微软雅黑"/>
              </a:rPr>
              <a:t>身边人推荐尝试</a:t>
            </a:r>
            <a:endParaRPr sz="1050">
              <a:latin typeface="微软雅黑"/>
              <a:cs typeface="微软雅黑"/>
            </a:endParaRPr>
          </a:p>
        </p:txBody>
      </p:sp>
      <p:sp>
        <p:nvSpPr>
          <p:cNvPr id="85" name="object 85"/>
          <p:cNvSpPr/>
          <p:nvPr/>
        </p:nvSpPr>
        <p:spPr>
          <a:xfrm>
            <a:off x="9960864" y="5038344"/>
            <a:ext cx="774700" cy="779145"/>
          </a:xfrm>
          <a:custGeom>
            <a:rect l="l" t="t" r="r" b="b"/>
            <a:pathLst>
              <a:path w="774700" h="779145">
                <a:moveTo>
                  <a:pt x="387095" y="0"/>
                </a:moveTo>
                <a:lnTo>
                  <a:pt x="338548" y="3034"/>
                </a:lnTo>
                <a:lnTo>
                  <a:pt x="291798" y="11894"/>
                </a:lnTo>
                <a:lnTo>
                  <a:pt x="247207" y="26214"/>
                </a:lnTo>
                <a:lnTo>
                  <a:pt x="205140" y="45629"/>
                </a:lnTo>
                <a:lnTo>
                  <a:pt x="165959" y="69774"/>
                </a:lnTo>
                <a:lnTo>
                  <a:pt x="130028" y="98284"/>
                </a:lnTo>
                <a:lnTo>
                  <a:pt x="97710" y="130793"/>
                </a:lnTo>
                <a:lnTo>
                  <a:pt x="69367" y="166936"/>
                </a:lnTo>
                <a:lnTo>
                  <a:pt x="45363" y="206348"/>
                </a:lnTo>
                <a:lnTo>
                  <a:pt x="26061" y="248664"/>
                </a:lnTo>
                <a:lnTo>
                  <a:pt x="11825" y="293518"/>
                </a:lnTo>
                <a:lnTo>
                  <a:pt x="3016" y="340546"/>
                </a:lnTo>
                <a:lnTo>
                  <a:pt x="0" y="389381"/>
                </a:lnTo>
                <a:lnTo>
                  <a:pt x="3016" y="438225"/>
                </a:lnTo>
                <a:lnTo>
                  <a:pt x="11825" y="485257"/>
                </a:lnTo>
                <a:lnTo>
                  <a:pt x="26061" y="530115"/>
                </a:lnTo>
                <a:lnTo>
                  <a:pt x="45363" y="572432"/>
                </a:lnTo>
                <a:lnTo>
                  <a:pt x="69367" y="611844"/>
                </a:lnTo>
                <a:lnTo>
                  <a:pt x="97710" y="647985"/>
                </a:lnTo>
                <a:lnTo>
                  <a:pt x="130028" y="680492"/>
                </a:lnTo>
                <a:lnTo>
                  <a:pt x="165959" y="708999"/>
                </a:lnTo>
                <a:lnTo>
                  <a:pt x="205140" y="733141"/>
                </a:lnTo>
                <a:lnTo>
                  <a:pt x="247207" y="752554"/>
                </a:lnTo>
                <a:lnTo>
                  <a:pt x="291798" y="766871"/>
                </a:lnTo>
                <a:lnTo>
                  <a:pt x="338548" y="775730"/>
                </a:lnTo>
                <a:lnTo>
                  <a:pt x="387095" y="778763"/>
                </a:lnTo>
                <a:lnTo>
                  <a:pt x="435643" y="775730"/>
                </a:lnTo>
                <a:lnTo>
                  <a:pt x="482393" y="766871"/>
                </a:lnTo>
                <a:lnTo>
                  <a:pt x="526984" y="752554"/>
                </a:lnTo>
                <a:lnTo>
                  <a:pt x="569051" y="733141"/>
                </a:lnTo>
                <a:lnTo>
                  <a:pt x="608232" y="708999"/>
                </a:lnTo>
                <a:lnTo>
                  <a:pt x="644163" y="680492"/>
                </a:lnTo>
                <a:lnTo>
                  <a:pt x="676481" y="647985"/>
                </a:lnTo>
                <a:lnTo>
                  <a:pt x="704824" y="611844"/>
                </a:lnTo>
                <a:lnTo>
                  <a:pt x="728828" y="572432"/>
                </a:lnTo>
                <a:lnTo>
                  <a:pt x="748130" y="530115"/>
                </a:lnTo>
                <a:lnTo>
                  <a:pt x="762366" y="485257"/>
                </a:lnTo>
                <a:lnTo>
                  <a:pt x="771175" y="438225"/>
                </a:lnTo>
                <a:lnTo>
                  <a:pt x="774191" y="389381"/>
                </a:lnTo>
                <a:lnTo>
                  <a:pt x="771175" y="340546"/>
                </a:lnTo>
                <a:lnTo>
                  <a:pt x="762366" y="293518"/>
                </a:lnTo>
                <a:lnTo>
                  <a:pt x="748130" y="248664"/>
                </a:lnTo>
                <a:lnTo>
                  <a:pt x="728828" y="206348"/>
                </a:lnTo>
                <a:lnTo>
                  <a:pt x="704824" y="166936"/>
                </a:lnTo>
                <a:lnTo>
                  <a:pt x="676481" y="130793"/>
                </a:lnTo>
                <a:lnTo>
                  <a:pt x="644163" y="98284"/>
                </a:lnTo>
                <a:lnTo>
                  <a:pt x="608232" y="69774"/>
                </a:lnTo>
                <a:lnTo>
                  <a:pt x="569051" y="45629"/>
                </a:lnTo>
                <a:lnTo>
                  <a:pt x="526984" y="26214"/>
                </a:lnTo>
                <a:lnTo>
                  <a:pt x="482393" y="11894"/>
                </a:lnTo>
                <a:lnTo>
                  <a:pt x="435643" y="3034"/>
                </a:lnTo>
                <a:lnTo>
                  <a:pt x="387095" y="0"/>
                </a:lnTo>
                <a:close/>
              </a:path>
            </a:pathLst>
          </a:custGeom>
          <a:solidFill>
            <a:srgbClr val="FCE6E7"/>
          </a:solidFill>
        </p:spPr>
        <p:txBody>
          <a:bodyPr wrap="square" lIns="0" tIns="0" rIns="0" bIns="0" rtlCol="0"/>
          <a:lstStyle/>
          <a:p/>
        </p:txBody>
      </p:sp>
      <p:sp>
        <p:nvSpPr>
          <p:cNvPr id="86" name="object 86"/>
          <p:cNvSpPr/>
          <p:nvPr/>
        </p:nvSpPr>
        <p:spPr>
          <a:xfrm>
            <a:off x="10355580" y="5225796"/>
            <a:ext cx="361315" cy="591820"/>
          </a:xfrm>
          <a:custGeom>
            <a:rect l="l" t="t" r="r" b="b"/>
            <a:pathLst>
              <a:path w="361315" h="591820">
                <a:moveTo>
                  <a:pt x="140208" y="0"/>
                </a:moveTo>
                <a:lnTo>
                  <a:pt x="0" y="80771"/>
                </a:lnTo>
                <a:lnTo>
                  <a:pt x="12700" y="591311"/>
                </a:lnTo>
                <a:lnTo>
                  <a:pt x="61469" y="585755"/>
                </a:lnTo>
                <a:lnTo>
                  <a:pt x="108098" y="574431"/>
                </a:lnTo>
                <a:lnTo>
                  <a:pt x="152229" y="557695"/>
                </a:lnTo>
                <a:lnTo>
                  <a:pt x="193505" y="535905"/>
                </a:lnTo>
                <a:lnTo>
                  <a:pt x="231568" y="509417"/>
                </a:lnTo>
                <a:lnTo>
                  <a:pt x="266061" y="478590"/>
                </a:lnTo>
                <a:lnTo>
                  <a:pt x="296627" y="443780"/>
                </a:lnTo>
                <a:lnTo>
                  <a:pt x="322909" y="405344"/>
                </a:lnTo>
                <a:lnTo>
                  <a:pt x="344548" y="363639"/>
                </a:lnTo>
                <a:lnTo>
                  <a:pt x="361188" y="319023"/>
                </a:lnTo>
                <a:lnTo>
                  <a:pt x="140208" y="0"/>
                </a:lnTo>
                <a:close/>
              </a:path>
            </a:pathLst>
          </a:custGeom>
          <a:solidFill>
            <a:srgbClr val="F9CDCF"/>
          </a:solidFill>
        </p:spPr>
        <p:txBody>
          <a:bodyPr wrap="square" lIns="0" tIns="0" rIns="0" bIns="0" rtlCol="0"/>
          <a:lstStyle/>
          <a:p/>
        </p:txBody>
      </p:sp>
      <p:sp>
        <p:nvSpPr>
          <p:cNvPr id="87" name="object 87"/>
          <p:cNvSpPr/>
          <p:nvPr/>
        </p:nvSpPr>
        <p:spPr>
          <a:xfrm>
            <a:off x="10095081" y="5153300"/>
            <a:ext cx="506730" cy="546100"/>
          </a:xfrm>
          <a:custGeom>
            <a:rect l="l" t="t" r="r" b="b"/>
            <a:pathLst>
              <a:path w="506729" h="546100">
                <a:moveTo>
                  <a:pt x="46789" y="410379"/>
                </a:moveTo>
                <a:lnTo>
                  <a:pt x="31740" y="411533"/>
                </a:lnTo>
                <a:lnTo>
                  <a:pt x="18690" y="425809"/>
                </a:lnTo>
                <a:lnTo>
                  <a:pt x="14640" y="457111"/>
                </a:lnTo>
                <a:lnTo>
                  <a:pt x="26584" y="487375"/>
                </a:lnTo>
                <a:lnTo>
                  <a:pt x="52287" y="513998"/>
                </a:lnTo>
                <a:lnTo>
                  <a:pt x="89519" y="534378"/>
                </a:lnTo>
                <a:lnTo>
                  <a:pt x="136045" y="545912"/>
                </a:lnTo>
                <a:lnTo>
                  <a:pt x="189634" y="545997"/>
                </a:lnTo>
                <a:lnTo>
                  <a:pt x="248052" y="532032"/>
                </a:lnTo>
                <a:lnTo>
                  <a:pt x="401604" y="532032"/>
                </a:lnTo>
                <a:lnTo>
                  <a:pt x="408082" y="530471"/>
                </a:lnTo>
                <a:lnTo>
                  <a:pt x="447565" y="510517"/>
                </a:lnTo>
                <a:lnTo>
                  <a:pt x="475532" y="484315"/>
                </a:lnTo>
                <a:lnTo>
                  <a:pt x="489235" y="453946"/>
                </a:lnTo>
                <a:lnTo>
                  <a:pt x="488677" y="448479"/>
                </a:lnTo>
                <a:lnTo>
                  <a:pt x="48327" y="448479"/>
                </a:lnTo>
                <a:lnTo>
                  <a:pt x="35581" y="430000"/>
                </a:lnTo>
                <a:lnTo>
                  <a:pt x="35581" y="421491"/>
                </a:lnTo>
                <a:lnTo>
                  <a:pt x="55197" y="421491"/>
                </a:lnTo>
                <a:lnTo>
                  <a:pt x="56266" y="417987"/>
                </a:lnTo>
                <a:lnTo>
                  <a:pt x="46789" y="410379"/>
                </a:lnTo>
                <a:close/>
              </a:path>
              <a:path w="506729" h="546100">
                <a:moveTo>
                  <a:pt x="401604" y="532032"/>
                </a:moveTo>
                <a:lnTo>
                  <a:pt x="248052" y="532032"/>
                </a:lnTo>
                <a:lnTo>
                  <a:pt x="305576" y="543310"/>
                </a:lnTo>
                <a:lnTo>
                  <a:pt x="359836" y="542096"/>
                </a:lnTo>
                <a:lnTo>
                  <a:pt x="401604" y="532032"/>
                </a:lnTo>
                <a:close/>
              </a:path>
              <a:path w="506729" h="546100">
                <a:moveTo>
                  <a:pt x="422169" y="387582"/>
                </a:moveTo>
                <a:lnTo>
                  <a:pt x="86635" y="387582"/>
                </a:lnTo>
                <a:lnTo>
                  <a:pt x="92964" y="426467"/>
                </a:lnTo>
                <a:lnTo>
                  <a:pt x="73824" y="447034"/>
                </a:lnTo>
                <a:lnTo>
                  <a:pt x="48327" y="448479"/>
                </a:lnTo>
                <a:lnTo>
                  <a:pt x="456227" y="448479"/>
                </a:lnTo>
                <a:lnTo>
                  <a:pt x="431202" y="447034"/>
                </a:lnTo>
                <a:lnTo>
                  <a:pt x="413345" y="426467"/>
                </a:lnTo>
                <a:lnTo>
                  <a:pt x="422169" y="387582"/>
                </a:lnTo>
                <a:close/>
              </a:path>
              <a:path w="506729" h="546100">
                <a:moveTo>
                  <a:pt x="485923" y="421491"/>
                </a:moveTo>
                <a:lnTo>
                  <a:pt x="468905" y="421491"/>
                </a:lnTo>
                <a:lnTo>
                  <a:pt x="468905" y="430000"/>
                </a:lnTo>
                <a:lnTo>
                  <a:pt x="456227" y="448479"/>
                </a:lnTo>
                <a:lnTo>
                  <a:pt x="488677" y="448479"/>
                </a:lnTo>
                <a:lnTo>
                  <a:pt x="485923" y="421491"/>
                </a:lnTo>
                <a:close/>
              </a:path>
              <a:path w="506729" h="546100">
                <a:moveTo>
                  <a:pt x="55197" y="421491"/>
                </a:moveTo>
                <a:lnTo>
                  <a:pt x="48408" y="421491"/>
                </a:lnTo>
                <a:lnTo>
                  <a:pt x="52599" y="430000"/>
                </a:lnTo>
                <a:lnTo>
                  <a:pt x="55197" y="421491"/>
                </a:lnTo>
                <a:close/>
              </a:path>
              <a:path w="506729" h="546100">
                <a:moveTo>
                  <a:pt x="472940" y="407890"/>
                </a:moveTo>
                <a:lnTo>
                  <a:pt x="458348" y="408220"/>
                </a:lnTo>
                <a:lnTo>
                  <a:pt x="450115" y="417312"/>
                </a:lnTo>
                <a:lnTo>
                  <a:pt x="456205" y="430000"/>
                </a:lnTo>
                <a:lnTo>
                  <a:pt x="456205" y="421491"/>
                </a:lnTo>
                <a:lnTo>
                  <a:pt x="485923" y="421491"/>
                </a:lnTo>
                <a:lnTo>
                  <a:pt x="472940" y="407890"/>
                </a:lnTo>
                <a:close/>
              </a:path>
              <a:path w="506729" h="546100">
                <a:moveTo>
                  <a:pt x="14656" y="314418"/>
                </a:moveTo>
                <a:lnTo>
                  <a:pt x="1672" y="328019"/>
                </a:lnTo>
                <a:lnTo>
                  <a:pt x="0" y="356435"/>
                </a:lnTo>
                <a:lnTo>
                  <a:pt x="17055" y="380089"/>
                </a:lnTo>
                <a:lnTo>
                  <a:pt x="47660" y="392599"/>
                </a:lnTo>
                <a:lnTo>
                  <a:pt x="86635" y="387582"/>
                </a:lnTo>
                <a:lnTo>
                  <a:pt x="471479" y="387582"/>
                </a:lnTo>
                <a:lnTo>
                  <a:pt x="489654" y="380089"/>
                </a:lnTo>
                <a:lnTo>
                  <a:pt x="506448" y="356435"/>
                </a:lnTo>
                <a:lnTo>
                  <a:pt x="505705" y="350415"/>
                </a:lnTo>
                <a:lnTo>
                  <a:pt x="25957" y="350415"/>
                </a:lnTo>
                <a:lnTo>
                  <a:pt x="18690" y="332337"/>
                </a:lnTo>
                <a:lnTo>
                  <a:pt x="18690" y="328019"/>
                </a:lnTo>
                <a:lnTo>
                  <a:pt x="31390" y="323828"/>
                </a:lnTo>
                <a:lnTo>
                  <a:pt x="37470" y="323828"/>
                </a:lnTo>
                <a:lnTo>
                  <a:pt x="29247" y="314748"/>
                </a:lnTo>
                <a:lnTo>
                  <a:pt x="14656" y="314418"/>
                </a:lnTo>
                <a:close/>
              </a:path>
              <a:path w="506729" h="546100">
                <a:moveTo>
                  <a:pt x="471479" y="387582"/>
                </a:moveTo>
                <a:lnTo>
                  <a:pt x="422169" y="387582"/>
                </a:lnTo>
                <a:lnTo>
                  <a:pt x="459311" y="392599"/>
                </a:lnTo>
                <a:lnTo>
                  <a:pt x="471479" y="387582"/>
                </a:lnTo>
                <a:close/>
              </a:path>
              <a:path w="506729" h="546100">
                <a:moveTo>
                  <a:pt x="200815" y="0"/>
                </a:moveTo>
                <a:lnTo>
                  <a:pt x="160880" y="10799"/>
                </a:lnTo>
                <a:lnTo>
                  <a:pt x="128004" y="31460"/>
                </a:lnTo>
                <a:lnTo>
                  <a:pt x="101946" y="60306"/>
                </a:lnTo>
                <a:lnTo>
                  <a:pt x="82463" y="95658"/>
                </a:lnTo>
                <a:lnTo>
                  <a:pt x="69312" y="135840"/>
                </a:lnTo>
                <a:lnTo>
                  <a:pt x="62250" y="179173"/>
                </a:lnTo>
                <a:lnTo>
                  <a:pt x="61036" y="223980"/>
                </a:lnTo>
                <a:lnTo>
                  <a:pt x="65426" y="268583"/>
                </a:lnTo>
                <a:lnTo>
                  <a:pt x="62874" y="324515"/>
                </a:lnTo>
                <a:lnTo>
                  <a:pt x="45202" y="349800"/>
                </a:lnTo>
                <a:lnTo>
                  <a:pt x="25957" y="350415"/>
                </a:lnTo>
                <a:lnTo>
                  <a:pt x="478603" y="350415"/>
                </a:lnTo>
                <a:lnTo>
                  <a:pt x="459364" y="349800"/>
                </a:lnTo>
                <a:lnTo>
                  <a:pt x="441721" y="324515"/>
                </a:lnTo>
                <a:lnTo>
                  <a:pt x="439187" y="268583"/>
                </a:lnTo>
                <a:lnTo>
                  <a:pt x="443115" y="223980"/>
                </a:lnTo>
                <a:lnTo>
                  <a:pt x="440756" y="179173"/>
                </a:lnTo>
                <a:lnTo>
                  <a:pt x="432108" y="135840"/>
                </a:lnTo>
                <a:lnTo>
                  <a:pt x="417171" y="95658"/>
                </a:lnTo>
                <a:lnTo>
                  <a:pt x="395940" y="60306"/>
                </a:lnTo>
                <a:lnTo>
                  <a:pt x="368415" y="31460"/>
                </a:lnTo>
                <a:lnTo>
                  <a:pt x="334594" y="10799"/>
                </a:lnTo>
                <a:lnTo>
                  <a:pt x="297225" y="740"/>
                </a:lnTo>
                <a:lnTo>
                  <a:pt x="248052" y="740"/>
                </a:lnTo>
                <a:lnTo>
                  <a:pt x="200815" y="0"/>
                </a:lnTo>
                <a:close/>
              </a:path>
              <a:path w="506729" h="546100">
                <a:moveTo>
                  <a:pt x="498918" y="323828"/>
                </a:moveTo>
                <a:lnTo>
                  <a:pt x="473223" y="323828"/>
                </a:lnTo>
                <a:lnTo>
                  <a:pt x="485923" y="328019"/>
                </a:lnTo>
                <a:lnTo>
                  <a:pt x="485923" y="332337"/>
                </a:lnTo>
                <a:lnTo>
                  <a:pt x="478603" y="350415"/>
                </a:lnTo>
                <a:lnTo>
                  <a:pt x="505705" y="350415"/>
                </a:lnTo>
                <a:lnTo>
                  <a:pt x="502941" y="328019"/>
                </a:lnTo>
                <a:lnTo>
                  <a:pt x="498918" y="323828"/>
                </a:lnTo>
                <a:close/>
              </a:path>
              <a:path w="506729" h="546100">
                <a:moveTo>
                  <a:pt x="37470" y="323828"/>
                </a:moveTo>
                <a:lnTo>
                  <a:pt x="31390" y="323828"/>
                </a:lnTo>
                <a:lnTo>
                  <a:pt x="31390" y="336528"/>
                </a:lnTo>
                <a:lnTo>
                  <a:pt x="37480" y="323840"/>
                </a:lnTo>
                <a:close/>
              </a:path>
              <a:path w="506729" h="546100">
                <a:moveTo>
                  <a:pt x="489886" y="314418"/>
                </a:moveTo>
                <a:lnTo>
                  <a:pt x="475271" y="314748"/>
                </a:lnTo>
                <a:lnTo>
                  <a:pt x="467062" y="323840"/>
                </a:lnTo>
                <a:lnTo>
                  <a:pt x="473223" y="336528"/>
                </a:lnTo>
                <a:lnTo>
                  <a:pt x="473223" y="323828"/>
                </a:lnTo>
                <a:lnTo>
                  <a:pt x="498918" y="323828"/>
                </a:lnTo>
                <a:lnTo>
                  <a:pt x="489886" y="314418"/>
                </a:lnTo>
                <a:close/>
              </a:path>
              <a:path w="506729" h="546100">
                <a:moveTo>
                  <a:pt x="294474" y="0"/>
                </a:moveTo>
                <a:lnTo>
                  <a:pt x="248052" y="740"/>
                </a:lnTo>
                <a:lnTo>
                  <a:pt x="297225" y="740"/>
                </a:lnTo>
                <a:lnTo>
                  <a:pt x="294474" y="0"/>
                </a:lnTo>
                <a:close/>
              </a:path>
            </a:pathLst>
          </a:custGeom>
          <a:solidFill>
            <a:srgbClr val="000000"/>
          </a:solidFill>
        </p:spPr>
        <p:txBody>
          <a:bodyPr wrap="square" lIns="0" tIns="0" rIns="0" bIns="0" rtlCol="0"/>
          <a:lstStyle/>
          <a:p/>
        </p:txBody>
      </p:sp>
      <p:sp>
        <p:nvSpPr>
          <p:cNvPr id="88" name="object 88"/>
          <p:cNvSpPr/>
          <p:nvPr/>
        </p:nvSpPr>
        <p:spPr>
          <a:xfrm>
            <a:off x="10134600" y="5536691"/>
            <a:ext cx="426720" cy="280670"/>
          </a:xfrm>
          <a:custGeom>
            <a:rect l="l" t="t" r="r" b="b"/>
            <a:pathLst>
              <a:path w="426720" h="280670">
                <a:moveTo>
                  <a:pt x="260350" y="0"/>
                </a:moveTo>
                <a:lnTo>
                  <a:pt x="166370" y="0"/>
                </a:lnTo>
                <a:lnTo>
                  <a:pt x="166370" y="67983"/>
                </a:lnTo>
                <a:lnTo>
                  <a:pt x="100732" y="78404"/>
                </a:lnTo>
                <a:lnTo>
                  <a:pt x="54995" y="96144"/>
                </a:lnTo>
                <a:lnTo>
                  <a:pt x="9012" y="148859"/>
                </a:lnTo>
                <a:lnTo>
                  <a:pt x="0" y="216687"/>
                </a:lnTo>
                <a:lnTo>
                  <a:pt x="37734" y="239628"/>
                </a:lnTo>
                <a:lnTo>
                  <a:pt x="78760" y="257471"/>
                </a:lnTo>
                <a:lnTo>
                  <a:pt x="122255" y="270218"/>
                </a:lnTo>
                <a:lnTo>
                  <a:pt x="167396" y="277866"/>
                </a:lnTo>
                <a:lnTo>
                  <a:pt x="213359" y="280416"/>
                </a:lnTo>
                <a:lnTo>
                  <a:pt x="260933" y="277866"/>
                </a:lnTo>
                <a:lnTo>
                  <a:pt x="306275" y="270218"/>
                </a:lnTo>
                <a:lnTo>
                  <a:pt x="349166" y="257471"/>
                </a:lnTo>
                <a:lnTo>
                  <a:pt x="389388" y="239628"/>
                </a:lnTo>
                <a:lnTo>
                  <a:pt x="426720" y="216687"/>
                </a:lnTo>
                <a:lnTo>
                  <a:pt x="425059" y="181474"/>
                </a:lnTo>
                <a:lnTo>
                  <a:pt x="401113" y="120022"/>
                </a:lnTo>
                <a:lnTo>
                  <a:pt x="325987" y="78404"/>
                </a:lnTo>
                <a:lnTo>
                  <a:pt x="260350" y="67983"/>
                </a:lnTo>
                <a:lnTo>
                  <a:pt x="260350" y="0"/>
                </a:lnTo>
                <a:close/>
              </a:path>
            </a:pathLst>
          </a:custGeom>
          <a:solidFill>
            <a:srgbClr val="F6CDB0"/>
          </a:solidFill>
        </p:spPr>
        <p:txBody>
          <a:bodyPr wrap="square" lIns="0" tIns="0" rIns="0" bIns="0" rtlCol="0"/>
          <a:lstStyle/>
          <a:p/>
        </p:txBody>
      </p:sp>
      <p:sp>
        <p:nvSpPr>
          <p:cNvPr id="89" name="object 89"/>
          <p:cNvSpPr/>
          <p:nvPr/>
        </p:nvSpPr>
        <p:spPr>
          <a:xfrm>
            <a:off x="10302240" y="5541264"/>
            <a:ext cx="93345" cy="25400"/>
          </a:xfrm>
          <a:custGeom>
            <a:rect l="l" t="t" r="r" b="b"/>
            <a:pathLst>
              <a:path w="93345" h="25400">
                <a:moveTo>
                  <a:pt x="92963" y="0"/>
                </a:moveTo>
                <a:lnTo>
                  <a:pt x="0" y="0"/>
                </a:lnTo>
                <a:lnTo>
                  <a:pt x="18097" y="18859"/>
                </a:lnTo>
                <a:lnTo>
                  <a:pt x="46481" y="25146"/>
                </a:lnTo>
                <a:lnTo>
                  <a:pt x="74866" y="18859"/>
                </a:lnTo>
                <a:lnTo>
                  <a:pt x="92963" y="0"/>
                </a:lnTo>
                <a:close/>
              </a:path>
            </a:pathLst>
          </a:custGeom>
          <a:solidFill>
            <a:srgbClr val="E8A987"/>
          </a:solidFill>
        </p:spPr>
        <p:txBody>
          <a:bodyPr wrap="square" lIns="0" tIns="0" rIns="0" bIns="0" rtlCol="0"/>
          <a:lstStyle/>
          <a:p/>
        </p:txBody>
      </p:sp>
      <p:sp>
        <p:nvSpPr>
          <p:cNvPr id="90" name="object 90"/>
          <p:cNvSpPr/>
          <p:nvPr/>
        </p:nvSpPr>
        <p:spPr>
          <a:xfrm>
            <a:off x="10233659" y="5277611"/>
            <a:ext cx="228600" cy="276225"/>
          </a:xfrm>
          <a:custGeom>
            <a:rect l="l" t="t" r="r" b="b"/>
            <a:pathLst>
              <a:path w="228600" h="276225">
                <a:moveTo>
                  <a:pt x="114300" y="0"/>
                </a:moveTo>
                <a:lnTo>
                  <a:pt x="60661" y="53535"/>
                </a:lnTo>
                <a:lnTo>
                  <a:pt x="35350" y="96578"/>
                </a:lnTo>
                <a:lnTo>
                  <a:pt x="14313" y="142865"/>
                </a:lnTo>
                <a:lnTo>
                  <a:pt x="0" y="186690"/>
                </a:lnTo>
                <a:lnTo>
                  <a:pt x="19073" y="220337"/>
                </a:lnTo>
                <a:lnTo>
                  <a:pt x="44481" y="248793"/>
                </a:lnTo>
                <a:lnTo>
                  <a:pt x="76223" y="268485"/>
                </a:lnTo>
                <a:lnTo>
                  <a:pt x="114300" y="275844"/>
                </a:lnTo>
                <a:lnTo>
                  <a:pt x="152376" y="268485"/>
                </a:lnTo>
                <a:lnTo>
                  <a:pt x="184118" y="248793"/>
                </a:lnTo>
                <a:lnTo>
                  <a:pt x="209526" y="220337"/>
                </a:lnTo>
                <a:lnTo>
                  <a:pt x="228600" y="186690"/>
                </a:lnTo>
                <a:lnTo>
                  <a:pt x="213884" y="140793"/>
                </a:lnTo>
                <a:lnTo>
                  <a:pt x="192042" y="93469"/>
                </a:lnTo>
                <a:lnTo>
                  <a:pt x="166128" y="50426"/>
                </a:lnTo>
                <a:lnTo>
                  <a:pt x="139196" y="17367"/>
                </a:lnTo>
                <a:lnTo>
                  <a:pt x="114300" y="0"/>
                </a:lnTo>
                <a:close/>
              </a:path>
            </a:pathLst>
          </a:custGeom>
          <a:solidFill>
            <a:srgbClr val="F6CDB0"/>
          </a:solidFill>
        </p:spPr>
        <p:txBody>
          <a:bodyPr wrap="square" lIns="0" tIns="0" rIns="0" bIns="0" rtlCol="0"/>
          <a:lstStyle/>
          <a:p/>
        </p:txBody>
      </p:sp>
      <p:sp>
        <p:nvSpPr>
          <p:cNvPr id="91" name="object 91"/>
          <p:cNvSpPr/>
          <p:nvPr/>
        </p:nvSpPr>
        <p:spPr>
          <a:xfrm>
            <a:off x="10134600" y="5681471"/>
            <a:ext cx="426720" cy="135890"/>
          </a:xfrm>
          <a:custGeom>
            <a:rect l="l" t="t" r="r" b="b"/>
            <a:pathLst>
              <a:path w="426720" h="135889">
                <a:moveTo>
                  <a:pt x="25653" y="0"/>
                </a:moveTo>
                <a:lnTo>
                  <a:pt x="8508" y="0"/>
                </a:lnTo>
                <a:lnTo>
                  <a:pt x="8508" y="12712"/>
                </a:lnTo>
                <a:lnTo>
                  <a:pt x="4318" y="16954"/>
                </a:lnTo>
                <a:lnTo>
                  <a:pt x="4318" y="29667"/>
                </a:lnTo>
                <a:lnTo>
                  <a:pt x="0" y="33908"/>
                </a:lnTo>
                <a:lnTo>
                  <a:pt x="0" y="72059"/>
                </a:lnTo>
                <a:lnTo>
                  <a:pt x="37734" y="94945"/>
                </a:lnTo>
                <a:lnTo>
                  <a:pt x="78760" y="112746"/>
                </a:lnTo>
                <a:lnTo>
                  <a:pt x="122255" y="125462"/>
                </a:lnTo>
                <a:lnTo>
                  <a:pt x="167396" y="133092"/>
                </a:lnTo>
                <a:lnTo>
                  <a:pt x="213359" y="135635"/>
                </a:lnTo>
                <a:lnTo>
                  <a:pt x="260933" y="133092"/>
                </a:lnTo>
                <a:lnTo>
                  <a:pt x="306275" y="125462"/>
                </a:lnTo>
                <a:lnTo>
                  <a:pt x="349166" y="112746"/>
                </a:lnTo>
                <a:lnTo>
                  <a:pt x="389388" y="94945"/>
                </a:lnTo>
                <a:lnTo>
                  <a:pt x="426720" y="72059"/>
                </a:lnTo>
                <a:lnTo>
                  <a:pt x="426720" y="29667"/>
                </a:lnTo>
                <a:lnTo>
                  <a:pt x="422401" y="29667"/>
                </a:lnTo>
                <a:lnTo>
                  <a:pt x="422401" y="12712"/>
                </a:lnTo>
                <a:lnTo>
                  <a:pt x="418210" y="8470"/>
                </a:lnTo>
                <a:lnTo>
                  <a:pt x="418210" y="4241"/>
                </a:lnTo>
                <a:lnTo>
                  <a:pt x="29845" y="4241"/>
                </a:lnTo>
                <a:lnTo>
                  <a:pt x="25653" y="0"/>
                </a:lnTo>
                <a:close/>
              </a:path>
              <a:path w="426720" h="135889">
                <a:moveTo>
                  <a:pt x="51180" y="0"/>
                </a:moveTo>
                <a:lnTo>
                  <a:pt x="38353" y="0"/>
                </a:lnTo>
                <a:lnTo>
                  <a:pt x="34163" y="4241"/>
                </a:lnTo>
                <a:lnTo>
                  <a:pt x="55499" y="4241"/>
                </a:lnTo>
                <a:lnTo>
                  <a:pt x="51180" y="0"/>
                </a:lnTo>
                <a:close/>
              </a:path>
              <a:path w="426720" h="135889">
                <a:moveTo>
                  <a:pt x="76834" y="0"/>
                </a:moveTo>
                <a:lnTo>
                  <a:pt x="64007" y="0"/>
                </a:lnTo>
                <a:lnTo>
                  <a:pt x="59690" y="4241"/>
                </a:lnTo>
                <a:lnTo>
                  <a:pt x="81025" y="4241"/>
                </a:lnTo>
                <a:lnTo>
                  <a:pt x="76834" y="0"/>
                </a:lnTo>
                <a:close/>
              </a:path>
              <a:path w="426720" h="135889">
                <a:moveTo>
                  <a:pt x="106679" y="0"/>
                </a:moveTo>
                <a:lnTo>
                  <a:pt x="89661" y="0"/>
                </a:lnTo>
                <a:lnTo>
                  <a:pt x="85344" y="4241"/>
                </a:lnTo>
                <a:lnTo>
                  <a:pt x="106679" y="4241"/>
                </a:lnTo>
                <a:lnTo>
                  <a:pt x="106679" y="0"/>
                </a:lnTo>
                <a:close/>
              </a:path>
              <a:path w="426720" h="135889">
                <a:moveTo>
                  <a:pt x="132333" y="0"/>
                </a:moveTo>
                <a:lnTo>
                  <a:pt x="115189" y="0"/>
                </a:lnTo>
                <a:lnTo>
                  <a:pt x="110998" y="4241"/>
                </a:lnTo>
                <a:lnTo>
                  <a:pt x="132333" y="4241"/>
                </a:lnTo>
                <a:lnTo>
                  <a:pt x="132333" y="0"/>
                </a:lnTo>
                <a:close/>
              </a:path>
              <a:path w="426720" h="135889">
                <a:moveTo>
                  <a:pt x="157860" y="0"/>
                </a:moveTo>
                <a:lnTo>
                  <a:pt x="140843" y="0"/>
                </a:lnTo>
                <a:lnTo>
                  <a:pt x="136525" y="4241"/>
                </a:lnTo>
                <a:lnTo>
                  <a:pt x="157860" y="4241"/>
                </a:lnTo>
                <a:lnTo>
                  <a:pt x="157860" y="0"/>
                </a:lnTo>
                <a:close/>
              </a:path>
              <a:path w="426720" h="135889">
                <a:moveTo>
                  <a:pt x="183515" y="0"/>
                </a:moveTo>
                <a:lnTo>
                  <a:pt x="166370" y="0"/>
                </a:lnTo>
                <a:lnTo>
                  <a:pt x="166370" y="4241"/>
                </a:lnTo>
                <a:lnTo>
                  <a:pt x="187705" y="4241"/>
                </a:lnTo>
                <a:lnTo>
                  <a:pt x="183515" y="0"/>
                </a:lnTo>
                <a:close/>
              </a:path>
              <a:path w="426720" h="135889">
                <a:moveTo>
                  <a:pt x="209042" y="0"/>
                </a:moveTo>
                <a:lnTo>
                  <a:pt x="192024" y="0"/>
                </a:lnTo>
                <a:lnTo>
                  <a:pt x="192024" y="4241"/>
                </a:lnTo>
                <a:lnTo>
                  <a:pt x="213359" y="4241"/>
                </a:lnTo>
                <a:lnTo>
                  <a:pt x="209042" y="0"/>
                </a:lnTo>
                <a:close/>
              </a:path>
              <a:path w="426720" h="135889">
                <a:moveTo>
                  <a:pt x="234696" y="0"/>
                </a:moveTo>
                <a:lnTo>
                  <a:pt x="217677" y="0"/>
                </a:lnTo>
                <a:lnTo>
                  <a:pt x="217677" y="4241"/>
                </a:lnTo>
                <a:lnTo>
                  <a:pt x="239014" y="4241"/>
                </a:lnTo>
                <a:lnTo>
                  <a:pt x="234696" y="0"/>
                </a:lnTo>
                <a:close/>
              </a:path>
              <a:path w="426720" h="135889">
                <a:moveTo>
                  <a:pt x="260350" y="0"/>
                </a:moveTo>
                <a:lnTo>
                  <a:pt x="247523" y="0"/>
                </a:lnTo>
                <a:lnTo>
                  <a:pt x="243204" y="4241"/>
                </a:lnTo>
                <a:lnTo>
                  <a:pt x="264541" y="4241"/>
                </a:lnTo>
                <a:lnTo>
                  <a:pt x="260350" y="0"/>
                </a:lnTo>
                <a:close/>
              </a:path>
              <a:path w="426720" h="135889">
                <a:moveTo>
                  <a:pt x="290195" y="0"/>
                </a:moveTo>
                <a:lnTo>
                  <a:pt x="273050" y="0"/>
                </a:lnTo>
                <a:lnTo>
                  <a:pt x="268858" y="4241"/>
                </a:lnTo>
                <a:lnTo>
                  <a:pt x="290195" y="4241"/>
                </a:lnTo>
                <a:lnTo>
                  <a:pt x="290195" y="0"/>
                </a:lnTo>
                <a:close/>
              </a:path>
              <a:path w="426720" h="135889">
                <a:moveTo>
                  <a:pt x="315722" y="0"/>
                </a:moveTo>
                <a:lnTo>
                  <a:pt x="298703" y="0"/>
                </a:lnTo>
                <a:lnTo>
                  <a:pt x="294385" y="4241"/>
                </a:lnTo>
                <a:lnTo>
                  <a:pt x="315722" y="4241"/>
                </a:lnTo>
                <a:lnTo>
                  <a:pt x="315722" y="0"/>
                </a:lnTo>
                <a:close/>
              </a:path>
              <a:path w="426720" h="135889">
                <a:moveTo>
                  <a:pt x="341375" y="0"/>
                </a:moveTo>
                <a:lnTo>
                  <a:pt x="324357" y="0"/>
                </a:lnTo>
                <a:lnTo>
                  <a:pt x="320040" y="4241"/>
                </a:lnTo>
                <a:lnTo>
                  <a:pt x="341375" y="4241"/>
                </a:lnTo>
                <a:lnTo>
                  <a:pt x="341375" y="0"/>
                </a:lnTo>
                <a:close/>
              </a:path>
              <a:path w="426720" h="135889">
                <a:moveTo>
                  <a:pt x="367029" y="0"/>
                </a:moveTo>
                <a:lnTo>
                  <a:pt x="349884" y="0"/>
                </a:lnTo>
                <a:lnTo>
                  <a:pt x="349884" y="4241"/>
                </a:lnTo>
                <a:lnTo>
                  <a:pt x="367029" y="4241"/>
                </a:lnTo>
                <a:lnTo>
                  <a:pt x="367029" y="0"/>
                </a:lnTo>
                <a:close/>
              </a:path>
              <a:path w="426720" h="135889">
                <a:moveTo>
                  <a:pt x="392556" y="0"/>
                </a:moveTo>
                <a:lnTo>
                  <a:pt x="375539" y="0"/>
                </a:lnTo>
                <a:lnTo>
                  <a:pt x="375539" y="4241"/>
                </a:lnTo>
                <a:lnTo>
                  <a:pt x="396875" y="4241"/>
                </a:lnTo>
                <a:lnTo>
                  <a:pt x="392556" y="0"/>
                </a:lnTo>
                <a:close/>
              </a:path>
              <a:path w="426720" h="135889">
                <a:moveTo>
                  <a:pt x="418210" y="0"/>
                </a:moveTo>
                <a:lnTo>
                  <a:pt x="401066" y="0"/>
                </a:lnTo>
                <a:lnTo>
                  <a:pt x="401066" y="4241"/>
                </a:lnTo>
                <a:lnTo>
                  <a:pt x="418210" y="4241"/>
                </a:lnTo>
                <a:lnTo>
                  <a:pt x="418210" y="0"/>
                </a:lnTo>
                <a:close/>
              </a:path>
            </a:pathLst>
          </a:custGeom>
          <a:solidFill>
            <a:srgbClr val="000000"/>
          </a:solidFill>
        </p:spPr>
        <p:txBody>
          <a:bodyPr wrap="square" lIns="0" tIns="0" rIns="0" bIns="0" rtlCol="0"/>
          <a:lstStyle/>
          <a:p/>
        </p:txBody>
      </p:sp>
      <p:sp>
        <p:nvSpPr>
          <p:cNvPr id="92" name="object 92"/>
          <p:cNvSpPr txBox="1"/>
          <p:nvPr/>
        </p:nvSpPr>
        <p:spPr>
          <a:xfrm>
            <a:off x="8111997" y="5271617"/>
            <a:ext cx="229235" cy="391795"/>
          </a:xfrm>
          <a:prstGeom prst="rect">
            <a:avLst/>
          </a:prstGeom>
        </p:spPr>
        <p:txBody>
          <a:bodyPr vert="horz" wrap="square" lIns="0" tIns="12700" rIns="0" bIns="0" rtlCol="0">
            <a:spAutoFit/>
          </a:bodyPr>
          <a:lstStyle/>
          <a:p>
            <a:pPr marL="12700">
              <a:lnSpc>
                <a:spcPct val="100000"/>
              </a:lnSpc>
              <a:spcBef>
                <a:spcPts val="100"/>
              </a:spcBef>
            </a:pPr>
            <a:r>
              <a:rPr sz="2400">
                <a:solidFill>
                  <a:srgbClr val="F8B4B6"/>
                </a:solidFill>
                <a:latin typeface="Arial"/>
                <a:cs typeface="Arial"/>
              </a:rPr>
              <a:t>&amp;</a:t>
            </a:r>
            <a:endParaRPr sz="2400">
              <a:latin typeface="Arial"/>
              <a:cs typeface="Arial"/>
            </a:endParaRPr>
          </a:p>
        </p:txBody>
      </p:sp>
      <p:sp>
        <p:nvSpPr>
          <p:cNvPr id="93" name="object 93"/>
          <p:cNvSpPr txBox="1"/>
          <p:nvPr/>
        </p:nvSpPr>
        <p:spPr>
          <a:xfrm>
            <a:off x="6726681" y="3089554"/>
            <a:ext cx="964565" cy="409575"/>
          </a:xfrm>
          <a:prstGeom prst="rect">
            <a:avLst/>
          </a:prstGeom>
        </p:spPr>
        <p:txBody>
          <a:bodyPr vert="horz" wrap="square" lIns="0" tIns="12065" rIns="0" bIns="0" rtlCol="0">
            <a:spAutoFit/>
          </a:bodyPr>
          <a:lstStyle/>
          <a:p>
            <a:pPr marL="12700" marR="5080" indent="66675">
              <a:lnSpc>
                <a:spcPct val="120000"/>
              </a:lnSpc>
              <a:spcBef>
                <a:spcPts val="95"/>
              </a:spcBef>
            </a:pPr>
            <a:r>
              <a:rPr sz="1050" b="1" spc="5">
                <a:solidFill>
                  <a:srgbClr val="B1D234"/>
                </a:solidFill>
                <a:latin typeface="微软雅黑"/>
                <a:cs typeface="微软雅黑"/>
              </a:rPr>
              <a:t>初次使用私处 护理产品的原因</a:t>
            </a:r>
            <a:endParaRPr sz="1050">
              <a:latin typeface="微软雅黑"/>
              <a:cs typeface="微软雅黑"/>
            </a:endParaRPr>
          </a:p>
        </p:txBody>
      </p:sp>
      <p:sp>
        <p:nvSpPr>
          <p:cNvPr id="94" name="object 94"/>
          <p:cNvSpPr/>
          <p:nvPr/>
        </p:nvSpPr>
        <p:spPr>
          <a:xfrm>
            <a:off x="6883907" y="3712464"/>
            <a:ext cx="721360" cy="719455"/>
          </a:xfrm>
          <a:custGeom>
            <a:rect l="l" t="t" r="r" b="b"/>
            <a:pathLst>
              <a:path w="721359" h="719454">
                <a:moveTo>
                  <a:pt x="360425" y="0"/>
                </a:moveTo>
                <a:lnTo>
                  <a:pt x="311528" y="3283"/>
                </a:lnTo>
                <a:lnTo>
                  <a:pt x="264627" y="12848"/>
                </a:lnTo>
                <a:lnTo>
                  <a:pt x="220152" y="28265"/>
                </a:lnTo>
                <a:lnTo>
                  <a:pt x="178533" y="49106"/>
                </a:lnTo>
                <a:lnTo>
                  <a:pt x="140201" y="74943"/>
                </a:lnTo>
                <a:lnTo>
                  <a:pt x="105584" y="105346"/>
                </a:lnTo>
                <a:lnTo>
                  <a:pt x="75114" y="139887"/>
                </a:lnTo>
                <a:lnTo>
                  <a:pt x="49219" y="178138"/>
                </a:lnTo>
                <a:lnTo>
                  <a:pt x="28330" y="219670"/>
                </a:lnTo>
                <a:lnTo>
                  <a:pt x="12878" y="264054"/>
                </a:lnTo>
                <a:lnTo>
                  <a:pt x="3291" y="310861"/>
                </a:lnTo>
                <a:lnTo>
                  <a:pt x="0" y="359663"/>
                </a:lnTo>
                <a:lnTo>
                  <a:pt x="3291" y="408466"/>
                </a:lnTo>
                <a:lnTo>
                  <a:pt x="12878" y="455273"/>
                </a:lnTo>
                <a:lnTo>
                  <a:pt x="28330" y="499657"/>
                </a:lnTo>
                <a:lnTo>
                  <a:pt x="49219" y="541189"/>
                </a:lnTo>
                <a:lnTo>
                  <a:pt x="75114" y="579440"/>
                </a:lnTo>
                <a:lnTo>
                  <a:pt x="105584" y="613981"/>
                </a:lnTo>
                <a:lnTo>
                  <a:pt x="140201" y="644384"/>
                </a:lnTo>
                <a:lnTo>
                  <a:pt x="178533" y="670221"/>
                </a:lnTo>
                <a:lnTo>
                  <a:pt x="220152" y="691062"/>
                </a:lnTo>
                <a:lnTo>
                  <a:pt x="264627" y="706479"/>
                </a:lnTo>
                <a:lnTo>
                  <a:pt x="311528" y="716044"/>
                </a:lnTo>
                <a:lnTo>
                  <a:pt x="360425" y="719328"/>
                </a:lnTo>
                <a:lnTo>
                  <a:pt x="409323" y="716044"/>
                </a:lnTo>
                <a:lnTo>
                  <a:pt x="456224" y="706479"/>
                </a:lnTo>
                <a:lnTo>
                  <a:pt x="500699" y="691062"/>
                </a:lnTo>
                <a:lnTo>
                  <a:pt x="542318" y="670221"/>
                </a:lnTo>
                <a:lnTo>
                  <a:pt x="580650" y="644384"/>
                </a:lnTo>
                <a:lnTo>
                  <a:pt x="615267" y="613981"/>
                </a:lnTo>
                <a:lnTo>
                  <a:pt x="645737" y="579440"/>
                </a:lnTo>
                <a:lnTo>
                  <a:pt x="671632" y="541189"/>
                </a:lnTo>
                <a:lnTo>
                  <a:pt x="692521" y="499657"/>
                </a:lnTo>
                <a:lnTo>
                  <a:pt x="707973" y="455273"/>
                </a:lnTo>
                <a:lnTo>
                  <a:pt x="717560" y="408466"/>
                </a:lnTo>
                <a:lnTo>
                  <a:pt x="720851" y="359663"/>
                </a:lnTo>
                <a:lnTo>
                  <a:pt x="717560" y="310861"/>
                </a:lnTo>
                <a:lnTo>
                  <a:pt x="707973" y="264054"/>
                </a:lnTo>
                <a:lnTo>
                  <a:pt x="692521" y="219670"/>
                </a:lnTo>
                <a:lnTo>
                  <a:pt x="671632" y="178138"/>
                </a:lnTo>
                <a:lnTo>
                  <a:pt x="645737" y="139887"/>
                </a:lnTo>
                <a:lnTo>
                  <a:pt x="615267" y="105346"/>
                </a:lnTo>
                <a:lnTo>
                  <a:pt x="580650" y="74943"/>
                </a:lnTo>
                <a:lnTo>
                  <a:pt x="542318" y="49106"/>
                </a:lnTo>
                <a:lnTo>
                  <a:pt x="500699" y="28265"/>
                </a:lnTo>
                <a:lnTo>
                  <a:pt x="456224" y="12848"/>
                </a:lnTo>
                <a:lnTo>
                  <a:pt x="409323" y="3283"/>
                </a:lnTo>
                <a:lnTo>
                  <a:pt x="360425" y="0"/>
                </a:lnTo>
                <a:close/>
              </a:path>
            </a:pathLst>
          </a:custGeom>
          <a:solidFill>
            <a:srgbClr val="F38285">
              <a:alpha val="19999"/>
            </a:srgbClr>
          </a:solidFill>
        </p:spPr>
        <p:txBody>
          <a:bodyPr wrap="square" lIns="0" tIns="0" rIns="0" bIns="0" rtlCol="0"/>
          <a:lstStyle/>
          <a:p/>
        </p:txBody>
      </p:sp>
      <p:sp>
        <p:nvSpPr>
          <p:cNvPr id="95" name="object 95"/>
          <p:cNvSpPr/>
          <p:nvPr/>
        </p:nvSpPr>
        <p:spPr>
          <a:xfrm>
            <a:off x="7088123" y="3842003"/>
            <a:ext cx="274320" cy="405765"/>
          </a:xfrm>
          <a:custGeom>
            <a:rect l="l" t="t" r="r" b="b"/>
            <a:pathLst>
              <a:path w="274320" h="405764">
                <a:moveTo>
                  <a:pt x="268097" y="135509"/>
                </a:moveTo>
                <a:lnTo>
                  <a:pt x="75692" y="135509"/>
                </a:lnTo>
                <a:lnTo>
                  <a:pt x="69469" y="142621"/>
                </a:lnTo>
                <a:lnTo>
                  <a:pt x="69469" y="398272"/>
                </a:lnTo>
                <a:lnTo>
                  <a:pt x="75692" y="405384"/>
                </a:lnTo>
                <a:lnTo>
                  <a:pt x="268097" y="405384"/>
                </a:lnTo>
                <a:lnTo>
                  <a:pt x="274320" y="398272"/>
                </a:lnTo>
                <a:lnTo>
                  <a:pt x="274320" y="374523"/>
                </a:lnTo>
                <a:lnTo>
                  <a:pt x="96774" y="374523"/>
                </a:lnTo>
                <a:lnTo>
                  <a:pt x="96774" y="166370"/>
                </a:lnTo>
                <a:lnTo>
                  <a:pt x="274320" y="166370"/>
                </a:lnTo>
                <a:lnTo>
                  <a:pt x="274320" y="142621"/>
                </a:lnTo>
                <a:lnTo>
                  <a:pt x="268097" y="135509"/>
                </a:lnTo>
                <a:close/>
              </a:path>
              <a:path w="274320" h="405764">
                <a:moveTo>
                  <a:pt x="274320" y="166370"/>
                </a:moveTo>
                <a:lnTo>
                  <a:pt x="247015" y="166370"/>
                </a:lnTo>
                <a:lnTo>
                  <a:pt x="247015" y="374523"/>
                </a:lnTo>
                <a:lnTo>
                  <a:pt x="274320" y="374523"/>
                </a:lnTo>
                <a:lnTo>
                  <a:pt x="274320" y="166370"/>
                </a:lnTo>
                <a:close/>
              </a:path>
              <a:path w="274320" h="405764">
                <a:moveTo>
                  <a:pt x="239014" y="89916"/>
                </a:moveTo>
                <a:lnTo>
                  <a:pt x="105282" y="89916"/>
                </a:lnTo>
                <a:lnTo>
                  <a:pt x="101346" y="93853"/>
                </a:lnTo>
                <a:lnTo>
                  <a:pt x="101346" y="135509"/>
                </a:lnTo>
                <a:lnTo>
                  <a:pt x="117855" y="135509"/>
                </a:lnTo>
                <a:lnTo>
                  <a:pt x="117855" y="108585"/>
                </a:lnTo>
                <a:lnTo>
                  <a:pt x="242443" y="108585"/>
                </a:lnTo>
                <a:lnTo>
                  <a:pt x="242443" y="93853"/>
                </a:lnTo>
                <a:lnTo>
                  <a:pt x="239014" y="89916"/>
                </a:lnTo>
                <a:close/>
              </a:path>
              <a:path w="274320" h="405764">
                <a:moveTo>
                  <a:pt x="242443" y="108585"/>
                </a:moveTo>
                <a:lnTo>
                  <a:pt x="225932" y="108585"/>
                </a:lnTo>
                <a:lnTo>
                  <a:pt x="225932" y="135509"/>
                </a:lnTo>
                <a:lnTo>
                  <a:pt x="242443" y="135509"/>
                </a:lnTo>
                <a:lnTo>
                  <a:pt x="242443" y="108585"/>
                </a:lnTo>
                <a:close/>
              </a:path>
              <a:path w="274320" h="405764">
                <a:moveTo>
                  <a:pt x="219075" y="0"/>
                </a:moveTo>
                <a:lnTo>
                  <a:pt x="124586" y="0"/>
                </a:lnTo>
                <a:lnTo>
                  <a:pt x="120650" y="3810"/>
                </a:lnTo>
                <a:lnTo>
                  <a:pt x="120650" y="35306"/>
                </a:lnTo>
                <a:lnTo>
                  <a:pt x="56387" y="35306"/>
                </a:lnTo>
                <a:lnTo>
                  <a:pt x="52958" y="36576"/>
                </a:lnTo>
                <a:lnTo>
                  <a:pt x="50673" y="39878"/>
                </a:lnTo>
                <a:lnTo>
                  <a:pt x="5079" y="90551"/>
                </a:lnTo>
                <a:lnTo>
                  <a:pt x="0" y="97028"/>
                </a:lnTo>
                <a:lnTo>
                  <a:pt x="0" y="106680"/>
                </a:lnTo>
                <a:lnTo>
                  <a:pt x="10795" y="118872"/>
                </a:lnTo>
                <a:lnTo>
                  <a:pt x="19303" y="118872"/>
                </a:lnTo>
                <a:lnTo>
                  <a:pt x="24510" y="112395"/>
                </a:lnTo>
                <a:lnTo>
                  <a:pt x="66040" y="65532"/>
                </a:lnTo>
                <a:lnTo>
                  <a:pt x="137159" y="65532"/>
                </a:lnTo>
                <a:lnTo>
                  <a:pt x="137159" y="18034"/>
                </a:lnTo>
                <a:lnTo>
                  <a:pt x="223139" y="18034"/>
                </a:lnTo>
                <a:lnTo>
                  <a:pt x="223139" y="3810"/>
                </a:lnTo>
                <a:lnTo>
                  <a:pt x="219075" y="0"/>
                </a:lnTo>
                <a:close/>
              </a:path>
              <a:path w="274320" h="405764">
                <a:moveTo>
                  <a:pt x="137159" y="65532"/>
                </a:moveTo>
                <a:lnTo>
                  <a:pt x="120650" y="65532"/>
                </a:lnTo>
                <a:lnTo>
                  <a:pt x="120650" y="89916"/>
                </a:lnTo>
                <a:lnTo>
                  <a:pt x="137159" y="89916"/>
                </a:lnTo>
                <a:lnTo>
                  <a:pt x="137159" y="65532"/>
                </a:lnTo>
                <a:close/>
              </a:path>
              <a:path w="274320" h="405764">
                <a:moveTo>
                  <a:pt x="223139" y="18034"/>
                </a:moveTo>
                <a:lnTo>
                  <a:pt x="206628" y="18034"/>
                </a:lnTo>
                <a:lnTo>
                  <a:pt x="206628" y="89916"/>
                </a:lnTo>
                <a:lnTo>
                  <a:pt x="223139" y="89916"/>
                </a:lnTo>
                <a:lnTo>
                  <a:pt x="223139" y="18034"/>
                </a:lnTo>
                <a:close/>
              </a:path>
            </a:pathLst>
          </a:custGeom>
          <a:solidFill>
            <a:srgbClr val="F38285"/>
          </a:solidFill>
        </p:spPr>
        <p:txBody>
          <a:bodyPr wrap="square" lIns="0" tIns="0" rIns="0" bIns="0" rtlCol="0"/>
          <a:lstStyle/>
          <a:p/>
        </p:txBody>
      </p:sp>
      <p:sp>
        <p:nvSpPr>
          <p:cNvPr id="96" name="object 96"/>
          <p:cNvSpPr txBox="1"/>
          <p:nvPr/>
        </p:nvSpPr>
        <p:spPr>
          <a:xfrm>
            <a:off x="6797802" y="4832730"/>
            <a:ext cx="2298065" cy="186690"/>
          </a:xfrm>
          <a:prstGeom prst="rect">
            <a:avLst/>
          </a:prstGeom>
        </p:spPr>
        <p:txBody>
          <a:bodyPr vert="horz" wrap="square" lIns="0" tIns="13335" rIns="0" bIns="0" rtlCol="0">
            <a:spAutoFit/>
          </a:bodyPr>
          <a:lstStyle/>
          <a:p>
            <a:pPr marL="12700">
              <a:lnSpc>
                <a:spcPct val="100000"/>
              </a:lnSpc>
              <a:spcBef>
                <a:spcPts val="105"/>
              </a:spcBef>
            </a:pPr>
            <a:r>
              <a:rPr sz="1050" b="1" spc="5">
                <a:solidFill>
                  <a:srgbClr val="F38285"/>
                </a:solidFill>
                <a:latin typeface="微软雅黑"/>
                <a:cs typeface="微软雅黑"/>
              </a:rPr>
              <a:t>初次使用私处</a:t>
            </a:r>
            <a:r>
              <a:rPr sz="1050" b="1" spc="-10">
                <a:solidFill>
                  <a:srgbClr val="F38285"/>
                </a:solidFill>
                <a:latin typeface="微软雅黑"/>
                <a:cs typeface="微软雅黑"/>
              </a:rPr>
              <a:t>护</a:t>
            </a:r>
            <a:r>
              <a:rPr sz="1050" b="1" spc="5">
                <a:solidFill>
                  <a:srgbClr val="F38285"/>
                </a:solidFill>
                <a:latin typeface="微软雅黑"/>
                <a:cs typeface="微软雅黑"/>
              </a:rPr>
              <a:t>理</a:t>
            </a:r>
            <a:r>
              <a:rPr sz="1050" b="1" spc="-10">
                <a:solidFill>
                  <a:srgbClr val="F38285"/>
                </a:solidFill>
                <a:latin typeface="微软雅黑"/>
                <a:cs typeface="微软雅黑"/>
              </a:rPr>
              <a:t>产</a:t>
            </a:r>
            <a:r>
              <a:rPr sz="1050" b="1" spc="5">
                <a:solidFill>
                  <a:srgbClr val="F38285"/>
                </a:solidFill>
                <a:latin typeface="微软雅黑"/>
                <a:cs typeface="微软雅黑"/>
              </a:rPr>
              <a:t>品</a:t>
            </a:r>
            <a:r>
              <a:rPr sz="1050" b="1" spc="-10">
                <a:solidFill>
                  <a:srgbClr val="F38285"/>
                </a:solidFill>
                <a:latin typeface="微软雅黑"/>
                <a:cs typeface="微软雅黑"/>
              </a:rPr>
              <a:t>的</a:t>
            </a:r>
            <a:r>
              <a:rPr sz="1050" b="1" spc="5">
                <a:solidFill>
                  <a:srgbClr val="F38285"/>
                </a:solidFill>
                <a:latin typeface="微软雅黑"/>
                <a:cs typeface="微软雅黑"/>
              </a:rPr>
              <a:t>主要</a:t>
            </a:r>
            <a:r>
              <a:rPr sz="1050" b="1" spc="-10">
                <a:solidFill>
                  <a:srgbClr val="F38285"/>
                </a:solidFill>
                <a:latin typeface="微软雅黑"/>
                <a:cs typeface="微软雅黑"/>
              </a:rPr>
              <a:t>用</a:t>
            </a:r>
            <a:r>
              <a:rPr sz="1050" b="1" spc="5">
                <a:solidFill>
                  <a:srgbClr val="F38285"/>
                </a:solidFill>
                <a:latin typeface="微软雅黑"/>
                <a:cs typeface="微软雅黑"/>
              </a:rPr>
              <a:t>户</a:t>
            </a:r>
            <a:r>
              <a:rPr sz="1050" b="1" spc="-10">
                <a:solidFill>
                  <a:srgbClr val="F38285"/>
                </a:solidFill>
                <a:latin typeface="微软雅黑"/>
                <a:cs typeface="微软雅黑"/>
              </a:rPr>
              <a:t>路</a:t>
            </a:r>
            <a:r>
              <a:rPr sz="1050" b="1" spc="5">
                <a:solidFill>
                  <a:srgbClr val="F38285"/>
                </a:solidFill>
                <a:latin typeface="微软雅黑"/>
                <a:cs typeface="微软雅黑"/>
              </a:rPr>
              <a:t>径</a:t>
            </a:r>
            <a:endParaRPr sz="1050">
              <a:latin typeface="微软雅黑"/>
              <a:cs typeface="微软雅黑"/>
            </a:endParaRPr>
          </a:p>
        </p:txBody>
      </p:sp>
      <p:sp>
        <p:nvSpPr>
          <p:cNvPr id="97" name="object 97"/>
          <p:cNvSpPr/>
          <p:nvPr/>
        </p:nvSpPr>
        <p:spPr>
          <a:xfrm>
            <a:off x="1972055" y="5239511"/>
            <a:ext cx="2019300" cy="360045"/>
          </a:xfrm>
          <a:custGeom>
            <a:rect l="l" t="t" r="r" b="b"/>
            <a:pathLst>
              <a:path w="2019300" h="360045">
                <a:moveTo>
                  <a:pt x="1839468" y="0"/>
                </a:moveTo>
                <a:lnTo>
                  <a:pt x="0" y="0"/>
                </a:lnTo>
                <a:lnTo>
                  <a:pt x="0" y="359663"/>
                </a:lnTo>
                <a:lnTo>
                  <a:pt x="1839468" y="359663"/>
                </a:lnTo>
                <a:lnTo>
                  <a:pt x="2019299" y="179831"/>
                </a:lnTo>
                <a:lnTo>
                  <a:pt x="1839468" y="0"/>
                </a:lnTo>
                <a:close/>
              </a:path>
            </a:pathLst>
          </a:custGeom>
          <a:solidFill>
            <a:srgbClr val="B1D234"/>
          </a:solidFill>
        </p:spPr>
        <p:txBody>
          <a:bodyPr wrap="square" lIns="0" tIns="0" rIns="0" bIns="0" rtlCol="0"/>
          <a:lstStyle/>
          <a:p/>
        </p:txBody>
      </p:sp>
      <p:sp>
        <p:nvSpPr>
          <p:cNvPr id="98" name="object 98"/>
          <p:cNvSpPr txBox="1"/>
          <p:nvPr/>
        </p:nvSpPr>
        <p:spPr>
          <a:xfrm>
            <a:off x="2268473" y="5318505"/>
            <a:ext cx="482600" cy="208279"/>
          </a:xfrm>
          <a:prstGeom prst="rect">
            <a:avLst/>
          </a:prstGeom>
        </p:spPr>
        <p:txBody>
          <a:bodyPr vert="horz" wrap="square" lIns="0" tIns="12700" rIns="0" bIns="0" rtlCol="0">
            <a:spAutoFit/>
          </a:bodyPr>
          <a:lstStyle/>
          <a:p>
            <a:pPr marL="12700">
              <a:lnSpc>
                <a:spcPct val="100000"/>
              </a:lnSpc>
              <a:spcBef>
                <a:spcPts val="100"/>
              </a:spcBef>
            </a:pPr>
            <a:r>
              <a:rPr sz="1200" b="1" u="sng">
                <a:solidFill>
                  <a:srgbClr val="FFFFFF"/>
                </a:solidFill>
                <a:uFill>
                  <a:solidFill>
                    <a:srgbClr val="FFFFFF"/>
                  </a:solidFill>
                </a:uFill>
                <a:latin typeface="微软雅黑"/>
                <a:cs typeface="微软雅黑"/>
              </a:rPr>
              <a:t>用清水</a:t>
            </a:r>
            <a:endParaRPr sz="1200">
              <a:latin typeface="微软雅黑"/>
              <a:cs typeface="微软雅黑"/>
            </a:endParaRPr>
          </a:p>
        </p:txBody>
      </p:sp>
      <p:sp>
        <p:nvSpPr>
          <p:cNvPr id="99" name="object 99"/>
          <p:cNvSpPr/>
          <p:nvPr/>
        </p:nvSpPr>
        <p:spPr>
          <a:xfrm>
            <a:off x="1958339" y="5728715"/>
            <a:ext cx="1720850" cy="361315"/>
          </a:xfrm>
          <a:custGeom>
            <a:rect l="l" t="t" r="r" b="b"/>
            <a:pathLst>
              <a:path w="1720850" h="361314">
                <a:moveTo>
                  <a:pt x="1540002" y="0"/>
                </a:moveTo>
                <a:lnTo>
                  <a:pt x="0" y="0"/>
                </a:lnTo>
                <a:lnTo>
                  <a:pt x="0" y="361188"/>
                </a:lnTo>
                <a:lnTo>
                  <a:pt x="1540002" y="361188"/>
                </a:lnTo>
                <a:lnTo>
                  <a:pt x="1720596" y="180594"/>
                </a:lnTo>
                <a:lnTo>
                  <a:pt x="1540002" y="0"/>
                </a:lnTo>
                <a:close/>
              </a:path>
            </a:pathLst>
          </a:custGeom>
          <a:solidFill>
            <a:srgbClr val="1EC7F3"/>
          </a:solidFill>
        </p:spPr>
        <p:txBody>
          <a:bodyPr wrap="square" lIns="0" tIns="0" rIns="0" bIns="0" rtlCol="0"/>
          <a:lstStyle/>
          <a:p/>
        </p:txBody>
      </p:sp>
      <p:sp>
        <p:nvSpPr>
          <p:cNvPr id="100" name="object 100"/>
          <p:cNvSpPr txBox="1"/>
          <p:nvPr/>
        </p:nvSpPr>
        <p:spPr>
          <a:xfrm>
            <a:off x="2281554" y="5790387"/>
            <a:ext cx="1163955" cy="208279"/>
          </a:xfrm>
          <a:prstGeom prst="rect">
            <a:avLst/>
          </a:prstGeom>
        </p:spPr>
        <p:txBody>
          <a:bodyPr vert="horz" wrap="square" lIns="0" tIns="12700" rIns="0" bIns="0" rtlCol="0">
            <a:spAutoFit/>
          </a:bodyPr>
          <a:lstStyle/>
          <a:p>
            <a:pPr marL="12700">
              <a:lnSpc>
                <a:spcPct val="100000"/>
              </a:lnSpc>
              <a:spcBef>
                <a:spcPts val="100"/>
              </a:spcBef>
            </a:pPr>
            <a:r>
              <a:rPr sz="1200" b="1" u="sng">
                <a:solidFill>
                  <a:srgbClr val="FFFFFF"/>
                </a:solidFill>
                <a:uFill>
                  <a:solidFill>
                    <a:srgbClr val="FFFFFF"/>
                  </a:solidFill>
                </a:uFill>
                <a:latin typeface="微软雅黑"/>
                <a:cs typeface="微软雅黑"/>
              </a:rPr>
              <a:t>用普通沐浴露</a:t>
            </a:r>
            <a:r>
              <a:rPr sz="1200" b="1" u="sng" spc="-5">
                <a:solidFill>
                  <a:srgbClr val="FFFFFF"/>
                </a:solidFill>
                <a:uFill>
                  <a:solidFill>
                    <a:srgbClr val="FFFFFF"/>
                  </a:solidFill>
                </a:uFill>
                <a:latin typeface="微软雅黑"/>
                <a:cs typeface="微软雅黑"/>
              </a:rPr>
              <a:t>/</a:t>
            </a:r>
            <a:r>
              <a:rPr sz="1200" b="1" u="sng">
                <a:solidFill>
                  <a:srgbClr val="FFFFFF"/>
                </a:solidFill>
                <a:uFill>
                  <a:solidFill>
                    <a:srgbClr val="FFFFFF"/>
                  </a:solidFill>
                </a:uFill>
                <a:latin typeface="微软雅黑"/>
                <a:cs typeface="微软雅黑"/>
              </a:rPr>
              <a:t>皂</a:t>
            </a:r>
            <a:endParaRPr sz="1200">
              <a:latin typeface="微软雅黑"/>
              <a:cs typeface="微软雅黑"/>
            </a:endParaRPr>
          </a:p>
        </p:txBody>
      </p:sp>
      <p:sp>
        <p:nvSpPr>
          <p:cNvPr id="101" name="object 101"/>
          <p:cNvSpPr/>
          <p:nvPr/>
        </p:nvSpPr>
        <p:spPr>
          <a:xfrm>
            <a:off x="3934967" y="5160264"/>
            <a:ext cx="1009650" cy="511289"/>
          </a:xfrm>
          <a:prstGeom prst="rect">
            <a:avLst/>
          </a:prstGeom>
          <a:blipFill>
            <a:blip r:embed="rId15"/>
            <a:stretch>
              <a:fillRect/>
            </a:stretch>
          </a:blipFill>
        </p:spPr>
        <p:txBody>
          <a:bodyPr wrap="square" lIns="0" tIns="0" rIns="0" bIns="0" rtlCol="0"/>
          <a:lstStyle/>
          <a:p/>
        </p:txBody>
      </p:sp>
      <p:sp>
        <p:nvSpPr>
          <p:cNvPr id="102" name="object 102"/>
          <p:cNvSpPr/>
          <p:nvPr/>
        </p:nvSpPr>
        <p:spPr>
          <a:xfrm>
            <a:off x="4072128" y="5489397"/>
            <a:ext cx="735329" cy="44881"/>
          </a:xfrm>
          <a:prstGeom prst="rect">
            <a:avLst/>
          </a:prstGeom>
          <a:blipFill>
            <a:blip r:embed="rId16"/>
            <a:stretch>
              <a:fillRect/>
            </a:stretch>
          </a:blipFill>
        </p:spPr>
        <p:txBody>
          <a:bodyPr wrap="square" lIns="0" tIns="0" rIns="0" bIns="0" rtlCol="0"/>
          <a:lstStyle/>
          <a:p/>
        </p:txBody>
      </p:sp>
      <p:sp>
        <p:nvSpPr>
          <p:cNvPr id="103" name="object 103"/>
          <p:cNvSpPr/>
          <p:nvPr/>
        </p:nvSpPr>
        <p:spPr>
          <a:xfrm>
            <a:off x="4067445" y="5809308"/>
            <a:ext cx="708125" cy="200863"/>
          </a:xfrm>
          <a:prstGeom prst="rect">
            <a:avLst/>
          </a:prstGeom>
          <a:blipFill>
            <a:blip r:embed="rId17"/>
            <a:stretch>
              <a:fillRect/>
            </a:stretch>
          </a:blipFill>
        </p:spPr>
        <p:txBody>
          <a:bodyPr wrap="square" lIns="0" tIns="0" rIns="0" bIns="0" rtlCol="0"/>
          <a:lstStyle/>
          <a:p/>
        </p:txBody>
      </p:sp>
      <p:sp>
        <p:nvSpPr>
          <p:cNvPr id="104" name="object 104"/>
          <p:cNvSpPr txBox="1"/>
          <p:nvPr/>
        </p:nvSpPr>
        <p:spPr>
          <a:xfrm>
            <a:off x="4052061" y="5216778"/>
            <a:ext cx="742950" cy="830580"/>
          </a:xfrm>
          <a:prstGeom prst="rect">
            <a:avLst/>
          </a:prstGeom>
        </p:spPr>
        <p:txBody>
          <a:bodyPr vert="horz" wrap="square" lIns="0" tIns="12700" rIns="0" bIns="0" rtlCol="0">
            <a:spAutoFit/>
          </a:bodyPr>
          <a:lstStyle/>
          <a:p>
            <a:pPr marL="26670">
              <a:lnSpc>
                <a:spcPct val="100000"/>
              </a:lnSpc>
              <a:spcBef>
                <a:spcPts val="100"/>
              </a:spcBef>
            </a:pPr>
            <a:r>
              <a:rPr sz="1800" b="1" u="heavy">
                <a:solidFill>
                  <a:srgbClr val="B1D234"/>
                </a:solidFill>
                <a:uFill>
                  <a:solidFill>
                    <a:srgbClr val="B1D234"/>
                  </a:solidFill>
                </a:uFill>
                <a:latin typeface="微软雅黑"/>
                <a:cs typeface="微软雅黑"/>
              </a:rPr>
              <a:t>56.</a:t>
            </a:r>
            <a:r>
              <a:rPr sz="1800" b="1" u="heavy" spc="5">
                <a:solidFill>
                  <a:srgbClr val="B1D234"/>
                </a:solidFill>
                <a:uFill>
                  <a:solidFill>
                    <a:srgbClr val="B1D234"/>
                  </a:solidFill>
                </a:uFill>
                <a:latin typeface="微软雅黑"/>
                <a:cs typeface="微软雅黑"/>
              </a:rPr>
              <a:t>1</a:t>
            </a:r>
            <a:r>
              <a:rPr sz="1800" b="1" u="heavy">
                <a:solidFill>
                  <a:srgbClr val="B1D234"/>
                </a:solidFill>
                <a:uFill>
                  <a:solidFill>
                    <a:srgbClr val="B1D234"/>
                  </a:solidFill>
                </a:uFill>
                <a:latin typeface="微软雅黑"/>
                <a:cs typeface="微软雅黑"/>
              </a:rPr>
              <a:t>%</a:t>
            </a:r>
            <a:endParaRPr sz="1800">
              <a:latin typeface="微软雅黑"/>
              <a:cs typeface="微软雅黑"/>
            </a:endParaRPr>
          </a:p>
          <a:p>
            <a:pPr marL="12700">
              <a:lnSpc>
                <a:spcPct val="100000"/>
              </a:lnSpc>
              <a:spcBef>
                <a:spcPts val="2014"/>
              </a:spcBef>
            </a:pPr>
            <a:r>
              <a:rPr sz="1800" b="1" u="heavy">
                <a:solidFill>
                  <a:srgbClr val="1EC7F3"/>
                </a:solidFill>
                <a:uFill>
                  <a:solidFill>
                    <a:srgbClr val="1EC7F3"/>
                  </a:solidFill>
                </a:uFill>
                <a:latin typeface="微软雅黑"/>
                <a:cs typeface="微软雅黑"/>
              </a:rPr>
              <a:t>47.8%</a:t>
            </a:r>
            <a:endParaRPr sz="1800">
              <a:latin typeface="微软雅黑"/>
              <a:cs typeface="微软雅黑"/>
            </a:endParaRPr>
          </a:p>
        </p:txBody>
      </p:sp>
      <p:sp>
        <p:nvSpPr>
          <p:cNvPr id="105" name="object 105"/>
          <p:cNvSpPr/>
          <p:nvPr/>
        </p:nvSpPr>
        <p:spPr>
          <a:xfrm>
            <a:off x="4058411" y="6019800"/>
            <a:ext cx="735329" cy="44881"/>
          </a:xfrm>
          <a:prstGeom prst="rect">
            <a:avLst/>
          </a:prstGeom>
          <a:blipFill>
            <a:blip r:embed="rId16"/>
            <a:stretch>
              <a:fillRect/>
            </a:stretch>
          </a:blipFill>
        </p:spPr>
        <p:txBody>
          <a:bodyPr wrap="square" lIns="0" tIns="0" rIns="0" bIns="0" rtlCol="0"/>
          <a:lstStyle/>
          <a:p/>
        </p:txBody>
      </p:sp>
      <p:sp>
        <p:nvSpPr>
          <p:cNvPr id="106" name="object 106"/>
          <p:cNvSpPr/>
          <p:nvPr/>
        </p:nvSpPr>
        <p:spPr>
          <a:xfrm>
            <a:off x="1171955" y="5164835"/>
            <a:ext cx="1079500" cy="1079500"/>
          </a:xfrm>
          <a:custGeom>
            <a:rect l="l" t="t" r="r" b="b"/>
            <a:pathLst>
              <a:path w="1079500" h="1079500">
                <a:moveTo>
                  <a:pt x="539495" y="0"/>
                </a:moveTo>
                <a:lnTo>
                  <a:pt x="490392" y="2204"/>
                </a:lnTo>
                <a:lnTo>
                  <a:pt x="442524" y="8692"/>
                </a:lnTo>
                <a:lnTo>
                  <a:pt x="396081" y="19272"/>
                </a:lnTo>
                <a:lnTo>
                  <a:pt x="351253" y="33753"/>
                </a:lnTo>
                <a:lnTo>
                  <a:pt x="308232" y="51946"/>
                </a:lnTo>
                <a:lnTo>
                  <a:pt x="267208" y="73659"/>
                </a:lnTo>
                <a:lnTo>
                  <a:pt x="228370" y="98703"/>
                </a:lnTo>
                <a:lnTo>
                  <a:pt x="191911" y="126887"/>
                </a:lnTo>
                <a:lnTo>
                  <a:pt x="158019" y="158019"/>
                </a:lnTo>
                <a:lnTo>
                  <a:pt x="126887" y="191911"/>
                </a:lnTo>
                <a:lnTo>
                  <a:pt x="98703" y="228370"/>
                </a:lnTo>
                <a:lnTo>
                  <a:pt x="73660" y="267207"/>
                </a:lnTo>
                <a:lnTo>
                  <a:pt x="51946" y="308232"/>
                </a:lnTo>
                <a:lnTo>
                  <a:pt x="33753" y="351253"/>
                </a:lnTo>
                <a:lnTo>
                  <a:pt x="19272" y="396081"/>
                </a:lnTo>
                <a:lnTo>
                  <a:pt x="8692" y="442524"/>
                </a:lnTo>
                <a:lnTo>
                  <a:pt x="2204" y="490392"/>
                </a:lnTo>
                <a:lnTo>
                  <a:pt x="0" y="539495"/>
                </a:lnTo>
                <a:lnTo>
                  <a:pt x="2204" y="588601"/>
                </a:lnTo>
                <a:lnTo>
                  <a:pt x="8692" y="636470"/>
                </a:lnTo>
                <a:lnTo>
                  <a:pt x="19272" y="682915"/>
                </a:lnTo>
                <a:lnTo>
                  <a:pt x="33753" y="727743"/>
                </a:lnTo>
                <a:lnTo>
                  <a:pt x="51946" y="770764"/>
                </a:lnTo>
                <a:lnTo>
                  <a:pt x="73660" y="811789"/>
                </a:lnTo>
                <a:lnTo>
                  <a:pt x="98703" y="850626"/>
                </a:lnTo>
                <a:lnTo>
                  <a:pt x="126887" y="887086"/>
                </a:lnTo>
                <a:lnTo>
                  <a:pt x="158019" y="920977"/>
                </a:lnTo>
                <a:lnTo>
                  <a:pt x="191911" y="952109"/>
                </a:lnTo>
                <a:lnTo>
                  <a:pt x="228370" y="980291"/>
                </a:lnTo>
                <a:lnTo>
                  <a:pt x="267208" y="1005334"/>
                </a:lnTo>
                <a:lnTo>
                  <a:pt x="308232" y="1027047"/>
                </a:lnTo>
                <a:lnTo>
                  <a:pt x="351253" y="1045239"/>
                </a:lnTo>
                <a:lnTo>
                  <a:pt x="396081" y="1059720"/>
                </a:lnTo>
                <a:lnTo>
                  <a:pt x="442524" y="1070299"/>
                </a:lnTo>
                <a:lnTo>
                  <a:pt x="490392" y="1076787"/>
                </a:lnTo>
                <a:lnTo>
                  <a:pt x="539495" y="1078992"/>
                </a:lnTo>
                <a:lnTo>
                  <a:pt x="588599" y="1076787"/>
                </a:lnTo>
                <a:lnTo>
                  <a:pt x="636467" y="1070299"/>
                </a:lnTo>
                <a:lnTo>
                  <a:pt x="682910" y="1059720"/>
                </a:lnTo>
                <a:lnTo>
                  <a:pt x="727738" y="1045239"/>
                </a:lnTo>
                <a:lnTo>
                  <a:pt x="770759" y="1027047"/>
                </a:lnTo>
                <a:lnTo>
                  <a:pt x="811784" y="1005334"/>
                </a:lnTo>
                <a:lnTo>
                  <a:pt x="850621" y="980291"/>
                </a:lnTo>
                <a:lnTo>
                  <a:pt x="887080" y="952109"/>
                </a:lnTo>
                <a:lnTo>
                  <a:pt x="920972" y="920977"/>
                </a:lnTo>
                <a:lnTo>
                  <a:pt x="952104" y="887086"/>
                </a:lnTo>
                <a:lnTo>
                  <a:pt x="980288" y="850626"/>
                </a:lnTo>
                <a:lnTo>
                  <a:pt x="1005332" y="811789"/>
                </a:lnTo>
                <a:lnTo>
                  <a:pt x="1027045" y="770764"/>
                </a:lnTo>
                <a:lnTo>
                  <a:pt x="1045238" y="727743"/>
                </a:lnTo>
                <a:lnTo>
                  <a:pt x="1059719" y="682915"/>
                </a:lnTo>
                <a:lnTo>
                  <a:pt x="1070299" y="636470"/>
                </a:lnTo>
                <a:lnTo>
                  <a:pt x="1076787" y="588601"/>
                </a:lnTo>
                <a:lnTo>
                  <a:pt x="1078992" y="539495"/>
                </a:lnTo>
                <a:lnTo>
                  <a:pt x="1076787" y="490392"/>
                </a:lnTo>
                <a:lnTo>
                  <a:pt x="1070299" y="442524"/>
                </a:lnTo>
                <a:lnTo>
                  <a:pt x="1059719" y="396081"/>
                </a:lnTo>
                <a:lnTo>
                  <a:pt x="1045238" y="351253"/>
                </a:lnTo>
                <a:lnTo>
                  <a:pt x="1027045" y="308232"/>
                </a:lnTo>
                <a:lnTo>
                  <a:pt x="1005332" y="267207"/>
                </a:lnTo>
                <a:lnTo>
                  <a:pt x="980288" y="228370"/>
                </a:lnTo>
                <a:lnTo>
                  <a:pt x="952104" y="191911"/>
                </a:lnTo>
                <a:lnTo>
                  <a:pt x="920972" y="158019"/>
                </a:lnTo>
                <a:lnTo>
                  <a:pt x="887080" y="126887"/>
                </a:lnTo>
                <a:lnTo>
                  <a:pt x="850621" y="98703"/>
                </a:lnTo>
                <a:lnTo>
                  <a:pt x="811783" y="73659"/>
                </a:lnTo>
                <a:lnTo>
                  <a:pt x="770759" y="51946"/>
                </a:lnTo>
                <a:lnTo>
                  <a:pt x="727738" y="33753"/>
                </a:lnTo>
                <a:lnTo>
                  <a:pt x="682910" y="19272"/>
                </a:lnTo>
                <a:lnTo>
                  <a:pt x="636467" y="8692"/>
                </a:lnTo>
                <a:lnTo>
                  <a:pt x="588599" y="2204"/>
                </a:lnTo>
                <a:lnTo>
                  <a:pt x="539495" y="0"/>
                </a:lnTo>
                <a:close/>
              </a:path>
            </a:pathLst>
          </a:custGeom>
          <a:solidFill>
            <a:srgbClr val="000000">
              <a:alpha val="39999"/>
            </a:srgbClr>
          </a:solidFill>
        </p:spPr>
        <p:txBody>
          <a:bodyPr wrap="square" lIns="0" tIns="0" rIns="0" bIns="0" rtlCol="0"/>
          <a:lstStyle/>
          <a:p/>
        </p:txBody>
      </p:sp>
      <p:sp>
        <p:nvSpPr>
          <p:cNvPr id="107" name="object 107"/>
          <p:cNvSpPr txBox="1"/>
          <p:nvPr/>
        </p:nvSpPr>
        <p:spPr>
          <a:xfrm>
            <a:off x="1470152" y="5548071"/>
            <a:ext cx="482600" cy="299720"/>
          </a:xfrm>
          <a:prstGeom prst="rect">
            <a:avLst/>
          </a:prstGeom>
        </p:spPr>
        <p:txBody>
          <a:bodyPr vert="horz" wrap="square" lIns="0" tIns="12700" rIns="0" bIns="0" rtlCol="0">
            <a:spAutoFit/>
          </a:bodyPr>
          <a:lstStyle/>
          <a:p>
            <a:pPr marL="12700">
              <a:lnSpc>
                <a:spcPct val="100000"/>
              </a:lnSpc>
              <a:spcBef>
                <a:spcPts val="100"/>
              </a:spcBef>
            </a:pPr>
            <a:r>
              <a:rPr sz="1800" b="1">
                <a:solidFill>
                  <a:srgbClr val="FFFFFF"/>
                </a:solidFill>
                <a:latin typeface="微软雅黑"/>
                <a:cs typeface="微软雅黑"/>
              </a:rPr>
              <a:t>以前</a:t>
            </a:r>
            <a:endParaRPr sz="1800">
              <a:latin typeface="微软雅黑"/>
              <a:cs typeface="微软雅黑"/>
            </a:endParaRPr>
          </a:p>
        </p:txBody>
      </p:sp>
      <p:sp>
        <p:nvSpPr>
          <p:cNvPr id="108" name="object 108"/>
          <p:cNvSpPr txBox="1"/>
          <p:nvPr/>
        </p:nvSpPr>
        <p:spPr>
          <a:xfrm>
            <a:off x="7277227" y="2407666"/>
            <a:ext cx="3587115" cy="239395"/>
          </a:xfrm>
          <a:prstGeom prst="rect">
            <a:avLst/>
          </a:prstGeom>
        </p:spPr>
        <p:txBody>
          <a:bodyPr vert="horz" wrap="square" lIns="0" tIns="13335" rIns="0" bIns="0" rtlCol="0">
            <a:spAutoFit/>
          </a:bodyPr>
          <a:lstStyle/>
          <a:p>
            <a:pPr marL="12700">
              <a:lnSpc>
                <a:spcPct val="100000"/>
              </a:lnSpc>
              <a:spcBef>
                <a:spcPts val="105"/>
              </a:spcBef>
            </a:pPr>
            <a:r>
              <a:rPr sz="1400" b="1">
                <a:solidFill>
                  <a:srgbClr val="404040"/>
                </a:solidFill>
                <a:latin typeface="微软雅黑"/>
                <a:cs typeface="微软雅黑"/>
              </a:rPr>
              <a:t>初次使用私处护理产品</a:t>
            </a:r>
            <a:r>
              <a:rPr sz="1400" b="1" spc="-15">
                <a:solidFill>
                  <a:srgbClr val="404040"/>
                </a:solidFill>
                <a:latin typeface="微软雅黑"/>
                <a:cs typeface="微软雅黑"/>
              </a:rPr>
              <a:t>的</a:t>
            </a:r>
            <a:r>
              <a:rPr sz="1400" b="1">
                <a:solidFill>
                  <a:srgbClr val="404040"/>
                </a:solidFill>
                <a:latin typeface="微软雅黑"/>
                <a:cs typeface="微软雅黑"/>
              </a:rPr>
              <a:t>原因</a:t>
            </a:r>
            <a:r>
              <a:rPr sz="1400" b="1" spc="-15">
                <a:solidFill>
                  <a:srgbClr val="404040"/>
                </a:solidFill>
                <a:latin typeface="微软雅黑"/>
                <a:cs typeface="微软雅黑"/>
              </a:rPr>
              <a:t>及</a:t>
            </a:r>
            <a:r>
              <a:rPr sz="1400" b="1">
                <a:solidFill>
                  <a:srgbClr val="404040"/>
                </a:solidFill>
                <a:latin typeface="微软雅黑"/>
                <a:cs typeface="微软雅黑"/>
              </a:rPr>
              <a:t>主要</a:t>
            </a:r>
            <a:r>
              <a:rPr sz="1400" b="1" spc="-15">
                <a:solidFill>
                  <a:srgbClr val="404040"/>
                </a:solidFill>
                <a:latin typeface="微软雅黑"/>
                <a:cs typeface="微软雅黑"/>
              </a:rPr>
              <a:t>用</a:t>
            </a:r>
            <a:r>
              <a:rPr sz="1400" b="1">
                <a:solidFill>
                  <a:srgbClr val="404040"/>
                </a:solidFill>
                <a:latin typeface="微软雅黑"/>
                <a:cs typeface="微软雅黑"/>
              </a:rPr>
              <a:t>户路径</a:t>
            </a:r>
            <a:endParaRPr sz="1400">
              <a:latin typeface="微软雅黑"/>
              <a:cs typeface="微软雅黑"/>
            </a:endParaRPr>
          </a:p>
        </p:txBody>
      </p:sp>
      <p:sp>
        <p:nvSpPr>
          <p:cNvPr id="109" name="object 109"/>
          <p:cNvSpPr/>
          <p:nvPr/>
        </p:nvSpPr>
        <p:spPr>
          <a:xfrm>
            <a:off x="9144" y="626363"/>
            <a:ext cx="297180" cy="792480"/>
          </a:xfrm>
          <a:custGeom>
            <a:rect l="l" t="t" r="r" b="b"/>
            <a:pathLst>
              <a:path w="297180" h="792480">
                <a:moveTo>
                  <a:pt x="247650" y="0"/>
                </a:moveTo>
                <a:lnTo>
                  <a:pt x="0" y="0"/>
                </a:lnTo>
                <a:lnTo>
                  <a:pt x="0" y="792480"/>
                </a:lnTo>
                <a:lnTo>
                  <a:pt x="247650" y="792480"/>
                </a:lnTo>
                <a:lnTo>
                  <a:pt x="266929" y="788580"/>
                </a:lnTo>
                <a:lnTo>
                  <a:pt x="282673" y="777954"/>
                </a:lnTo>
                <a:lnTo>
                  <a:pt x="293287" y="762208"/>
                </a:lnTo>
                <a:lnTo>
                  <a:pt x="297180" y="742950"/>
                </a:lnTo>
                <a:lnTo>
                  <a:pt x="297180" y="49530"/>
                </a:lnTo>
                <a:lnTo>
                  <a:pt x="293287" y="30271"/>
                </a:lnTo>
                <a:lnTo>
                  <a:pt x="282673" y="14525"/>
                </a:lnTo>
                <a:lnTo>
                  <a:pt x="266929" y="3899"/>
                </a:lnTo>
                <a:lnTo>
                  <a:pt x="247650" y="0"/>
                </a:lnTo>
                <a:close/>
              </a:path>
            </a:pathLst>
          </a:custGeom>
          <a:solidFill>
            <a:srgbClr val="D9D9D9"/>
          </a:solidFill>
        </p:spPr>
        <p:txBody>
          <a:bodyPr wrap="square" lIns="0" tIns="0" rIns="0" bIns="0" rtlCol="0"/>
          <a:lstStyle/>
          <a:p/>
        </p:txBody>
      </p:sp>
      <p:sp>
        <p:nvSpPr>
          <p:cNvPr id="110" name="object 110"/>
          <p:cNvSpPr txBox="1"/>
          <p:nvPr/>
        </p:nvSpPr>
        <p:spPr>
          <a:xfrm>
            <a:off x="80568" y="724916"/>
            <a:ext cx="152400" cy="635000"/>
          </a:xfrm>
          <a:prstGeom prst="rect">
            <a:avLst/>
          </a:prstGeom>
        </p:spPr>
        <p:txBody>
          <a:bodyPr vert="horz" wrap="square" lIns="0" tIns="12065" rIns="0" bIns="0" rtlCol="0">
            <a:spAutoFit/>
          </a:bodyPr>
          <a:lstStyle/>
          <a:p>
            <a:pPr marL="12700" marR="5080" algn="just">
              <a:lnSpc>
                <a:spcPct val="100000"/>
              </a:lnSpc>
              <a:spcBef>
                <a:spcPts val="95"/>
              </a:spcBef>
            </a:pPr>
            <a:r>
              <a:rPr sz="1000" b="1" spc="-5">
                <a:solidFill>
                  <a:srgbClr val="FFFFFF"/>
                </a:solidFill>
                <a:latin typeface="微软雅黑"/>
                <a:cs typeface="微软雅黑"/>
              </a:rPr>
              <a:t>用 户 画 像</a:t>
            </a:r>
            <a:endParaRPr sz="1000">
              <a:latin typeface="微软雅黑"/>
              <a:cs typeface="微软雅黑"/>
            </a:endParaRPr>
          </a:p>
        </p:txBody>
      </p:sp>
      <p:sp>
        <p:nvSpPr>
          <p:cNvPr id="111" name="object 111"/>
          <p:cNvSpPr/>
          <p:nvPr/>
        </p:nvSpPr>
        <p:spPr>
          <a:xfrm>
            <a:off x="13716" y="2250948"/>
            <a:ext cx="297180" cy="791210"/>
          </a:xfrm>
          <a:custGeom>
            <a:rect l="l" t="t" r="r" b="b"/>
            <a:pathLst>
              <a:path w="297180" h="791210">
                <a:moveTo>
                  <a:pt x="247650" y="0"/>
                </a:moveTo>
                <a:lnTo>
                  <a:pt x="0" y="0"/>
                </a:lnTo>
                <a:lnTo>
                  <a:pt x="0" y="790955"/>
                </a:lnTo>
                <a:lnTo>
                  <a:pt x="247650" y="790955"/>
                </a:lnTo>
                <a:lnTo>
                  <a:pt x="266929" y="787056"/>
                </a:lnTo>
                <a:lnTo>
                  <a:pt x="282673" y="776430"/>
                </a:lnTo>
                <a:lnTo>
                  <a:pt x="293287" y="760684"/>
                </a:lnTo>
                <a:lnTo>
                  <a:pt x="297180" y="741426"/>
                </a:lnTo>
                <a:lnTo>
                  <a:pt x="297180" y="49529"/>
                </a:lnTo>
                <a:lnTo>
                  <a:pt x="293287" y="30271"/>
                </a:lnTo>
                <a:lnTo>
                  <a:pt x="282673" y="14525"/>
                </a:lnTo>
                <a:lnTo>
                  <a:pt x="266929" y="3899"/>
                </a:lnTo>
                <a:lnTo>
                  <a:pt x="247650" y="0"/>
                </a:lnTo>
                <a:close/>
              </a:path>
            </a:pathLst>
          </a:custGeom>
          <a:solidFill>
            <a:srgbClr val="D9D9D9"/>
          </a:solidFill>
        </p:spPr>
        <p:txBody>
          <a:bodyPr wrap="square" lIns="0" tIns="0" rIns="0" bIns="0" rtlCol="0"/>
          <a:lstStyle/>
          <a:p/>
        </p:txBody>
      </p:sp>
      <p:sp>
        <p:nvSpPr>
          <p:cNvPr id="112" name="object 112"/>
          <p:cNvSpPr txBox="1"/>
          <p:nvPr/>
        </p:nvSpPr>
        <p:spPr>
          <a:xfrm>
            <a:off x="68681" y="2329687"/>
            <a:ext cx="152400" cy="635000"/>
          </a:xfrm>
          <a:prstGeom prst="rect">
            <a:avLst/>
          </a:prstGeom>
        </p:spPr>
        <p:txBody>
          <a:bodyPr vert="horz" wrap="square" lIns="0" tIns="12065" rIns="0" bIns="0" rtlCol="0">
            <a:spAutoFit/>
          </a:bodyPr>
          <a:lstStyle/>
          <a:p>
            <a:pPr marL="12700" marR="5080" algn="just">
              <a:lnSpc>
                <a:spcPct val="100000"/>
              </a:lnSpc>
              <a:spcBef>
                <a:spcPts val="95"/>
              </a:spcBef>
            </a:pPr>
            <a:r>
              <a:rPr sz="1000" b="1" spc="-5">
                <a:solidFill>
                  <a:srgbClr val="FFFFFF"/>
                </a:solidFill>
                <a:latin typeface="微软雅黑"/>
                <a:cs typeface="微软雅黑"/>
              </a:rPr>
              <a:t>消 费 行 为</a:t>
            </a:r>
            <a:endParaRPr sz="1000">
              <a:latin typeface="微软雅黑"/>
              <a:cs typeface="微软雅黑"/>
            </a:endParaRPr>
          </a:p>
        </p:txBody>
      </p:sp>
      <p:sp>
        <p:nvSpPr>
          <p:cNvPr id="113" name="object 113"/>
          <p:cNvSpPr/>
          <p:nvPr/>
        </p:nvSpPr>
        <p:spPr>
          <a:xfrm>
            <a:off x="6095" y="1434083"/>
            <a:ext cx="297180" cy="792480"/>
          </a:xfrm>
          <a:custGeom>
            <a:rect l="l" t="t" r="r" b="b"/>
            <a:pathLst>
              <a:path w="297180" h="792480">
                <a:moveTo>
                  <a:pt x="247650" y="0"/>
                </a:moveTo>
                <a:lnTo>
                  <a:pt x="0" y="0"/>
                </a:lnTo>
                <a:lnTo>
                  <a:pt x="0" y="792479"/>
                </a:lnTo>
                <a:lnTo>
                  <a:pt x="247650" y="792479"/>
                </a:lnTo>
                <a:lnTo>
                  <a:pt x="266929" y="788580"/>
                </a:lnTo>
                <a:lnTo>
                  <a:pt x="282673" y="777954"/>
                </a:lnTo>
                <a:lnTo>
                  <a:pt x="293287" y="762208"/>
                </a:lnTo>
                <a:lnTo>
                  <a:pt x="297180" y="742950"/>
                </a:lnTo>
                <a:lnTo>
                  <a:pt x="297180" y="49529"/>
                </a:lnTo>
                <a:lnTo>
                  <a:pt x="293287" y="30271"/>
                </a:lnTo>
                <a:lnTo>
                  <a:pt x="282673" y="14525"/>
                </a:lnTo>
                <a:lnTo>
                  <a:pt x="266929" y="3899"/>
                </a:lnTo>
                <a:lnTo>
                  <a:pt x="247650" y="0"/>
                </a:lnTo>
                <a:close/>
              </a:path>
            </a:pathLst>
          </a:custGeom>
          <a:solidFill>
            <a:srgbClr val="8AC53E"/>
          </a:solidFill>
        </p:spPr>
        <p:txBody>
          <a:bodyPr wrap="square" lIns="0" tIns="0" rIns="0" bIns="0" rtlCol="0"/>
          <a:lstStyle/>
          <a:p/>
        </p:txBody>
      </p:sp>
      <p:sp>
        <p:nvSpPr>
          <p:cNvPr id="114" name="object 114"/>
          <p:cNvSpPr txBox="1"/>
          <p:nvPr/>
        </p:nvSpPr>
        <p:spPr>
          <a:xfrm>
            <a:off x="73253" y="1522298"/>
            <a:ext cx="152400" cy="635000"/>
          </a:xfrm>
          <a:prstGeom prst="rect">
            <a:avLst/>
          </a:prstGeom>
        </p:spPr>
        <p:txBody>
          <a:bodyPr vert="horz" wrap="square" lIns="0" tIns="12065" rIns="0" bIns="0" rtlCol="0">
            <a:spAutoFit/>
          </a:bodyPr>
          <a:lstStyle/>
          <a:p>
            <a:pPr marL="12700" marR="5080" algn="just">
              <a:lnSpc>
                <a:spcPct val="100000"/>
              </a:lnSpc>
              <a:spcBef>
                <a:spcPts val="95"/>
              </a:spcBef>
            </a:pPr>
            <a:r>
              <a:rPr sz="1000" b="1" spc="-5">
                <a:solidFill>
                  <a:srgbClr val="FFFFFF"/>
                </a:solidFill>
                <a:latin typeface="微软雅黑"/>
                <a:cs typeface="微软雅黑"/>
              </a:rPr>
              <a:t>使 用 行 为</a:t>
            </a:r>
            <a:endParaRPr sz="1000">
              <a:latin typeface="微软雅黑"/>
              <a:cs typeface="微软雅黑"/>
            </a:endParaRPr>
          </a:p>
        </p:txBody>
      </p:sp>
      <p:sp>
        <p:nvSpPr>
          <p:cNvPr id="116" name="object 116"/>
          <p:cNvSpPr txBox="1"/>
          <p:nvPr/>
        </p:nvSpPr>
        <p:spPr>
          <a:xfrm>
            <a:off x="532282" y="6390583"/>
            <a:ext cx="5116830" cy="142240"/>
          </a:xfrm>
          <a:prstGeom prst="rect">
            <a:avLst/>
          </a:prstGeom>
        </p:spPr>
        <p:txBody>
          <a:bodyPr vert="horz" wrap="square" lIns="0" tIns="17145" rIns="0" bIns="0" rtlCol="0">
            <a:spAutoFit/>
          </a:bodyPr>
          <a:lstStyle/>
          <a:p>
            <a:pPr marL="12700">
              <a:lnSpc>
                <a:spcPct val="100000"/>
              </a:lnSpc>
              <a:spcBef>
                <a:spcPts val="135"/>
              </a:spcBef>
            </a:pPr>
            <a:r>
              <a:rPr sz="700" spc="-5">
                <a:solidFill>
                  <a:srgbClr val="7E7E7E"/>
                </a:solidFill>
                <a:latin typeface="微软雅黑"/>
                <a:cs typeface="微软雅黑"/>
              </a:rPr>
              <a:t>来源：艾瑞智研平台</a:t>
            </a:r>
            <a:r>
              <a:rPr sz="700" spc="-10">
                <a:solidFill>
                  <a:srgbClr val="7E7E7E"/>
                </a:solidFill>
                <a:latin typeface="微软雅黑"/>
                <a:cs typeface="微软雅黑"/>
              </a:rPr>
              <a:t>-</a:t>
            </a:r>
            <a:r>
              <a:rPr sz="700" spc="-5">
                <a:solidFill>
                  <a:srgbClr val="7E7E7E"/>
                </a:solidFill>
                <a:latin typeface="微软雅黑"/>
                <a:cs typeface="微软雅黑"/>
              </a:rPr>
              <a:t>消费洞察数据</a:t>
            </a:r>
            <a:r>
              <a:rPr sz="700" spc="5">
                <a:solidFill>
                  <a:srgbClr val="7E7E7E"/>
                </a:solidFill>
                <a:latin typeface="微软雅黑"/>
                <a:cs typeface="微软雅黑"/>
              </a:rPr>
              <a:t>库</a:t>
            </a:r>
            <a:r>
              <a:rPr sz="700" spc="-5">
                <a:solidFill>
                  <a:srgbClr val="7E7E7E"/>
                </a:solidFill>
                <a:latin typeface="微软雅黑"/>
                <a:cs typeface="微软雅黑"/>
              </a:rPr>
              <a:t>，B1请</a:t>
            </a:r>
            <a:r>
              <a:rPr sz="700" spc="5">
                <a:solidFill>
                  <a:srgbClr val="7E7E7E"/>
                </a:solidFill>
                <a:latin typeface="微软雅黑"/>
                <a:cs typeface="微软雅黑"/>
              </a:rPr>
              <a:t>问</a:t>
            </a:r>
            <a:r>
              <a:rPr sz="700" spc="-5">
                <a:solidFill>
                  <a:srgbClr val="7E7E7E"/>
                </a:solidFill>
                <a:latin typeface="微软雅黑"/>
                <a:cs typeface="微软雅黑"/>
              </a:rPr>
              <a:t>您几</a:t>
            </a:r>
            <a:r>
              <a:rPr sz="700" spc="5">
                <a:solidFill>
                  <a:srgbClr val="7E7E7E"/>
                </a:solidFill>
                <a:latin typeface="微软雅黑"/>
                <a:cs typeface="微软雅黑"/>
              </a:rPr>
              <a:t>岁</a:t>
            </a:r>
            <a:r>
              <a:rPr sz="700" spc="-5">
                <a:solidFill>
                  <a:srgbClr val="7E7E7E"/>
                </a:solidFill>
                <a:latin typeface="微软雅黑"/>
                <a:cs typeface="微软雅黑"/>
              </a:rPr>
              <a:t>开始</a:t>
            </a:r>
            <a:r>
              <a:rPr sz="700" spc="5">
                <a:solidFill>
                  <a:srgbClr val="7E7E7E"/>
                </a:solidFill>
                <a:latin typeface="微软雅黑"/>
                <a:cs typeface="微软雅黑"/>
              </a:rPr>
              <a:t>用</a:t>
            </a:r>
            <a:r>
              <a:rPr sz="700" spc="-5">
                <a:solidFill>
                  <a:srgbClr val="7E7E7E"/>
                </a:solidFill>
                <a:latin typeface="微软雅黑"/>
                <a:cs typeface="微软雅黑"/>
              </a:rPr>
              <a:t>私处</a:t>
            </a:r>
            <a:r>
              <a:rPr sz="700" spc="5">
                <a:solidFill>
                  <a:srgbClr val="7E7E7E"/>
                </a:solidFill>
                <a:latin typeface="微软雅黑"/>
                <a:cs typeface="微软雅黑"/>
              </a:rPr>
              <a:t>护</a:t>
            </a:r>
            <a:r>
              <a:rPr sz="700" spc="-5">
                <a:solidFill>
                  <a:srgbClr val="7E7E7E"/>
                </a:solidFill>
                <a:latin typeface="微软雅黑"/>
                <a:cs typeface="微软雅黑"/>
              </a:rPr>
              <a:t>理产</a:t>
            </a:r>
            <a:r>
              <a:rPr sz="700" spc="5">
                <a:solidFill>
                  <a:srgbClr val="7E7E7E"/>
                </a:solidFill>
                <a:latin typeface="微软雅黑"/>
                <a:cs typeface="微软雅黑"/>
              </a:rPr>
              <a:t>品</a:t>
            </a:r>
            <a:r>
              <a:rPr sz="700" spc="-5">
                <a:solidFill>
                  <a:srgbClr val="7E7E7E"/>
                </a:solidFill>
                <a:latin typeface="微软雅黑"/>
                <a:cs typeface="微软雅黑"/>
              </a:rPr>
              <a:t>？B3请问</a:t>
            </a:r>
            <a:r>
              <a:rPr sz="700" spc="5">
                <a:solidFill>
                  <a:srgbClr val="7E7E7E"/>
                </a:solidFill>
                <a:latin typeface="微软雅黑"/>
                <a:cs typeface="微软雅黑"/>
              </a:rPr>
              <a:t>在</a:t>
            </a:r>
            <a:r>
              <a:rPr sz="700" spc="-5">
                <a:solidFill>
                  <a:srgbClr val="7E7E7E"/>
                </a:solidFill>
                <a:latin typeface="微软雅黑"/>
                <a:cs typeface="微软雅黑"/>
              </a:rPr>
              <a:t>那之</a:t>
            </a:r>
            <a:r>
              <a:rPr sz="700" spc="5">
                <a:solidFill>
                  <a:srgbClr val="7E7E7E"/>
                </a:solidFill>
                <a:latin typeface="微软雅黑"/>
                <a:cs typeface="微软雅黑"/>
              </a:rPr>
              <a:t>前</a:t>
            </a:r>
            <a:r>
              <a:rPr sz="700" spc="-5">
                <a:solidFill>
                  <a:srgbClr val="7E7E7E"/>
                </a:solidFill>
                <a:latin typeface="微软雅黑"/>
                <a:cs typeface="微软雅黑"/>
              </a:rPr>
              <a:t>您都</a:t>
            </a:r>
            <a:r>
              <a:rPr sz="700" spc="5">
                <a:solidFill>
                  <a:srgbClr val="7E7E7E"/>
                </a:solidFill>
                <a:latin typeface="微软雅黑"/>
                <a:cs typeface="微软雅黑"/>
              </a:rPr>
              <a:t>是</a:t>
            </a:r>
            <a:r>
              <a:rPr sz="700" spc="-5">
                <a:solidFill>
                  <a:srgbClr val="7E7E7E"/>
                </a:solidFill>
                <a:latin typeface="微软雅黑"/>
                <a:cs typeface="微软雅黑"/>
              </a:rPr>
              <a:t>如何</a:t>
            </a:r>
            <a:r>
              <a:rPr sz="700" spc="5">
                <a:solidFill>
                  <a:srgbClr val="7E7E7E"/>
                </a:solidFill>
                <a:latin typeface="微软雅黑"/>
                <a:cs typeface="微软雅黑"/>
              </a:rPr>
              <a:t>进</a:t>
            </a:r>
            <a:r>
              <a:rPr sz="700" spc="-5">
                <a:solidFill>
                  <a:srgbClr val="7E7E7E"/>
                </a:solidFill>
                <a:latin typeface="微软雅黑"/>
                <a:cs typeface="微软雅黑"/>
              </a:rPr>
              <a:t>行私</a:t>
            </a:r>
            <a:r>
              <a:rPr sz="700" spc="5">
                <a:solidFill>
                  <a:srgbClr val="7E7E7E"/>
                </a:solidFill>
                <a:latin typeface="微软雅黑"/>
                <a:cs typeface="微软雅黑"/>
              </a:rPr>
              <a:t>处</a:t>
            </a:r>
            <a:r>
              <a:rPr sz="700" spc="-5">
                <a:solidFill>
                  <a:srgbClr val="7E7E7E"/>
                </a:solidFill>
                <a:latin typeface="微软雅黑"/>
                <a:cs typeface="微软雅黑"/>
              </a:rPr>
              <a:t>护理</a:t>
            </a:r>
            <a:r>
              <a:rPr sz="700" spc="5">
                <a:solidFill>
                  <a:srgbClr val="7E7E7E"/>
                </a:solidFill>
                <a:latin typeface="微软雅黑"/>
                <a:cs typeface="微软雅黑"/>
              </a:rPr>
              <a:t>的</a:t>
            </a:r>
            <a:r>
              <a:rPr sz="700" spc="-5">
                <a:solidFill>
                  <a:srgbClr val="7E7E7E"/>
                </a:solidFill>
                <a:latin typeface="微软雅黑"/>
                <a:cs typeface="微软雅黑"/>
              </a:rPr>
              <a:t>？</a:t>
            </a:r>
            <a:r>
              <a:rPr sz="700" spc="45">
                <a:solidFill>
                  <a:srgbClr val="7E7E7E"/>
                </a:solidFill>
                <a:latin typeface="微软雅黑"/>
                <a:cs typeface="微软雅黑"/>
              </a:rPr>
              <a:t> </a:t>
            </a:r>
            <a:r>
              <a:rPr sz="700" spc="-5">
                <a:solidFill>
                  <a:srgbClr val="7E7E7E"/>
                </a:solidFill>
                <a:latin typeface="微软雅黑"/>
                <a:cs typeface="微软雅黑"/>
              </a:rPr>
              <a:t>n=554</a:t>
            </a:r>
            <a:endParaRPr sz="700">
              <a:latin typeface="微软雅黑"/>
              <a:cs typeface="微软雅黑"/>
            </a:endParaRPr>
          </a:p>
        </p:txBody>
      </p:sp>
      <p:sp>
        <p:nvSpPr>
          <p:cNvPr id="117" name="object 117"/>
          <p:cNvSpPr txBox="1"/>
          <p:nvPr/>
        </p:nvSpPr>
        <p:spPr>
          <a:xfrm>
            <a:off x="6316471" y="6391498"/>
            <a:ext cx="3949700" cy="321945"/>
          </a:xfrm>
          <a:prstGeom prst="rect">
            <a:avLst/>
          </a:prstGeom>
        </p:spPr>
        <p:txBody>
          <a:bodyPr vert="horz" wrap="square" lIns="0" tIns="17145" rIns="0" bIns="0" rtlCol="0">
            <a:spAutoFit/>
          </a:bodyPr>
          <a:lstStyle/>
          <a:p>
            <a:pPr marL="20955">
              <a:lnSpc>
                <a:spcPct val="100000"/>
              </a:lnSpc>
              <a:spcBef>
                <a:spcPts val="135"/>
              </a:spcBef>
            </a:pPr>
            <a:r>
              <a:rPr sz="700" spc="-5">
                <a:solidFill>
                  <a:srgbClr val="7E7E7E"/>
                </a:solidFill>
                <a:latin typeface="微软雅黑"/>
                <a:cs typeface="微软雅黑"/>
              </a:rPr>
              <a:t>来源：艾瑞智研平台</a:t>
            </a:r>
            <a:r>
              <a:rPr sz="700" spc="-10">
                <a:solidFill>
                  <a:srgbClr val="7E7E7E"/>
                </a:solidFill>
                <a:latin typeface="微软雅黑"/>
                <a:cs typeface="微软雅黑"/>
              </a:rPr>
              <a:t>-</a:t>
            </a:r>
            <a:r>
              <a:rPr sz="700" spc="-5">
                <a:solidFill>
                  <a:srgbClr val="7E7E7E"/>
                </a:solidFill>
                <a:latin typeface="微软雅黑"/>
                <a:cs typeface="微软雅黑"/>
              </a:rPr>
              <a:t>消费洞察数据</a:t>
            </a:r>
            <a:r>
              <a:rPr sz="700" spc="5">
                <a:solidFill>
                  <a:srgbClr val="7E7E7E"/>
                </a:solidFill>
                <a:latin typeface="微软雅黑"/>
                <a:cs typeface="微软雅黑"/>
              </a:rPr>
              <a:t>库</a:t>
            </a:r>
            <a:r>
              <a:rPr sz="700" spc="-5">
                <a:solidFill>
                  <a:srgbClr val="7E7E7E"/>
                </a:solidFill>
                <a:latin typeface="微软雅黑"/>
                <a:cs typeface="微软雅黑"/>
              </a:rPr>
              <a:t>，B2请</a:t>
            </a:r>
            <a:r>
              <a:rPr sz="700" spc="5">
                <a:solidFill>
                  <a:srgbClr val="7E7E7E"/>
                </a:solidFill>
                <a:latin typeface="微软雅黑"/>
                <a:cs typeface="微软雅黑"/>
              </a:rPr>
              <a:t>问</a:t>
            </a:r>
            <a:r>
              <a:rPr sz="700" spc="-5">
                <a:solidFill>
                  <a:srgbClr val="7E7E7E"/>
                </a:solidFill>
                <a:latin typeface="微软雅黑"/>
                <a:cs typeface="微软雅黑"/>
              </a:rPr>
              <a:t>当时</a:t>
            </a:r>
            <a:r>
              <a:rPr sz="700" spc="5">
                <a:solidFill>
                  <a:srgbClr val="7E7E7E"/>
                </a:solidFill>
                <a:latin typeface="微软雅黑"/>
                <a:cs typeface="微软雅黑"/>
              </a:rPr>
              <a:t>基</a:t>
            </a:r>
            <a:r>
              <a:rPr sz="700" spc="-5">
                <a:solidFill>
                  <a:srgbClr val="7E7E7E"/>
                </a:solidFill>
                <a:latin typeface="微软雅黑"/>
                <a:cs typeface="微软雅黑"/>
              </a:rPr>
              <a:t>于什</a:t>
            </a:r>
            <a:r>
              <a:rPr sz="700" spc="5">
                <a:solidFill>
                  <a:srgbClr val="7E7E7E"/>
                </a:solidFill>
                <a:latin typeface="微软雅黑"/>
                <a:cs typeface="微软雅黑"/>
              </a:rPr>
              <a:t>么</a:t>
            </a:r>
            <a:r>
              <a:rPr sz="700" spc="-5">
                <a:solidFill>
                  <a:srgbClr val="7E7E7E"/>
                </a:solidFill>
                <a:latin typeface="微软雅黑"/>
                <a:cs typeface="微软雅黑"/>
              </a:rPr>
              <a:t>原因</a:t>
            </a:r>
            <a:r>
              <a:rPr sz="700" spc="5">
                <a:solidFill>
                  <a:srgbClr val="7E7E7E"/>
                </a:solidFill>
                <a:latin typeface="微软雅黑"/>
                <a:cs typeface="微软雅黑"/>
              </a:rPr>
              <a:t>开</a:t>
            </a:r>
            <a:r>
              <a:rPr sz="700" spc="-5">
                <a:solidFill>
                  <a:srgbClr val="7E7E7E"/>
                </a:solidFill>
                <a:latin typeface="微软雅黑"/>
                <a:cs typeface="微软雅黑"/>
              </a:rPr>
              <a:t>始使</a:t>
            </a:r>
            <a:r>
              <a:rPr sz="700" spc="5">
                <a:solidFill>
                  <a:srgbClr val="7E7E7E"/>
                </a:solidFill>
                <a:latin typeface="微软雅黑"/>
                <a:cs typeface="微软雅黑"/>
              </a:rPr>
              <a:t>用</a:t>
            </a:r>
            <a:r>
              <a:rPr sz="700" spc="-5">
                <a:solidFill>
                  <a:srgbClr val="7E7E7E"/>
                </a:solidFill>
                <a:latin typeface="微软雅黑"/>
                <a:cs typeface="微软雅黑"/>
              </a:rPr>
              <a:t>私处</a:t>
            </a:r>
            <a:r>
              <a:rPr sz="700" spc="5">
                <a:solidFill>
                  <a:srgbClr val="7E7E7E"/>
                </a:solidFill>
                <a:latin typeface="微软雅黑"/>
                <a:cs typeface="微软雅黑"/>
              </a:rPr>
              <a:t>护</a:t>
            </a:r>
            <a:r>
              <a:rPr sz="700" spc="-5">
                <a:solidFill>
                  <a:srgbClr val="7E7E7E"/>
                </a:solidFill>
                <a:latin typeface="微软雅黑"/>
                <a:cs typeface="微软雅黑"/>
              </a:rPr>
              <a:t>理产</a:t>
            </a:r>
            <a:r>
              <a:rPr sz="700" spc="5">
                <a:solidFill>
                  <a:srgbClr val="7E7E7E"/>
                </a:solidFill>
                <a:latin typeface="微软雅黑"/>
                <a:cs typeface="微软雅黑"/>
              </a:rPr>
              <a:t>品</a:t>
            </a:r>
            <a:r>
              <a:rPr sz="700" spc="-5">
                <a:solidFill>
                  <a:srgbClr val="7E7E7E"/>
                </a:solidFill>
                <a:latin typeface="微软雅黑"/>
                <a:cs typeface="微软雅黑"/>
              </a:rPr>
              <a:t>？</a:t>
            </a:r>
            <a:r>
              <a:rPr sz="700" spc="30">
                <a:solidFill>
                  <a:srgbClr val="7E7E7E"/>
                </a:solidFill>
                <a:latin typeface="微软雅黑"/>
                <a:cs typeface="微软雅黑"/>
              </a:rPr>
              <a:t> </a:t>
            </a:r>
            <a:r>
              <a:rPr sz="700" spc="-5">
                <a:solidFill>
                  <a:srgbClr val="7E7E7E"/>
                </a:solidFill>
                <a:latin typeface="微软雅黑"/>
                <a:cs typeface="微软雅黑"/>
              </a:rPr>
              <a:t>n=554。</a:t>
            </a:r>
            <a:endParaRPr sz="700">
              <a:latin typeface="微软雅黑"/>
              <a:cs typeface="微软雅黑"/>
            </a:endParaRPr>
          </a:p>
          <a:p>
            <a:pPr marL="12700">
              <a:lnSpc>
                <a:spcPct val="100000"/>
              </a:lnSpc>
              <a:spcBef>
                <a:spcPts val="605"/>
              </a:spcBef>
            </a:pPr>
            <a:r>
              <a:rPr sz="700" spc="-10">
                <a:solidFill>
                  <a:srgbClr val="7E7E7E"/>
                </a:solidFill>
                <a:latin typeface="Arial"/>
                <a:cs typeface="Arial"/>
              </a:rPr>
              <a:t>©2023.12 </a:t>
            </a:r>
            <a:r>
              <a:rPr sz="700" spc="-5">
                <a:solidFill>
                  <a:srgbClr val="7E7E7E"/>
                </a:solidFill>
                <a:latin typeface="Arial"/>
                <a:cs typeface="Arial"/>
              </a:rPr>
              <a:t>iResearch</a:t>
            </a:r>
            <a:r>
              <a:rPr sz="700" spc="4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118" name="object 118"/>
          <p:cNvSpPr txBox="1"/>
          <p:nvPr/>
        </p:nvSpPr>
        <p:spPr>
          <a:xfrm>
            <a:off x="10802239" y="6563522"/>
            <a:ext cx="1221740" cy="160655"/>
          </a:xfrm>
          <a:prstGeom prst="rect">
            <a:avLst/>
          </a:prstGeom>
        </p:spPr>
        <p:txBody>
          <a:bodyPr vert="horz" wrap="square" lIns="0" tIns="19050" rIns="0" bIns="0" rtlCol="0">
            <a:spAutoFit/>
          </a:bodyPr>
          <a:lstStyle/>
          <a:p>
            <a:pPr marL="12700">
              <a:lnSpc>
                <a:spcPct val="100000"/>
              </a:lnSpc>
              <a:spcBef>
                <a:spcPts val="150"/>
              </a:spcBef>
              <a:tabLst>
                <a:tab pos="1063625"/>
              </a:tabLst>
            </a:pPr>
            <a:r>
              <a:rPr sz="700" spc="-5">
                <a:solidFill>
                  <a:srgbClr val="7E7E7E"/>
                </a:solidFill>
                <a:latin typeface="Arial"/>
                <a:cs typeface="Arial"/>
                <a:hlinkClick r:id="rId18"/>
              </a:rPr>
              <a:t>www.iresearch.com.cn</a:t>
            </a:r>
            <a:r>
              <a:rPr sz="700" spc="-5">
                <a:solidFill>
                  <a:srgbClr val="7E7E7E"/>
                </a:solidFill>
                <a:latin typeface="Arial"/>
                <a:cs typeface="Arial"/>
              </a:rPr>
              <a:t>	</a:t>
            </a:r>
            <a:fld id="{81D60167-4931-47E6-BA6A-407CBD079E47}" type="slidenum">
              <a:rPr sz="800">
                <a:solidFill>
                  <a:srgbClr val="7E7E7E"/>
                </a:solidFill>
                <a:latin typeface="微软雅黑"/>
                <a:cs typeface="微软雅黑"/>
              </a:rPr>
              <a:t>24</a:t>
            </a:fld>
            <a:endParaRPr sz="800">
              <a:latin typeface="微软雅黑"/>
              <a:cs typeface="微软雅黑"/>
            </a:endParaRPr>
          </a:p>
        </p:txBody>
      </p:sp>
      <p:sp>
        <p:nvSpPr>
          <p:cNvPr id="119" name="object 119"/>
          <p:cNvSpPr txBox="1"/>
          <p:nvPr/>
        </p:nvSpPr>
        <p:spPr>
          <a:xfrm>
            <a:off x="523748" y="6587887"/>
            <a:ext cx="1001394" cy="124460"/>
          </a:xfrm>
          <a:prstGeom prst="rect">
            <a:avLst/>
          </a:prstGeom>
        </p:spPr>
        <p:txBody>
          <a:bodyPr vert="horz" wrap="square" lIns="0" tIns="3810" rIns="0" bIns="0" rtlCol="0">
            <a:spAutoFit/>
          </a:bodyPr>
          <a:lstStyle/>
          <a:p>
            <a:pPr marL="12700">
              <a:lnSpc>
                <a:spcPct val="100000"/>
              </a:lnSpc>
              <a:spcBef>
                <a:spcPts val="30"/>
              </a:spcBef>
            </a:pPr>
            <a:r>
              <a:rPr sz="700" spc="-10">
                <a:solidFill>
                  <a:srgbClr val="7E7E7E"/>
                </a:solidFill>
                <a:latin typeface="Arial"/>
                <a:cs typeface="Arial"/>
              </a:rPr>
              <a:t>©2023.12 </a:t>
            </a:r>
            <a:r>
              <a:rPr sz="700" spc="-5">
                <a:solidFill>
                  <a:srgbClr val="7E7E7E"/>
                </a:solidFill>
                <a:latin typeface="Arial"/>
                <a:cs typeface="Arial"/>
              </a:rPr>
              <a:t>iResearch</a:t>
            </a:r>
            <a:r>
              <a:rPr sz="700" spc="1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120" name="object 120"/>
          <p:cNvSpPr txBox="1"/>
          <p:nvPr/>
        </p:nvSpPr>
        <p:spPr>
          <a:xfrm>
            <a:off x="5009134" y="6587887"/>
            <a:ext cx="911860" cy="124460"/>
          </a:xfrm>
          <a:prstGeom prst="rect">
            <a:avLst/>
          </a:prstGeom>
        </p:spPr>
        <p:txBody>
          <a:bodyPr vert="horz" wrap="square" lIns="0" tIns="3810" rIns="0" bIns="0" rtlCol="0">
            <a:spAutoFit/>
          </a:bodyPr>
          <a:lstStyle/>
          <a:p>
            <a:pPr marL="12700">
              <a:lnSpc>
                <a:spcPct val="100000"/>
              </a:lnSpc>
              <a:spcBef>
                <a:spcPts val="30"/>
              </a:spcBef>
            </a:pPr>
            <a:r>
              <a:rPr sz="700" spc="-20">
                <a:solidFill>
                  <a:srgbClr val="7E7E7E"/>
                </a:solidFill>
                <a:latin typeface="Arial"/>
                <a:cs typeface="Arial"/>
                <a:hlinkClick r:id="rId18"/>
              </a:rPr>
              <a:t>www</a:t>
            </a:r>
            <a:r>
              <a:rPr sz="700" spc="-5">
                <a:solidFill>
                  <a:srgbClr val="7E7E7E"/>
                </a:solidFill>
                <a:latin typeface="Arial"/>
                <a:cs typeface="Arial"/>
                <a:hlinkClick r:id="rId18"/>
              </a:rPr>
              <a:t>.i</a:t>
            </a:r>
            <a:r>
              <a:rPr sz="700" spc="-10">
                <a:solidFill>
                  <a:srgbClr val="7E7E7E"/>
                </a:solidFill>
                <a:latin typeface="Arial"/>
                <a:cs typeface="Arial"/>
                <a:hlinkClick r:id="rId18"/>
              </a:rPr>
              <a:t>re</a:t>
            </a:r>
            <a:r>
              <a:rPr sz="700" spc="-5">
                <a:solidFill>
                  <a:srgbClr val="7E7E7E"/>
                </a:solidFill>
                <a:latin typeface="Arial"/>
                <a:cs typeface="Arial"/>
                <a:hlinkClick r:id="rId18"/>
              </a:rPr>
              <a:t>s</a:t>
            </a:r>
            <a:r>
              <a:rPr sz="700" spc="-10">
                <a:solidFill>
                  <a:srgbClr val="7E7E7E"/>
                </a:solidFill>
                <a:latin typeface="Arial"/>
                <a:cs typeface="Arial"/>
                <a:hlinkClick r:id="rId18"/>
              </a:rPr>
              <a:t>ear</a:t>
            </a:r>
            <a:r>
              <a:rPr sz="700" spc="-5">
                <a:solidFill>
                  <a:srgbClr val="7E7E7E"/>
                </a:solidFill>
                <a:latin typeface="Arial"/>
                <a:cs typeface="Arial"/>
                <a:hlinkClick r:id="rId18"/>
              </a:rPr>
              <a:t>c</a:t>
            </a:r>
            <a:r>
              <a:rPr sz="700">
                <a:solidFill>
                  <a:srgbClr val="7E7E7E"/>
                </a:solidFill>
                <a:latin typeface="Arial"/>
                <a:cs typeface="Arial"/>
                <a:hlinkClick r:id="rId18"/>
              </a:rPr>
              <a:t>h</a:t>
            </a:r>
            <a:r>
              <a:rPr sz="700" spc="-5">
                <a:solidFill>
                  <a:srgbClr val="7E7E7E"/>
                </a:solidFill>
                <a:latin typeface="Arial"/>
                <a:cs typeface="Arial"/>
                <a:hlinkClick r:id="rId18"/>
              </a:rPr>
              <a:t>.c</a:t>
            </a:r>
            <a:r>
              <a:rPr sz="700" spc="-10">
                <a:solidFill>
                  <a:srgbClr val="7E7E7E"/>
                </a:solidFill>
                <a:latin typeface="Arial"/>
                <a:cs typeface="Arial"/>
                <a:hlinkClick r:id="rId18"/>
              </a:rPr>
              <a:t>o</a:t>
            </a:r>
            <a:r>
              <a:rPr sz="700" spc="10">
                <a:solidFill>
                  <a:srgbClr val="7E7E7E"/>
                </a:solidFill>
                <a:latin typeface="Arial"/>
                <a:cs typeface="Arial"/>
                <a:hlinkClick r:id="rId18"/>
              </a:rPr>
              <a:t>m</a:t>
            </a:r>
            <a:r>
              <a:rPr sz="700" spc="-5">
                <a:solidFill>
                  <a:srgbClr val="7E7E7E"/>
                </a:solidFill>
                <a:latin typeface="Arial"/>
                <a:cs typeface="Arial"/>
                <a:hlinkClick r:id="rId18"/>
              </a:rPr>
              <a:t>.cn</a:t>
            </a:r>
            <a:endParaRPr sz="700">
              <a:latin typeface="Arial"/>
              <a:cs typeface="Arial"/>
            </a:endParaRPr>
          </a:p>
        </p:txBody>
      </p:sp>
      <p:sp>
        <p:nvSpPr>
          <p:cNvPr id="115" name="object 115"/>
          <p:cNvSpPr txBox="1"/>
          <p:nvPr/>
        </p:nvSpPr>
        <p:spPr>
          <a:xfrm rot="18900000">
            <a:off x="4062142" y="3339572"/>
            <a:ext cx="4015843" cy="127000"/>
          </a:xfrm>
          <a:prstGeom prst="rect">
            <a:avLst/>
          </a:prstGeom>
        </p:spPr>
        <p:txBody>
          <a:bodyPr vert="horz" wrap="square" lIns="0" tIns="0" rIns="0" bIns="0" rtlCol="0">
            <a:spAutoFit/>
          </a:bodyPr>
          <a:lstStyle/>
          <a:p>
            <a:pPr>
              <a:lnSpc>
                <a:spcPts val="990"/>
              </a:lnSpc>
            </a:pPr>
            <a:r>
              <a:rPr sz="1000" spc="-25">
                <a:latin typeface="宋体"/>
                <a:cs typeface="宋体"/>
              </a:rPr>
              <a:t>用户702693615于2023-12-30日下载，仅供本人内部使用，不可传播与转载</a:t>
            </a:r>
            <a:endParaRPr sz="1000">
              <a:latin typeface="宋体"/>
              <a:cs typeface="宋体"/>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0655934"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3" name="object 3"/>
          <p:cNvSpPr/>
          <p:nvPr/>
        </p:nvSpPr>
        <p:spPr>
          <a:xfrm>
            <a:off x="8409089" y="314232"/>
            <a:ext cx="638817" cy="540433"/>
          </a:xfrm>
          <a:prstGeom prst="rect">
            <a:avLst/>
          </a:prstGeom>
          <a:blipFill>
            <a:blip r:embed="rId2"/>
            <a:stretch>
              <a:fillRect/>
            </a:stretch>
          </a:blipFill>
        </p:spPr>
        <p:txBody>
          <a:bodyPr wrap="square" lIns="0" tIns="0" rIns="0" bIns="0" rtlCol="0"/>
          <a:lstStyle/>
          <a:p/>
        </p:txBody>
      </p:sp>
      <p:sp>
        <p:nvSpPr>
          <p:cNvPr id="4" name="object 4"/>
          <p:cNvSpPr/>
          <p:nvPr/>
        </p:nvSpPr>
        <p:spPr>
          <a:xfrm>
            <a:off x="9323831" y="417576"/>
            <a:ext cx="1260348" cy="277367"/>
          </a:xfrm>
          <a:prstGeom prst="rect">
            <a:avLst/>
          </a:prstGeom>
          <a:blipFill>
            <a:blip r:embed="rId3"/>
            <a:stretch>
              <a:fillRect/>
            </a:stretch>
          </a:blipFill>
        </p:spPr>
        <p:txBody>
          <a:bodyPr wrap="square" lIns="0" tIns="0" rIns="0" bIns="0" rtlCol="0"/>
          <a:lstStyle/>
          <a:p/>
        </p:txBody>
      </p:sp>
      <p:sp>
        <p:nvSpPr>
          <p:cNvPr id="5" name="object 5"/>
          <p:cNvSpPr txBox="1"/>
          <p:nvPr/>
        </p:nvSpPr>
        <p:spPr>
          <a:xfrm>
            <a:off x="9101708" y="410718"/>
            <a:ext cx="158115" cy="239395"/>
          </a:xfrm>
          <a:prstGeom prst="rect">
            <a:avLst/>
          </a:prstGeom>
        </p:spPr>
        <p:txBody>
          <a:bodyPr vert="horz" wrap="square" lIns="0" tIns="13335" rIns="0" bIns="0" rtlCol="0">
            <a:spAutoFit/>
          </a:bodyPr>
          <a:lstStyle/>
          <a:p>
            <a:pPr marL="12700">
              <a:lnSpc>
                <a:spcPct val="100000"/>
              </a:lnSpc>
              <a:spcBef>
                <a:spcPts val="105"/>
              </a:spcBef>
            </a:pPr>
            <a:r>
              <a:rPr sz="1400">
                <a:solidFill>
                  <a:srgbClr val="A6A6A6"/>
                </a:solidFill>
                <a:latin typeface="微软雅黑"/>
                <a:cs typeface="微软雅黑"/>
              </a:rPr>
              <a:t>×</a:t>
            </a:r>
            <a:endParaRPr sz="1400">
              <a:latin typeface="微软雅黑"/>
              <a:cs typeface="微软雅黑"/>
            </a:endParaRPr>
          </a:p>
        </p:txBody>
      </p:sp>
      <p:sp>
        <p:nvSpPr>
          <p:cNvPr id="6" name="object 6"/>
          <p:cNvSpPr txBox="1"/>
          <p:nvPr/>
        </p:nvSpPr>
        <p:spPr>
          <a:xfrm>
            <a:off x="523748" y="6579514"/>
            <a:ext cx="1001394" cy="132080"/>
          </a:xfrm>
          <a:prstGeom prst="rect">
            <a:avLst/>
          </a:prstGeom>
        </p:spPr>
        <p:txBody>
          <a:bodyPr vert="horz" wrap="square" lIns="0" tIns="12065" rIns="0" bIns="0" rtlCol="0">
            <a:spAutoFit/>
          </a:bodyPr>
          <a:lstStyle/>
          <a:p>
            <a:pPr marL="12700">
              <a:lnSpc>
                <a:spcPct val="100000"/>
              </a:lnSpc>
              <a:spcBef>
                <a:spcPts val="95"/>
              </a:spcBef>
            </a:pPr>
            <a:r>
              <a:rPr sz="700" spc="-10">
                <a:solidFill>
                  <a:srgbClr val="7E7E7E"/>
                </a:solidFill>
                <a:latin typeface="Arial"/>
                <a:cs typeface="Arial"/>
              </a:rPr>
              <a:t>©2023.12 </a:t>
            </a:r>
            <a:r>
              <a:rPr sz="700" spc="-5">
                <a:solidFill>
                  <a:srgbClr val="7E7E7E"/>
                </a:solidFill>
                <a:latin typeface="Arial"/>
                <a:cs typeface="Arial"/>
              </a:rPr>
              <a:t>iResearch</a:t>
            </a:r>
            <a:r>
              <a:rPr sz="700" spc="15">
                <a:solidFill>
                  <a:srgbClr val="7E7E7E"/>
                </a:solidFill>
                <a:latin typeface="Arial"/>
                <a:cs typeface="Arial"/>
              </a:rPr>
              <a:t> </a:t>
            </a:r>
            <a:r>
              <a:rPr sz="700" spc="-10">
                <a:solidFill>
                  <a:srgbClr val="7E7E7E"/>
                </a:solidFill>
                <a:latin typeface="Arial"/>
                <a:cs typeface="Arial"/>
              </a:rPr>
              <a:t>Inc.</a:t>
            </a:r>
            <a:endParaRPr sz="700">
              <a:latin typeface="Arial"/>
              <a:cs typeface="Arial"/>
            </a:endParaRPr>
          </a:p>
        </p:txBody>
      </p:sp>
      <p:sp>
        <p:nvSpPr>
          <p:cNvPr id="7" name="object 7"/>
          <p:cNvSpPr txBox="1"/>
          <p:nvPr/>
        </p:nvSpPr>
        <p:spPr>
          <a:xfrm>
            <a:off x="10725150" y="6569456"/>
            <a:ext cx="1273175" cy="147955"/>
          </a:xfrm>
          <a:prstGeom prst="rect">
            <a:avLst/>
          </a:prstGeom>
        </p:spPr>
        <p:txBody>
          <a:bodyPr vert="horz" wrap="square" lIns="0" tIns="12700" rIns="0" bIns="0" rtlCol="0">
            <a:spAutoFit/>
          </a:bodyPr>
          <a:lstStyle/>
          <a:p>
            <a:pPr marL="12700">
              <a:lnSpc>
                <a:spcPct val="100000"/>
              </a:lnSpc>
              <a:spcBef>
                <a:spcPts val="100"/>
              </a:spcBef>
              <a:tabLst>
                <a:tab pos="1141095"/>
              </a:tabLst>
            </a:pPr>
            <a:r>
              <a:rPr sz="1050" spc="-30" baseline="3968">
                <a:solidFill>
                  <a:srgbClr val="7E7E7E"/>
                </a:solidFill>
                <a:latin typeface="Arial"/>
                <a:cs typeface="Arial"/>
                <a:hlinkClick r:id="rId4"/>
              </a:rPr>
              <a:t>www</a:t>
            </a:r>
            <a:r>
              <a:rPr sz="1050" spc="-7" baseline="3968">
                <a:solidFill>
                  <a:srgbClr val="7E7E7E"/>
                </a:solidFill>
                <a:latin typeface="Arial"/>
                <a:cs typeface="Arial"/>
                <a:hlinkClick r:id="rId4"/>
              </a:rPr>
              <a:t>.i</a:t>
            </a:r>
            <a:r>
              <a:rPr sz="1050" spc="-15" baseline="3968">
                <a:solidFill>
                  <a:srgbClr val="7E7E7E"/>
                </a:solidFill>
                <a:latin typeface="Arial"/>
                <a:cs typeface="Arial"/>
                <a:hlinkClick r:id="rId4"/>
              </a:rPr>
              <a:t>re</a:t>
            </a:r>
            <a:r>
              <a:rPr sz="1050" spc="-7" baseline="3968">
                <a:solidFill>
                  <a:srgbClr val="7E7E7E"/>
                </a:solidFill>
                <a:latin typeface="Arial"/>
                <a:cs typeface="Arial"/>
                <a:hlinkClick r:id="rId4"/>
              </a:rPr>
              <a:t>s</a:t>
            </a:r>
            <a:r>
              <a:rPr sz="1050" spc="-15" baseline="3968">
                <a:solidFill>
                  <a:srgbClr val="7E7E7E"/>
                </a:solidFill>
                <a:latin typeface="Arial"/>
                <a:cs typeface="Arial"/>
                <a:hlinkClick r:id="rId4"/>
              </a:rPr>
              <a:t>ear</a:t>
            </a:r>
            <a:r>
              <a:rPr sz="1050" spc="-7" baseline="3968">
                <a:solidFill>
                  <a:srgbClr val="7E7E7E"/>
                </a:solidFill>
                <a:latin typeface="Arial"/>
                <a:cs typeface="Arial"/>
                <a:hlinkClick r:id="rId4"/>
              </a:rPr>
              <a:t>c</a:t>
            </a:r>
            <a:r>
              <a:rPr sz="1050" baseline="3968">
                <a:solidFill>
                  <a:srgbClr val="7E7E7E"/>
                </a:solidFill>
                <a:latin typeface="Arial"/>
                <a:cs typeface="Arial"/>
                <a:hlinkClick r:id="rId4"/>
              </a:rPr>
              <a:t>h</a:t>
            </a:r>
            <a:r>
              <a:rPr sz="1050" spc="-7" baseline="3968">
                <a:solidFill>
                  <a:srgbClr val="7E7E7E"/>
                </a:solidFill>
                <a:latin typeface="Arial"/>
                <a:cs typeface="Arial"/>
                <a:hlinkClick r:id="rId4"/>
              </a:rPr>
              <a:t>.c</a:t>
            </a:r>
            <a:r>
              <a:rPr sz="1050" spc="-15" baseline="3968">
                <a:solidFill>
                  <a:srgbClr val="7E7E7E"/>
                </a:solidFill>
                <a:latin typeface="Arial"/>
                <a:cs typeface="Arial"/>
                <a:hlinkClick r:id="rId4"/>
              </a:rPr>
              <a:t>o</a:t>
            </a:r>
            <a:r>
              <a:rPr sz="1050" spc="15" baseline="3968">
                <a:solidFill>
                  <a:srgbClr val="7E7E7E"/>
                </a:solidFill>
                <a:latin typeface="Arial"/>
                <a:cs typeface="Arial"/>
                <a:hlinkClick r:id="rId4"/>
              </a:rPr>
              <a:t>m</a:t>
            </a:r>
            <a:r>
              <a:rPr sz="1050" spc="-7" baseline="3968">
                <a:solidFill>
                  <a:srgbClr val="7E7E7E"/>
                </a:solidFill>
                <a:latin typeface="Arial"/>
                <a:cs typeface="Arial"/>
                <a:hlinkClick r:id="rId4"/>
              </a:rPr>
              <a:t>.cn</a:t>
            </a:r>
            <a:r>
              <a:rPr sz="1050" baseline="3968">
                <a:solidFill>
                  <a:srgbClr val="7E7E7E"/>
                </a:solidFill>
                <a:latin typeface="Arial"/>
                <a:cs typeface="Arial"/>
              </a:rPr>
              <a:t>	</a:t>
            </a:r>
            <a:r>
              <a:rPr sz="800" spc="-5">
                <a:solidFill>
                  <a:srgbClr val="7E7E7E"/>
                </a:solidFill>
                <a:latin typeface="微软雅黑"/>
                <a:cs typeface="微软雅黑"/>
              </a:rPr>
              <a:t>25</a:t>
            </a:r>
            <a:endParaRPr sz="800">
              <a:latin typeface="微软雅黑"/>
              <a:cs typeface="微软雅黑"/>
            </a:endParaRPr>
          </a:p>
        </p:txBody>
      </p:sp>
      <p:sp>
        <p:nvSpPr>
          <p:cNvPr id="8" name="object 8"/>
          <p:cNvSpPr/>
          <p:nvPr/>
        </p:nvSpPr>
        <p:spPr>
          <a:xfrm>
            <a:off x="539495" y="6573011"/>
            <a:ext cx="11108690" cy="0"/>
          </a:xfrm>
          <a:custGeom>
            <a:rect l="l" t="t" r="r" b="b"/>
            <a:pathLst>
              <a:path w="11108690">
                <a:moveTo>
                  <a:pt x="0" y="0"/>
                </a:moveTo>
                <a:lnTo>
                  <a:pt x="11108563" y="0"/>
                </a:lnTo>
              </a:path>
            </a:pathLst>
          </a:custGeom>
          <a:ln w="6350">
            <a:solidFill>
              <a:srgbClr val="BEBEBE"/>
            </a:solidFill>
          </a:ln>
        </p:spPr>
        <p:txBody>
          <a:bodyPr wrap="square" lIns="0" tIns="0" rIns="0" bIns="0" rtlCol="0"/>
          <a:lstStyle/>
          <a:p/>
        </p:txBody>
      </p:sp>
      <p:sp>
        <p:nvSpPr>
          <p:cNvPr id="9" name="object 9"/>
          <p:cNvSpPr/>
          <p:nvPr/>
        </p:nvSpPr>
        <p:spPr>
          <a:xfrm>
            <a:off x="6014339" y="4318266"/>
            <a:ext cx="1073785" cy="335915"/>
          </a:xfrm>
          <a:custGeom>
            <a:rect l="l" t="t" r="r" b="b"/>
            <a:pathLst>
              <a:path w="1073784" h="335914">
                <a:moveTo>
                  <a:pt x="0" y="335902"/>
                </a:moveTo>
                <a:lnTo>
                  <a:pt x="1073619" y="335902"/>
                </a:lnTo>
                <a:lnTo>
                  <a:pt x="1073619" y="0"/>
                </a:lnTo>
                <a:lnTo>
                  <a:pt x="0" y="0"/>
                </a:lnTo>
                <a:lnTo>
                  <a:pt x="0" y="335902"/>
                </a:lnTo>
                <a:close/>
              </a:path>
            </a:pathLst>
          </a:custGeom>
          <a:solidFill>
            <a:srgbClr val="B1D234"/>
          </a:solidFill>
        </p:spPr>
        <p:txBody>
          <a:bodyPr wrap="square" lIns="0" tIns="0" rIns="0" bIns="0" rtlCol="0"/>
          <a:lstStyle/>
          <a:p/>
        </p:txBody>
      </p:sp>
      <p:sp>
        <p:nvSpPr>
          <p:cNvPr id="10" name="object 10"/>
          <p:cNvSpPr/>
          <p:nvPr/>
        </p:nvSpPr>
        <p:spPr>
          <a:xfrm>
            <a:off x="7087869" y="4318266"/>
            <a:ext cx="1073785" cy="335915"/>
          </a:xfrm>
          <a:custGeom>
            <a:rect l="l" t="t" r="r" b="b"/>
            <a:pathLst>
              <a:path w="1073784" h="335914">
                <a:moveTo>
                  <a:pt x="0" y="335902"/>
                </a:moveTo>
                <a:lnTo>
                  <a:pt x="1073619" y="335902"/>
                </a:lnTo>
                <a:lnTo>
                  <a:pt x="1073619" y="0"/>
                </a:lnTo>
                <a:lnTo>
                  <a:pt x="0" y="0"/>
                </a:lnTo>
                <a:lnTo>
                  <a:pt x="0" y="335902"/>
                </a:lnTo>
                <a:close/>
              </a:path>
            </a:pathLst>
          </a:custGeom>
          <a:solidFill>
            <a:srgbClr val="B1D234"/>
          </a:solidFill>
        </p:spPr>
        <p:txBody>
          <a:bodyPr wrap="square" lIns="0" tIns="0" rIns="0" bIns="0" rtlCol="0"/>
          <a:lstStyle/>
          <a:p/>
        </p:txBody>
      </p:sp>
      <p:sp>
        <p:nvSpPr>
          <p:cNvPr id="11" name="object 11"/>
          <p:cNvSpPr/>
          <p:nvPr/>
        </p:nvSpPr>
        <p:spPr>
          <a:xfrm>
            <a:off x="8161528" y="4654181"/>
            <a:ext cx="1073785" cy="335915"/>
          </a:xfrm>
          <a:custGeom>
            <a:rect l="l" t="t" r="r" b="b"/>
            <a:pathLst>
              <a:path w="1073784" h="335914">
                <a:moveTo>
                  <a:pt x="0" y="335902"/>
                </a:moveTo>
                <a:lnTo>
                  <a:pt x="1073619" y="335902"/>
                </a:lnTo>
                <a:lnTo>
                  <a:pt x="1073619" y="0"/>
                </a:lnTo>
                <a:lnTo>
                  <a:pt x="0" y="0"/>
                </a:lnTo>
                <a:lnTo>
                  <a:pt x="0" y="335902"/>
                </a:lnTo>
                <a:close/>
              </a:path>
            </a:pathLst>
          </a:custGeom>
          <a:solidFill>
            <a:srgbClr val="8AC53E"/>
          </a:solidFill>
        </p:spPr>
        <p:txBody>
          <a:bodyPr wrap="square" lIns="0" tIns="0" rIns="0" bIns="0" rtlCol="0"/>
          <a:lstStyle/>
          <a:p/>
        </p:txBody>
      </p:sp>
      <p:sp>
        <p:nvSpPr>
          <p:cNvPr id="12" name="object 12"/>
          <p:cNvSpPr/>
          <p:nvPr/>
        </p:nvSpPr>
        <p:spPr>
          <a:xfrm>
            <a:off x="9235185" y="4654181"/>
            <a:ext cx="1073785" cy="335915"/>
          </a:xfrm>
          <a:custGeom>
            <a:rect l="l" t="t" r="r" b="b"/>
            <a:pathLst>
              <a:path w="1073784" h="335914">
                <a:moveTo>
                  <a:pt x="0" y="335902"/>
                </a:moveTo>
                <a:lnTo>
                  <a:pt x="1073619" y="335902"/>
                </a:lnTo>
                <a:lnTo>
                  <a:pt x="1073619" y="0"/>
                </a:lnTo>
                <a:lnTo>
                  <a:pt x="0" y="0"/>
                </a:lnTo>
                <a:lnTo>
                  <a:pt x="0" y="335902"/>
                </a:lnTo>
                <a:close/>
              </a:path>
            </a:pathLst>
          </a:custGeom>
          <a:solidFill>
            <a:srgbClr val="8AC53E"/>
          </a:solidFill>
        </p:spPr>
        <p:txBody>
          <a:bodyPr wrap="square" lIns="0" tIns="0" rIns="0" bIns="0" rtlCol="0"/>
          <a:lstStyle/>
          <a:p/>
        </p:txBody>
      </p:sp>
      <p:sp>
        <p:nvSpPr>
          <p:cNvPr id="13" name="object 13"/>
          <p:cNvSpPr/>
          <p:nvPr/>
        </p:nvSpPr>
        <p:spPr>
          <a:xfrm>
            <a:off x="10308717" y="4654181"/>
            <a:ext cx="1073785" cy="335915"/>
          </a:xfrm>
          <a:custGeom>
            <a:rect l="l" t="t" r="r" b="b"/>
            <a:pathLst>
              <a:path w="1073784" h="335914">
                <a:moveTo>
                  <a:pt x="0" y="335902"/>
                </a:moveTo>
                <a:lnTo>
                  <a:pt x="1073619" y="335902"/>
                </a:lnTo>
                <a:lnTo>
                  <a:pt x="1073619" y="0"/>
                </a:lnTo>
                <a:lnTo>
                  <a:pt x="0" y="0"/>
                </a:lnTo>
                <a:lnTo>
                  <a:pt x="0" y="335902"/>
                </a:lnTo>
                <a:close/>
              </a:path>
            </a:pathLst>
          </a:custGeom>
          <a:solidFill>
            <a:srgbClr val="64AE45"/>
          </a:solidFill>
        </p:spPr>
        <p:txBody>
          <a:bodyPr wrap="square" lIns="0" tIns="0" rIns="0" bIns="0" rtlCol="0"/>
          <a:lstStyle/>
          <a:p/>
        </p:txBody>
      </p:sp>
      <p:sp>
        <p:nvSpPr>
          <p:cNvPr id="14" name="object 14"/>
          <p:cNvSpPr/>
          <p:nvPr/>
        </p:nvSpPr>
        <p:spPr>
          <a:xfrm>
            <a:off x="6014339" y="4989969"/>
            <a:ext cx="1073785" cy="335915"/>
          </a:xfrm>
          <a:custGeom>
            <a:rect l="l" t="t" r="r" b="b"/>
            <a:pathLst>
              <a:path w="1073784" h="335914">
                <a:moveTo>
                  <a:pt x="0" y="335902"/>
                </a:moveTo>
                <a:lnTo>
                  <a:pt x="1073619" y="335902"/>
                </a:lnTo>
                <a:lnTo>
                  <a:pt x="1073619" y="0"/>
                </a:lnTo>
                <a:lnTo>
                  <a:pt x="0" y="0"/>
                </a:lnTo>
                <a:lnTo>
                  <a:pt x="0" y="335902"/>
                </a:lnTo>
                <a:close/>
              </a:path>
            </a:pathLst>
          </a:custGeom>
          <a:solidFill>
            <a:srgbClr val="B1D234"/>
          </a:solidFill>
        </p:spPr>
        <p:txBody>
          <a:bodyPr wrap="square" lIns="0" tIns="0" rIns="0" bIns="0" rtlCol="0"/>
          <a:lstStyle/>
          <a:p/>
        </p:txBody>
      </p:sp>
      <p:sp>
        <p:nvSpPr>
          <p:cNvPr id="15" name="object 15"/>
          <p:cNvSpPr/>
          <p:nvPr/>
        </p:nvSpPr>
        <p:spPr>
          <a:xfrm>
            <a:off x="7087869" y="4989969"/>
            <a:ext cx="1073785" cy="335915"/>
          </a:xfrm>
          <a:custGeom>
            <a:rect l="l" t="t" r="r" b="b"/>
            <a:pathLst>
              <a:path w="1073784" h="335914">
                <a:moveTo>
                  <a:pt x="0" y="335902"/>
                </a:moveTo>
                <a:lnTo>
                  <a:pt x="1073619" y="335902"/>
                </a:lnTo>
                <a:lnTo>
                  <a:pt x="1073619" y="0"/>
                </a:lnTo>
                <a:lnTo>
                  <a:pt x="0" y="0"/>
                </a:lnTo>
                <a:lnTo>
                  <a:pt x="0" y="335902"/>
                </a:lnTo>
                <a:close/>
              </a:path>
            </a:pathLst>
          </a:custGeom>
          <a:solidFill>
            <a:srgbClr val="B1D234"/>
          </a:solidFill>
        </p:spPr>
        <p:txBody>
          <a:bodyPr wrap="square" lIns="0" tIns="0" rIns="0" bIns="0" rtlCol="0"/>
          <a:lstStyle/>
          <a:p/>
        </p:txBody>
      </p:sp>
      <p:sp>
        <p:nvSpPr>
          <p:cNvPr id="16" name="object 16"/>
          <p:cNvSpPr/>
          <p:nvPr/>
        </p:nvSpPr>
        <p:spPr>
          <a:xfrm>
            <a:off x="8161528" y="5325935"/>
            <a:ext cx="1073785" cy="335915"/>
          </a:xfrm>
          <a:custGeom>
            <a:rect l="l" t="t" r="r" b="b"/>
            <a:pathLst>
              <a:path w="1073784" h="335914">
                <a:moveTo>
                  <a:pt x="0" y="335902"/>
                </a:moveTo>
                <a:lnTo>
                  <a:pt x="1073619" y="335902"/>
                </a:lnTo>
                <a:lnTo>
                  <a:pt x="1073619" y="0"/>
                </a:lnTo>
                <a:lnTo>
                  <a:pt x="0" y="0"/>
                </a:lnTo>
                <a:lnTo>
                  <a:pt x="0" y="335902"/>
                </a:lnTo>
                <a:close/>
              </a:path>
            </a:pathLst>
          </a:custGeom>
          <a:solidFill>
            <a:srgbClr val="8AC53E"/>
          </a:solidFill>
        </p:spPr>
        <p:txBody>
          <a:bodyPr wrap="square" lIns="0" tIns="0" rIns="0" bIns="0" rtlCol="0"/>
          <a:lstStyle/>
          <a:p/>
        </p:txBody>
      </p:sp>
      <p:sp>
        <p:nvSpPr>
          <p:cNvPr id="17" name="object 17"/>
          <p:cNvSpPr/>
          <p:nvPr/>
        </p:nvSpPr>
        <p:spPr>
          <a:xfrm>
            <a:off x="7087869" y="5661837"/>
            <a:ext cx="1073785" cy="335915"/>
          </a:xfrm>
          <a:custGeom>
            <a:rect l="l" t="t" r="r" b="b"/>
            <a:pathLst>
              <a:path w="1073784" h="335914">
                <a:moveTo>
                  <a:pt x="0" y="335902"/>
                </a:moveTo>
                <a:lnTo>
                  <a:pt x="1073619" y="335902"/>
                </a:lnTo>
                <a:lnTo>
                  <a:pt x="1073619" y="0"/>
                </a:lnTo>
                <a:lnTo>
                  <a:pt x="0" y="0"/>
                </a:lnTo>
                <a:lnTo>
                  <a:pt x="0" y="335902"/>
                </a:lnTo>
                <a:close/>
              </a:path>
            </a:pathLst>
          </a:custGeom>
          <a:solidFill>
            <a:srgbClr val="B1D234"/>
          </a:solidFill>
        </p:spPr>
        <p:txBody>
          <a:bodyPr wrap="square" lIns="0" tIns="0" rIns="0" bIns="0" rtlCol="0"/>
          <a:lstStyle/>
          <a:p/>
        </p:txBody>
      </p:sp>
      <p:sp>
        <p:nvSpPr>
          <p:cNvPr id="18" name="object 18"/>
          <p:cNvSpPr/>
          <p:nvPr/>
        </p:nvSpPr>
        <p:spPr>
          <a:xfrm>
            <a:off x="8161528" y="5661837"/>
            <a:ext cx="1073785" cy="335915"/>
          </a:xfrm>
          <a:custGeom>
            <a:rect l="l" t="t" r="r" b="b"/>
            <a:pathLst>
              <a:path w="1073784" h="335914">
                <a:moveTo>
                  <a:pt x="0" y="335902"/>
                </a:moveTo>
                <a:lnTo>
                  <a:pt x="1073619" y="335902"/>
                </a:lnTo>
                <a:lnTo>
                  <a:pt x="1073619" y="0"/>
                </a:lnTo>
                <a:lnTo>
                  <a:pt x="0" y="0"/>
                </a:lnTo>
                <a:lnTo>
                  <a:pt x="0" y="335902"/>
                </a:lnTo>
                <a:close/>
              </a:path>
            </a:pathLst>
          </a:custGeom>
          <a:solidFill>
            <a:srgbClr val="8AC53E"/>
          </a:solidFill>
        </p:spPr>
        <p:txBody>
          <a:bodyPr wrap="square" lIns="0" tIns="0" rIns="0" bIns="0" rtlCol="0"/>
          <a:lstStyle/>
          <a:p/>
        </p:txBody>
      </p:sp>
      <p:sp>
        <p:nvSpPr>
          <p:cNvPr id="19" name="object 19"/>
          <p:cNvSpPr/>
          <p:nvPr/>
        </p:nvSpPr>
        <p:spPr>
          <a:xfrm>
            <a:off x="9235185" y="5661837"/>
            <a:ext cx="1073785" cy="335915"/>
          </a:xfrm>
          <a:custGeom>
            <a:rect l="l" t="t" r="r" b="b"/>
            <a:pathLst>
              <a:path w="1073784" h="335914">
                <a:moveTo>
                  <a:pt x="0" y="335902"/>
                </a:moveTo>
                <a:lnTo>
                  <a:pt x="1073619" y="335902"/>
                </a:lnTo>
                <a:lnTo>
                  <a:pt x="1073619" y="0"/>
                </a:lnTo>
                <a:lnTo>
                  <a:pt x="0" y="0"/>
                </a:lnTo>
                <a:lnTo>
                  <a:pt x="0" y="335902"/>
                </a:lnTo>
                <a:close/>
              </a:path>
            </a:pathLst>
          </a:custGeom>
          <a:solidFill>
            <a:srgbClr val="8AC53E"/>
          </a:solidFill>
        </p:spPr>
        <p:txBody>
          <a:bodyPr wrap="square" lIns="0" tIns="0" rIns="0" bIns="0" rtlCol="0"/>
          <a:lstStyle/>
          <a:p/>
        </p:txBody>
      </p:sp>
      <p:sp>
        <p:nvSpPr>
          <p:cNvPr id="20" name="object 20"/>
          <p:cNvSpPr/>
          <p:nvPr/>
        </p:nvSpPr>
        <p:spPr>
          <a:xfrm>
            <a:off x="7087869" y="5997752"/>
            <a:ext cx="1073785" cy="335915"/>
          </a:xfrm>
          <a:custGeom>
            <a:rect l="l" t="t" r="r" b="b"/>
            <a:pathLst>
              <a:path w="1073784" h="335914">
                <a:moveTo>
                  <a:pt x="0" y="335902"/>
                </a:moveTo>
                <a:lnTo>
                  <a:pt x="1073619" y="335902"/>
                </a:lnTo>
                <a:lnTo>
                  <a:pt x="1073619" y="0"/>
                </a:lnTo>
                <a:lnTo>
                  <a:pt x="0" y="0"/>
                </a:lnTo>
                <a:lnTo>
                  <a:pt x="0" y="335902"/>
                </a:lnTo>
                <a:close/>
              </a:path>
            </a:pathLst>
          </a:custGeom>
          <a:solidFill>
            <a:srgbClr val="B1D234"/>
          </a:solidFill>
        </p:spPr>
        <p:txBody>
          <a:bodyPr wrap="square" lIns="0" tIns="0" rIns="0" bIns="0" rtlCol="0"/>
          <a:lstStyle/>
          <a:p/>
        </p:txBody>
      </p:sp>
      <p:sp>
        <p:nvSpPr>
          <p:cNvPr id="21" name="object 21"/>
          <p:cNvSpPr/>
          <p:nvPr/>
        </p:nvSpPr>
        <p:spPr>
          <a:xfrm flipH="1">
            <a:off x="7087869" y="4303903"/>
            <a:ext cx="0" cy="2044064"/>
          </a:xfrm>
          <a:custGeom>
            <a:rect l="l" t="t" r="r" b="b"/>
            <a:pathLst>
              <a:path h="2044064">
                <a:moveTo>
                  <a:pt x="0" y="0"/>
                </a:moveTo>
                <a:lnTo>
                  <a:pt x="0" y="2044039"/>
                </a:lnTo>
              </a:path>
            </a:pathLst>
          </a:custGeom>
          <a:ln w="28575">
            <a:solidFill>
              <a:srgbClr val="FFFFFF"/>
            </a:solidFill>
          </a:ln>
        </p:spPr>
        <p:txBody>
          <a:bodyPr wrap="square" lIns="0" tIns="0" rIns="0" bIns="0" rtlCol="0"/>
          <a:lstStyle/>
          <a:p/>
        </p:txBody>
      </p:sp>
      <p:sp>
        <p:nvSpPr>
          <p:cNvPr id="22" name="object 22"/>
          <p:cNvSpPr/>
          <p:nvPr/>
        </p:nvSpPr>
        <p:spPr>
          <a:xfrm flipH="1">
            <a:off x="8161528" y="4303903"/>
            <a:ext cx="0" cy="2044064"/>
          </a:xfrm>
          <a:custGeom>
            <a:rect l="l" t="t" r="r" b="b"/>
            <a:pathLst>
              <a:path h="2044064">
                <a:moveTo>
                  <a:pt x="0" y="0"/>
                </a:moveTo>
                <a:lnTo>
                  <a:pt x="0" y="2044039"/>
                </a:lnTo>
              </a:path>
            </a:pathLst>
          </a:custGeom>
          <a:ln w="28575">
            <a:solidFill>
              <a:srgbClr val="FFFFFF"/>
            </a:solidFill>
          </a:ln>
        </p:spPr>
        <p:txBody>
          <a:bodyPr wrap="square" lIns="0" tIns="0" rIns="0" bIns="0" rtlCol="0"/>
          <a:lstStyle/>
          <a:p/>
        </p:txBody>
      </p:sp>
      <p:sp>
        <p:nvSpPr>
          <p:cNvPr id="23" name="object 23"/>
          <p:cNvSpPr/>
          <p:nvPr/>
        </p:nvSpPr>
        <p:spPr>
          <a:xfrm flipH="1">
            <a:off x="9235185" y="4303903"/>
            <a:ext cx="0" cy="2044064"/>
          </a:xfrm>
          <a:custGeom>
            <a:rect l="l" t="t" r="r" b="b"/>
            <a:pathLst>
              <a:path h="2044064">
                <a:moveTo>
                  <a:pt x="0" y="0"/>
                </a:moveTo>
                <a:lnTo>
                  <a:pt x="0" y="2044039"/>
                </a:lnTo>
              </a:path>
            </a:pathLst>
          </a:custGeom>
          <a:ln w="28575">
            <a:solidFill>
              <a:srgbClr val="FFFFFF"/>
            </a:solidFill>
          </a:ln>
        </p:spPr>
        <p:txBody>
          <a:bodyPr wrap="square" lIns="0" tIns="0" rIns="0" bIns="0" rtlCol="0"/>
          <a:lstStyle/>
          <a:p/>
        </p:txBody>
      </p:sp>
      <p:sp>
        <p:nvSpPr>
          <p:cNvPr id="24" name="object 24"/>
          <p:cNvSpPr/>
          <p:nvPr/>
        </p:nvSpPr>
        <p:spPr>
          <a:xfrm flipH="1">
            <a:off x="10308717" y="4303903"/>
            <a:ext cx="0" cy="2044064"/>
          </a:xfrm>
          <a:custGeom>
            <a:rect l="l" t="t" r="r" b="b"/>
            <a:pathLst>
              <a:path h="2044064">
                <a:moveTo>
                  <a:pt x="0" y="0"/>
                </a:moveTo>
                <a:lnTo>
                  <a:pt x="0" y="2044039"/>
                </a:lnTo>
              </a:path>
            </a:pathLst>
          </a:custGeom>
          <a:ln w="28575">
            <a:solidFill>
              <a:srgbClr val="FFFFFF"/>
            </a:solidFill>
          </a:ln>
        </p:spPr>
        <p:txBody>
          <a:bodyPr wrap="square" lIns="0" tIns="0" rIns="0" bIns="0" rtlCol="0"/>
          <a:lstStyle/>
          <a:p/>
        </p:txBody>
      </p:sp>
      <p:sp>
        <p:nvSpPr>
          <p:cNvPr id="25" name="object 25"/>
          <p:cNvSpPr/>
          <p:nvPr/>
        </p:nvSpPr>
        <p:spPr>
          <a:xfrm>
            <a:off x="5999988" y="4318253"/>
            <a:ext cx="5396865" cy="0"/>
          </a:xfrm>
          <a:custGeom>
            <a:rect l="l" t="t" r="r" b="b"/>
            <a:pathLst>
              <a:path w="5396865">
                <a:moveTo>
                  <a:pt x="0" y="0"/>
                </a:moveTo>
                <a:lnTo>
                  <a:pt x="5396738" y="0"/>
                </a:lnTo>
              </a:path>
            </a:pathLst>
          </a:custGeom>
          <a:ln w="28575">
            <a:solidFill>
              <a:srgbClr val="FFFFFF"/>
            </a:solidFill>
          </a:ln>
        </p:spPr>
        <p:txBody>
          <a:bodyPr wrap="square" lIns="0" tIns="0" rIns="0" bIns="0" rtlCol="0"/>
          <a:lstStyle/>
          <a:p/>
        </p:txBody>
      </p:sp>
      <p:sp>
        <p:nvSpPr>
          <p:cNvPr id="26" name="object 26"/>
          <p:cNvSpPr/>
          <p:nvPr/>
        </p:nvSpPr>
        <p:spPr>
          <a:xfrm>
            <a:off x="5999988" y="4654169"/>
            <a:ext cx="5396865" cy="0"/>
          </a:xfrm>
          <a:custGeom>
            <a:rect l="l" t="t" r="r" b="b"/>
            <a:pathLst>
              <a:path w="5396865">
                <a:moveTo>
                  <a:pt x="0" y="0"/>
                </a:moveTo>
                <a:lnTo>
                  <a:pt x="5396738" y="0"/>
                </a:lnTo>
              </a:path>
            </a:pathLst>
          </a:custGeom>
          <a:ln w="28575">
            <a:solidFill>
              <a:srgbClr val="FFFFFF"/>
            </a:solidFill>
          </a:ln>
        </p:spPr>
        <p:txBody>
          <a:bodyPr wrap="square" lIns="0" tIns="0" rIns="0" bIns="0" rtlCol="0"/>
          <a:lstStyle/>
          <a:p/>
        </p:txBody>
      </p:sp>
      <p:sp>
        <p:nvSpPr>
          <p:cNvPr id="27" name="object 27"/>
          <p:cNvSpPr/>
          <p:nvPr/>
        </p:nvSpPr>
        <p:spPr>
          <a:xfrm>
            <a:off x="5999988" y="4990084"/>
            <a:ext cx="5396865" cy="0"/>
          </a:xfrm>
          <a:custGeom>
            <a:rect l="l" t="t" r="r" b="b"/>
            <a:pathLst>
              <a:path w="5396865">
                <a:moveTo>
                  <a:pt x="0" y="0"/>
                </a:moveTo>
                <a:lnTo>
                  <a:pt x="5396738" y="0"/>
                </a:lnTo>
              </a:path>
            </a:pathLst>
          </a:custGeom>
          <a:ln w="28575">
            <a:solidFill>
              <a:srgbClr val="FFFFFF"/>
            </a:solidFill>
          </a:ln>
        </p:spPr>
        <p:txBody>
          <a:bodyPr wrap="square" lIns="0" tIns="0" rIns="0" bIns="0" rtlCol="0"/>
          <a:lstStyle/>
          <a:p/>
        </p:txBody>
      </p:sp>
      <p:sp>
        <p:nvSpPr>
          <p:cNvPr id="28" name="object 28"/>
          <p:cNvSpPr/>
          <p:nvPr/>
        </p:nvSpPr>
        <p:spPr>
          <a:xfrm>
            <a:off x="5999988" y="5325871"/>
            <a:ext cx="5396865" cy="0"/>
          </a:xfrm>
          <a:custGeom>
            <a:rect l="l" t="t" r="r" b="b"/>
            <a:pathLst>
              <a:path w="5396865">
                <a:moveTo>
                  <a:pt x="0" y="0"/>
                </a:moveTo>
                <a:lnTo>
                  <a:pt x="5396738" y="0"/>
                </a:lnTo>
              </a:path>
            </a:pathLst>
          </a:custGeom>
          <a:ln w="28575">
            <a:solidFill>
              <a:srgbClr val="FFFFFF"/>
            </a:solidFill>
          </a:ln>
        </p:spPr>
        <p:txBody>
          <a:bodyPr wrap="square" lIns="0" tIns="0" rIns="0" bIns="0" rtlCol="0"/>
          <a:lstStyle/>
          <a:p/>
        </p:txBody>
      </p:sp>
      <p:sp>
        <p:nvSpPr>
          <p:cNvPr id="29" name="object 29"/>
          <p:cNvSpPr/>
          <p:nvPr/>
        </p:nvSpPr>
        <p:spPr>
          <a:xfrm>
            <a:off x="5999988" y="5661837"/>
            <a:ext cx="5396865" cy="0"/>
          </a:xfrm>
          <a:custGeom>
            <a:rect l="l" t="t" r="r" b="b"/>
            <a:pathLst>
              <a:path w="5396865">
                <a:moveTo>
                  <a:pt x="0" y="0"/>
                </a:moveTo>
                <a:lnTo>
                  <a:pt x="5396738" y="0"/>
                </a:lnTo>
              </a:path>
            </a:pathLst>
          </a:custGeom>
          <a:ln w="28575">
            <a:solidFill>
              <a:srgbClr val="FFFFFF"/>
            </a:solidFill>
          </a:ln>
        </p:spPr>
        <p:txBody>
          <a:bodyPr wrap="square" lIns="0" tIns="0" rIns="0" bIns="0" rtlCol="0"/>
          <a:lstStyle/>
          <a:p/>
        </p:txBody>
      </p:sp>
      <p:sp>
        <p:nvSpPr>
          <p:cNvPr id="30" name="object 30"/>
          <p:cNvSpPr/>
          <p:nvPr/>
        </p:nvSpPr>
        <p:spPr>
          <a:xfrm>
            <a:off x="5999988" y="5997740"/>
            <a:ext cx="5396865" cy="0"/>
          </a:xfrm>
          <a:custGeom>
            <a:rect l="l" t="t" r="r" b="b"/>
            <a:pathLst>
              <a:path w="5396865">
                <a:moveTo>
                  <a:pt x="0" y="0"/>
                </a:moveTo>
                <a:lnTo>
                  <a:pt x="5396738" y="0"/>
                </a:lnTo>
              </a:path>
            </a:pathLst>
          </a:custGeom>
          <a:ln w="28575">
            <a:solidFill>
              <a:srgbClr val="FFFFFF"/>
            </a:solidFill>
          </a:ln>
        </p:spPr>
        <p:txBody>
          <a:bodyPr wrap="square" lIns="0" tIns="0" rIns="0" bIns="0" rtlCol="0"/>
          <a:lstStyle/>
          <a:p/>
        </p:txBody>
      </p:sp>
      <p:sp>
        <p:nvSpPr>
          <p:cNvPr id="31" name="object 31"/>
          <p:cNvSpPr/>
          <p:nvPr/>
        </p:nvSpPr>
        <p:spPr>
          <a:xfrm flipH="1">
            <a:off x="6014339" y="4303903"/>
            <a:ext cx="0" cy="2044064"/>
          </a:xfrm>
          <a:custGeom>
            <a:rect l="l" t="t" r="r" b="b"/>
            <a:pathLst>
              <a:path h="2044064">
                <a:moveTo>
                  <a:pt x="0" y="0"/>
                </a:moveTo>
                <a:lnTo>
                  <a:pt x="0" y="2044039"/>
                </a:lnTo>
              </a:path>
            </a:pathLst>
          </a:custGeom>
          <a:ln w="28575">
            <a:solidFill>
              <a:srgbClr val="FFFFFF"/>
            </a:solidFill>
          </a:ln>
        </p:spPr>
        <p:txBody>
          <a:bodyPr wrap="square" lIns="0" tIns="0" rIns="0" bIns="0" rtlCol="0"/>
          <a:lstStyle/>
          <a:p/>
        </p:txBody>
      </p:sp>
      <p:sp>
        <p:nvSpPr>
          <p:cNvPr id="32" name="object 32"/>
          <p:cNvSpPr/>
          <p:nvPr/>
        </p:nvSpPr>
        <p:spPr>
          <a:xfrm flipH="1">
            <a:off x="11382375" y="4303903"/>
            <a:ext cx="0" cy="2044064"/>
          </a:xfrm>
          <a:custGeom>
            <a:rect l="l" t="t" r="r" b="b"/>
            <a:pathLst>
              <a:path h="2044064">
                <a:moveTo>
                  <a:pt x="0" y="0"/>
                </a:moveTo>
                <a:lnTo>
                  <a:pt x="0" y="2044039"/>
                </a:lnTo>
              </a:path>
            </a:pathLst>
          </a:custGeom>
          <a:ln w="28575">
            <a:solidFill>
              <a:srgbClr val="FFFFFF"/>
            </a:solidFill>
          </a:ln>
        </p:spPr>
        <p:txBody>
          <a:bodyPr wrap="square" lIns="0" tIns="0" rIns="0" bIns="0" rtlCol="0"/>
          <a:lstStyle/>
          <a:p/>
        </p:txBody>
      </p:sp>
      <p:sp>
        <p:nvSpPr>
          <p:cNvPr id="33" name="object 33"/>
          <p:cNvSpPr/>
          <p:nvPr/>
        </p:nvSpPr>
        <p:spPr>
          <a:xfrm>
            <a:off x="5999988" y="6333655"/>
            <a:ext cx="5396865" cy="0"/>
          </a:xfrm>
          <a:custGeom>
            <a:rect l="l" t="t" r="r" b="b"/>
            <a:pathLst>
              <a:path w="5396865">
                <a:moveTo>
                  <a:pt x="0" y="0"/>
                </a:moveTo>
                <a:lnTo>
                  <a:pt x="5396738" y="0"/>
                </a:lnTo>
              </a:path>
            </a:pathLst>
          </a:custGeom>
          <a:ln w="28575">
            <a:solidFill>
              <a:srgbClr val="FFFFFF"/>
            </a:solidFill>
          </a:ln>
        </p:spPr>
        <p:txBody>
          <a:bodyPr wrap="square" lIns="0" tIns="0" rIns="0" bIns="0" rtlCol="0"/>
          <a:lstStyle/>
          <a:p/>
        </p:txBody>
      </p:sp>
      <p:graphicFrame>
        <p:nvGraphicFramePr>
          <p:cNvPr id="34" name="object 34"/>
          <p:cNvGraphicFramePr>
            <a:graphicFrameLocks noGrp="1"/>
          </p:cNvGraphicFramePr>
          <p:nvPr/>
        </p:nvGraphicFramePr>
        <p:xfrm>
          <a:off x="6259576" y="3546020"/>
          <a:ext cx="4913630" cy="568960"/>
        </p:xfrm>
        <a:graphic>
          <a:graphicData uri="http://schemas.openxmlformats.org/drawingml/2006/table">
            <a:tbl>
              <a:tblPr firstRow="1" bandRow="1">
                <a:tableStyleId>{2D5ABB26-0587-4C30-8999-92F81FD0307C}</a:tableStyleId>
              </a:tblPr>
              <a:tblGrid>
                <a:gridCol w="1634489"/>
                <a:gridCol w="1615439"/>
                <a:gridCol w="711835"/>
                <a:gridCol w="951864"/>
              </a:tblGrid>
              <a:tr h="313452">
                <a:tc>
                  <a:txBody>
                    <a:bodyPr vert="horz" wrap="square"/>
                    <a:lstStyle/>
                    <a:p>
                      <a:pPr marL="298450">
                        <a:lnSpc>
                          <a:spcPct val="100000"/>
                        </a:lnSpc>
                        <a:spcBef>
                          <a:spcPts val="335"/>
                        </a:spcBef>
                      </a:pPr>
                      <a:r>
                        <a:rPr sz="1400" b="1" u="sng" spc="-5">
                          <a:solidFill>
                            <a:srgbClr val="B1D234"/>
                          </a:solidFill>
                          <a:uFill>
                            <a:solidFill>
                              <a:srgbClr val="B1D234"/>
                            </a:solidFill>
                          </a:uFill>
                          <a:latin typeface="Arial"/>
                          <a:cs typeface="Arial"/>
                        </a:rPr>
                        <a:t>30</a:t>
                      </a:r>
                      <a:r>
                        <a:rPr sz="1400" b="1" u="sng">
                          <a:solidFill>
                            <a:srgbClr val="B1D234"/>
                          </a:solidFill>
                          <a:uFill>
                            <a:solidFill>
                              <a:srgbClr val="B1D234"/>
                            </a:solidFill>
                          </a:uFill>
                          <a:latin typeface="微软雅黑"/>
                          <a:cs typeface="微软雅黑"/>
                        </a:rPr>
                        <a:t>岁及以下</a:t>
                      </a:r>
                      <a:endParaRPr sz="1400">
                        <a:latin typeface="微软雅黑"/>
                        <a:cs typeface="微软雅黑"/>
                      </a:endParaRPr>
                    </a:p>
                  </a:txBody>
                  <a:tcPr marL="0" marR="0" marT="42545" marB="0"/>
                </a:tc>
                <a:tc>
                  <a:txBody>
                    <a:bodyPr vert="horz" wrap="square"/>
                    <a:lstStyle/>
                    <a:p>
                      <a:pPr marL="751840">
                        <a:lnSpc>
                          <a:spcPct val="100000"/>
                        </a:lnSpc>
                        <a:spcBef>
                          <a:spcPts val="335"/>
                        </a:spcBef>
                      </a:pPr>
                      <a:r>
                        <a:rPr sz="1400" b="1" u="sng" spc="-5">
                          <a:solidFill>
                            <a:srgbClr val="8AC53E"/>
                          </a:solidFill>
                          <a:uFill>
                            <a:solidFill>
                              <a:srgbClr val="8AC53E"/>
                            </a:solidFill>
                          </a:uFill>
                          <a:latin typeface="Arial"/>
                          <a:cs typeface="Arial"/>
                        </a:rPr>
                        <a:t>30</a:t>
                      </a:r>
                      <a:r>
                        <a:rPr sz="1400" b="1" u="sng">
                          <a:solidFill>
                            <a:srgbClr val="8AC53E"/>
                          </a:solidFill>
                          <a:uFill>
                            <a:solidFill>
                              <a:srgbClr val="8AC53E"/>
                            </a:solidFill>
                          </a:uFill>
                          <a:latin typeface="微软雅黑"/>
                          <a:cs typeface="微软雅黑"/>
                        </a:rPr>
                        <a:t>岁</a:t>
                      </a:r>
                      <a:r>
                        <a:rPr sz="1400" b="1" u="sng">
                          <a:solidFill>
                            <a:srgbClr val="8AC53E"/>
                          </a:solidFill>
                          <a:uFill>
                            <a:solidFill>
                              <a:srgbClr val="8AC53E"/>
                            </a:solidFill>
                          </a:uFill>
                          <a:latin typeface="Arial"/>
                          <a:cs typeface="Arial"/>
                        </a:rPr>
                        <a:t>-</a:t>
                      </a:r>
                      <a:r>
                        <a:rPr sz="1400" b="1" u="sng" spc="-90">
                          <a:solidFill>
                            <a:srgbClr val="8AC53E"/>
                          </a:solidFill>
                          <a:uFill>
                            <a:solidFill>
                              <a:srgbClr val="8AC53E"/>
                            </a:solidFill>
                          </a:uFill>
                          <a:latin typeface="Arial"/>
                          <a:cs typeface="Arial"/>
                        </a:rPr>
                        <a:t> </a:t>
                      </a:r>
                      <a:r>
                        <a:rPr sz="1400" b="1" u="sng" spc="-5">
                          <a:solidFill>
                            <a:srgbClr val="8AC53E"/>
                          </a:solidFill>
                          <a:uFill>
                            <a:solidFill>
                              <a:srgbClr val="8AC53E"/>
                            </a:solidFill>
                          </a:uFill>
                          <a:latin typeface="Arial"/>
                          <a:cs typeface="Arial"/>
                        </a:rPr>
                        <a:t>40</a:t>
                      </a:r>
                      <a:r>
                        <a:rPr sz="1400" b="1" u="sng">
                          <a:solidFill>
                            <a:srgbClr val="8AC53E"/>
                          </a:solidFill>
                          <a:uFill>
                            <a:solidFill>
                              <a:srgbClr val="8AC53E"/>
                            </a:solidFill>
                          </a:uFill>
                          <a:latin typeface="微软雅黑"/>
                          <a:cs typeface="微软雅黑"/>
                        </a:rPr>
                        <a:t>岁</a:t>
                      </a:r>
                      <a:endParaRPr sz="1400">
                        <a:latin typeface="微软雅黑"/>
                        <a:cs typeface="微软雅黑"/>
                      </a:endParaRPr>
                    </a:p>
                  </a:txBody>
                  <a:tcPr marL="0" marR="0" marT="42545" marB="0"/>
                </a:tc>
                <a:tc>
                  <a:txBody>
                    <a:bodyPr vert="horz" wrap="square"/>
                    <a:lstStyle/>
                    <a:p>
                      <a:pPr>
                        <a:lnSpc>
                          <a:spcPct val="100000"/>
                        </a:lnSpc>
                      </a:pPr>
                      <a:endParaRPr sz="1100">
                        <a:latin typeface="Times New Roman"/>
                        <a:cs typeface="Times New Roman"/>
                      </a:endParaRPr>
                    </a:p>
                  </a:txBody>
                  <a:tcPr marL="0" marR="0" marT="0" marB="0"/>
                </a:tc>
                <a:tc>
                  <a:txBody>
                    <a:bodyPr vert="horz" wrap="square"/>
                    <a:lstStyle/>
                    <a:p>
                      <a:pPr marR="24130" algn="r">
                        <a:lnSpc>
                          <a:spcPct val="100000"/>
                        </a:lnSpc>
                        <a:spcBef>
                          <a:spcPts val="335"/>
                        </a:spcBef>
                      </a:pPr>
                      <a:r>
                        <a:rPr sz="1400" b="1" u="sng" spc="-5">
                          <a:solidFill>
                            <a:srgbClr val="64AE45"/>
                          </a:solidFill>
                          <a:uFill>
                            <a:solidFill>
                              <a:srgbClr val="64AE45"/>
                            </a:solidFill>
                          </a:uFill>
                          <a:latin typeface="Arial"/>
                          <a:cs typeface="Arial"/>
                        </a:rPr>
                        <a:t>40</a:t>
                      </a:r>
                      <a:r>
                        <a:rPr sz="1400" b="1" u="sng">
                          <a:solidFill>
                            <a:srgbClr val="64AE45"/>
                          </a:solidFill>
                          <a:uFill>
                            <a:solidFill>
                              <a:srgbClr val="64AE45"/>
                            </a:solidFill>
                          </a:uFill>
                          <a:latin typeface="微软雅黑"/>
                          <a:cs typeface="微软雅黑"/>
                        </a:rPr>
                        <a:t>岁以上</a:t>
                      </a:r>
                      <a:endParaRPr sz="1400">
                        <a:latin typeface="微软雅黑"/>
                        <a:cs typeface="微软雅黑"/>
                      </a:endParaRPr>
                    </a:p>
                  </a:txBody>
                  <a:tcPr marL="0" marR="0" marT="42545" marB="0"/>
                </a:tc>
              </a:tr>
              <a:tr h="255121">
                <a:tc>
                  <a:txBody>
                    <a:bodyPr vert="horz" wrap="square"/>
                    <a:lstStyle/>
                    <a:p>
                      <a:pPr marL="31750">
                        <a:lnSpc>
                          <a:spcPct val="100000"/>
                        </a:lnSpc>
                        <a:spcBef>
                          <a:spcPts val="430"/>
                        </a:spcBef>
                        <a:tabLst>
                          <a:tab pos="836294"/>
                        </a:tabLst>
                      </a:pPr>
                      <a:r>
                        <a:rPr sz="1050" b="1" spc="-5">
                          <a:solidFill>
                            <a:srgbClr val="585858"/>
                          </a:solidFill>
                          <a:latin typeface="微软雅黑"/>
                          <a:cs typeface="微软雅黑"/>
                        </a:rPr>
                        <a:t>18-25</a:t>
                      </a:r>
                      <a:r>
                        <a:rPr sz="1050" b="1" spc="5">
                          <a:solidFill>
                            <a:srgbClr val="585858"/>
                          </a:solidFill>
                          <a:latin typeface="微软雅黑"/>
                          <a:cs typeface="微软雅黑"/>
                        </a:rPr>
                        <a:t>岁	</a:t>
                      </a:r>
                      <a:r>
                        <a:rPr sz="1050" b="1" spc="-5">
                          <a:solidFill>
                            <a:srgbClr val="585858"/>
                          </a:solidFill>
                          <a:latin typeface="微软雅黑"/>
                          <a:cs typeface="微软雅黑"/>
                        </a:rPr>
                        <a:t>26-30</a:t>
                      </a:r>
                      <a:r>
                        <a:rPr sz="1050" b="1" spc="5">
                          <a:solidFill>
                            <a:srgbClr val="585858"/>
                          </a:solidFill>
                          <a:latin typeface="微软雅黑"/>
                          <a:cs typeface="微软雅黑"/>
                        </a:rPr>
                        <a:t>岁</a:t>
                      </a:r>
                      <a:endParaRPr sz="1050">
                        <a:latin typeface="微软雅黑"/>
                        <a:cs typeface="微软雅黑"/>
                      </a:endParaRPr>
                    </a:p>
                  </a:txBody>
                  <a:tcPr marL="0" marR="0" marT="54610" marB="0"/>
                </a:tc>
                <a:tc>
                  <a:txBody>
                    <a:bodyPr vert="horz" wrap="square"/>
                    <a:lstStyle/>
                    <a:p>
                      <a:pPr marL="276225">
                        <a:lnSpc>
                          <a:spcPct val="100000"/>
                        </a:lnSpc>
                        <a:spcBef>
                          <a:spcPts val="430"/>
                        </a:spcBef>
                      </a:pPr>
                      <a:r>
                        <a:rPr sz="1050" b="1" spc="-5">
                          <a:solidFill>
                            <a:srgbClr val="585858"/>
                          </a:solidFill>
                          <a:latin typeface="微软雅黑"/>
                          <a:cs typeface="微软雅黑"/>
                        </a:rPr>
                        <a:t>31-35</a:t>
                      </a:r>
                      <a:r>
                        <a:rPr sz="1050" b="1" spc="5">
                          <a:solidFill>
                            <a:srgbClr val="585858"/>
                          </a:solidFill>
                          <a:latin typeface="微软雅黑"/>
                          <a:cs typeface="微软雅黑"/>
                        </a:rPr>
                        <a:t>岁</a:t>
                      </a:r>
                      <a:endParaRPr sz="1050">
                        <a:latin typeface="微软雅黑"/>
                        <a:cs typeface="微软雅黑"/>
                      </a:endParaRPr>
                    </a:p>
                  </a:txBody>
                  <a:tcPr marL="0" marR="0" marT="54610" marB="0"/>
                </a:tc>
                <a:tc>
                  <a:txBody>
                    <a:bodyPr vert="horz" wrap="square"/>
                    <a:lstStyle/>
                    <a:p>
                      <a:pPr marL="3175">
                        <a:lnSpc>
                          <a:spcPct val="100000"/>
                        </a:lnSpc>
                        <a:spcBef>
                          <a:spcPts val="430"/>
                        </a:spcBef>
                      </a:pPr>
                      <a:r>
                        <a:rPr sz="1050" b="1" spc="-5">
                          <a:solidFill>
                            <a:srgbClr val="585858"/>
                          </a:solidFill>
                          <a:latin typeface="微软雅黑"/>
                          <a:cs typeface="微软雅黑"/>
                        </a:rPr>
                        <a:t>36-40</a:t>
                      </a:r>
                      <a:r>
                        <a:rPr sz="1050" b="1" spc="5">
                          <a:solidFill>
                            <a:srgbClr val="585858"/>
                          </a:solidFill>
                          <a:latin typeface="微软雅黑"/>
                          <a:cs typeface="微软雅黑"/>
                        </a:rPr>
                        <a:t>岁</a:t>
                      </a:r>
                      <a:endParaRPr sz="1050">
                        <a:latin typeface="微软雅黑"/>
                        <a:cs typeface="微软雅黑"/>
                      </a:endParaRPr>
                    </a:p>
                  </a:txBody>
                  <a:tcPr marL="0" marR="0" marT="54610" marB="0"/>
                </a:tc>
                <a:tc>
                  <a:txBody>
                    <a:bodyPr vert="horz" wrap="square"/>
                    <a:lstStyle/>
                    <a:p>
                      <a:pPr marR="57150" algn="r">
                        <a:lnSpc>
                          <a:spcPct val="100000"/>
                        </a:lnSpc>
                        <a:spcBef>
                          <a:spcPts val="430"/>
                        </a:spcBef>
                      </a:pPr>
                      <a:r>
                        <a:rPr sz="1050" b="1" spc="-5">
                          <a:solidFill>
                            <a:srgbClr val="585858"/>
                          </a:solidFill>
                          <a:latin typeface="微软雅黑"/>
                          <a:cs typeface="微软雅黑"/>
                        </a:rPr>
                        <a:t>41-45</a:t>
                      </a:r>
                      <a:r>
                        <a:rPr sz="1050" b="1">
                          <a:solidFill>
                            <a:srgbClr val="585858"/>
                          </a:solidFill>
                          <a:latin typeface="微软雅黑"/>
                          <a:cs typeface="微软雅黑"/>
                        </a:rPr>
                        <a:t>岁</a:t>
                      </a:r>
                      <a:endParaRPr sz="1050">
                        <a:latin typeface="微软雅黑"/>
                        <a:cs typeface="微软雅黑"/>
                      </a:endParaRPr>
                    </a:p>
                  </a:txBody>
                  <a:tcPr marL="0" marR="0" marT="54610" marB="0"/>
                </a:tc>
              </a:tr>
            </a:tbl>
          </a:graphicData>
        </a:graphic>
      </p:graphicFrame>
      <p:sp>
        <p:nvSpPr>
          <p:cNvPr id="35" name="object 35"/>
          <p:cNvSpPr txBox="1"/>
          <p:nvPr/>
        </p:nvSpPr>
        <p:spPr>
          <a:xfrm>
            <a:off x="6354826" y="4398390"/>
            <a:ext cx="393700" cy="186690"/>
          </a:xfrm>
          <a:prstGeom prst="rect">
            <a:avLst/>
          </a:prstGeom>
        </p:spPr>
        <p:txBody>
          <a:bodyPr vert="horz" wrap="square" lIns="0" tIns="13335" rIns="0" bIns="0" rtlCol="0">
            <a:spAutoFit/>
          </a:bodyPr>
          <a:lstStyle/>
          <a:p>
            <a:pPr marL="12700">
              <a:lnSpc>
                <a:spcPct val="100000"/>
              </a:lnSpc>
              <a:spcBef>
                <a:spcPts val="105"/>
              </a:spcBef>
            </a:pPr>
            <a:r>
              <a:rPr sz="1050" b="1" spc="-5">
                <a:solidFill>
                  <a:srgbClr val="FFFFFF"/>
                </a:solidFill>
                <a:latin typeface="微软雅黑"/>
                <a:cs typeface="微软雅黑"/>
              </a:rPr>
              <a:t>109</a:t>
            </a:r>
            <a:r>
              <a:rPr sz="1050" b="1">
                <a:solidFill>
                  <a:srgbClr val="FFFFFF"/>
                </a:solidFill>
                <a:latin typeface="微软雅黑"/>
                <a:cs typeface="微软雅黑"/>
              </a:rPr>
              <a:t>.2</a:t>
            </a:r>
            <a:endParaRPr sz="1050">
              <a:latin typeface="微软雅黑"/>
              <a:cs typeface="微软雅黑"/>
            </a:endParaRPr>
          </a:p>
        </p:txBody>
      </p:sp>
      <p:sp>
        <p:nvSpPr>
          <p:cNvPr id="36" name="object 36"/>
          <p:cNvSpPr txBox="1"/>
          <p:nvPr/>
        </p:nvSpPr>
        <p:spPr>
          <a:xfrm>
            <a:off x="7428738" y="4398390"/>
            <a:ext cx="393700" cy="186690"/>
          </a:xfrm>
          <a:prstGeom prst="rect">
            <a:avLst/>
          </a:prstGeom>
        </p:spPr>
        <p:txBody>
          <a:bodyPr vert="horz" wrap="square" lIns="0" tIns="13335" rIns="0" bIns="0" rtlCol="0">
            <a:spAutoFit/>
          </a:bodyPr>
          <a:lstStyle/>
          <a:p>
            <a:pPr marL="12700">
              <a:lnSpc>
                <a:spcPct val="100000"/>
              </a:lnSpc>
              <a:spcBef>
                <a:spcPts val="105"/>
              </a:spcBef>
            </a:pPr>
            <a:r>
              <a:rPr sz="1050" b="1" spc="-5">
                <a:solidFill>
                  <a:srgbClr val="FFFFFF"/>
                </a:solidFill>
                <a:latin typeface="微软雅黑"/>
                <a:cs typeface="微软雅黑"/>
              </a:rPr>
              <a:t>119</a:t>
            </a:r>
            <a:r>
              <a:rPr sz="1050" b="1">
                <a:solidFill>
                  <a:srgbClr val="FFFFFF"/>
                </a:solidFill>
                <a:latin typeface="微软雅黑"/>
                <a:cs typeface="微软雅黑"/>
              </a:rPr>
              <a:t>.9</a:t>
            </a:r>
            <a:endParaRPr sz="1050">
              <a:latin typeface="微软雅黑"/>
              <a:cs typeface="微软雅黑"/>
            </a:endParaRPr>
          </a:p>
        </p:txBody>
      </p:sp>
      <p:sp>
        <p:nvSpPr>
          <p:cNvPr id="37" name="object 37"/>
          <p:cNvSpPr txBox="1"/>
          <p:nvPr/>
        </p:nvSpPr>
        <p:spPr>
          <a:xfrm>
            <a:off x="8502522" y="4734305"/>
            <a:ext cx="393700" cy="186690"/>
          </a:xfrm>
          <a:prstGeom prst="rect">
            <a:avLst/>
          </a:prstGeom>
        </p:spPr>
        <p:txBody>
          <a:bodyPr vert="horz" wrap="square" lIns="0" tIns="13335" rIns="0" bIns="0" rtlCol="0">
            <a:spAutoFit/>
          </a:bodyPr>
          <a:lstStyle/>
          <a:p>
            <a:pPr marL="12700">
              <a:lnSpc>
                <a:spcPct val="100000"/>
              </a:lnSpc>
              <a:spcBef>
                <a:spcPts val="105"/>
              </a:spcBef>
            </a:pPr>
            <a:r>
              <a:rPr sz="1050" b="1" spc="-5">
                <a:solidFill>
                  <a:srgbClr val="FFFFFF"/>
                </a:solidFill>
                <a:latin typeface="微软雅黑"/>
                <a:cs typeface="微软雅黑"/>
              </a:rPr>
              <a:t>125</a:t>
            </a:r>
            <a:r>
              <a:rPr sz="1050" b="1">
                <a:solidFill>
                  <a:srgbClr val="FFFFFF"/>
                </a:solidFill>
                <a:latin typeface="微软雅黑"/>
                <a:cs typeface="微软雅黑"/>
              </a:rPr>
              <a:t>.3</a:t>
            </a:r>
            <a:endParaRPr sz="1050">
              <a:latin typeface="微软雅黑"/>
              <a:cs typeface="微软雅黑"/>
            </a:endParaRPr>
          </a:p>
        </p:txBody>
      </p:sp>
      <p:sp>
        <p:nvSpPr>
          <p:cNvPr id="38" name="object 38"/>
          <p:cNvSpPr txBox="1"/>
          <p:nvPr/>
        </p:nvSpPr>
        <p:spPr>
          <a:xfrm>
            <a:off x="9576307" y="4734305"/>
            <a:ext cx="393700" cy="186690"/>
          </a:xfrm>
          <a:prstGeom prst="rect">
            <a:avLst/>
          </a:prstGeom>
        </p:spPr>
        <p:txBody>
          <a:bodyPr vert="horz" wrap="square" lIns="0" tIns="13335" rIns="0" bIns="0" rtlCol="0">
            <a:spAutoFit/>
          </a:bodyPr>
          <a:lstStyle/>
          <a:p>
            <a:pPr marL="12700">
              <a:lnSpc>
                <a:spcPct val="100000"/>
              </a:lnSpc>
              <a:spcBef>
                <a:spcPts val="105"/>
              </a:spcBef>
            </a:pPr>
            <a:r>
              <a:rPr sz="1050" b="1" spc="-5">
                <a:solidFill>
                  <a:srgbClr val="FFFFFF"/>
                </a:solidFill>
                <a:latin typeface="微软雅黑"/>
                <a:cs typeface="微软雅黑"/>
              </a:rPr>
              <a:t>115</a:t>
            </a:r>
            <a:r>
              <a:rPr sz="1050" b="1">
                <a:solidFill>
                  <a:srgbClr val="FFFFFF"/>
                </a:solidFill>
                <a:latin typeface="微软雅黑"/>
                <a:cs typeface="微软雅黑"/>
              </a:rPr>
              <a:t>.5</a:t>
            </a:r>
            <a:endParaRPr sz="1050">
              <a:latin typeface="微软雅黑"/>
              <a:cs typeface="微软雅黑"/>
            </a:endParaRPr>
          </a:p>
        </p:txBody>
      </p:sp>
      <p:sp>
        <p:nvSpPr>
          <p:cNvPr id="39" name="object 39"/>
          <p:cNvSpPr txBox="1"/>
          <p:nvPr/>
        </p:nvSpPr>
        <p:spPr>
          <a:xfrm>
            <a:off x="10650093" y="4734305"/>
            <a:ext cx="393700" cy="186690"/>
          </a:xfrm>
          <a:prstGeom prst="rect">
            <a:avLst/>
          </a:prstGeom>
        </p:spPr>
        <p:txBody>
          <a:bodyPr vert="horz" wrap="square" lIns="0" tIns="13335" rIns="0" bIns="0" rtlCol="0">
            <a:spAutoFit/>
          </a:bodyPr>
          <a:lstStyle/>
          <a:p>
            <a:pPr marL="12700">
              <a:lnSpc>
                <a:spcPct val="100000"/>
              </a:lnSpc>
              <a:spcBef>
                <a:spcPts val="105"/>
              </a:spcBef>
            </a:pPr>
            <a:r>
              <a:rPr sz="1050" b="1" spc="-5">
                <a:solidFill>
                  <a:srgbClr val="FFFFFF"/>
                </a:solidFill>
                <a:latin typeface="微软雅黑"/>
                <a:cs typeface="微软雅黑"/>
              </a:rPr>
              <a:t>125</a:t>
            </a:r>
            <a:r>
              <a:rPr sz="1050" b="1">
                <a:solidFill>
                  <a:srgbClr val="FFFFFF"/>
                </a:solidFill>
                <a:latin typeface="微软雅黑"/>
                <a:cs typeface="微软雅黑"/>
              </a:rPr>
              <a:t>.9</a:t>
            </a:r>
            <a:endParaRPr sz="1050">
              <a:latin typeface="微软雅黑"/>
              <a:cs typeface="微软雅黑"/>
            </a:endParaRPr>
          </a:p>
        </p:txBody>
      </p:sp>
      <p:sp>
        <p:nvSpPr>
          <p:cNvPr id="40" name="object 40"/>
          <p:cNvSpPr txBox="1"/>
          <p:nvPr/>
        </p:nvSpPr>
        <p:spPr>
          <a:xfrm>
            <a:off x="6354826" y="5070094"/>
            <a:ext cx="393700" cy="186690"/>
          </a:xfrm>
          <a:prstGeom prst="rect">
            <a:avLst/>
          </a:prstGeom>
        </p:spPr>
        <p:txBody>
          <a:bodyPr vert="horz" wrap="square" lIns="0" tIns="13335" rIns="0" bIns="0" rtlCol="0">
            <a:spAutoFit/>
          </a:bodyPr>
          <a:lstStyle/>
          <a:p>
            <a:pPr marL="12700">
              <a:lnSpc>
                <a:spcPct val="100000"/>
              </a:lnSpc>
              <a:spcBef>
                <a:spcPts val="105"/>
              </a:spcBef>
            </a:pPr>
            <a:r>
              <a:rPr sz="1050" b="1" spc="-5">
                <a:solidFill>
                  <a:srgbClr val="FFFFFF"/>
                </a:solidFill>
                <a:latin typeface="微软雅黑"/>
                <a:cs typeface="微软雅黑"/>
              </a:rPr>
              <a:t>107</a:t>
            </a:r>
            <a:r>
              <a:rPr sz="1050" b="1">
                <a:solidFill>
                  <a:srgbClr val="FFFFFF"/>
                </a:solidFill>
                <a:latin typeface="微软雅黑"/>
                <a:cs typeface="微软雅黑"/>
              </a:rPr>
              <a:t>.9</a:t>
            </a:r>
            <a:endParaRPr sz="1050">
              <a:latin typeface="微软雅黑"/>
              <a:cs typeface="微软雅黑"/>
            </a:endParaRPr>
          </a:p>
        </p:txBody>
      </p:sp>
      <p:sp>
        <p:nvSpPr>
          <p:cNvPr id="41" name="object 41"/>
          <p:cNvSpPr txBox="1"/>
          <p:nvPr/>
        </p:nvSpPr>
        <p:spPr>
          <a:xfrm>
            <a:off x="7428738" y="5070094"/>
            <a:ext cx="393700" cy="186690"/>
          </a:xfrm>
          <a:prstGeom prst="rect">
            <a:avLst/>
          </a:prstGeom>
        </p:spPr>
        <p:txBody>
          <a:bodyPr vert="horz" wrap="square" lIns="0" tIns="13335" rIns="0" bIns="0" rtlCol="0">
            <a:spAutoFit/>
          </a:bodyPr>
          <a:lstStyle/>
          <a:p>
            <a:pPr marL="12700">
              <a:lnSpc>
                <a:spcPct val="100000"/>
              </a:lnSpc>
              <a:spcBef>
                <a:spcPts val="105"/>
              </a:spcBef>
            </a:pPr>
            <a:r>
              <a:rPr sz="1050" b="1" spc="-5">
                <a:solidFill>
                  <a:srgbClr val="FFFFFF"/>
                </a:solidFill>
                <a:latin typeface="微软雅黑"/>
                <a:cs typeface="微软雅黑"/>
              </a:rPr>
              <a:t>118</a:t>
            </a:r>
            <a:r>
              <a:rPr sz="1050" b="1">
                <a:solidFill>
                  <a:srgbClr val="FFFFFF"/>
                </a:solidFill>
                <a:latin typeface="微软雅黑"/>
                <a:cs typeface="微软雅黑"/>
              </a:rPr>
              <a:t>.3</a:t>
            </a:r>
            <a:endParaRPr sz="1050">
              <a:latin typeface="微软雅黑"/>
              <a:cs typeface="微软雅黑"/>
            </a:endParaRPr>
          </a:p>
        </p:txBody>
      </p:sp>
      <p:sp>
        <p:nvSpPr>
          <p:cNvPr id="42" name="object 42"/>
          <p:cNvSpPr txBox="1"/>
          <p:nvPr/>
        </p:nvSpPr>
        <p:spPr>
          <a:xfrm>
            <a:off x="8502522" y="5406390"/>
            <a:ext cx="393700" cy="186690"/>
          </a:xfrm>
          <a:prstGeom prst="rect">
            <a:avLst/>
          </a:prstGeom>
        </p:spPr>
        <p:txBody>
          <a:bodyPr vert="horz" wrap="square" lIns="0" tIns="13335" rIns="0" bIns="0" rtlCol="0">
            <a:spAutoFit/>
          </a:bodyPr>
          <a:lstStyle/>
          <a:p>
            <a:pPr marL="12700">
              <a:lnSpc>
                <a:spcPct val="100000"/>
              </a:lnSpc>
              <a:spcBef>
                <a:spcPts val="105"/>
              </a:spcBef>
            </a:pPr>
            <a:r>
              <a:rPr sz="1050" b="1" spc="-5">
                <a:solidFill>
                  <a:srgbClr val="FFFFFF"/>
                </a:solidFill>
                <a:latin typeface="微软雅黑"/>
                <a:cs typeface="微软雅黑"/>
              </a:rPr>
              <a:t>126</a:t>
            </a:r>
            <a:r>
              <a:rPr sz="1050" b="1">
                <a:solidFill>
                  <a:srgbClr val="FFFFFF"/>
                </a:solidFill>
                <a:latin typeface="微软雅黑"/>
                <a:cs typeface="微软雅黑"/>
              </a:rPr>
              <a:t>.1</a:t>
            </a:r>
            <a:endParaRPr sz="1050">
              <a:latin typeface="微软雅黑"/>
              <a:cs typeface="微软雅黑"/>
            </a:endParaRPr>
          </a:p>
        </p:txBody>
      </p:sp>
      <p:sp>
        <p:nvSpPr>
          <p:cNvPr id="43" name="object 43"/>
          <p:cNvSpPr txBox="1"/>
          <p:nvPr/>
        </p:nvSpPr>
        <p:spPr>
          <a:xfrm>
            <a:off x="7428738" y="5742228"/>
            <a:ext cx="393700" cy="186690"/>
          </a:xfrm>
          <a:prstGeom prst="rect">
            <a:avLst/>
          </a:prstGeom>
        </p:spPr>
        <p:txBody>
          <a:bodyPr vert="horz" wrap="square" lIns="0" tIns="13335" rIns="0" bIns="0" rtlCol="0">
            <a:spAutoFit/>
          </a:bodyPr>
          <a:lstStyle/>
          <a:p>
            <a:pPr marL="12700">
              <a:lnSpc>
                <a:spcPct val="100000"/>
              </a:lnSpc>
              <a:spcBef>
                <a:spcPts val="105"/>
              </a:spcBef>
            </a:pPr>
            <a:r>
              <a:rPr sz="1050" b="1" spc="-5">
                <a:solidFill>
                  <a:srgbClr val="FFFFFF"/>
                </a:solidFill>
                <a:latin typeface="微软雅黑"/>
                <a:cs typeface="微软雅黑"/>
              </a:rPr>
              <a:t>111</a:t>
            </a:r>
            <a:r>
              <a:rPr sz="1050" b="1">
                <a:solidFill>
                  <a:srgbClr val="FFFFFF"/>
                </a:solidFill>
                <a:latin typeface="微软雅黑"/>
                <a:cs typeface="微软雅黑"/>
              </a:rPr>
              <a:t>.8</a:t>
            </a:r>
            <a:endParaRPr sz="1050">
              <a:latin typeface="微软雅黑"/>
              <a:cs typeface="微软雅黑"/>
            </a:endParaRPr>
          </a:p>
        </p:txBody>
      </p:sp>
      <p:sp>
        <p:nvSpPr>
          <p:cNvPr id="44" name="object 44"/>
          <p:cNvSpPr txBox="1"/>
          <p:nvPr/>
        </p:nvSpPr>
        <p:spPr>
          <a:xfrm>
            <a:off x="8502522" y="5742228"/>
            <a:ext cx="393700" cy="186690"/>
          </a:xfrm>
          <a:prstGeom prst="rect">
            <a:avLst/>
          </a:prstGeom>
        </p:spPr>
        <p:txBody>
          <a:bodyPr vert="horz" wrap="square" lIns="0" tIns="13335" rIns="0" bIns="0" rtlCol="0">
            <a:spAutoFit/>
          </a:bodyPr>
          <a:lstStyle/>
          <a:p>
            <a:pPr marL="12700">
              <a:lnSpc>
                <a:spcPct val="100000"/>
              </a:lnSpc>
              <a:spcBef>
                <a:spcPts val="105"/>
              </a:spcBef>
            </a:pPr>
            <a:r>
              <a:rPr sz="1050" b="1" spc="-5">
                <a:solidFill>
                  <a:srgbClr val="FFFFFF"/>
                </a:solidFill>
                <a:latin typeface="微软雅黑"/>
                <a:cs typeface="微软雅黑"/>
              </a:rPr>
              <a:t>117</a:t>
            </a:r>
            <a:r>
              <a:rPr sz="1050" b="1">
                <a:solidFill>
                  <a:srgbClr val="FFFFFF"/>
                </a:solidFill>
                <a:latin typeface="微软雅黑"/>
                <a:cs typeface="微软雅黑"/>
              </a:rPr>
              <a:t>.0</a:t>
            </a:r>
            <a:endParaRPr sz="1050">
              <a:latin typeface="微软雅黑"/>
              <a:cs typeface="微软雅黑"/>
            </a:endParaRPr>
          </a:p>
        </p:txBody>
      </p:sp>
      <p:sp>
        <p:nvSpPr>
          <p:cNvPr id="45" name="object 45"/>
          <p:cNvSpPr txBox="1"/>
          <p:nvPr/>
        </p:nvSpPr>
        <p:spPr>
          <a:xfrm>
            <a:off x="9576307" y="5742228"/>
            <a:ext cx="393700" cy="186690"/>
          </a:xfrm>
          <a:prstGeom prst="rect">
            <a:avLst/>
          </a:prstGeom>
        </p:spPr>
        <p:txBody>
          <a:bodyPr vert="horz" wrap="square" lIns="0" tIns="13335" rIns="0" bIns="0" rtlCol="0">
            <a:spAutoFit/>
          </a:bodyPr>
          <a:lstStyle/>
          <a:p>
            <a:pPr marL="12700">
              <a:lnSpc>
                <a:spcPct val="100000"/>
              </a:lnSpc>
              <a:spcBef>
                <a:spcPts val="105"/>
              </a:spcBef>
            </a:pPr>
            <a:r>
              <a:rPr sz="1050" b="1" spc="-5">
                <a:solidFill>
                  <a:srgbClr val="FFFFFF"/>
                </a:solidFill>
                <a:latin typeface="微软雅黑"/>
                <a:cs typeface="微软雅黑"/>
              </a:rPr>
              <a:t>113</a:t>
            </a:r>
            <a:r>
              <a:rPr sz="1050" b="1">
                <a:solidFill>
                  <a:srgbClr val="FFFFFF"/>
                </a:solidFill>
                <a:latin typeface="微软雅黑"/>
                <a:cs typeface="微软雅黑"/>
              </a:rPr>
              <a:t>.9</a:t>
            </a:r>
            <a:endParaRPr sz="1050">
              <a:latin typeface="微软雅黑"/>
              <a:cs typeface="微软雅黑"/>
            </a:endParaRPr>
          </a:p>
        </p:txBody>
      </p:sp>
      <p:sp>
        <p:nvSpPr>
          <p:cNvPr id="46" name="object 46"/>
          <p:cNvSpPr txBox="1"/>
          <p:nvPr/>
        </p:nvSpPr>
        <p:spPr>
          <a:xfrm>
            <a:off x="7428738" y="6078118"/>
            <a:ext cx="393700" cy="186690"/>
          </a:xfrm>
          <a:prstGeom prst="rect">
            <a:avLst/>
          </a:prstGeom>
        </p:spPr>
        <p:txBody>
          <a:bodyPr vert="horz" wrap="square" lIns="0" tIns="13335" rIns="0" bIns="0" rtlCol="0">
            <a:spAutoFit/>
          </a:bodyPr>
          <a:lstStyle/>
          <a:p>
            <a:pPr marL="12700">
              <a:lnSpc>
                <a:spcPct val="100000"/>
              </a:lnSpc>
              <a:spcBef>
                <a:spcPts val="105"/>
              </a:spcBef>
            </a:pPr>
            <a:r>
              <a:rPr sz="1050" b="1" spc="-5">
                <a:solidFill>
                  <a:srgbClr val="FFFFFF"/>
                </a:solidFill>
                <a:latin typeface="微软雅黑"/>
                <a:cs typeface="微软雅黑"/>
              </a:rPr>
              <a:t>138</a:t>
            </a:r>
            <a:r>
              <a:rPr sz="1050" b="1">
                <a:solidFill>
                  <a:srgbClr val="FFFFFF"/>
                </a:solidFill>
                <a:latin typeface="微软雅黑"/>
                <a:cs typeface="微软雅黑"/>
              </a:rPr>
              <a:t>.9</a:t>
            </a:r>
            <a:endParaRPr sz="1050">
              <a:latin typeface="微软雅黑"/>
              <a:cs typeface="微软雅黑"/>
            </a:endParaRPr>
          </a:p>
        </p:txBody>
      </p:sp>
      <p:sp>
        <p:nvSpPr>
          <p:cNvPr id="47" name="object 47"/>
          <p:cNvSpPr txBox="1">
            <a:spLocks noGrp="1"/>
          </p:cNvSpPr>
          <p:nvPr>
            <p:ph type="title"/>
          </p:nvPr>
        </p:nvSpPr>
        <p:spPr>
          <a:xfrm>
            <a:off x="526795" y="413130"/>
            <a:ext cx="3576320" cy="452120"/>
          </a:xfrm>
          <a:prstGeom prst="rect">
            <a:avLst/>
          </a:prstGeom>
        </p:spPr>
        <p:txBody>
          <a:bodyPr vert="horz" wrap="square" lIns="0" tIns="12065" rIns="0" bIns="0" rtlCol="0">
            <a:spAutoFit/>
          </a:bodyPr>
          <a:lstStyle/>
          <a:p>
            <a:pPr marL="12700">
              <a:lnSpc>
                <a:spcPct val="100000"/>
              </a:lnSpc>
              <a:spcBef>
                <a:spcPts val="95"/>
              </a:spcBef>
            </a:pPr>
            <a:r>
              <a:rPr spc="-5"/>
              <a:t>女性私处护理品类偏好</a:t>
            </a:r>
          </a:p>
        </p:txBody>
      </p:sp>
      <p:sp>
        <p:nvSpPr>
          <p:cNvPr id="48" name="object 48"/>
          <p:cNvSpPr txBox="1"/>
          <p:nvPr/>
        </p:nvSpPr>
        <p:spPr>
          <a:xfrm>
            <a:off x="526795" y="1036396"/>
            <a:ext cx="7649209" cy="300355"/>
          </a:xfrm>
          <a:prstGeom prst="rect">
            <a:avLst/>
          </a:prstGeom>
        </p:spPr>
        <p:txBody>
          <a:bodyPr vert="horz" wrap="square" lIns="0" tIns="12700" rIns="0" bIns="0" rtlCol="0">
            <a:spAutoFit/>
          </a:bodyPr>
          <a:lstStyle/>
          <a:p>
            <a:pPr marL="12700">
              <a:lnSpc>
                <a:spcPct val="100000"/>
              </a:lnSpc>
              <a:spcBef>
                <a:spcPts val="100"/>
              </a:spcBef>
            </a:pPr>
            <a:r>
              <a:rPr sz="1800" spc="-5">
                <a:solidFill>
                  <a:srgbClr val="7E7E7E"/>
                </a:solidFill>
                <a:latin typeface="微软雅黑"/>
                <a:cs typeface="微软雅黑"/>
              </a:rPr>
              <a:t>30岁以下年轻女性偏好外阴护理产品，30岁以上成熟女性偏好内阴护理品类</a:t>
            </a:r>
            <a:endParaRPr sz="1800">
              <a:latin typeface="微软雅黑"/>
              <a:cs typeface="微软雅黑"/>
            </a:endParaRPr>
          </a:p>
        </p:txBody>
      </p:sp>
      <p:sp>
        <p:nvSpPr>
          <p:cNvPr id="49" name="object 49"/>
          <p:cNvSpPr txBox="1"/>
          <p:nvPr/>
        </p:nvSpPr>
        <p:spPr>
          <a:xfrm>
            <a:off x="526795" y="1579245"/>
            <a:ext cx="11240135" cy="464820"/>
          </a:xfrm>
          <a:prstGeom prst="rect">
            <a:avLst/>
          </a:prstGeom>
        </p:spPr>
        <p:txBody>
          <a:bodyPr vert="horz" wrap="square" lIns="0" tIns="12700" rIns="0" bIns="0" rtlCol="0">
            <a:spAutoFit/>
          </a:bodyPr>
          <a:lstStyle/>
          <a:p>
            <a:pPr marL="12700" marR="5080">
              <a:lnSpc>
                <a:spcPct val="120000"/>
              </a:lnSpc>
              <a:spcBef>
                <a:spcPts val="100"/>
              </a:spcBef>
            </a:pPr>
            <a:r>
              <a:rPr sz="1200">
                <a:solidFill>
                  <a:srgbClr val="404040"/>
                </a:solidFill>
                <a:latin typeface="微软雅黑"/>
                <a:cs typeface="微软雅黑"/>
              </a:rPr>
              <a:t>参与本次调研的受访者人均使用过2.7个私</a:t>
            </a:r>
            <a:r>
              <a:rPr sz="1200" spc="-15">
                <a:solidFill>
                  <a:srgbClr val="404040"/>
                </a:solidFill>
                <a:latin typeface="微软雅黑"/>
                <a:cs typeface="微软雅黑"/>
              </a:rPr>
              <a:t>处</a:t>
            </a:r>
            <a:r>
              <a:rPr sz="1200">
                <a:solidFill>
                  <a:srgbClr val="404040"/>
                </a:solidFill>
                <a:latin typeface="微软雅黑"/>
                <a:cs typeface="微软雅黑"/>
              </a:rPr>
              <a:t>护理产品，私处护理湿巾及私处护理液是核心使用品类。从年龄段上看</a:t>
            </a:r>
            <a:r>
              <a:rPr sz="1200" spc="5">
                <a:solidFill>
                  <a:srgbClr val="404040"/>
                </a:solidFill>
                <a:latin typeface="微软雅黑"/>
                <a:cs typeface="微软雅黑"/>
              </a:rPr>
              <a:t>，</a:t>
            </a:r>
            <a:r>
              <a:rPr sz="1200">
                <a:solidFill>
                  <a:srgbClr val="404040"/>
                </a:solidFill>
                <a:latin typeface="微软雅黑"/>
                <a:cs typeface="微软雅黑"/>
              </a:rPr>
              <a:t>30岁及以下年轻</a:t>
            </a:r>
            <a:r>
              <a:rPr sz="1200" spc="-15">
                <a:solidFill>
                  <a:srgbClr val="404040"/>
                </a:solidFill>
                <a:latin typeface="微软雅黑"/>
                <a:cs typeface="微软雅黑"/>
              </a:rPr>
              <a:t>女</a:t>
            </a:r>
            <a:r>
              <a:rPr sz="1200">
                <a:solidFill>
                  <a:srgbClr val="404040"/>
                </a:solidFill>
                <a:latin typeface="微软雅黑"/>
                <a:cs typeface="微软雅黑"/>
              </a:rPr>
              <a:t>性偏好的品类为私处护理湿巾、 外阴护理液；30岁以上成熟女性偏好内阴洗液、护理凝胶。</a:t>
            </a:r>
            <a:endParaRPr sz="1200">
              <a:latin typeface="微软雅黑"/>
              <a:cs typeface="微软雅黑"/>
            </a:endParaRPr>
          </a:p>
        </p:txBody>
      </p:sp>
      <p:sp>
        <p:nvSpPr>
          <p:cNvPr id="50" name="object 50"/>
          <p:cNvSpPr/>
          <p:nvPr/>
        </p:nvSpPr>
        <p:spPr>
          <a:xfrm>
            <a:off x="6577583" y="2724911"/>
            <a:ext cx="774700" cy="775970"/>
          </a:xfrm>
          <a:custGeom>
            <a:rect l="l" t="t" r="r" b="b"/>
            <a:pathLst>
              <a:path w="774700" h="775970">
                <a:moveTo>
                  <a:pt x="387096" y="0"/>
                </a:moveTo>
                <a:lnTo>
                  <a:pt x="338548" y="3021"/>
                </a:lnTo>
                <a:lnTo>
                  <a:pt x="291798" y="11843"/>
                </a:lnTo>
                <a:lnTo>
                  <a:pt x="247207" y="26102"/>
                </a:lnTo>
                <a:lnTo>
                  <a:pt x="205140" y="45435"/>
                </a:lnTo>
                <a:lnTo>
                  <a:pt x="165959" y="69480"/>
                </a:lnTo>
                <a:lnTo>
                  <a:pt x="130028" y="97872"/>
                </a:lnTo>
                <a:lnTo>
                  <a:pt x="97710" y="130249"/>
                </a:lnTo>
                <a:lnTo>
                  <a:pt x="69367" y="166248"/>
                </a:lnTo>
                <a:lnTo>
                  <a:pt x="45363" y="205505"/>
                </a:lnTo>
                <a:lnTo>
                  <a:pt x="26061" y="247658"/>
                </a:lnTo>
                <a:lnTo>
                  <a:pt x="11825" y="292343"/>
                </a:lnTo>
                <a:lnTo>
                  <a:pt x="3016" y="339197"/>
                </a:lnTo>
                <a:lnTo>
                  <a:pt x="0" y="387858"/>
                </a:lnTo>
                <a:lnTo>
                  <a:pt x="3016" y="436518"/>
                </a:lnTo>
                <a:lnTo>
                  <a:pt x="11825" y="483372"/>
                </a:lnTo>
                <a:lnTo>
                  <a:pt x="26061" y="528057"/>
                </a:lnTo>
                <a:lnTo>
                  <a:pt x="45363" y="570210"/>
                </a:lnTo>
                <a:lnTo>
                  <a:pt x="69367" y="609467"/>
                </a:lnTo>
                <a:lnTo>
                  <a:pt x="97710" y="645466"/>
                </a:lnTo>
                <a:lnTo>
                  <a:pt x="130028" y="677843"/>
                </a:lnTo>
                <a:lnTo>
                  <a:pt x="165959" y="706235"/>
                </a:lnTo>
                <a:lnTo>
                  <a:pt x="205140" y="730280"/>
                </a:lnTo>
                <a:lnTo>
                  <a:pt x="247207" y="749613"/>
                </a:lnTo>
                <a:lnTo>
                  <a:pt x="291798" y="763872"/>
                </a:lnTo>
                <a:lnTo>
                  <a:pt x="338548" y="772694"/>
                </a:lnTo>
                <a:lnTo>
                  <a:pt x="387096" y="775715"/>
                </a:lnTo>
                <a:lnTo>
                  <a:pt x="435643" y="772694"/>
                </a:lnTo>
                <a:lnTo>
                  <a:pt x="482393" y="763872"/>
                </a:lnTo>
                <a:lnTo>
                  <a:pt x="526984" y="749613"/>
                </a:lnTo>
                <a:lnTo>
                  <a:pt x="569051" y="730280"/>
                </a:lnTo>
                <a:lnTo>
                  <a:pt x="608232" y="706235"/>
                </a:lnTo>
                <a:lnTo>
                  <a:pt x="644163" y="677843"/>
                </a:lnTo>
                <a:lnTo>
                  <a:pt x="676481" y="645466"/>
                </a:lnTo>
                <a:lnTo>
                  <a:pt x="704824" y="609467"/>
                </a:lnTo>
                <a:lnTo>
                  <a:pt x="728828" y="570210"/>
                </a:lnTo>
                <a:lnTo>
                  <a:pt x="748130" y="528057"/>
                </a:lnTo>
                <a:lnTo>
                  <a:pt x="762366" y="483372"/>
                </a:lnTo>
                <a:lnTo>
                  <a:pt x="771175" y="436518"/>
                </a:lnTo>
                <a:lnTo>
                  <a:pt x="774192" y="387858"/>
                </a:lnTo>
                <a:lnTo>
                  <a:pt x="771175" y="339197"/>
                </a:lnTo>
                <a:lnTo>
                  <a:pt x="762366" y="292343"/>
                </a:lnTo>
                <a:lnTo>
                  <a:pt x="748130" y="247658"/>
                </a:lnTo>
                <a:lnTo>
                  <a:pt x="728828" y="205505"/>
                </a:lnTo>
                <a:lnTo>
                  <a:pt x="704824" y="166248"/>
                </a:lnTo>
                <a:lnTo>
                  <a:pt x="676481" y="130249"/>
                </a:lnTo>
                <a:lnTo>
                  <a:pt x="644163" y="97872"/>
                </a:lnTo>
                <a:lnTo>
                  <a:pt x="608232" y="69480"/>
                </a:lnTo>
                <a:lnTo>
                  <a:pt x="569051" y="45435"/>
                </a:lnTo>
                <a:lnTo>
                  <a:pt x="526984" y="26102"/>
                </a:lnTo>
                <a:lnTo>
                  <a:pt x="482393" y="11843"/>
                </a:lnTo>
                <a:lnTo>
                  <a:pt x="435643" y="3021"/>
                </a:lnTo>
                <a:lnTo>
                  <a:pt x="387096" y="0"/>
                </a:lnTo>
                <a:close/>
              </a:path>
            </a:pathLst>
          </a:custGeom>
          <a:solidFill>
            <a:srgbClr val="B1D234"/>
          </a:solidFill>
        </p:spPr>
        <p:txBody>
          <a:bodyPr wrap="square" lIns="0" tIns="0" rIns="0" bIns="0" rtlCol="0"/>
          <a:lstStyle/>
          <a:p/>
        </p:txBody>
      </p:sp>
      <p:sp>
        <p:nvSpPr>
          <p:cNvPr id="51" name="object 51"/>
          <p:cNvSpPr/>
          <p:nvPr/>
        </p:nvSpPr>
        <p:spPr>
          <a:xfrm>
            <a:off x="6986016" y="2863595"/>
            <a:ext cx="340360" cy="637540"/>
          </a:xfrm>
          <a:custGeom>
            <a:rect l="l" t="t" r="r" b="b"/>
            <a:pathLst>
              <a:path w="340359" h="637539">
                <a:moveTo>
                  <a:pt x="93472" y="0"/>
                </a:moveTo>
                <a:lnTo>
                  <a:pt x="0" y="339725"/>
                </a:lnTo>
                <a:lnTo>
                  <a:pt x="0" y="637031"/>
                </a:lnTo>
                <a:lnTo>
                  <a:pt x="51245" y="629710"/>
                </a:lnTo>
                <a:lnTo>
                  <a:pt x="99931" y="616443"/>
                </a:lnTo>
                <a:lnTo>
                  <a:pt x="145711" y="597582"/>
                </a:lnTo>
                <a:lnTo>
                  <a:pt x="188235" y="573474"/>
                </a:lnTo>
                <a:lnTo>
                  <a:pt x="227157" y="544469"/>
                </a:lnTo>
                <a:lnTo>
                  <a:pt x="262128" y="510916"/>
                </a:lnTo>
                <a:lnTo>
                  <a:pt x="292799" y="473164"/>
                </a:lnTo>
                <a:lnTo>
                  <a:pt x="318823" y="431563"/>
                </a:lnTo>
                <a:lnTo>
                  <a:pt x="339851" y="386461"/>
                </a:lnTo>
                <a:lnTo>
                  <a:pt x="93472" y="0"/>
                </a:lnTo>
                <a:close/>
              </a:path>
            </a:pathLst>
          </a:custGeom>
          <a:solidFill>
            <a:srgbClr val="86A023"/>
          </a:solidFill>
        </p:spPr>
        <p:txBody>
          <a:bodyPr wrap="square" lIns="0" tIns="0" rIns="0" bIns="0" rtlCol="0"/>
          <a:lstStyle/>
          <a:p/>
        </p:txBody>
      </p:sp>
      <p:sp>
        <p:nvSpPr>
          <p:cNvPr id="52" name="object 52"/>
          <p:cNvSpPr/>
          <p:nvPr/>
        </p:nvSpPr>
        <p:spPr>
          <a:xfrm>
            <a:off x="7037419" y="3107247"/>
            <a:ext cx="200056" cy="155636"/>
          </a:xfrm>
          <a:prstGeom prst="rect">
            <a:avLst/>
          </a:prstGeom>
          <a:blipFill>
            <a:blip r:embed="rId5"/>
            <a:stretch>
              <a:fillRect/>
            </a:stretch>
          </a:blipFill>
        </p:spPr>
        <p:txBody>
          <a:bodyPr wrap="square" lIns="0" tIns="0" rIns="0" bIns="0" rtlCol="0"/>
          <a:lstStyle/>
          <a:p/>
        </p:txBody>
      </p:sp>
      <p:sp>
        <p:nvSpPr>
          <p:cNvPr id="53" name="object 53"/>
          <p:cNvSpPr/>
          <p:nvPr/>
        </p:nvSpPr>
        <p:spPr>
          <a:xfrm>
            <a:off x="6685788" y="3107247"/>
            <a:ext cx="201548" cy="155636"/>
          </a:xfrm>
          <a:prstGeom prst="rect">
            <a:avLst/>
          </a:prstGeom>
          <a:blipFill>
            <a:blip r:embed="rId6"/>
            <a:stretch>
              <a:fillRect/>
            </a:stretch>
          </a:blipFill>
        </p:spPr>
        <p:txBody>
          <a:bodyPr wrap="square" lIns="0" tIns="0" rIns="0" bIns="0" rtlCol="0"/>
          <a:lstStyle/>
          <a:p/>
        </p:txBody>
      </p:sp>
      <p:sp>
        <p:nvSpPr>
          <p:cNvPr id="54" name="object 54"/>
          <p:cNvSpPr/>
          <p:nvPr/>
        </p:nvSpPr>
        <p:spPr>
          <a:xfrm>
            <a:off x="6813804" y="2843783"/>
            <a:ext cx="295910" cy="323215"/>
          </a:xfrm>
          <a:custGeom>
            <a:rect l="l" t="t" r="r" b="b"/>
            <a:pathLst>
              <a:path w="295909" h="323214">
                <a:moveTo>
                  <a:pt x="147827" y="0"/>
                </a:moveTo>
                <a:lnTo>
                  <a:pt x="101096" y="8229"/>
                </a:lnTo>
                <a:lnTo>
                  <a:pt x="60514" y="31150"/>
                </a:lnTo>
                <a:lnTo>
                  <a:pt x="28517" y="66111"/>
                </a:lnTo>
                <a:lnTo>
                  <a:pt x="7534" y="110459"/>
                </a:lnTo>
                <a:lnTo>
                  <a:pt x="0" y="161543"/>
                </a:lnTo>
                <a:lnTo>
                  <a:pt x="7534" y="212628"/>
                </a:lnTo>
                <a:lnTo>
                  <a:pt x="28517" y="256976"/>
                </a:lnTo>
                <a:lnTo>
                  <a:pt x="60514" y="291937"/>
                </a:lnTo>
                <a:lnTo>
                  <a:pt x="101096" y="314858"/>
                </a:lnTo>
                <a:lnTo>
                  <a:pt x="147827" y="323088"/>
                </a:lnTo>
                <a:lnTo>
                  <a:pt x="194559" y="314858"/>
                </a:lnTo>
                <a:lnTo>
                  <a:pt x="235141" y="291937"/>
                </a:lnTo>
                <a:lnTo>
                  <a:pt x="267138" y="256976"/>
                </a:lnTo>
                <a:lnTo>
                  <a:pt x="288121" y="212628"/>
                </a:lnTo>
                <a:lnTo>
                  <a:pt x="295655" y="161543"/>
                </a:lnTo>
                <a:lnTo>
                  <a:pt x="288121" y="110459"/>
                </a:lnTo>
                <a:lnTo>
                  <a:pt x="267138" y="66111"/>
                </a:lnTo>
                <a:lnTo>
                  <a:pt x="235141" y="31150"/>
                </a:lnTo>
                <a:lnTo>
                  <a:pt x="194559" y="8229"/>
                </a:lnTo>
                <a:lnTo>
                  <a:pt x="147827" y="0"/>
                </a:lnTo>
                <a:close/>
              </a:path>
            </a:pathLst>
          </a:custGeom>
          <a:solidFill>
            <a:srgbClr val="643100"/>
          </a:solidFill>
        </p:spPr>
        <p:txBody>
          <a:bodyPr wrap="square" lIns="0" tIns="0" rIns="0" bIns="0" rtlCol="0"/>
          <a:lstStyle/>
          <a:p/>
        </p:txBody>
      </p:sp>
      <p:sp>
        <p:nvSpPr>
          <p:cNvPr id="55" name="object 55"/>
          <p:cNvSpPr/>
          <p:nvPr/>
        </p:nvSpPr>
        <p:spPr>
          <a:xfrm>
            <a:off x="6754077" y="3169920"/>
            <a:ext cx="419734" cy="330835"/>
          </a:xfrm>
          <a:custGeom>
            <a:rect l="l" t="t" r="r" b="b"/>
            <a:pathLst>
              <a:path w="419734" h="330835">
                <a:moveTo>
                  <a:pt x="254290" y="0"/>
                </a:moveTo>
                <a:lnTo>
                  <a:pt x="161199" y="0"/>
                </a:lnTo>
                <a:lnTo>
                  <a:pt x="161199" y="67817"/>
                </a:lnTo>
                <a:lnTo>
                  <a:pt x="96349" y="79058"/>
                </a:lnTo>
                <a:lnTo>
                  <a:pt x="51624" y="97406"/>
                </a:lnTo>
                <a:lnTo>
                  <a:pt x="7755" y="150694"/>
                </a:lnTo>
                <a:lnTo>
                  <a:pt x="0" y="218227"/>
                </a:lnTo>
                <a:lnTo>
                  <a:pt x="417" y="254380"/>
                </a:lnTo>
                <a:lnTo>
                  <a:pt x="417" y="267080"/>
                </a:lnTo>
                <a:lnTo>
                  <a:pt x="47125" y="293149"/>
                </a:lnTo>
                <a:lnTo>
                  <a:pt x="97763" y="313229"/>
                </a:lnTo>
                <a:lnTo>
                  <a:pt x="151543" y="326141"/>
                </a:lnTo>
                <a:lnTo>
                  <a:pt x="207681" y="330707"/>
                </a:lnTo>
                <a:lnTo>
                  <a:pt x="266315" y="326141"/>
                </a:lnTo>
                <a:lnTo>
                  <a:pt x="321378" y="313229"/>
                </a:lnTo>
                <a:lnTo>
                  <a:pt x="372487" y="293149"/>
                </a:lnTo>
                <a:lnTo>
                  <a:pt x="419263" y="267080"/>
                </a:lnTo>
                <a:lnTo>
                  <a:pt x="419263" y="254380"/>
                </a:lnTo>
                <a:lnTo>
                  <a:pt x="419669" y="218227"/>
                </a:lnTo>
                <a:lnTo>
                  <a:pt x="411595" y="150694"/>
                </a:lnTo>
                <a:lnTo>
                  <a:pt x="366529" y="97406"/>
                </a:lnTo>
                <a:lnTo>
                  <a:pt x="320692" y="79058"/>
                </a:lnTo>
                <a:lnTo>
                  <a:pt x="254290" y="67817"/>
                </a:lnTo>
                <a:lnTo>
                  <a:pt x="254290" y="0"/>
                </a:lnTo>
                <a:close/>
              </a:path>
            </a:pathLst>
          </a:custGeom>
          <a:solidFill>
            <a:srgbClr val="F8CDAF"/>
          </a:solidFill>
        </p:spPr>
        <p:txBody>
          <a:bodyPr wrap="square" lIns="0" tIns="0" rIns="0" bIns="0" rtlCol="0"/>
          <a:lstStyle/>
          <a:p/>
        </p:txBody>
      </p:sp>
      <p:sp>
        <p:nvSpPr>
          <p:cNvPr id="56" name="object 56"/>
          <p:cNvSpPr/>
          <p:nvPr/>
        </p:nvSpPr>
        <p:spPr>
          <a:xfrm>
            <a:off x="6914388" y="3172967"/>
            <a:ext cx="93345" cy="26670"/>
          </a:xfrm>
          <a:custGeom>
            <a:rect l="l" t="t" r="r" b="b"/>
            <a:pathLst>
              <a:path w="93345" h="26669">
                <a:moveTo>
                  <a:pt x="92963" y="0"/>
                </a:moveTo>
                <a:lnTo>
                  <a:pt x="0" y="0"/>
                </a:lnTo>
                <a:lnTo>
                  <a:pt x="18686" y="19716"/>
                </a:lnTo>
                <a:lnTo>
                  <a:pt x="48053" y="26288"/>
                </a:lnTo>
                <a:lnTo>
                  <a:pt x="76634" y="19716"/>
                </a:lnTo>
                <a:lnTo>
                  <a:pt x="92963" y="0"/>
                </a:lnTo>
                <a:close/>
              </a:path>
            </a:pathLst>
          </a:custGeom>
          <a:solidFill>
            <a:srgbClr val="EDAB88"/>
          </a:solidFill>
        </p:spPr>
        <p:txBody>
          <a:bodyPr wrap="square" lIns="0" tIns="0" rIns="0" bIns="0" rtlCol="0"/>
          <a:lstStyle/>
          <a:p/>
        </p:txBody>
      </p:sp>
      <p:sp>
        <p:nvSpPr>
          <p:cNvPr id="57" name="object 57"/>
          <p:cNvSpPr/>
          <p:nvPr/>
        </p:nvSpPr>
        <p:spPr>
          <a:xfrm>
            <a:off x="6820360" y="2959607"/>
            <a:ext cx="283845" cy="227329"/>
          </a:xfrm>
          <a:custGeom>
            <a:rect l="l" t="t" r="r" b="b"/>
            <a:pathLst>
              <a:path w="283845" h="227328">
                <a:moveTo>
                  <a:pt x="81962" y="12572"/>
                </a:moveTo>
                <a:lnTo>
                  <a:pt x="69046" y="22010"/>
                </a:lnTo>
                <a:lnTo>
                  <a:pt x="48164" y="34162"/>
                </a:lnTo>
                <a:lnTo>
                  <a:pt x="27259" y="43934"/>
                </a:lnTo>
                <a:lnTo>
                  <a:pt x="14271" y="46227"/>
                </a:lnTo>
                <a:lnTo>
                  <a:pt x="1379" y="60694"/>
                </a:lnTo>
                <a:lnTo>
                  <a:pt x="0" y="92519"/>
                </a:lnTo>
                <a:lnTo>
                  <a:pt x="8931" y="124344"/>
                </a:lnTo>
                <a:lnTo>
                  <a:pt x="26971" y="138811"/>
                </a:lnTo>
                <a:lnTo>
                  <a:pt x="46045" y="172104"/>
                </a:lnTo>
                <a:lnTo>
                  <a:pt x="71453" y="200278"/>
                </a:lnTo>
                <a:lnTo>
                  <a:pt x="103195" y="219785"/>
                </a:lnTo>
                <a:lnTo>
                  <a:pt x="141271" y="227075"/>
                </a:lnTo>
                <a:lnTo>
                  <a:pt x="180020" y="219785"/>
                </a:lnTo>
                <a:lnTo>
                  <a:pt x="213233" y="200278"/>
                </a:lnTo>
                <a:lnTo>
                  <a:pt x="240087" y="172104"/>
                </a:lnTo>
                <a:lnTo>
                  <a:pt x="259762" y="138811"/>
                </a:lnTo>
                <a:lnTo>
                  <a:pt x="275445" y="124344"/>
                </a:lnTo>
                <a:lnTo>
                  <a:pt x="283591" y="92519"/>
                </a:lnTo>
                <a:lnTo>
                  <a:pt x="282997" y="60694"/>
                </a:lnTo>
                <a:lnTo>
                  <a:pt x="272462" y="46227"/>
                </a:lnTo>
                <a:lnTo>
                  <a:pt x="252648" y="40772"/>
                </a:lnTo>
                <a:lnTo>
                  <a:pt x="249242" y="37845"/>
                </a:lnTo>
                <a:lnTo>
                  <a:pt x="94662" y="37845"/>
                </a:lnTo>
                <a:lnTo>
                  <a:pt x="102576" y="33654"/>
                </a:lnTo>
                <a:lnTo>
                  <a:pt x="56562" y="33654"/>
                </a:lnTo>
                <a:lnTo>
                  <a:pt x="61763" y="29789"/>
                </a:lnTo>
                <a:lnTo>
                  <a:pt x="69310" y="24733"/>
                </a:lnTo>
                <a:lnTo>
                  <a:pt x="76833" y="18867"/>
                </a:lnTo>
                <a:lnTo>
                  <a:pt x="81962" y="12572"/>
                </a:lnTo>
                <a:close/>
              </a:path>
              <a:path w="283845" h="227328">
                <a:moveTo>
                  <a:pt x="221662" y="0"/>
                </a:moveTo>
                <a:lnTo>
                  <a:pt x="200658" y="15396"/>
                </a:lnTo>
                <a:lnTo>
                  <a:pt x="167735" y="28400"/>
                </a:lnTo>
                <a:lnTo>
                  <a:pt x="130026" y="36665"/>
                </a:lnTo>
                <a:lnTo>
                  <a:pt x="94662" y="37845"/>
                </a:lnTo>
                <a:lnTo>
                  <a:pt x="249242" y="37845"/>
                </a:lnTo>
                <a:lnTo>
                  <a:pt x="237585" y="27828"/>
                </a:lnTo>
                <a:lnTo>
                  <a:pt x="227260" y="12527"/>
                </a:lnTo>
                <a:lnTo>
                  <a:pt x="221662" y="0"/>
                </a:lnTo>
                <a:close/>
              </a:path>
              <a:path w="283845" h="227328">
                <a:moveTo>
                  <a:pt x="132762" y="16763"/>
                </a:moveTo>
                <a:lnTo>
                  <a:pt x="116712" y="24761"/>
                </a:lnTo>
                <a:lnTo>
                  <a:pt x="96281" y="29971"/>
                </a:lnTo>
                <a:lnTo>
                  <a:pt x="75041" y="32801"/>
                </a:lnTo>
                <a:lnTo>
                  <a:pt x="56562" y="33654"/>
                </a:lnTo>
                <a:lnTo>
                  <a:pt x="102576" y="33654"/>
                </a:lnTo>
                <a:lnTo>
                  <a:pt x="104187" y="32801"/>
                </a:lnTo>
                <a:lnTo>
                  <a:pt x="113712" y="28924"/>
                </a:lnTo>
                <a:lnTo>
                  <a:pt x="123237" y="24237"/>
                </a:lnTo>
                <a:lnTo>
                  <a:pt x="132762" y="16763"/>
                </a:lnTo>
                <a:close/>
              </a:path>
            </a:pathLst>
          </a:custGeom>
          <a:solidFill>
            <a:srgbClr val="F8CDAF"/>
          </a:solidFill>
        </p:spPr>
        <p:txBody>
          <a:bodyPr wrap="square" lIns="0" tIns="0" rIns="0" bIns="0" rtlCol="0"/>
          <a:lstStyle/>
          <a:p/>
        </p:txBody>
      </p:sp>
      <p:sp>
        <p:nvSpPr>
          <p:cNvPr id="58" name="object 58"/>
          <p:cNvSpPr/>
          <p:nvPr/>
        </p:nvSpPr>
        <p:spPr>
          <a:xfrm>
            <a:off x="6839711" y="3238500"/>
            <a:ext cx="248920" cy="262255"/>
          </a:xfrm>
          <a:custGeom>
            <a:rect l="l" t="t" r="r" b="b"/>
            <a:pathLst>
              <a:path w="248920" h="262254">
                <a:moveTo>
                  <a:pt x="75819" y="0"/>
                </a:moveTo>
                <a:lnTo>
                  <a:pt x="33742" y="5357"/>
                </a:lnTo>
                <a:lnTo>
                  <a:pt x="18084" y="42422"/>
                </a:lnTo>
                <a:lnTo>
                  <a:pt x="14264" y="86082"/>
                </a:lnTo>
                <a:lnTo>
                  <a:pt x="9834" y="136040"/>
                </a:lnTo>
                <a:lnTo>
                  <a:pt x="5008" y="188844"/>
                </a:lnTo>
                <a:lnTo>
                  <a:pt x="0" y="241046"/>
                </a:lnTo>
                <a:lnTo>
                  <a:pt x="29124" y="249644"/>
                </a:lnTo>
                <a:lnTo>
                  <a:pt x="59451" y="256301"/>
                </a:lnTo>
                <a:lnTo>
                  <a:pt x="90564" y="260602"/>
                </a:lnTo>
                <a:lnTo>
                  <a:pt x="122047" y="262127"/>
                </a:lnTo>
                <a:lnTo>
                  <a:pt x="156025" y="260602"/>
                </a:lnTo>
                <a:lnTo>
                  <a:pt x="188420" y="256301"/>
                </a:lnTo>
                <a:lnTo>
                  <a:pt x="219219" y="249644"/>
                </a:lnTo>
                <a:lnTo>
                  <a:pt x="248412" y="241046"/>
                </a:lnTo>
                <a:lnTo>
                  <a:pt x="243000" y="188844"/>
                </a:lnTo>
                <a:lnTo>
                  <a:pt x="238193" y="143763"/>
                </a:lnTo>
                <a:lnTo>
                  <a:pt x="122047" y="143763"/>
                </a:lnTo>
                <a:lnTo>
                  <a:pt x="75819" y="0"/>
                </a:lnTo>
                <a:close/>
              </a:path>
              <a:path w="248920" h="262254">
                <a:moveTo>
                  <a:pt x="168402" y="0"/>
                </a:moveTo>
                <a:lnTo>
                  <a:pt x="122047" y="143763"/>
                </a:lnTo>
                <a:lnTo>
                  <a:pt x="238193" y="143763"/>
                </a:lnTo>
                <a:lnTo>
                  <a:pt x="237370" y="136040"/>
                </a:lnTo>
                <a:lnTo>
                  <a:pt x="232336" y="86082"/>
                </a:lnTo>
                <a:lnTo>
                  <a:pt x="228717" y="42422"/>
                </a:lnTo>
                <a:lnTo>
                  <a:pt x="227330" y="8509"/>
                </a:lnTo>
                <a:lnTo>
                  <a:pt x="214014" y="5357"/>
                </a:lnTo>
                <a:lnTo>
                  <a:pt x="199485" y="2635"/>
                </a:lnTo>
                <a:lnTo>
                  <a:pt x="184146" y="722"/>
                </a:lnTo>
                <a:lnTo>
                  <a:pt x="168402" y="0"/>
                </a:lnTo>
                <a:close/>
              </a:path>
            </a:pathLst>
          </a:custGeom>
          <a:solidFill>
            <a:srgbClr val="CC521E"/>
          </a:solidFill>
        </p:spPr>
        <p:txBody>
          <a:bodyPr wrap="square" lIns="0" tIns="0" rIns="0" bIns="0" rtlCol="0"/>
          <a:lstStyle/>
          <a:p/>
        </p:txBody>
      </p:sp>
      <p:sp>
        <p:nvSpPr>
          <p:cNvPr id="59" name="object 59"/>
          <p:cNvSpPr/>
          <p:nvPr/>
        </p:nvSpPr>
        <p:spPr>
          <a:xfrm>
            <a:off x="6794801" y="2877057"/>
            <a:ext cx="257175" cy="128270"/>
          </a:xfrm>
          <a:custGeom>
            <a:rect l="l" t="t" r="r" b="b"/>
            <a:pathLst>
              <a:path w="257175" h="128269">
                <a:moveTo>
                  <a:pt x="99393" y="0"/>
                </a:moveTo>
                <a:lnTo>
                  <a:pt x="76628" y="5502"/>
                </a:lnTo>
                <a:lnTo>
                  <a:pt x="54244" y="15446"/>
                </a:lnTo>
                <a:lnTo>
                  <a:pt x="34242" y="29414"/>
                </a:lnTo>
                <a:lnTo>
                  <a:pt x="18621" y="46989"/>
                </a:lnTo>
                <a:lnTo>
                  <a:pt x="14303" y="51307"/>
                </a:lnTo>
                <a:lnTo>
                  <a:pt x="10112" y="59816"/>
                </a:lnTo>
                <a:lnTo>
                  <a:pt x="5794" y="68452"/>
                </a:lnTo>
                <a:lnTo>
                  <a:pt x="2307" y="80192"/>
                </a:lnTo>
                <a:lnTo>
                  <a:pt x="0" y="98361"/>
                </a:lnTo>
                <a:lnTo>
                  <a:pt x="1668" y="116530"/>
                </a:lnTo>
                <a:lnTo>
                  <a:pt x="10112" y="128269"/>
                </a:lnTo>
                <a:lnTo>
                  <a:pt x="14303" y="128269"/>
                </a:lnTo>
                <a:lnTo>
                  <a:pt x="8489" y="112077"/>
                </a:lnTo>
                <a:lnTo>
                  <a:pt x="9032" y="91884"/>
                </a:lnTo>
                <a:lnTo>
                  <a:pt x="22812" y="55499"/>
                </a:lnTo>
                <a:lnTo>
                  <a:pt x="65317" y="36925"/>
                </a:lnTo>
                <a:lnTo>
                  <a:pt x="253001" y="36925"/>
                </a:lnTo>
                <a:lnTo>
                  <a:pt x="219015" y="22806"/>
                </a:lnTo>
                <a:lnTo>
                  <a:pt x="178069" y="9572"/>
                </a:lnTo>
                <a:lnTo>
                  <a:pt x="137124" y="1172"/>
                </a:lnTo>
                <a:lnTo>
                  <a:pt x="99393" y="0"/>
                </a:lnTo>
                <a:close/>
              </a:path>
              <a:path w="257175" h="128269">
                <a:moveTo>
                  <a:pt x="253001" y="36925"/>
                </a:moveTo>
                <a:lnTo>
                  <a:pt x="65317" y="36925"/>
                </a:lnTo>
                <a:lnTo>
                  <a:pt x="82375" y="38480"/>
                </a:lnTo>
                <a:lnTo>
                  <a:pt x="103475" y="41979"/>
                </a:lnTo>
                <a:lnTo>
                  <a:pt x="123348" y="47513"/>
                </a:lnTo>
                <a:lnTo>
                  <a:pt x="144008" y="57072"/>
                </a:lnTo>
                <a:lnTo>
                  <a:pt x="167465" y="72643"/>
                </a:lnTo>
                <a:lnTo>
                  <a:pt x="178339" y="78158"/>
                </a:lnTo>
                <a:lnTo>
                  <a:pt x="190833" y="81232"/>
                </a:lnTo>
                <a:lnTo>
                  <a:pt x="203326" y="81091"/>
                </a:lnTo>
                <a:lnTo>
                  <a:pt x="214201" y="76962"/>
                </a:lnTo>
                <a:lnTo>
                  <a:pt x="228064" y="70931"/>
                </a:lnTo>
                <a:lnTo>
                  <a:pt x="238712" y="60912"/>
                </a:lnTo>
                <a:lnTo>
                  <a:pt x="247741" y="49297"/>
                </a:lnTo>
                <a:lnTo>
                  <a:pt x="256746" y="38480"/>
                </a:lnTo>
                <a:lnTo>
                  <a:pt x="253001" y="36925"/>
                </a:lnTo>
                <a:close/>
              </a:path>
            </a:pathLst>
          </a:custGeom>
          <a:solidFill>
            <a:srgbClr val="FF6431"/>
          </a:solidFill>
        </p:spPr>
        <p:txBody>
          <a:bodyPr wrap="square" lIns="0" tIns="0" rIns="0" bIns="0" rtlCol="0"/>
          <a:lstStyle/>
          <a:p/>
        </p:txBody>
      </p:sp>
      <p:sp>
        <p:nvSpPr>
          <p:cNvPr id="60" name="object 60"/>
          <p:cNvSpPr/>
          <p:nvPr/>
        </p:nvSpPr>
        <p:spPr>
          <a:xfrm>
            <a:off x="6810279" y="2797048"/>
            <a:ext cx="290195" cy="139700"/>
          </a:xfrm>
          <a:custGeom>
            <a:rect l="l" t="t" r="r" b="b"/>
            <a:pathLst>
              <a:path w="290195" h="139700">
                <a:moveTo>
                  <a:pt x="276511" y="80390"/>
                </a:moveTo>
                <a:lnTo>
                  <a:pt x="83280" y="80390"/>
                </a:lnTo>
                <a:lnTo>
                  <a:pt x="133373" y="82550"/>
                </a:lnTo>
                <a:lnTo>
                  <a:pt x="189883" y="97409"/>
                </a:lnTo>
                <a:lnTo>
                  <a:pt x="244657" y="118538"/>
                </a:lnTo>
                <a:lnTo>
                  <a:pt x="290036" y="139700"/>
                </a:lnTo>
                <a:lnTo>
                  <a:pt x="290036" y="122809"/>
                </a:lnTo>
                <a:lnTo>
                  <a:pt x="276511" y="80390"/>
                </a:lnTo>
                <a:close/>
              </a:path>
              <a:path w="290195" h="139700">
                <a:moveTo>
                  <a:pt x="117062" y="0"/>
                </a:moveTo>
                <a:lnTo>
                  <a:pt x="67812" y="14612"/>
                </a:lnTo>
                <a:lnTo>
                  <a:pt x="33194" y="37560"/>
                </a:lnTo>
                <a:lnTo>
                  <a:pt x="3143" y="97409"/>
                </a:lnTo>
                <a:lnTo>
                  <a:pt x="0" y="113776"/>
                </a:lnTo>
                <a:lnTo>
                  <a:pt x="785" y="120572"/>
                </a:lnTo>
                <a:lnTo>
                  <a:pt x="3143" y="127000"/>
                </a:lnTo>
                <a:lnTo>
                  <a:pt x="18647" y="109608"/>
                </a:lnTo>
                <a:lnTo>
                  <a:pt x="38496" y="95789"/>
                </a:lnTo>
                <a:lnTo>
                  <a:pt x="60704" y="85923"/>
                </a:lnTo>
                <a:lnTo>
                  <a:pt x="83280" y="80390"/>
                </a:lnTo>
                <a:lnTo>
                  <a:pt x="276511" y="80390"/>
                </a:lnTo>
                <a:lnTo>
                  <a:pt x="275716" y="77898"/>
                </a:lnTo>
                <a:lnTo>
                  <a:pt x="246193" y="41138"/>
                </a:lnTo>
                <a:lnTo>
                  <a:pt x="206533" y="14553"/>
                </a:lnTo>
                <a:lnTo>
                  <a:pt x="161800" y="165"/>
                </a:lnTo>
                <a:lnTo>
                  <a:pt x="117062" y="0"/>
                </a:lnTo>
                <a:close/>
              </a:path>
            </a:pathLst>
          </a:custGeom>
          <a:solidFill>
            <a:srgbClr val="CC521E"/>
          </a:solidFill>
        </p:spPr>
        <p:txBody>
          <a:bodyPr wrap="square" lIns="0" tIns="0" rIns="0" bIns="0" rtlCol="0"/>
          <a:lstStyle/>
          <a:p/>
        </p:txBody>
      </p:sp>
      <p:sp>
        <p:nvSpPr>
          <p:cNvPr id="61" name="object 61"/>
          <p:cNvSpPr/>
          <p:nvPr/>
        </p:nvSpPr>
        <p:spPr>
          <a:xfrm>
            <a:off x="6873240" y="2798064"/>
            <a:ext cx="128087" cy="96012"/>
          </a:xfrm>
          <a:prstGeom prst="rect">
            <a:avLst/>
          </a:prstGeom>
          <a:blipFill>
            <a:blip r:embed="rId7"/>
            <a:stretch>
              <a:fillRect/>
            </a:stretch>
          </a:blipFill>
        </p:spPr>
        <p:txBody>
          <a:bodyPr wrap="square" lIns="0" tIns="0" rIns="0" bIns="0" rtlCol="0"/>
          <a:lstStyle/>
          <a:p/>
        </p:txBody>
      </p:sp>
      <p:sp>
        <p:nvSpPr>
          <p:cNvPr id="62" name="object 62"/>
          <p:cNvSpPr/>
          <p:nvPr/>
        </p:nvSpPr>
        <p:spPr>
          <a:xfrm>
            <a:off x="10346435" y="2729483"/>
            <a:ext cx="774700" cy="771525"/>
          </a:xfrm>
          <a:custGeom>
            <a:rect l="l" t="t" r="r" b="b"/>
            <a:pathLst>
              <a:path w="774700" h="771525">
                <a:moveTo>
                  <a:pt x="387096" y="0"/>
                </a:moveTo>
                <a:lnTo>
                  <a:pt x="338548" y="3003"/>
                </a:lnTo>
                <a:lnTo>
                  <a:pt x="291798" y="11773"/>
                </a:lnTo>
                <a:lnTo>
                  <a:pt x="247207" y="25949"/>
                </a:lnTo>
                <a:lnTo>
                  <a:pt x="205140" y="45169"/>
                </a:lnTo>
                <a:lnTo>
                  <a:pt x="165959" y="69072"/>
                </a:lnTo>
                <a:lnTo>
                  <a:pt x="130028" y="97298"/>
                </a:lnTo>
                <a:lnTo>
                  <a:pt x="97710" y="129484"/>
                </a:lnTo>
                <a:lnTo>
                  <a:pt x="69367" y="165271"/>
                </a:lnTo>
                <a:lnTo>
                  <a:pt x="45363" y="204297"/>
                </a:lnTo>
                <a:lnTo>
                  <a:pt x="26061" y="246201"/>
                </a:lnTo>
                <a:lnTo>
                  <a:pt x="11825" y="290623"/>
                </a:lnTo>
                <a:lnTo>
                  <a:pt x="3016" y="337200"/>
                </a:lnTo>
                <a:lnTo>
                  <a:pt x="0" y="385571"/>
                </a:lnTo>
                <a:lnTo>
                  <a:pt x="3016" y="433943"/>
                </a:lnTo>
                <a:lnTo>
                  <a:pt x="11825" y="480520"/>
                </a:lnTo>
                <a:lnTo>
                  <a:pt x="26061" y="524942"/>
                </a:lnTo>
                <a:lnTo>
                  <a:pt x="45363" y="566846"/>
                </a:lnTo>
                <a:lnTo>
                  <a:pt x="69367" y="605872"/>
                </a:lnTo>
                <a:lnTo>
                  <a:pt x="97710" y="641659"/>
                </a:lnTo>
                <a:lnTo>
                  <a:pt x="130028" y="673845"/>
                </a:lnTo>
                <a:lnTo>
                  <a:pt x="165959" y="702071"/>
                </a:lnTo>
                <a:lnTo>
                  <a:pt x="205140" y="725974"/>
                </a:lnTo>
                <a:lnTo>
                  <a:pt x="247207" y="745194"/>
                </a:lnTo>
                <a:lnTo>
                  <a:pt x="291798" y="759370"/>
                </a:lnTo>
                <a:lnTo>
                  <a:pt x="338548" y="768140"/>
                </a:lnTo>
                <a:lnTo>
                  <a:pt x="387096" y="771143"/>
                </a:lnTo>
                <a:lnTo>
                  <a:pt x="435643" y="768140"/>
                </a:lnTo>
                <a:lnTo>
                  <a:pt x="482393" y="759370"/>
                </a:lnTo>
                <a:lnTo>
                  <a:pt x="526984" y="745194"/>
                </a:lnTo>
                <a:lnTo>
                  <a:pt x="569051" y="725974"/>
                </a:lnTo>
                <a:lnTo>
                  <a:pt x="608232" y="702071"/>
                </a:lnTo>
                <a:lnTo>
                  <a:pt x="644163" y="673845"/>
                </a:lnTo>
                <a:lnTo>
                  <a:pt x="676481" y="641659"/>
                </a:lnTo>
                <a:lnTo>
                  <a:pt x="704824" y="605872"/>
                </a:lnTo>
                <a:lnTo>
                  <a:pt x="728828" y="566846"/>
                </a:lnTo>
                <a:lnTo>
                  <a:pt x="748130" y="524942"/>
                </a:lnTo>
                <a:lnTo>
                  <a:pt x="762366" y="480520"/>
                </a:lnTo>
                <a:lnTo>
                  <a:pt x="771175" y="433943"/>
                </a:lnTo>
                <a:lnTo>
                  <a:pt x="774192" y="385571"/>
                </a:lnTo>
                <a:lnTo>
                  <a:pt x="771175" y="337200"/>
                </a:lnTo>
                <a:lnTo>
                  <a:pt x="762366" y="290623"/>
                </a:lnTo>
                <a:lnTo>
                  <a:pt x="748130" y="246201"/>
                </a:lnTo>
                <a:lnTo>
                  <a:pt x="728828" y="204297"/>
                </a:lnTo>
                <a:lnTo>
                  <a:pt x="704824" y="165271"/>
                </a:lnTo>
                <a:lnTo>
                  <a:pt x="676481" y="129484"/>
                </a:lnTo>
                <a:lnTo>
                  <a:pt x="644163" y="97298"/>
                </a:lnTo>
                <a:lnTo>
                  <a:pt x="608232" y="69072"/>
                </a:lnTo>
                <a:lnTo>
                  <a:pt x="569051" y="45169"/>
                </a:lnTo>
                <a:lnTo>
                  <a:pt x="526984" y="25949"/>
                </a:lnTo>
                <a:lnTo>
                  <a:pt x="482393" y="11773"/>
                </a:lnTo>
                <a:lnTo>
                  <a:pt x="435643" y="3003"/>
                </a:lnTo>
                <a:lnTo>
                  <a:pt x="387096" y="0"/>
                </a:lnTo>
                <a:close/>
              </a:path>
            </a:pathLst>
          </a:custGeom>
          <a:solidFill>
            <a:srgbClr val="64AE45"/>
          </a:solidFill>
        </p:spPr>
        <p:txBody>
          <a:bodyPr wrap="square" lIns="0" tIns="0" rIns="0" bIns="0" rtlCol="0"/>
          <a:lstStyle/>
          <a:p/>
        </p:txBody>
      </p:sp>
      <p:sp>
        <p:nvSpPr>
          <p:cNvPr id="63" name="object 63"/>
          <p:cNvSpPr/>
          <p:nvPr/>
        </p:nvSpPr>
        <p:spPr>
          <a:xfrm>
            <a:off x="10756392" y="2894076"/>
            <a:ext cx="340360" cy="607060"/>
          </a:xfrm>
          <a:custGeom>
            <a:rect l="l" t="t" r="r" b="b"/>
            <a:pathLst>
              <a:path w="340359" h="607060">
                <a:moveTo>
                  <a:pt x="114680" y="0"/>
                </a:moveTo>
                <a:lnTo>
                  <a:pt x="55244" y="63626"/>
                </a:lnTo>
                <a:lnTo>
                  <a:pt x="0" y="190881"/>
                </a:lnTo>
                <a:lnTo>
                  <a:pt x="0" y="441071"/>
                </a:lnTo>
                <a:lnTo>
                  <a:pt x="12700" y="606551"/>
                </a:lnTo>
                <a:lnTo>
                  <a:pt x="61268" y="599240"/>
                </a:lnTo>
                <a:lnTo>
                  <a:pt x="107597" y="586028"/>
                </a:lnTo>
                <a:lnTo>
                  <a:pt x="151336" y="567299"/>
                </a:lnTo>
                <a:lnTo>
                  <a:pt x="192138" y="543437"/>
                </a:lnTo>
                <a:lnTo>
                  <a:pt x="229652" y="514825"/>
                </a:lnTo>
                <a:lnTo>
                  <a:pt x="263529" y="481847"/>
                </a:lnTo>
                <a:lnTo>
                  <a:pt x="293421" y="444886"/>
                </a:lnTo>
                <a:lnTo>
                  <a:pt x="318978" y="404327"/>
                </a:lnTo>
                <a:lnTo>
                  <a:pt x="339851" y="360552"/>
                </a:lnTo>
                <a:lnTo>
                  <a:pt x="114680" y="0"/>
                </a:lnTo>
                <a:close/>
              </a:path>
            </a:pathLst>
          </a:custGeom>
          <a:solidFill>
            <a:srgbClr val="4B8334"/>
          </a:solidFill>
        </p:spPr>
        <p:txBody>
          <a:bodyPr wrap="square" lIns="0" tIns="0" rIns="0" bIns="0" rtlCol="0"/>
          <a:lstStyle/>
          <a:p/>
        </p:txBody>
      </p:sp>
      <p:sp>
        <p:nvSpPr>
          <p:cNvPr id="64" name="object 64"/>
          <p:cNvSpPr/>
          <p:nvPr/>
        </p:nvSpPr>
        <p:spPr>
          <a:xfrm>
            <a:off x="10600943" y="3035807"/>
            <a:ext cx="266700" cy="266700"/>
          </a:xfrm>
          <a:custGeom>
            <a:rect l="l" t="t" r="r" b="b"/>
            <a:pathLst>
              <a:path w="266700" h="266700">
                <a:moveTo>
                  <a:pt x="133350" y="0"/>
                </a:moveTo>
                <a:lnTo>
                  <a:pt x="91196" y="6797"/>
                </a:lnTo>
                <a:lnTo>
                  <a:pt x="54589" y="25725"/>
                </a:lnTo>
                <a:lnTo>
                  <a:pt x="25725" y="54589"/>
                </a:lnTo>
                <a:lnTo>
                  <a:pt x="6797" y="91196"/>
                </a:lnTo>
                <a:lnTo>
                  <a:pt x="0" y="133350"/>
                </a:lnTo>
                <a:lnTo>
                  <a:pt x="6797" y="175503"/>
                </a:lnTo>
                <a:lnTo>
                  <a:pt x="25725" y="212110"/>
                </a:lnTo>
                <a:lnTo>
                  <a:pt x="54589" y="240974"/>
                </a:lnTo>
                <a:lnTo>
                  <a:pt x="91196" y="259902"/>
                </a:lnTo>
                <a:lnTo>
                  <a:pt x="133350" y="266700"/>
                </a:lnTo>
                <a:lnTo>
                  <a:pt x="175503" y="259902"/>
                </a:lnTo>
                <a:lnTo>
                  <a:pt x="212110" y="240974"/>
                </a:lnTo>
                <a:lnTo>
                  <a:pt x="240974" y="212110"/>
                </a:lnTo>
                <a:lnTo>
                  <a:pt x="259902" y="175503"/>
                </a:lnTo>
                <a:lnTo>
                  <a:pt x="266700" y="133350"/>
                </a:lnTo>
                <a:lnTo>
                  <a:pt x="259902" y="91196"/>
                </a:lnTo>
                <a:lnTo>
                  <a:pt x="240974" y="54589"/>
                </a:lnTo>
                <a:lnTo>
                  <a:pt x="212110" y="25725"/>
                </a:lnTo>
                <a:lnTo>
                  <a:pt x="175503" y="6797"/>
                </a:lnTo>
                <a:lnTo>
                  <a:pt x="133350" y="0"/>
                </a:lnTo>
                <a:close/>
              </a:path>
            </a:pathLst>
          </a:custGeom>
          <a:solidFill>
            <a:srgbClr val="000000"/>
          </a:solidFill>
        </p:spPr>
        <p:txBody>
          <a:bodyPr wrap="square" lIns="0" tIns="0" rIns="0" bIns="0" rtlCol="0"/>
          <a:lstStyle/>
          <a:p/>
        </p:txBody>
      </p:sp>
      <p:sp>
        <p:nvSpPr>
          <p:cNvPr id="65" name="object 65"/>
          <p:cNvSpPr/>
          <p:nvPr/>
        </p:nvSpPr>
        <p:spPr>
          <a:xfrm>
            <a:off x="10524172" y="3182111"/>
            <a:ext cx="421005" cy="318770"/>
          </a:xfrm>
          <a:custGeom>
            <a:rect l="l" t="t" r="r" b="b"/>
            <a:pathLst>
              <a:path w="421004" h="318770">
                <a:moveTo>
                  <a:pt x="258889" y="0"/>
                </a:moveTo>
                <a:lnTo>
                  <a:pt x="165544" y="0"/>
                </a:lnTo>
                <a:lnTo>
                  <a:pt x="165544" y="72136"/>
                </a:lnTo>
                <a:lnTo>
                  <a:pt x="126426" y="76559"/>
                </a:lnTo>
                <a:lnTo>
                  <a:pt x="87677" y="84947"/>
                </a:lnTo>
                <a:lnTo>
                  <a:pt x="25717" y="123189"/>
                </a:lnTo>
                <a:lnTo>
                  <a:pt x="1809" y="187404"/>
                </a:lnTo>
                <a:lnTo>
                  <a:pt x="0" y="221684"/>
                </a:lnTo>
                <a:lnTo>
                  <a:pt x="190" y="254762"/>
                </a:lnTo>
                <a:lnTo>
                  <a:pt x="37329" y="277729"/>
                </a:lnTo>
                <a:lnTo>
                  <a:pt x="77296" y="295582"/>
                </a:lnTo>
                <a:lnTo>
                  <a:pt x="119903" y="308327"/>
                </a:lnTo>
                <a:lnTo>
                  <a:pt x="164961" y="315969"/>
                </a:lnTo>
                <a:lnTo>
                  <a:pt x="212280" y="318515"/>
                </a:lnTo>
                <a:lnTo>
                  <a:pt x="268587" y="314537"/>
                </a:lnTo>
                <a:lnTo>
                  <a:pt x="322500" y="302593"/>
                </a:lnTo>
                <a:lnTo>
                  <a:pt x="373247" y="282672"/>
                </a:lnTo>
                <a:lnTo>
                  <a:pt x="420052" y="254762"/>
                </a:lnTo>
                <a:lnTo>
                  <a:pt x="420441" y="227326"/>
                </a:lnTo>
                <a:lnTo>
                  <a:pt x="420020" y="197485"/>
                </a:lnTo>
                <a:lnTo>
                  <a:pt x="407225" y="140208"/>
                </a:lnTo>
                <a:lnTo>
                  <a:pt x="382315" y="109855"/>
                </a:lnTo>
                <a:lnTo>
                  <a:pt x="344249" y="88646"/>
                </a:lnTo>
                <a:lnTo>
                  <a:pt x="300587" y="76200"/>
                </a:lnTo>
                <a:lnTo>
                  <a:pt x="258889" y="72136"/>
                </a:lnTo>
                <a:lnTo>
                  <a:pt x="258889" y="0"/>
                </a:lnTo>
                <a:close/>
              </a:path>
            </a:pathLst>
          </a:custGeom>
          <a:solidFill>
            <a:srgbClr val="F5CEAC"/>
          </a:solidFill>
        </p:spPr>
        <p:txBody>
          <a:bodyPr wrap="square" lIns="0" tIns="0" rIns="0" bIns="0" rtlCol="0"/>
          <a:lstStyle/>
          <a:p/>
        </p:txBody>
      </p:sp>
      <p:sp>
        <p:nvSpPr>
          <p:cNvPr id="66" name="object 66"/>
          <p:cNvSpPr/>
          <p:nvPr/>
        </p:nvSpPr>
        <p:spPr>
          <a:xfrm>
            <a:off x="10524172" y="3284220"/>
            <a:ext cx="421005" cy="216535"/>
          </a:xfrm>
          <a:custGeom>
            <a:rect l="l" t="t" r="r" b="b"/>
            <a:pathLst>
              <a:path w="421004" h="216535">
                <a:moveTo>
                  <a:pt x="46926" y="0"/>
                </a:moveTo>
                <a:lnTo>
                  <a:pt x="9191" y="51929"/>
                </a:lnTo>
                <a:lnTo>
                  <a:pt x="0" y="119703"/>
                </a:lnTo>
                <a:lnTo>
                  <a:pt x="190" y="152780"/>
                </a:lnTo>
                <a:lnTo>
                  <a:pt x="37329" y="175686"/>
                </a:lnTo>
                <a:lnTo>
                  <a:pt x="77296" y="193502"/>
                </a:lnTo>
                <a:lnTo>
                  <a:pt x="119903" y="206227"/>
                </a:lnTo>
                <a:lnTo>
                  <a:pt x="164961" y="213862"/>
                </a:lnTo>
                <a:lnTo>
                  <a:pt x="212280" y="216407"/>
                </a:lnTo>
                <a:lnTo>
                  <a:pt x="268587" y="212431"/>
                </a:lnTo>
                <a:lnTo>
                  <a:pt x="322500" y="200501"/>
                </a:lnTo>
                <a:lnTo>
                  <a:pt x="373247" y="180617"/>
                </a:lnTo>
                <a:lnTo>
                  <a:pt x="420052" y="152780"/>
                </a:lnTo>
                <a:lnTo>
                  <a:pt x="420441" y="125345"/>
                </a:lnTo>
                <a:lnTo>
                  <a:pt x="420020" y="95503"/>
                </a:lnTo>
                <a:lnTo>
                  <a:pt x="416548" y="66817"/>
                </a:lnTo>
                <a:lnTo>
                  <a:pt x="205311" y="66817"/>
                </a:lnTo>
                <a:lnTo>
                  <a:pt x="161706" y="61893"/>
                </a:lnTo>
                <a:lnTo>
                  <a:pt x="119945" y="48916"/>
                </a:lnTo>
                <a:lnTo>
                  <a:pt x="81271" y="28185"/>
                </a:lnTo>
                <a:lnTo>
                  <a:pt x="46926" y="0"/>
                </a:lnTo>
                <a:close/>
              </a:path>
              <a:path w="421004" h="216535">
                <a:moveTo>
                  <a:pt x="373316" y="0"/>
                </a:moveTo>
                <a:lnTo>
                  <a:pt x="334762" y="30279"/>
                </a:lnTo>
                <a:lnTo>
                  <a:pt x="293082" y="51309"/>
                </a:lnTo>
                <a:lnTo>
                  <a:pt x="249517" y="63389"/>
                </a:lnTo>
                <a:lnTo>
                  <a:pt x="205311" y="66817"/>
                </a:lnTo>
                <a:lnTo>
                  <a:pt x="416548" y="66817"/>
                </a:lnTo>
                <a:lnTo>
                  <a:pt x="400194" y="26271"/>
                </a:lnTo>
                <a:lnTo>
                  <a:pt x="382847" y="7169"/>
                </a:lnTo>
                <a:lnTo>
                  <a:pt x="373316" y="0"/>
                </a:lnTo>
                <a:close/>
              </a:path>
            </a:pathLst>
          </a:custGeom>
          <a:solidFill>
            <a:srgbClr val="69245D"/>
          </a:solidFill>
        </p:spPr>
        <p:txBody>
          <a:bodyPr wrap="square" lIns="0" tIns="0" rIns="0" bIns="0" rtlCol="0"/>
          <a:lstStyle/>
          <a:p/>
        </p:txBody>
      </p:sp>
      <p:sp>
        <p:nvSpPr>
          <p:cNvPr id="67" name="object 67"/>
          <p:cNvSpPr/>
          <p:nvPr/>
        </p:nvSpPr>
        <p:spPr>
          <a:xfrm>
            <a:off x="10690859" y="3188207"/>
            <a:ext cx="93345" cy="27940"/>
          </a:xfrm>
          <a:custGeom>
            <a:rect l="l" t="t" r="r" b="b"/>
            <a:pathLst>
              <a:path w="93345" h="27939">
                <a:moveTo>
                  <a:pt x="92964" y="0"/>
                </a:moveTo>
                <a:lnTo>
                  <a:pt x="0" y="0"/>
                </a:lnTo>
                <a:lnTo>
                  <a:pt x="16329" y="20574"/>
                </a:lnTo>
                <a:lnTo>
                  <a:pt x="44910" y="27432"/>
                </a:lnTo>
                <a:lnTo>
                  <a:pt x="74277" y="20574"/>
                </a:lnTo>
                <a:lnTo>
                  <a:pt x="92964" y="0"/>
                </a:lnTo>
                <a:close/>
              </a:path>
            </a:pathLst>
          </a:custGeom>
          <a:solidFill>
            <a:srgbClr val="DDA179"/>
          </a:solidFill>
        </p:spPr>
        <p:txBody>
          <a:bodyPr wrap="square" lIns="0" tIns="0" rIns="0" bIns="0" rtlCol="0"/>
          <a:lstStyle/>
          <a:p/>
        </p:txBody>
      </p:sp>
      <p:sp>
        <p:nvSpPr>
          <p:cNvPr id="68" name="object 68"/>
          <p:cNvSpPr/>
          <p:nvPr/>
        </p:nvSpPr>
        <p:spPr>
          <a:xfrm>
            <a:off x="10596133" y="2857500"/>
            <a:ext cx="276860" cy="342900"/>
          </a:xfrm>
          <a:custGeom>
            <a:rect l="l" t="t" r="r" b="b"/>
            <a:pathLst>
              <a:path w="276859" h="342900">
                <a:moveTo>
                  <a:pt x="140319" y="0"/>
                </a:moveTo>
                <a:lnTo>
                  <a:pt x="84618" y="4883"/>
                </a:lnTo>
                <a:lnTo>
                  <a:pt x="46376" y="19294"/>
                </a:lnTo>
                <a:lnTo>
                  <a:pt x="10572" y="75278"/>
                </a:lnTo>
                <a:lnTo>
                  <a:pt x="7160" y="116137"/>
                </a:lnTo>
                <a:lnTo>
                  <a:pt x="9509" y="165100"/>
                </a:lnTo>
                <a:lnTo>
                  <a:pt x="795" y="177288"/>
                </a:lnTo>
                <a:lnTo>
                  <a:pt x="0" y="208502"/>
                </a:lnTo>
                <a:lnTo>
                  <a:pt x="7133" y="241288"/>
                </a:lnTo>
                <a:lnTo>
                  <a:pt x="22209" y="258190"/>
                </a:lnTo>
                <a:lnTo>
                  <a:pt x="41253" y="291089"/>
                </a:lnTo>
                <a:lnTo>
                  <a:pt x="67024" y="318023"/>
                </a:lnTo>
                <a:lnTo>
                  <a:pt x="99915" y="336218"/>
                </a:lnTo>
                <a:lnTo>
                  <a:pt x="140319" y="342900"/>
                </a:lnTo>
                <a:lnTo>
                  <a:pt x="178226" y="336218"/>
                </a:lnTo>
                <a:lnTo>
                  <a:pt x="209835" y="318023"/>
                </a:lnTo>
                <a:lnTo>
                  <a:pt x="235134" y="291089"/>
                </a:lnTo>
                <a:lnTo>
                  <a:pt x="254111" y="258190"/>
                </a:lnTo>
                <a:lnTo>
                  <a:pt x="269186" y="243056"/>
                </a:lnTo>
                <a:lnTo>
                  <a:pt x="276320" y="210073"/>
                </a:lnTo>
                <a:lnTo>
                  <a:pt x="275524" y="177877"/>
                </a:lnTo>
                <a:lnTo>
                  <a:pt x="266811" y="165100"/>
                </a:lnTo>
                <a:lnTo>
                  <a:pt x="269471" y="117592"/>
                </a:lnTo>
                <a:lnTo>
                  <a:pt x="266839" y="77140"/>
                </a:lnTo>
                <a:lnTo>
                  <a:pt x="255762" y="44450"/>
                </a:lnTo>
                <a:lnTo>
                  <a:pt x="233085" y="20225"/>
                </a:lnTo>
                <a:lnTo>
                  <a:pt x="195655" y="5174"/>
                </a:lnTo>
                <a:lnTo>
                  <a:pt x="140319" y="0"/>
                </a:lnTo>
                <a:close/>
              </a:path>
            </a:pathLst>
          </a:custGeom>
          <a:solidFill>
            <a:srgbClr val="F5CEAC"/>
          </a:solidFill>
        </p:spPr>
        <p:txBody>
          <a:bodyPr wrap="square" lIns="0" tIns="0" rIns="0" bIns="0" rtlCol="0"/>
          <a:lstStyle/>
          <a:p/>
        </p:txBody>
      </p:sp>
      <p:sp>
        <p:nvSpPr>
          <p:cNvPr id="69" name="object 69"/>
          <p:cNvSpPr/>
          <p:nvPr/>
        </p:nvSpPr>
        <p:spPr>
          <a:xfrm>
            <a:off x="10560905" y="2824117"/>
            <a:ext cx="339090" cy="260350"/>
          </a:xfrm>
          <a:custGeom>
            <a:rect l="l" t="t" r="r" b="b"/>
            <a:pathLst>
              <a:path w="339090" h="260350">
                <a:moveTo>
                  <a:pt x="335598" y="126346"/>
                </a:moveTo>
                <a:lnTo>
                  <a:pt x="99219" y="126346"/>
                </a:lnTo>
                <a:lnTo>
                  <a:pt x="125099" y="156389"/>
                </a:lnTo>
                <a:lnTo>
                  <a:pt x="157388" y="189244"/>
                </a:lnTo>
                <a:lnTo>
                  <a:pt x="193212" y="220471"/>
                </a:lnTo>
                <a:lnTo>
                  <a:pt x="229695" y="245637"/>
                </a:lnTo>
                <a:lnTo>
                  <a:pt x="263964" y="260303"/>
                </a:lnTo>
                <a:lnTo>
                  <a:pt x="293143" y="260033"/>
                </a:lnTo>
                <a:lnTo>
                  <a:pt x="314357" y="240392"/>
                </a:lnTo>
                <a:lnTo>
                  <a:pt x="332783" y="192186"/>
                </a:lnTo>
                <a:lnTo>
                  <a:pt x="338601" y="149058"/>
                </a:lnTo>
                <a:lnTo>
                  <a:pt x="335598" y="126346"/>
                </a:lnTo>
                <a:close/>
              </a:path>
              <a:path w="339090" h="260350">
                <a:moveTo>
                  <a:pt x="175406" y="0"/>
                </a:moveTo>
                <a:lnTo>
                  <a:pt x="144262" y="2063"/>
                </a:lnTo>
                <a:lnTo>
                  <a:pt x="116486" y="10346"/>
                </a:lnTo>
                <a:lnTo>
                  <a:pt x="93853" y="24977"/>
                </a:lnTo>
                <a:lnTo>
                  <a:pt x="78137" y="46082"/>
                </a:lnTo>
                <a:lnTo>
                  <a:pt x="43952" y="55194"/>
                </a:lnTo>
                <a:lnTo>
                  <a:pt x="18438" y="85329"/>
                </a:lnTo>
                <a:lnTo>
                  <a:pt x="3239" y="127917"/>
                </a:lnTo>
                <a:lnTo>
                  <a:pt x="0" y="174389"/>
                </a:lnTo>
                <a:lnTo>
                  <a:pt x="10363" y="216176"/>
                </a:lnTo>
                <a:lnTo>
                  <a:pt x="35973" y="244710"/>
                </a:lnTo>
                <a:lnTo>
                  <a:pt x="60643" y="239860"/>
                </a:lnTo>
                <a:lnTo>
                  <a:pt x="81789" y="206102"/>
                </a:lnTo>
                <a:lnTo>
                  <a:pt x="95838" y="162056"/>
                </a:lnTo>
                <a:lnTo>
                  <a:pt x="99219" y="126346"/>
                </a:lnTo>
                <a:lnTo>
                  <a:pt x="335598" y="126346"/>
                </a:lnTo>
                <a:lnTo>
                  <a:pt x="319513" y="78542"/>
                </a:lnTo>
                <a:lnTo>
                  <a:pt x="271293" y="29861"/>
                </a:lnTo>
                <a:lnTo>
                  <a:pt x="208142" y="4029"/>
                </a:lnTo>
                <a:lnTo>
                  <a:pt x="175406" y="0"/>
                </a:lnTo>
                <a:close/>
              </a:path>
            </a:pathLst>
          </a:custGeom>
          <a:solidFill>
            <a:srgbClr val="000000"/>
          </a:solidFill>
        </p:spPr>
        <p:txBody>
          <a:bodyPr wrap="square" lIns="0" tIns="0" rIns="0" bIns="0" rtlCol="0"/>
          <a:lstStyle/>
          <a:p/>
        </p:txBody>
      </p:sp>
      <p:sp>
        <p:nvSpPr>
          <p:cNvPr id="70" name="object 70"/>
          <p:cNvSpPr/>
          <p:nvPr/>
        </p:nvSpPr>
        <p:spPr>
          <a:xfrm>
            <a:off x="10597895" y="3101339"/>
            <a:ext cx="24765" cy="30480"/>
          </a:xfrm>
          <a:custGeom>
            <a:rect l="l" t="t" r="r" b="b"/>
            <a:pathLst>
              <a:path w="24765" h="30480">
                <a:moveTo>
                  <a:pt x="18923" y="0"/>
                </a:moveTo>
                <a:lnTo>
                  <a:pt x="5460" y="0"/>
                </a:lnTo>
                <a:lnTo>
                  <a:pt x="0" y="6858"/>
                </a:lnTo>
                <a:lnTo>
                  <a:pt x="0" y="23622"/>
                </a:lnTo>
                <a:lnTo>
                  <a:pt x="5460" y="30480"/>
                </a:lnTo>
                <a:lnTo>
                  <a:pt x="18923" y="30480"/>
                </a:lnTo>
                <a:lnTo>
                  <a:pt x="24383" y="23622"/>
                </a:lnTo>
                <a:lnTo>
                  <a:pt x="24383" y="6858"/>
                </a:lnTo>
                <a:lnTo>
                  <a:pt x="18923" y="0"/>
                </a:lnTo>
                <a:close/>
              </a:path>
            </a:pathLst>
          </a:custGeom>
          <a:solidFill>
            <a:srgbClr val="FFFFFF"/>
          </a:solidFill>
        </p:spPr>
        <p:txBody>
          <a:bodyPr wrap="square" lIns="0" tIns="0" rIns="0" bIns="0" rtlCol="0"/>
          <a:lstStyle/>
          <a:p/>
        </p:txBody>
      </p:sp>
      <p:sp>
        <p:nvSpPr>
          <p:cNvPr id="71" name="object 71"/>
          <p:cNvSpPr/>
          <p:nvPr/>
        </p:nvSpPr>
        <p:spPr>
          <a:xfrm>
            <a:off x="10846307" y="3101339"/>
            <a:ext cx="24765" cy="30480"/>
          </a:xfrm>
          <a:custGeom>
            <a:rect l="l" t="t" r="r" b="b"/>
            <a:pathLst>
              <a:path w="24765" h="30480">
                <a:moveTo>
                  <a:pt x="18923" y="0"/>
                </a:moveTo>
                <a:lnTo>
                  <a:pt x="5461" y="0"/>
                </a:lnTo>
                <a:lnTo>
                  <a:pt x="0" y="6858"/>
                </a:lnTo>
                <a:lnTo>
                  <a:pt x="0" y="23622"/>
                </a:lnTo>
                <a:lnTo>
                  <a:pt x="5461" y="30480"/>
                </a:lnTo>
                <a:lnTo>
                  <a:pt x="18923" y="30480"/>
                </a:lnTo>
                <a:lnTo>
                  <a:pt x="24384" y="23622"/>
                </a:lnTo>
                <a:lnTo>
                  <a:pt x="24384" y="6858"/>
                </a:lnTo>
                <a:lnTo>
                  <a:pt x="18923" y="0"/>
                </a:lnTo>
                <a:close/>
              </a:path>
            </a:pathLst>
          </a:custGeom>
          <a:solidFill>
            <a:srgbClr val="FFFFFF"/>
          </a:solidFill>
        </p:spPr>
        <p:txBody>
          <a:bodyPr wrap="square" lIns="0" tIns="0" rIns="0" bIns="0" rtlCol="0"/>
          <a:lstStyle/>
          <a:p/>
        </p:txBody>
      </p:sp>
      <p:sp>
        <p:nvSpPr>
          <p:cNvPr id="72" name="object 72"/>
          <p:cNvSpPr/>
          <p:nvPr/>
        </p:nvSpPr>
        <p:spPr>
          <a:xfrm>
            <a:off x="10681716" y="3233927"/>
            <a:ext cx="105410" cy="26034"/>
          </a:xfrm>
          <a:custGeom>
            <a:rect l="l" t="t" r="r" b="b"/>
            <a:pathLst>
              <a:path w="105409" h="26034">
                <a:moveTo>
                  <a:pt x="21081" y="0"/>
                </a:moveTo>
                <a:lnTo>
                  <a:pt x="8381" y="0"/>
                </a:lnTo>
                <a:lnTo>
                  <a:pt x="0" y="4318"/>
                </a:lnTo>
                <a:lnTo>
                  <a:pt x="0" y="21589"/>
                </a:lnTo>
                <a:lnTo>
                  <a:pt x="8381" y="25908"/>
                </a:lnTo>
                <a:lnTo>
                  <a:pt x="21081" y="25908"/>
                </a:lnTo>
                <a:lnTo>
                  <a:pt x="25273" y="21589"/>
                </a:lnTo>
                <a:lnTo>
                  <a:pt x="25273" y="4318"/>
                </a:lnTo>
                <a:lnTo>
                  <a:pt x="21081" y="0"/>
                </a:lnTo>
                <a:close/>
              </a:path>
              <a:path w="105409" h="26034">
                <a:moveTo>
                  <a:pt x="46227" y="0"/>
                </a:moveTo>
                <a:lnTo>
                  <a:pt x="33654" y="0"/>
                </a:lnTo>
                <a:lnTo>
                  <a:pt x="25273" y="4318"/>
                </a:lnTo>
                <a:lnTo>
                  <a:pt x="25273" y="21589"/>
                </a:lnTo>
                <a:lnTo>
                  <a:pt x="33654" y="25908"/>
                </a:lnTo>
                <a:lnTo>
                  <a:pt x="46227" y="25908"/>
                </a:lnTo>
                <a:lnTo>
                  <a:pt x="54736" y="21589"/>
                </a:lnTo>
                <a:lnTo>
                  <a:pt x="54736" y="4318"/>
                </a:lnTo>
                <a:lnTo>
                  <a:pt x="46227" y="0"/>
                </a:lnTo>
                <a:close/>
              </a:path>
              <a:path w="105409" h="26034">
                <a:moveTo>
                  <a:pt x="75691" y="0"/>
                </a:moveTo>
                <a:lnTo>
                  <a:pt x="58927" y="0"/>
                </a:lnTo>
                <a:lnTo>
                  <a:pt x="54736" y="4318"/>
                </a:lnTo>
                <a:lnTo>
                  <a:pt x="54736" y="21589"/>
                </a:lnTo>
                <a:lnTo>
                  <a:pt x="58927" y="25908"/>
                </a:lnTo>
                <a:lnTo>
                  <a:pt x="75691" y="25908"/>
                </a:lnTo>
                <a:lnTo>
                  <a:pt x="79882" y="21589"/>
                </a:lnTo>
                <a:lnTo>
                  <a:pt x="79882" y="4318"/>
                </a:lnTo>
                <a:lnTo>
                  <a:pt x="75691" y="0"/>
                </a:lnTo>
                <a:close/>
              </a:path>
              <a:path w="105409" h="26034">
                <a:moveTo>
                  <a:pt x="100964" y="0"/>
                </a:moveTo>
                <a:lnTo>
                  <a:pt x="84074" y="0"/>
                </a:lnTo>
                <a:lnTo>
                  <a:pt x="79882" y="4318"/>
                </a:lnTo>
                <a:lnTo>
                  <a:pt x="79882" y="21589"/>
                </a:lnTo>
                <a:lnTo>
                  <a:pt x="84074" y="25908"/>
                </a:lnTo>
                <a:lnTo>
                  <a:pt x="100964" y="25908"/>
                </a:lnTo>
                <a:lnTo>
                  <a:pt x="105155" y="21589"/>
                </a:lnTo>
                <a:lnTo>
                  <a:pt x="105155" y="4318"/>
                </a:lnTo>
                <a:lnTo>
                  <a:pt x="100964" y="0"/>
                </a:lnTo>
                <a:close/>
              </a:path>
            </a:pathLst>
          </a:custGeom>
          <a:solidFill>
            <a:srgbClr val="FFFFFF"/>
          </a:solidFill>
        </p:spPr>
        <p:txBody>
          <a:bodyPr wrap="square" lIns="0" tIns="0" rIns="0" bIns="0" rtlCol="0"/>
          <a:lstStyle/>
          <a:p/>
        </p:txBody>
      </p:sp>
      <p:sp>
        <p:nvSpPr>
          <p:cNvPr id="73" name="object 73"/>
          <p:cNvSpPr/>
          <p:nvPr/>
        </p:nvSpPr>
        <p:spPr>
          <a:xfrm>
            <a:off x="8628888" y="2724911"/>
            <a:ext cx="774700" cy="775970"/>
          </a:xfrm>
          <a:custGeom>
            <a:rect l="l" t="t" r="r" b="b"/>
            <a:pathLst>
              <a:path w="774700" h="775970">
                <a:moveTo>
                  <a:pt x="387095" y="0"/>
                </a:moveTo>
                <a:lnTo>
                  <a:pt x="338548" y="3021"/>
                </a:lnTo>
                <a:lnTo>
                  <a:pt x="291798" y="11843"/>
                </a:lnTo>
                <a:lnTo>
                  <a:pt x="247207" y="26102"/>
                </a:lnTo>
                <a:lnTo>
                  <a:pt x="205140" y="45435"/>
                </a:lnTo>
                <a:lnTo>
                  <a:pt x="165959" y="69480"/>
                </a:lnTo>
                <a:lnTo>
                  <a:pt x="130028" y="97872"/>
                </a:lnTo>
                <a:lnTo>
                  <a:pt x="97710" y="130249"/>
                </a:lnTo>
                <a:lnTo>
                  <a:pt x="69367" y="166248"/>
                </a:lnTo>
                <a:lnTo>
                  <a:pt x="45363" y="205505"/>
                </a:lnTo>
                <a:lnTo>
                  <a:pt x="26061" y="247658"/>
                </a:lnTo>
                <a:lnTo>
                  <a:pt x="11825" y="292343"/>
                </a:lnTo>
                <a:lnTo>
                  <a:pt x="3016" y="339197"/>
                </a:lnTo>
                <a:lnTo>
                  <a:pt x="0" y="387858"/>
                </a:lnTo>
                <a:lnTo>
                  <a:pt x="3016" y="436518"/>
                </a:lnTo>
                <a:lnTo>
                  <a:pt x="11825" y="483372"/>
                </a:lnTo>
                <a:lnTo>
                  <a:pt x="26061" y="528057"/>
                </a:lnTo>
                <a:lnTo>
                  <a:pt x="45363" y="570210"/>
                </a:lnTo>
                <a:lnTo>
                  <a:pt x="69367" y="609467"/>
                </a:lnTo>
                <a:lnTo>
                  <a:pt x="97710" y="645466"/>
                </a:lnTo>
                <a:lnTo>
                  <a:pt x="130028" y="677843"/>
                </a:lnTo>
                <a:lnTo>
                  <a:pt x="165959" y="706235"/>
                </a:lnTo>
                <a:lnTo>
                  <a:pt x="205140" y="730280"/>
                </a:lnTo>
                <a:lnTo>
                  <a:pt x="247207" y="749613"/>
                </a:lnTo>
                <a:lnTo>
                  <a:pt x="291798" y="763872"/>
                </a:lnTo>
                <a:lnTo>
                  <a:pt x="338548" y="772694"/>
                </a:lnTo>
                <a:lnTo>
                  <a:pt x="387095" y="775715"/>
                </a:lnTo>
                <a:lnTo>
                  <a:pt x="435643" y="772694"/>
                </a:lnTo>
                <a:lnTo>
                  <a:pt x="482393" y="763872"/>
                </a:lnTo>
                <a:lnTo>
                  <a:pt x="526984" y="749613"/>
                </a:lnTo>
                <a:lnTo>
                  <a:pt x="569051" y="730280"/>
                </a:lnTo>
                <a:lnTo>
                  <a:pt x="608232" y="706235"/>
                </a:lnTo>
                <a:lnTo>
                  <a:pt x="644163" y="677843"/>
                </a:lnTo>
                <a:lnTo>
                  <a:pt x="676481" y="645466"/>
                </a:lnTo>
                <a:lnTo>
                  <a:pt x="704824" y="609467"/>
                </a:lnTo>
                <a:lnTo>
                  <a:pt x="728828" y="570210"/>
                </a:lnTo>
                <a:lnTo>
                  <a:pt x="748130" y="528057"/>
                </a:lnTo>
                <a:lnTo>
                  <a:pt x="762366" y="483372"/>
                </a:lnTo>
                <a:lnTo>
                  <a:pt x="771175" y="436518"/>
                </a:lnTo>
                <a:lnTo>
                  <a:pt x="774191" y="387858"/>
                </a:lnTo>
                <a:lnTo>
                  <a:pt x="771175" y="339197"/>
                </a:lnTo>
                <a:lnTo>
                  <a:pt x="762366" y="292343"/>
                </a:lnTo>
                <a:lnTo>
                  <a:pt x="748130" y="247658"/>
                </a:lnTo>
                <a:lnTo>
                  <a:pt x="728828" y="205505"/>
                </a:lnTo>
                <a:lnTo>
                  <a:pt x="704824" y="166248"/>
                </a:lnTo>
                <a:lnTo>
                  <a:pt x="676481" y="130249"/>
                </a:lnTo>
                <a:lnTo>
                  <a:pt x="644163" y="97872"/>
                </a:lnTo>
                <a:lnTo>
                  <a:pt x="608232" y="69480"/>
                </a:lnTo>
                <a:lnTo>
                  <a:pt x="569051" y="45435"/>
                </a:lnTo>
                <a:lnTo>
                  <a:pt x="526984" y="26102"/>
                </a:lnTo>
                <a:lnTo>
                  <a:pt x="482393" y="11843"/>
                </a:lnTo>
                <a:lnTo>
                  <a:pt x="435643" y="3021"/>
                </a:lnTo>
                <a:lnTo>
                  <a:pt x="387095" y="0"/>
                </a:lnTo>
                <a:close/>
              </a:path>
            </a:pathLst>
          </a:custGeom>
          <a:solidFill>
            <a:srgbClr val="8AC53E"/>
          </a:solidFill>
        </p:spPr>
        <p:txBody>
          <a:bodyPr wrap="square" lIns="0" tIns="0" rIns="0" bIns="0" rtlCol="0"/>
          <a:lstStyle/>
          <a:p/>
        </p:txBody>
      </p:sp>
      <p:sp>
        <p:nvSpPr>
          <p:cNvPr id="74" name="object 74"/>
          <p:cNvSpPr/>
          <p:nvPr/>
        </p:nvSpPr>
        <p:spPr>
          <a:xfrm>
            <a:off x="9043416" y="2919983"/>
            <a:ext cx="329565" cy="581025"/>
          </a:xfrm>
          <a:custGeom>
            <a:rect l="l" t="t" r="r" b="b"/>
            <a:pathLst>
              <a:path w="329565" h="581025">
                <a:moveTo>
                  <a:pt x="122427" y="0"/>
                </a:moveTo>
                <a:lnTo>
                  <a:pt x="0" y="296671"/>
                </a:lnTo>
                <a:lnTo>
                  <a:pt x="0" y="580643"/>
                </a:lnTo>
                <a:lnTo>
                  <a:pt x="49625" y="573332"/>
                </a:lnTo>
                <a:lnTo>
                  <a:pt x="96961" y="560121"/>
                </a:lnTo>
                <a:lnTo>
                  <a:pt x="141590" y="541396"/>
                </a:lnTo>
                <a:lnTo>
                  <a:pt x="183097" y="517540"/>
                </a:lnTo>
                <a:lnTo>
                  <a:pt x="221063" y="488939"/>
                </a:lnTo>
                <a:lnTo>
                  <a:pt x="255072" y="455977"/>
                </a:lnTo>
                <a:lnTo>
                  <a:pt x="284706" y="419038"/>
                </a:lnTo>
                <a:lnTo>
                  <a:pt x="309549" y="378508"/>
                </a:lnTo>
                <a:lnTo>
                  <a:pt x="329183" y="334771"/>
                </a:lnTo>
                <a:lnTo>
                  <a:pt x="122427" y="0"/>
                </a:lnTo>
                <a:close/>
              </a:path>
            </a:pathLst>
          </a:custGeom>
          <a:solidFill>
            <a:srgbClr val="69952C"/>
          </a:solidFill>
        </p:spPr>
        <p:txBody>
          <a:bodyPr wrap="square" lIns="0" tIns="0" rIns="0" bIns="0" rtlCol="0"/>
          <a:lstStyle/>
          <a:p/>
        </p:txBody>
      </p:sp>
      <p:sp>
        <p:nvSpPr>
          <p:cNvPr id="75" name="object 75"/>
          <p:cNvSpPr/>
          <p:nvPr/>
        </p:nvSpPr>
        <p:spPr>
          <a:xfrm>
            <a:off x="8802623" y="3215639"/>
            <a:ext cx="426720" cy="266700"/>
          </a:xfrm>
          <a:custGeom>
            <a:rect l="l" t="t" r="r" b="b"/>
            <a:pathLst>
              <a:path w="426720" h="266700">
                <a:moveTo>
                  <a:pt x="257682" y="0"/>
                </a:moveTo>
                <a:lnTo>
                  <a:pt x="169036" y="0"/>
                </a:lnTo>
                <a:lnTo>
                  <a:pt x="169036" y="67690"/>
                </a:lnTo>
                <a:lnTo>
                  <a:pt x="102232" y="78397"/>
                </a:lnTo>
                <a:lnTo>
                  <a:pt x="55729" y="96872"/>
                </a:lnTo>
                <a:lnTo>
                  <a:pt x="25892" y="121697"/>
                </a:lnTo>
                <a:lnTo>
                  <a:pt x="1664" y="184725"/>
                </a:lnTo>
                <a:lnTo>
                  <a:pt x="0" y="220090"/>
                </a:lnTo>
                <a:lnTo>
                  <a:pt x="25403" y="235124"/>
                </a:lnTo>
                <a:lnTo>
                  <a:pt x="51212" y="248158"/>
                </a:lnTo>
                <a:lnTo>
                  <a:pt x="77831" y="258810"/>
                </a:lnTo>
                <a:lnTo>
                  <a:pt x="105664" y="266700"/>
                </a:lnTo>
                <a:lnTo>
                  <a:pt x="321055" y="266700"/>
                </a:lnTo>
                <a:lnTo>
                  <a:pt x="348888" y="258810"/>
                </a:lnTo>
                <a:lnTo>
                  <a:pt x="375507" y="248158"/>
                </a:lnTo>
                <a:lnTo>
                  <a:pt x="401316" y="235124"/>
                </a:lnTo>
                <a:lnTo>
                  <a:pt x="426720" y="220090"/>
                </a:lnTo>
                <a:lnTo>
                  <a:pt x="425055" y="184725"/>
                </a:lnTo>
                <a:lnTo>
                  <a:pt x="400827" y="121697"/>
                </a:lnTo>
                <a:lnTo>
                  <a:pt x="370990" y="96872"/>
                </a:lnTo>
                <a:lnTo>
                  <a:pt x="324487" y="78397"/>
                </a:lnTo>
                <a:lnTo>
                  <a:pt x="257682" y="67690"/>
                </a:lnTo>
                <a:lnTo>
                  <a:pt x="257682" y="0"/>
                </a:lnTo>
                <a:close/>
              </a:path>
            </a:pathLst>
          </a:custGeom>
          <a:solidFill>
            <a:srgbClr val="F6C6A3"/>
          </a:solidFill>
        </p:spPr>
        <p:txBody>
          <a:bodyPr wrap="square" lIns="0" tIns="0" rIns="0" bIns="0" rtlCol="0"/>
          <a:lstStyle/>
          <a:p/>
        </p:txBody>
      </p:sp>
      <p:sp>
        <p:nvSpPr>
          <p:cNvPr id="76" name="object 76"/>
          <p:cNvSpPr/>
          <p:nvPr/>
        </p:nvSpPr>
        <p:spPr>
          <a:xfrm>
            <a:off x="8967216" y="3220211"/>
            <a:ext cx="97790" cy="25400"/>
          </a:xfrm>
          <a:custGeom>
            <a:rect l="l" t="t" r="r" b="b"/>
            <a:pathLst>
              <a:path w="97790" h="25400">
                <a:moveTo>
                  <a:pt x="97535" y="0"/>
                </a:moveTo>
                <a:lnTo>
                  <a:pt x="0" y="0"/>
                </a:lnTo>
                <a:lnTo>
                  <a:pt x="18811" y="18859"/>
                </a:lnTo>
                <a:lnTo>
                  <a:pt x="48768" y="25146"/>
                </a:lnTo>
                <a:lnTo>
                  <a:pt x="78724" y="18859"/>
                </a:lnTo>
                <a:lnTo>
                  <a:pt x="97535" y="0"/>
                </a:lnTo>
                <a:close/>
              </a:path>
            </a:pathLst>
          </a:custGeom>
          <a:solidFill>
            <a:srgbClr val="CF9971"/>
          </a:solidFill>
        </p:spPr>
        <p:txBody>
          <a:bodyPr wrap="square" lIns="0" tIns="0" rIns="0" bIns="0" rtlCol="0"/>
          <a:lstStyle/>
          <a:p/>
        </p:txBody>
      </p:sp>
      <p:sp>
        <p:nvSpPr>
          <p:cNvPr id="77" name="object 77"/>
          <p:cNvSpPr/>
          <p:nvPr/>
        </p:nvSpPr>
        <p:spPr>
          <a:xfrm>
            <a:off x="8871140" y="2907792"/>
            <a:ext cx="287655" cy="326390"/>
          </a:xfrm>
          <a:custGeom>
            <a:rect l="l" t="t" r="r" b="b"/>
            <a:pathLst>
              <a:path w="287654" h="326389">
                <a:moveTo>
                  <a:pt x="150431" y="0"/>
                </a:moveTo>
                <a:lnTo>
                  <a:pt x="98069" y="4809"/>
                </a:lnTo>
                <a:lnTo>
                  <a:pt x="57888" y="20189"/>
                </a:lnTo>
                <a:lnTo>
                  <a:pt x="29904" y="47567"/>
                </a:lnTo>
                <a:lnTo>
                  <a:pt x="14137" y="88367"/>
                </a:lnTo>
                <a:lnTo>
                  <a:pt x="10604" y="144018"/>
                </a:lnTo>
                <a:lnTo>
                  <a:pt x="134" y="158583"/>
                </a:lnTo>
                <a:lnTo>
                  <a:pt x="0" y="190627"/>
                </a:lnTo>
                <a:lnTo>
                  <a:pt x="9390" y="222670"/>
                </a:lnTo>
                <a:lnTo>
                  <a:pt x="27495" y="237236"/>
                </a:lnTo>
                <a:lnTo>
                  <a:pt x="46571" y="270736"/>
                </a:lnTo>
                <a:lnTo>
                  <a:pt x="71993" y="299116"/>
                </a:lnTo>
                <a:lnTo>
                  <a:pt x="103772" y="318781"/>
                </a:lnTo>
                <a:lnTo>
                  <a:pt x="141922" y="326136"/>
                </a:lnTo>
                <a:lnTo>
                  <a:pt x="182514" y="318781"/>
                </a:lnTo>
                <a:lnTo>
                  <a:pt x="215582" y="299116"/>
                </a:lnTo>
                <a:lnTo>
                  <a:pt x="241506" y="270736"/>
                </a:lnTo>
                <a:lnTo>
                  <a:pt x="260667" y="237236"/>
                </a:lnTo>
                <a:lnTo>
                  <a:pt x="277004" y="222670"/>
                </a:lnTo>
                <a:lnTo>
                  <a:pt x="286591" y="190627"/>
                </a:lnTo>
                <a:lnTo>
                  <a:pt x="287438" y="158583"/>
                </a:lnTo>
                <a:lnTo>
                  <a:pt x="277558" y="144018"/>
                </a:lnTo>
                <a:lnTo>
                  <a:pt x="275358" y="90025"/>
                </a:lnTo>
                <a:lnTo>
                  <a:pt x="262765" y="49432"/>
                </a:lnTo>
                <a:lnTo>
                  <a:pt x="238559" y="21433"/>
                </a:lnTo>
                <a:lnTo>
                  <a:pt x="201521" y="5224"/>
                </a:lnTo>
                <a:lnTo>
                  <a:pt x="150431" y="0"/>
                </a:lnTo>
                <a:close/>
              </a:path>
            </a:pathLst>
          </a:custGeom>
          <a:solidFill>
            <a:srgbClr val="F6C6A3"/>
          </a:solidFill>
        </p:spPr>
        <p:txBody>
          <a:bodyPr wrap="square" lIns="0" tIns="0" rIns="0" bIns="0" rtlCol="0"/>
          <a:lstStyle/>
          <a:p/>
        </p:txBody>
      </p:sp>
      <p:sp>
        <p:nvSpPr>
          <p:cNvPr id="78" name="object 78"/>
          <p:cNvSpPr/>
          <p:nvPr/>
        </p:nvSpPr>
        <p:spPr>
          <a:xfrm>
            <a:off x="8802623" y="3284220"/>
            <a:ext cx="426720" cy="216535"/>
          </a:xfrm>
          <a:custGeom>
            <a:rect l="l" t="t" r="r" b="b"/>
            <a:pathLst>
              <a:path w="426720" h="216535">
                <a:moveTo>
                  <a:pt x="169036" y="0"/>
                </a:moveTo>
                <a:lnTo>
                  <a:pt x="102232" y="10717"/>
                </a:lnTo>
                <a:lnTo>
                  <a:pt x="55729" y="29224"/>
                </a:lnTo>
                <a:lnTo>
                  <a:pt x="25892" y="54102"/>
                </a:lnTo>
                <a:lnTo>
                  <a:pt x="1664" y="117298"/>
                </a:lnTo>
                <a:lnTo>
                  <a:pt x="0" y="152780"/>
                </a:lnTo>
                <a:lnTo>
                  <a:pt x="37434" y="174077"/>
                </a:lnTo>
                <a:lnTo>
                  <a:pt x="78313" y="191691"/>
                </a:lnTo>
                <a:lnTo>
                  <a:pt x="122026" y="205020"/>
                </a:lnTo>
                <a:lnTo>
                  <a:pt x="167965" y="213460"/>
                </a:lnTo>
                <a:lnTo>
                  <a:pt x="215519" y="216407"/>
                </a:lnTo>
                <a:lnTo>
                  <a:pt x="271647" y="211841"/>
                </a:lnTo>
                <a:lnTo>
                  <a:pt x="325834" y="198929"/>
                </a:lnTo>
                <a:lnTo>
                  <a:pt x="377664" y="178849"/>
                </a:lnTo>
                <a:lnTo>
                  <a:pt x="410707" y="161289"/>
                </a:lnTo>
                <a:lnTo>
                  <a:pt x="215519" y="161289"/>
                </a:lnTo>
                <a:lnTo>
                  <a:pt x="169036" y="0"/>
                </a:lnTo>
                <a:close/>
              </a:path>
              <a:path w="426720" h="216535">
                <a:moveTo>
                  <a:pt x="257682" y="0"/>
                </a:moveTo>
                <a:lnTo>
                  <a:pt x="215519" y="161289"/>
                </a:lnTo>
                <a:lnTo>
                  <a:pt x="410707" y="161289"/>
                </a:lnTo>
                <a:lnTo>
                  <a:pt x="426720" y="152780"/>
                </a:lnTo>
                <a:lnTo>
                  <a:pt x="425055" y="117298"/>
                </a:lnTo>
                <a:lnTo>
                  <a:pt x="400827" y="54102"/>
                </a:lnTo>
                <a:lnTo>
                  <a:pt x="370990" y="29224"/>
                </a:lnTo>
                <a:lnTo>
                  <a:pt x="324487" y="10717"/>
                </a:lnTo>
                <a:lnTo>
                  <a:pt x="257682" y="0"/>
                </a:lnTo>
                <a:close/>
              </a:path>
            </a:pathLst>
          </a:custGeom>
          <a:solidFill>
            <a:srgbClr val="FFFFFF"/>
          </a:solidFill>
        </p:spPr>
        <p:txBody>
          <a:bodyPr wrap="square" lIns="0" tIns="0" rIns="0" bIns="0" rtlCol="0"/>
          <a:lstStyle/>
          <a:p/>
        </p:txBody>
      </p:sp>
      <p:sp>
        <p:nvSpPr>
          <p:cNvPr id="79" name="object 79"/>
          <p:cNvSpPr/>
          <p:nvPr/>
        </p:nvSpPr>
        <p:spPr>
          <a:xfrm>
            <a:off x="9069323" y="3287267"/>
            <a:ext cx="160020" cy="208787"/>
          </a:xfrm>
          <a:prstGeom prst="rect">
            <a:avLst/>
          </a:prstGeom>
          <a:blipFill>
            <a:blip r:embed="rId8"/>
            <a:stretch>
              <a:fillRect/>
            </a:stretch>
          </a:blipFill>
        </p:spPr>
        <p:txBody>
          <a:bodyPr wrap="square" lIns="0" tIns="0" rIns="0" bIns="0" rtlCol="0"/>
          <a:lstStyle/>
          <a:p/>
        </p:txBody>
      </p:sp>
      <p:sp>
        <p:nvSpPr>
          <p:cNvPr id="80" name="object 80"/>
          <p:cNvSpPr/>
          <p:nvPr/>
        </p:nvSpPr>
        <p:spPr>
          <a:xfrm>
            <a:off x="8802623" y="3287267"/>
            <a:ext cx="160020" cy="208787"/>
          </a:xfrm>
          <a:prstGeom prst="rect">
            <a:avLst/>
          </a:prstGeom>
          <a:blipFill>
            <a:blip r:embed="rId9"/>
            <a:stretch>
              <a:fillRect/>
            </a:stretch>
          </a:blipFill>
        </p:spPr>
        <p:txBody>
          <a:bodyPr wrap="square" lIns="0" tIns="0" rIns="0" bIns="0" rtlCol="0"/>
          <a:lstStyle/>
          <a:p/>
        </p:txBody>
      </p:sp>
      <p:sp>
        <p:nvSpPr>
          <p:cNvPr id="81" name="object 81"/>
          <p:cNvSpPr/>
          <p:nvPr/>
        </p:nvSpPr>
        <p:spPr>
          <a:xfrm>
            <a:off x="8847552" y="2835782"/>
            <a:ext cx="340360" cy="331470"/>
          </a:xfrm>
          <a:custGeom>
            <a:rect l="l" t="t" r="r" b="b"/>
            <a:pathLst>
              <a:path w="340359" h="331469">
                <a:moveTo>
                  <a:pt x="170336" y="0"/>
                </a:moveTo>
                <a:lnTo>
                  <a:pt x="127346" y="5129"/>
                </a:lnTo>
                <a:lnTo>
                  <a:pt x="90478" y="19560"/>
                </a:lnTo>
                <a:lnTo>
                  <a:pt x="35341" y="70582"/>
                </a:lnTo>
                <a:lnTo>
                  <a:pt x="17188" y="104302"/>
                </a:lnTo>
                <a:lnTo>
                  <a:pt x="5388" y="141580"/>
                </a:lnTo>
                <a:lnTo>
                  <a:pt x="0" y="180981"/>
                </a:lnTo>
                <a:lnTo>
                  <a:pt x="1080" y="221068"/>
                </a:lnTo>
                <a:lnTo>
                  <a:pt x="8688" y="260405"/>
                </a:lnTo>
                <a:lnTo>
                  <a:pt x="22881" y="297557"/>
                </a:lnTo>
                <a:lnTo>
                  <a:pt x="43717" y="331088"/>
                </a:lnTo>
                <a:lnTo>
                  <a:pt x="38341" y="300585"/>
                </a:lnTo>
                <a:lnTo>
                  <a:pt x="35763" y="271652"/>
                </a:lnTo>
                <a:lnTo>
                  <a:pt x="43717" y="212216"/>
                </a:lnTo>
                <a:lnTo>
                  <a:pt x="96821" y="173590"/>
                </a:lnTo>
                <a:lnTo>
                  <a:pt x="134410" y="169290"/>
                </a:lnTo>
                <a:lnTo>
                  <a:pt x="173407" y="163213"/>
                </a:lnTo>
                <a:lnTo>
                  <a:pt x="209349" y="146518"/>
                </a:lnTo>
                <a:lnTo>
                  <a:pt x="237773" y="110362"/>
                </a:lnTo>
                <a:lnTo>
                  <a:pt x="328406" y="110362"/>
                </a:lnTo>
                <a:lnTo>
                  <a:pt x="301627" y="59081"/>
                </a:lnTo>
                <a:lnTo>
                  <a:pt x="246210" y="14927"/>
                </a:lnTo>
                <a:lnTo>
                  <a:pt x="210649" y="3323"/>
                </a:lnTo>
                <a:lnTo>
                  <a:pt x="170336" y="0"/>
                </a:lnTo>
                <a:close/>
              </a:path>
              <a:path w="340359" h="331469">
                <a:moveTo>
                  <a:pt x="328406" y="110362"/>
                </a:moveTo>
                <a:lnTo>
                  <a:pt x="237773" y="110362"/>
                </a:lnTo>
                <a:lnTo>
                  <a:pt x="242791" y="140636"/>
                </a:lnTo>
                <a:lnTo>
                  <a:pt x="255727" y="164528"/>
                </a:lnTo>
                <a:lnTo>
                  <a:pt x="273402" y="186801"/>
                </a:lnTo>
                <a:lnTo>
                  <a:pt x="292637" y="212216"/>
                </a:lnTo>
                <a:lnTo>
                  <a:pt x="303370" y="242113"/>
                </a:lnTo>
                <a:lnTo>
                  <a:pt x="305352" y="270033"/>
                </a:lnTo>
                <a:lnTo>
                  <a:pt x="300977" y="298763"/>
                </a:lnTo>
                <a:lnTo>
                  <a:pt x="292637" y="331088"/>
                </a:lnTo>
                <a:lnTo>
                  <a:pt x="316149" y="288847"/>
                </a:lnTo>
                <a:lnTo>
                  <a:pt x="331648" y="246107"/>
                </a:lnTo>
                <a:lnTo>
                  <a:pt x="339496" y="203845"/>
                </a:lnTo>
                <a:lnTo>
                  <a:pt x="340056" y="163035"/>
                </a:lnTo>
                <a:lnTo>
                  <a:pt x="333689" y="124654"/>
                </a:lnTo>
                <a:lnTo>
                  <a:pt x="328406" y="110362"/>
                </a:lnTo>
                <a:close/>
              </a:path>
            </a:pathLst>
          </a:custGeom>
          <a:solidFill>
            <a:srgbClr val="663300"/>
          </a:solidFill>
        </p:spPr>
        <p:txBody>
          <a:bodyPr wrap="square" lIns="0" tIns="0" rIns="0" bIns="0" rtlCol="0"/>
          <a:lstStyle/>
          <a:p/>
        </p:txBody>
      </p:sp>
      <p:sp>
        <p:nvSpPr>
          <p:cNvPr id="82" name="object 82"/>
          <p:cNvSpPr/>
          <p:nvPr/>
        </p:nvSpPr>
        <p:spPr>
          <a:xfrm>
            <a:off x="8976359" y="3166872"/>
            <a:ext cx="189230" cy="265430"/>
          </a:xfrm>
          <a:custGeom>
            <a:rect l="l" t="t" r="r" b="b"/>
            <a:pathLst>
              <a:path w="189229" h="265429">
                <a:moveTo>
                  <a:pt x="115023" y="210438"/>
                </a:moveTo>
                <a:lnTo>
                  <a:pt x="84582" y="210438"/>
                </a:lnTo>
                <a:lnTo>
                  <a:pt x="71239" y="226117"/>
                </a:lnTo>
                <a:lnTo>
                  <a:pt x="57086" y="240998"/>
                </a:lnTo>
                <a:lnTo>
                  <a:pt x="42933" y="254283"/>
                </a:lnTo>
                <a:lnTo>
                  <a:pt x="29591" y="265175"/>
                </a:lnTo>
                <a:lnTo>
                  <a:pt x="67516" y="249054"/>
                </a:lnTo>
                <a:lnTo>
                  <a:pt x="95154" y="230981"/>
                </a:lnTo>
                <a:lnTo>
                  <a:pt x="115023" y="210438"/>
                </a:lnTo>
                <a:close/>
              </a:path>
              <a:path w="189229" h="265429">
                <a:moveTo>
                  <a:pt x="186876" y="67310"/>
                </a:moveTo>
                <a:lnTo>
                  <a:pt x="97282" y="67310"/>
                </a:lnTo>
                <a:lnTo>
                  <a:pt x="102599" y="112485"/>
                </a:lnTo>
                <a:lnTo>
                  <a:pt x="91055" y="155825"/>
                </a:lnTo>
                <a:lnTo>
                  <a:pt x="67125" y="195527"/>
                </a:lnTo>
                <a:lnTo>
                  <a:pt x="35281" y="229784"/>
                </a:lnTo>
                <a:lnTo>
                  <a:pt x="0" y="256793"/>
                </a:lnTo>
                <a:lnTo>
                  <a:pt x="22127" y="247157"/>
                </a:lnTo>
                <a:lnTo>
                  <a:pt x="43862" y="236759"/>
                </a:lnTo>
                <a:lnTo>
                  <a:pt x="64811" y="224789"/>
                </a:lnTo>
                <a:lnTo>
                  <a:pt x="84582" y="210438"/>
                </a:lnTo>
                <a:lnTo>
                  <a:pt x="115023" y="210438"/>
                </a:lnTo>
                <a:lnTo>
                  <a:pt x="116459" y="208954"/>
                </a:lnTo>
                <a:lnTo>
                  <a:pt x="135382" y="180975"/>
                </a:lnTo>
                <a:lnTo>
                  <a:pt x="157283" y="180975"/>
                </a:lnTo>
                <a:lnTo>
                  <a:pt x="175730" y="150732"/>
                </a:lnTo>
                <a:lnTo>
                  <a:pt x="189225" y="103243"/>
                </a:lnTo>
                <a:lnTo>
                  <a:pt x="186876" y="67310"/>
                </a:lnTo>
                <a:close/>
              </a:path>
              <a:path w="189229" h="265429">
                <a:moveTo>
                  <a:pt x="157283" y="180975"/>
                </a:moveTo>
                <a:lnTo>
                  <a:pt x="135382" y="180975"/>
                </a:lnTo>
                <a:lnTo>
                  <a:pt x="121906" y="204055"/>
                </a:lnTo>
                <a:lnTo>
                  <a:pt x="106822" y="223599"/>
                </a:lnTo>
                <a:lnTo>
                  <a:pt x="90144" y="240786"/>
                </a:lnTo>
                <a:lnTo>
                  <a:pt x="71882" y="256793"/>
                </a:lnTo>
                <a:lnTo>
                  <a:pt x="113394" y="230537"/>
                </a:lnTo>
                <a:lnTo>
                  <a:pt x="149232" y="194173"/>
                </a:lnTo>
                <a:lnTo>
                  <a:pt x="157283" y="180975"/>
                </a:lnTo>
                <a:close/>
              </a:path>
              <a:path w="189229" h="265429">
                <a:moveTo>
                  <a:pt x="148082" y="0"/>
                </a:moveTo>
                <a:lnTo>
                  <a:pt x="135141" y="18101"/>
                </a:lnTo>
                <a:lnTo>
                  <a:pt x="121046" y="34226"/>
                </a:lnTo>
                <a:lnTo>
                  <a:pt x="104594" y="47970"/>
                </a:lnTo>
                <a:lnTo>
                  <a:pt x="84582" y="58927"/>
                </a:lnTo>
                <a:lnTo>
                  <a:pt x="90523" y="94720"/>
                </a:lnTo>
                <a:lnTo>
                  <a:pt x="84582" y="130476"/>
                </a:lnTo>
                <a:lnTo>
                  <a:pt x="69115" y="163066"/>
                </a:lnTo>
                <a:lnTo>
                  <a:pt x="46482" y="189356"/>
                </a:lnTo>
                <a:lnTo>
                  <a:pt x="71082" y="167965"/>
                </a:lnTo>
                <a:lnTo>
                  <a:pt x="87741" y="137858"/>
                </a:lnTo>
                <a:lnTo>
                  <a:pt x="96470" y="102989"/>
                </a:lnTo>
                <a:lnTo>
                  <a:pt x="97282" y="67310"/>
                </a:lnTo>
                <a:lnTo>
                  <a:pt x="186876" y="67310"/>
                </a:lnTo>
                <a:lnTo>
                  <a:pt x="186055" y="54737"/>
                </a:lnTo>
                <a:lnTo>
                  <a:pt x="178960" y="41433"/>
                </a:lnTo>
                <a:lnTo>
                  <a:pt x="170259" y="27368"/>
                </a:lnTo>
                <a:lnTo>
                  <a:pt x="159962" y="13303"/>
                </a:lnTo>
                <a:lnTo>
                  <a:pt x="148082" y="0"/>
                </a:lnTo>
                <a:close/>
              </a:path>
            </a:pathLst>
          </a:custGeom>
          <a:solidFill>
            <a:srgbClr val="663300"/>
          </a:solidFill>
        </p:spPr>
        <p:txBody>
          <a:bodyPr wrap="square" lIns="0" tIns="0" rIns="0" bIns="0" rtlCol="0"/>
          <a:lstStyle/>
          <a:p/>
        </p:txBody>
      </p:sp>
      <p:sp>
        <p:nvSpPr>
          <p:cNvPr id="83" name="object 83"/>
          <p:cNvSpPr/>
          <p:nvPr/>
        </p:nvSpPr>
        <p:spPr>
          <a:xfrm>
            <a:off x="2406904" y="4982336"/>
            <a:ext cx="9113520" cy="0"/>
          </a:xfrm>
          <a:custGeom>
            <a:rect l="l" t="t" r="r" b="b"/>
            <a:pathLst>
              <a:path w="9113520">
                <a:moveTo>
                  <a:pt x="0" y="0"/>
                </a:moveTo>
                <a:lnTo>
                  <a:pt x="9113012" y="0"/>
                </a:lnTo>
              </a:path>
            </a:pathLst>
          </a:custGeom>
          <a:ln w="9525">
            <a:solidFill>
              <a:srgbClr val="D9D9D9"/>
            </a:solidFill>
          </a:ln>
        </p:spPr>
        <p:txBody>
          <a:bodyPr wrap="square" lIns="0" tIns="0" rIns="0" bIns="0" rtlCol="0"/>
          <a:lstStyle/>
          <a:p/>
        </p:txBody>
      </p:sp>
      <p:sp>
        <p:nvSpPr>
          <p:cNvPr id="84" name="object 84"/>
          <p:cNvSpPr/>
          <p:nvPr/>
        </p:nvSpPr>
        <p:spPr>
          <a:xfrm>
            <a:off x="2406904" y="5317744"/>
            <a:ext cx="9113520" cy="0"/>
          </a:xfrm>
          <a:custGeom>
            <a:rect l="l" t="t" r="r" b="b"/>
            <a:pathLst>
              <a:path w="9113520">
                <a:moveTo>
                  <a:pt x="0" y="0"/>
                </a:moveTo>
                <a:lnTo>
                  <a:pt x="9113012" y="0"/>
                </a:lnTo>
              </a:path>
            </a:pathLst>
          </a:custGeom>
          <a:ln w="9525">
            <a:solidFill>
              <a:srgbClr val="D9D9D9"/>
            </a:solidFill>
          </a:ln>
        </p:spPr>
        <p:txBody>
          <a:bodyPr wrap="square" lIns="0" tIns="0" rIns="0" bIns="0" rtlCol="0"/>
          <a:lstStyle/>
          <a:p/>
        </p:txBody>
      </p:sp>
      <p:sp>
        <p:nvSpPr>
          <p:cNvPr id="85" name="object 85"/>
          <p:cNvSpPr/>
          <p:nvPr/>
        </p:nvSpPr>
        <p:spPr>
          <a:xfrm>
            <a:off x="2406904" y="5653239"/>
            <a:ext cx="9113520" cy="0"/>
          </a:xfrm>
          <a:custGeom>
            <a:rect l="l" t="t" r="r" b="b"/>
            <a:pathLst>
              <a:path w="9113520">
                <a:moveTo>
                  <a:pt x="0" y="0"/>
                </a:moveTo>
                <a:lnTo>
                  <a:pt x="9113012" y="0"/>
                </a:lnTo>
              </a:path>
            </a:pathLst>
          </a:custGeom>
          <a:ln w="9525">
            <a:solidFill>
              <a:srgbClr val="D9D9D9"/>
            </a:solidFill>
          </a:ln>
        </p:spPr>
        <p:txBody>
          <a:bodyPr wrap="square" lIns="0" tIns="0" rIns="0" bIns="0" rtlCol="0"/>
          <a:lstStyle/>
          <a:p/>
        </p:txBody>
      </p:sp>
      <p:sp>
        <p:nvSpPr>
          <p:cNvPr id="86" name="object 86"/>
          <p:cNvSpPr/>
          <p:nvPr/>
        </p:nvSpPr>
        <p:spPr>
          <a:xfrm>
            <a:off x="2406904" y="5988684"/>
            <a:ext cx="9113520" cy="0"/>
          </a:xfrm>
          <a:custGeom>
            <a:rect l="l" t="t" r="r" b="b"/>
            <a:pathLst>
              <a:path w="9113520">
                <a:moveTo>
                  <a:pt x="0" y="0"/>
                </a:moveTo>
                <a:lnTo>
                  <a:pt x="9113012" y="0"/>
                </a:lnTo>
              </a:path>
            </a:pathLst>
          </a:custGeom>
          <a:ln w="9525">
            <a:solidFill>
              <a:srgbClr val="D9D9D9"/>
            </a:solidFill>
          </a:ln>
        </p:spPr>
        <p:txBody>
          <a:bodyPr wrap="square" lIns="0" tIns="0" rIns="0" bIns="0" rtlCol="0"/>
          <a:lstStyle/>
          <a:p/>
        </p:txBody>
      </p:sp>
      <p:sp>
        <p:nvSpPr>
          <p:cNvPr id="87" name="object 87"/>
          <p:cNvSpPr/>
          <p:nvPr/>
        </p:nvSpPr>
        <p:spPr>
          <a:xfrm flipH="1">
            <a:off x="2413254" y="4977638"/>
            <a:ext cx="0" cy="60960"/>
          </a:xfrm>
          <a:custGeom>
            <a:rect l="l" t="t" r="r" b="b"/>
            <a:pathLst>
              <a:path h="60960">
                <a:moveTo>
                  <a:pt x="0" y="0"/>
                </a:moveTo>
                <a:lnTo>
                  <a:pt x="0" y="60706"/>
                </a:lnTo>
              </a:path>
            </a:pathLst>
          </a:custGeom>
          <a:ln w="12700">
            <a:solidFill>
              <a:srgbClr val="FFFFFF"/>
            </a:solidFill>
          </a:ln>
        </p:spPr>
        <p:txBody>
          <a:bodyPr wrap="square" lIns="0" tIns="0" rIns="0" bIns="0" rtlCol="0"/>
          <a:lstStyle/>
          <a:p/>
        </p:txBody>
      </p:sp>
      <p:sp>
        <p:nvSpPr>
          <p:cNvPr id="88" name="object 88"/>
          <p:cNvSpPr/>
          <p:nvPr/>
        </p:nvSpPr>
        <p:spPr>
          <a:xfrm flipH="1">
            <a:off x="2413254" y="5274564"/>
            <a:ext cx="0" cy="93345"/>
          </a:xfrm>
          <a:custGeom>
            <a:rect l="l" t="t" r="r" b="b"/>
            <a:pathLst>
              <a:path h="93345">
                <a:moveTo>
                  <a:pt x="0" y="0"/>
                </a:moveTo>
                <a:lnTo>
                  <a:pt x="0" y="92964"/>
                </a:lnTo>
              </a:path>
            </a:pathLst>
          </a:custGeom>
          <a:ln w="12700">
            <a:solidFill>
              <a:srgbClr val="FFFFFF"/>
            </a:solidFill>
          </a:ln>
        </p:spPr>
        <p:txBody>
          <a:bodyPr wrap="square" lIns="0" tIns="0" rIns="0" bIns="0" rtlCol="0"/>
          <a:lstStyle/>
          <a:p/>
        </p:txBody>
      </p:sp>
      <p:sp>
        <p:nvSpPr>
          <p:cNvPr id="89" name="object 89"/>
          <p:cNvSpPr/>
          <p:nvPr/>
        </p:nvSpPr>
        <p:spPr>
          <a:xfrm flipH="1">
            <a:off x="2413254" y="5603747"/>
            <a:ext cx="0" cy="93345"/>
          </a:xfrm>
          <a:custGeom>
            <a:rect l="l" t="t" r="r" b="b"/>
            <a:pathLst>
              <a:path h="93345">
                <a:moveTo>
                  <a:pt x="0" y="0"/>
                </a:moveTo>
                <a:lnTo>
                  <a:pt x="0" y="92963"/>
                </a:lnTo>
              </a:path>
            </a:pathLst>
          </a:custGeom>
          <a:ln w="12700">
            <a:solidFill>
              <a:srgbClr val="FFFFFF"/>
            </a:solidFill>
          </a:ln>
        </p:spPr>
        <p:txBody>
          <a:bodyPr wrap="square" lIns="0" tIns="0" rIns="0" bIns="0" rtlCol="0"/>
          <a:lstStyle/>
          <a:p/>
        </p:txBody>
      </p:sp>
      <p:sp>
        <p:nvSpPr>
          <p:cNvPr id="90" name="object 90"/>
          <p:cNvSpPr/>
          <p:nvPr/>
        </p:nvSpPr>
        <p:spPr>
          <a:xfrm flipH="1">
            <a:off x="2413254" y="5932932"/>
            <a:ext cx="0" cy="93345"/>
          </a:xfrm>
          <a:custGeom>
            <a:rect l="l" t="t" r="r" b="b"/>
            <a:pathLst>
              <a:path h="93345">
                <a:moveTo>
                  <a:pt x="0" y="0"/>
                </a:moveTo>
                <a:lnTo>
                  <a:pt x="0" y="92964"/>
                </a:lnTo>
              </a:path>
            </a:pathLst>
          </a:custGeom>
          <a:ln w="12700">
            <a:solidFill>
              <a:srgbClr val="FFFFFF"/>
            </a:solidFill>
          </a:ln>
        </p:spPr>
        <p:txBody>
          <a:bodyPr wrap="square" lIns="0" tIns="0" rIns="0" bIns="0" rtlCol="0"/>
          <a:lstStyle/>
          <a:p/>
        </p:txBody>
      </p:sp>
      <p:sp>
        <p:nvSpPr>
          <p:cNvPr id="91" name="object 91"/>
          <p:cNvSpPr/>
          <p:nvPr/>
        </p:nvSpPr>
        <p:spPr>
          <a:xfrm flipH="1">
            <a:off x="2413254" y="6262115"/>
            <a:ext cx="0" cy="67310"/>
          </a:xfrm>
          <a:custGeom>
            <a:rect l="l" t="t" r="r" b="b"/>
            <a:pathLst>
              <a:path h="67310">
                <a:moveTo>
                  <a:pt x="0" y="0"/>
                </a:moveTo>
                <a:lnTo>
                  <a:pt x="0" y="66776"/>
                </a:lnTo>
              </a:path>
            </a:pathLst>
          </a:custGeom>
          <a:ln w="12700">
            <a:solidFill>
              <a:srgbClr val="FFFFFF"/>
            </a:solidFill>
          </a:ln>
        </p:spPr>
        <p:txBody>
          <a:bodyPr wrap="square" lIns="0" tIns="0" rIns="0" bIns="0" rtlCol="0"/>
          <a:lstStyle/>
          <a:p/>
        </p:txBody>
      </p:sp>
      <p:sp>
        <p:nvSpPr>
          <p:cNvPr id="92" name="object 92"/>
          <p:cNvSpPr/>
          <p:nvPr/>
        </p:nvSpPr>
        <p:spPr>
          <a:xfrm flipH="1">
            <a:off x="11513566" y="4642103"/>
            <a:ext cx="0" cy="1687195"/>
          </a:xfrm>
          <a:custGeom>
            <a:rect l="l" t="t" r="r" b="b"/>
            <a:pathLst>
              <a:path h="1687195">
                <a:moveTo>
                  <a:pt x="0" y="0"/>
                </a:moveTo>
                <a:lnTo>
                  <a:pt x="0" y="1686788"/>
                </a:lnTo>
              </a:path>
            </a:pathLst>
          </a:custGeom>
          <a:ln w="12700">
            <a:solidFill>
              <a:srgbClr val="FFFFFF"/>
            </a:solidFill>
          </a:ln>
        </p:spPr>
        <p:txBody>
          <a:bodyPr wrap="square" lIns="0" tIns="0" rIns="0" bIns="0" rtlCol="0"/>
          <a:lstStyle/>
          <a:p/>
        </p:txBody>
      </p:sp>
      <p:sp>
        <p:nvSpPr>
          <p:cNvPr id="93" name="object 93"/>
          <p:cNvSpPr/>
          <p:nvPr/>
        </p:nvSpPr>
        <p:spPr>
          <a:xfrm>
            <a:off x="2413254" y="4646929"/>
            <a:ext cx="9107170" cy="0"/>
          </a:xfrm>
          <a:custGeom>
            <a:rect l="l" t="t" r="r" b="b"/>
            <a:pathLst>
              <a:path w="9107170">
                <a:moveTo>
                  <a:pt x="0" y="0"/>
                </a:moveTo>
                <a:lnTo>
                  <a:pt x="9106662" y="0"/>
                </a:lnTo>
              </a:path>
            </a:pathLst>
          </a:custGeom>
          <a:ln w="9525">
            <a:solidFill>
              <a:srgbClr val="D9D9D9"/>
            </a:solidFill>
          </a:ln>
        </p:spPr>
        <p:txBody>
          <a:bodyPr wrap="square" lIns="0" tIns="0" rIns="0" bIns="0" rtlCol="0"/>
          <a:lstStyle/>
          <a:p/>
        </p:txBody>
      </p:sp>
      <p:sp>
        <p:nvSpPr>
          <p:cNvPr id="94" name="object 94"/>
          <p:cNvSpPr/>
          <p:nvPr/>
        </p:nvSpPr>
        <p:spPr>
          <a:xfrm>
            <a:off x="2406904" y="6324130"/>
            <a:ext cx="9113520" cy="0"/>
          </a:xfrm>
          <a:custGeom>
            <a:rect l="l" t="t" r="r" b="b"/>
            <a:pathLst>
              <a:path w="9113520">
                <a:moveTo>
                  <a:pt x="0" y="0"/>
                </a:moveTo>
                <a:lnTo>
                  <a:pt x="9113012" y="0"/>
                </a:lnTo>
              </a:path>
            </a:pathLst>
          </a:custGeom>
          <a:ln w="9525">
            <a:solidFill>
              <a:srgbClr val="D9D9D9"/>
            </a:solidFill>
          </a:ln>
        </p:spPr>
        <p:txBody>
          <a:bodyPr wrap="square" lIns="0" tIns="0" rIns="0" bIns="0" rtlCol="0"/>
          <a:lstStyle/>
          <a:p/>
        </p:txBody>
      </p:sp>
      <p:sp>
        <p:nvSpPr>
          <p:cNvPr id="95" name="object 95"/>
          <p:cNvSpPr/>
          <p:nvPr/>
        </p:nvSpPr>
        <p:spPr>
          <a:xfrm>
            <a:off x="2185416" y="4379976"/>
            <a:ext cx="2085339" cy="234950"/>
          </a:xfrm>
          <a:custGeom>
            <a:rect l="l" t="t" r="r" b="b"/>
            <a:pathLst>
              <a:path w="2085339" h="234950">
                <a:moveTo>
                  <a:pt x="0" y="234696"/>
                </a:moveTo>
                <a:lnTo>
                  <a:pt x="2084832" y="234696"/>
                </a:lnTo>
                <a:lnTo>
                  <a:pt x="2084832" y="0"/>
                </a:lnTo>
                <a:lnTo>
                  <a:pt x="0" y="0"/>
                </a:lnTo>
                <a:lnTo>
                  <a:pt x="0" y="234696"/>
                </a:lnTo>
                <a:close/>
              </a:path>
            </a:pathLst>
          </a:custGeom>
          <a:solidFill>
            <a:srgbClr val="B1D234"/>
          </a:solidFill>
        </p:spPr>
        <p:txBody>
          <a:bodyPr wrap="square" lIns="0" tIns="0" rIns="0" bIns="0" rtlCol="0"/>
          <a:lstStyle/>
          <a:p/>
        </p:txBody>
      </p:sp>
      <p:sp>
        <p:nvSpPr>
          <p:cNvPr id="96" name="object 96"/>
          <p:cNvSpPr/>
          <p:nvPr/>
        </p:nvSpPr>
        <p:spPr>
          <a:xfrm>
            <a:off x="2185416" y="4379976"/>
            <a:ext cx="2085339" cy="234950"/>
          </a:xfrm>
          <a:custGeom>
            <a:rect l="l" t="t" r="r" b="b"/>
            <a:pathLst>
              <a:path w="2085339" h="234950">
                <a:moveTo>
                  <a:pt x="0" y="234696"/>
                </a:moveTo>
                <a:lnTo>
                  <a:pt x="2084832" y="234696"/>
                </a:lnTo>
                <a:lnTo>
                  <a:pt x="2084832" y="0"/>
                </a:lnTo>
                <a:lnTo>
                  <a:pt x="0" y="0"/>
                </a:lnTo>
                <a:lnTo>
                  <a:pt x="0" y="234696"/>
                </a:lnTo>
                <a:close/>
              </a:path>
            </a:pathLst>
          </a:custGeom>
          <a:ln w="9525">
            <a:solidFill>
              <a:srgbClr val="B1D234"/>
            </a:solidFill>
          </a:ln>
        </p:spPr>
        <p:txBody>
          <a:bodyPr wrap="square" lIns="0" tIns="0" rIns="0" bIns="0" rtlCol="0"/>
          <a:lstStyle/>
          <a:p/>
        </p:txBody>
      </p:sp>
      <p:sp>
        <p:nvSpPr>
          <p:cNvPr id="97" name="object 97"/>
          <p:cNvSpPr/>
          <p:nvPr/>
        </p:nvSpPr>
        <p:spPr>
          <a:xfrm>
            <a:off x="2185416" y="4709159"/>
            <a:ext cx="2051685" cy="234950"/>
          </a:xfrm>
          <a:custGeom>
            <a:rect l="l" t="t" r="r" b="b"/>
            <a:pathLst>
              <a:path w="2051685" h="234950">
                <a:moveTo>
                  <a:pt x="0" y="234695"/>
                </a:moveTo>
                <a:lnTo>
                  <a:pt x="2051304" y="234695"/>
                </a:lnTo>
                <a:lnTo>
                  <a:pt x="2051304" y="0"/>
                </a:lnTo>
                <a:lnTo>
                  <a:pt x="0" y="0"/>
                </a:lnTo>
                <a:lnTo>
                  <a:pt x="0" y="234695"/>
                </a:lnTo>
                <a:close/>
              </a:path>
            </a:pathLst>
          </a:custGeom>
          <a:solidFill>
            <a:srgbClr val="B1D234"/>
          </a:solidFill>
        </p:spPr>
        <p:txBody>
          <a:bodyPr wrap="square" lIns="0" tIns="0" rIns="0" bIns="0" rtlCol="0"/>
          <a:lstStyle/>
          <a:p/>
        </p:txBody>
      </p:sp>
      <p:sp>
        <p:nvSpPr>
          <p:cNvPr id="98" name="object 98"/>
          <p:cNvSpPr/>
          <p:nvPr/>
        </p:nvSpPr>
        <p:spPr>
          <a:xfrm>
            <a:off x="2185416" y="4709159"/>
            <a:ext cx="2051685" cy="234950"/>
          </a:xfrm>
          <a:custGeom>
            <a:rect l="l" t="t" r="r" b="b"/>
            <a:pathLst>
              <a:path w="2051685" h="234950">
                <a:moveTo>
                  <a:pt x="0" y="234695"/>
                </a:moveTo>
                <a:lnTo>
                  <a:pt x="2051304" y="234695"/>
                </a:lnTo>
                <a:lnTo>
                  <a:pt x="2051304" y="0"/>
                </a:lnTo>
                <a:lnTo>
                  <a:pt x="0" y="0"/>
                </a:lnTo>
                <a:lnTo>
                  <a:pt x="0" y="234695"/>
                </a:lnTo>
                <a:close/>
              </a:path>
            </a:pathLst>
          </a:custGeom>
          <a:ln w="9525">
            <a:solidFill>
              <a:srgbClr val="B1D234"/>
            </a:solidFill>
          </a:ln>
        </p:spPr>
        <p:txBody>
          <a:bodyPr wrap="square" lIns="0" tIns="0" rIns="0" bIns="0" rtlCol="0"/>
          <a:lstStyle/>
          <a:p/>
        </p:txBody>
      </p:sp>
      <p:sp>
        <p:nvSpPr>
          <p:cNvPr id="99" name="object 99"/>
          <p:cNvSpPr/>
          <p:nvPr/>
        </p:nvSpPr>
        <p:spPr>
          <a:xfrm>
            <a:off x="2185416" y="5038344"/>
            <a:ext cx="1990725" cy="236220"/>
          </a:xfrm>
          <a:custGeom>
            <a:rect l="l" t="t" r="r" b="b"/>
            <a:pathLst>
              <a:path w="1990725" h="236220">
                <a:moveTo>
                  <a:pt x="0" y="236219"/>
                </a:moveTo>
                <a:lnTo>
                  <a:pt x="1990344" y="236219"/>
                </a:lnTo>
                <a:lnTo>
                  <a:pt x="1990344" y="0"/>
                </a:lnTo>
                <a:lnTo>
                  <a:pt x="0" y="0"/>
                </a:lnTo>
                <a:lnTo>
                  <a:pt x="0" y="236219"/>
                </a:lnTo>
                <a:close/>
              </a:path>
            </a:pathLst>
          </a:custGeom>
          <a:solidFill>
            <a:srgbClr val="B1D234"/>
          </a:solidFill>
        </p:spPr>
        <p:txBody>
          <a:bodyPr wrap="square" lIns="0" tIns="0" rIns="0" bIns="0" rtlCol="0"/>
          <a:lstStyle/>
          <a:p/>
        </p:txBody>
      </p:sp>
      <p:sp>
        <p:nvSpPr>
          <p:cNvPr id="100" name="object 100"/>
          <p:cNvSpPr/>
          <p:nvPr/>
        </p:nvSpPr>
        <p:spPr>
          <a:xfrm>
            <a:off x="2185416" y="5038344"/>
            <a:ext cx="1990725" cy="236220"/>
          </a:xfrm>
          <a:custGeom>
            <a:rect l="l" t="t" r="r" b="b"/>
            <a:pathLst>
              <a:path w="1990725" h="236220">
                <a:moveTo>
                  <a:pt x="0" y="236219"/>
                </a:moveTo>
                <a:lnTo>
                  <a:pt x="1990344" y="236219"/>
                </a:lnTo>
                <a:lnTo>
                  <a:pt x="1990344" y="0"/>
                </a:lnTo>
                <a:lnTo>
                  <a:pt x="0" y="0"/>
                </a:lnTo>
                <a:lnTo>
                  <a:pt x="0" y="236219"/>
                </a:lnTo>
                <a:close/>
              </a:path>
            </a:pathLst>
          </a:custGeom>
          <a:ln w="9525">
            <a:solidFill>
              <a:srgbClr val="B1D234"/>
            </a:solidFill>
          </a:ln>
        </p:spPr>
        <p:txBody>
          <a:bodyPr wrap="square" lIns="0" tIns="0" rIns="0" bIns="0" rtlCol="0"/>
          <a:lstStyle/>
          <a:p/>
        </p:txBody>
      </p:sp>
      <p:sp>
        <p:nvSpPr>
          <p:cNvPr id="101" name="object 101"/>
          <p:cNvSpPr/>
          <p:nvPr/>
        </p:nvSpPr>
        <p:spPr>
          <a:xfrm>
            <a:off x="2185416" y="5367528"/>
            <a:ext cx="1455420" cy="236220"/>
          </a:xfrm>
          <a:custGeom>
            <a:rect l="l" t="t" r="r" b="b"/>
            <a:pathLst>
              <a:path w="1455420" h="236220">
                <a:moveTo>
                  <a:pt x="1455420" y="0"/>
                </a:moveTo>
                <a:lnTo>
                  <a:pt x="0" y="0"/>
                </a:lnTo>
                <a:lnTo>
                  <a:pt x="0" y="236220"/>
                </a:lnTo>
                <a:lnTo>
                  <a:pt x="1455420" y="236220"/>
                </a:lnTo>
                <a:lnTo>
                  <a:pt x="1455420" y="0"/>
                </a:lnTo>
                <a:close/>
              </a:path>
            </a:pathLst>
          </a:custGeom>
          <a:solidFill>
            <a:srgbClr val="B1D234"/>
          </a:solidFill>
        </p:spPr>
        <p:txBody>
          <a:bodyPr wrap="square" lIns="0" tIns="0" rIns="0" bIns="0" rtlCol="0"/>
          <a:lstStyle/>
          <a:p/>
        </p:txBody>
      </p:sp>
      <p:sp>
        <p:nvSpPr>
          <p:cNvPr id="102" name="object 102"/>
          <p:cNvSpPr/>
          <p:nvPr/>
        </p:nvSpPr>
        <p:spPr>
          <a:xfrm>
            <a:off x="2185416" y="5696711"/>
            <a:ext cx="1300480" cy="236220"/>
          </a:xfrm>
          <a:custGeom>
            <a:rect l="l" t="t" r="r" b="b"/>
            <a:pathLst>
              <a:path w="1300479" h="236220">
                <a:moveTo>
                  <a:pt x="1299971" y="0"/>
                </a:moveTo>
                <a:lnTo>
                  <a:pt x="0" y="0"/>
                </a:lnTo>
                <a:lnTo>
                  <a:pt x="0" y="236219"/>
                </a:lnTo>
                <a:lnTo>
                  <a:pt x="1299971" y="236219"/>
                </a:lnTo>
                <a:lnTo>
                  <a:pt x="1299971" y="0"/>
                </a:lnTo>
                <a:close/>
              </a:path>
            </a:pathLst>
          </a:custGeom>
          <a:solidFill>
            <a:srgbClr val="B1D234"/>
          </a:solidFill>
        </p:spPr>
        <p:txBody>
          <a:bodyPr wrap="square" lIns="0" tIns="0" rIns="0" bIns="0" rtlCol="0"/>
          <a:lstStyle/>
          <a:p/>
        </p:txBody>
      </p:sp>
      <p:sp>
        <p:nvSpPr>
          <p:cNvPr id="103" name="object 103"/>
          <p:cNvSpPr/>
          <p:nvPr/>
        </p:nvSpPr>
        <p:spPr>
          <a:xfrm>
            <a:off x="2185416" y="6025896"/>
            <a:ext cx="1150620" cy="236220"/>
          </a:xfrm>
          <a:custGeom>
            <a:rect l="l" t="t" r="r" b="b"/>
            <a:pathLst>
              <a:path w="1150620" h="236220">
                <a:moveTo>
                  <a:pt x="1150620" y="0"/>
                </a:moveTo>
                <a:lnTo>
                  <a:pt x="0" y="0"/>
                </a:lnTo>
                <a:lnTo>
                  <a:pt x="0" y="236219"/>
                </a:lnTo>
                <a:lnTo>
                  <a:pt x="1150620" y="236219"/>
                </a:lnTo>
                <a:lnTo>
                  <a:pt x="1150620" y="0"/>
                </a:lnTo>
                <a:close/>
              </a:path>
            </a:pathLst>
          </a:custGeom>
          <a:solidFill>
            <a:srgbClr val="B1D234"/>
          </a:solidFill>
        </p:spPr>
        <p:txBody>
          <a:bodyPr wrap="square" lIns="0" tIns="0" rIns="0" bIns="0" rtlCol="0"/>
          <a:lstStyle/>
          <a:p/>
        </p:txBody>
      </p:sp>
      <p:sp>
        <p:nvSpPr>
          <p:cNvPr id="104" name="object 104"/>
          <p:cNvSpPr/>
          <p:nvPr/>
        </p:nvSpPr>
        <p:spPr>
          <a:xfrm>
            <a:off x="2185416" y="5367528"/>
            <a:ext cx="1455420" cy="236220"/>
          </a:xfrm>
          <a:custGeom>
            <a:rect l="l" t="t" r="r" b="b"/>
            <a:pathLst>
              <a:path w="1455420" h="236220">
                <a:moveTo>
                  <a:pt x="1455420" y="0"/>
                </a:moveTo>
                <a:lnTo>
                  <a:pt x="0" y="0"/>
                </a:lnTo>
                <a:lnTo>
                  <a:pt x="0" y="236220"/>
                </a:lnTo>
                <a:lnTo>
                  <a:pt x="1455420" y="236220"/>
                </a:lnTo>
                <a:lnTo>
                  <a:pt x="1455420" y="0"/>
                </a:lnTo>
                <a:close/>
              </a:path>
            </a:pathLst>
          </a:custGeom>
          <a:ln w="9525">
            <a:solidFill>
              <a:srgbClr val="B1D234"/>
            </a:solidFill>
          </a:ln>
        </p:spPr>
        <p:txBody>
          <a:bodyPr wrap="square" lIns="0" tIns="0" rIns="0" bIns="0" rtlCol="0"/>
          <a:lstStyle/>
          <a:p/>
        </p:txBody>
      </p:sp>
      <p:sp>
        <p:nvSpPr>
          <p:cNvPr id="105" name="object 105"/>
          <p:cNvSpPr/>
          <p:nvPr/>
        </p:nvSpPr>
        <p:spPr>
          <a:xfrm>
            <a:off x="2185416" y="5696711"/>
            <a:ext cx="1300480" cy="236220"/>
          </a:xfrm>
          <a:custGeom>
            <a:rect l="l" t="t" r="r" b="b"/>
            <a:pathLst>
              <a:path w="1300479" h="236220">
                <a:moveTo>
                  <a:pt x="1299971" y="0"/>
                </a:moveTo>
                <a:lnTo>
                  <a:pt x="0" y="0"/>
                </a:lnTo>
                <a:lnTo>
                  <a:pt x="0" y="236219"/>
                </a:lnTo>
                <a:lnTo>
                  <a:pt x="1299971" y="236219"/>
                </a:lnTo>
                <a:lnTo>
                  <a:pt x="1299971" y="0"/>
                </a:lnTo>
                <a:close/>
              </a:path>
            </a:pathLst>
          </a:custGeom>
          <a:ln w="9525">
            <a:solidFill>
              <a:srgbClr val="B1D234"/>
            </a:solidFill>
          </a:ln>
        </p:spPr>
        <p:txBody>
          <a:bodyPr wrap="square" lIns="0" tIns="0" rIns="0" bIns="0" rtlCol="0"/>
          <a:lstStyle/>
          <a:p/>
        </p:txBody>
      </p:sp>
      <p:sp>
        <p:nvSpPr>
          <p:cNvPr id="106" name="object 106"/>
          <p:cNvSpPr/>
          <p:nvPr/>
        </p:nvSpPr>
        <p:spPr>
          <a:xfrm>
            <a:off x="2185416" y="6025896"/>
            <a:ext cx="1150620" cy="236220"/>
          </a:xfrm>
          <a:custGeom>
            <a:rect l="l" t="t" r="r" b="b"/>
            <a:pathLst>
              <a:path w="1150620" h="236220">
                <a:moveTo>
                  <a:pt x="1150620" y="0"/>
                </a:moveTo>
                <a:lnTo>
                  <a:pt x="0" y="0"/>
                </a:lnTo>
                <a:lnTo>
                  <a:pt x="0" y="236219"/>
                </a:lnTo>
                <a:lnTo>
                  <a:pt x="1150620" y="236219"/>
                </a:lnTo>
                <a:lnTo>
                  <a:pt x="1150620" y="0"/>
                </a:lnTo>
                <a:close/>
              </a:path>
            </a:pathLst>
          </a:custGeom>
          <a:ln w="9525">
            <a:solidFill>
              <a:srgbClr val="B1D234"/>
            </a:solidFill>
          </a:ln>
        </p:spPr>
        <p:txBody>
          <a:bodyPr wrap="square" lIns="0" tIns="0" rIns="0" bIns="0" rtlCol="0"/>
          <a:lstStyle/>
          <a:p/>
        </p:txBody>
      </p:sp>
      <p:sp>
        <p:nvSpPr>
          <p:cNvPr id="107" name="object 107"/>
          <p:cNvSpPr/>
          <p:nvPr/>
        </p:nvSpPr>
        <p:spPr>
          <a:xfrm flipH="1">
            <a:off x="2185416" y="4332732"/>
            <a:ext cx="0" cy="1976755"/>
          </a:xfrm>
          <a:custGeom>
            <a:rect l="l" t="t" r="r" b="b"/>
            <a:pathLst>
              <a:path h="1976754">
                <a:moveTo>
                  <a:pt x="0" y="0"/>
                </a:moveTo>
                <a:lnTo>
                  <a:pt x="0" y="1976628"/>
                </a:lnTo>
              </a:path>
            </a:pathLst>
          </a:custGeom>
          <a:ln w="9525">
            <a:solidFill>
              <a:srgbClr val="D9D9D9"/>
            </a:solidFill>
          </a:ln>
        </p:spPr>
        <p:txBody>
          <a:bodyPr wrap="square" lIns="0" tIns="0" rIns="0" bIns="0" rtlCol="0"/>
          <a:lstStyle/>
          <a:p/>
        </p:txBody>
      </p:sp>
      <p:sp>
        <p:nvSpPr>
          <p:cNvPr id="108" name="object 108"/>
          <p:cNvSpPr txBox="1"/>
          <p:nvPr/>
        </p:nvSpPr>
        <p:spPr>
          <a:xfrm>
            <a:off x="4334002" y="4405121"/>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55.6%</a:t>
            </a:r>
            <a:endParaRPr sz="1050">
              <a:latin typeface="微软雅黑"/>
              <a:cs typeface="微软雅黑"/>
            </a:endParaRPr>
          </a:p>
        </p:txBody>
      </p:sp>
      <p:sp>
        <p:nvSpPr>
          <p:cNvPr id="109" name="object 109"/>
          <p:cNvSpPr txBox="1"/>
          <p:nvPr/>
        </p:nvSpPr>
        <p:spPr>
          <a:xfrm>
            <a:off x="4300220" y="4734559"/>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54.7%</a:t>
            </a:r>
            <a:endParaRPr sz="1050">
              <a:latin typeface="微软雅黑"/>
              <a:cs typeface="微软雅黑"/>
            </a:endParaRPr>
          </a:p>
        </p:txBody>
      </p:sp>
      <p:sp>
        <p:nvSpPr>
          <p:cNvPr id="110" name="object 110"/>
          <p:cNvSpPr txBox="1"/>
          <p:nvPr/>
        </p:nvSpPr>
        <p:spPr>
          <a:xfrm>
            <a:off x="4239259" y="5063744"/>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53.1%</a:t>
            </a:r>
            <a:endParaRPr sz="1050">
              <a:latin typeface="微软雅黑"/>
              <a:cs typeface="微软雅黑"/>
            </a:endParaRPr>
          </a:p>
        </p:txBody>
      </p:sp>
      <p:sp>
        <p:nvSpPr>
          <p:cNvPr id="111" name="object 111"/>
          <p:cNvSpPr txBox="1"/>
          <p:nvPr/>
        </p:nvSpPr>
        <p:spPr>
          <a:xfrm>
            <a:off x="3704590" y="5393182"/>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38.8%</a:t>
            </a:r>
            <a:endParaRPr sz="1050">
              <a:latin typeface="微软雅黑"/>
              <a:cs typeface="微软雅黑"/>
            </a:endParaRPr>
          </a:p>
        </p:txBody>
      </p:sp>
      <p:sp>
        <p:nvSpPr>
          <p:cNvPr id="112" name="object 112"/>
          <p:cNvSpPr txBox="1"/>
          <p:nvPr/>
        </p:nvSpPr>
        <p:spPr>
          <a:xfrm>
            <a:off x="3548888" y="5722416"/>
            <a:ext cx="414020" cy="186690"/>
          </a:xfrm>
          <a:prstGeom prst="rect">
            <a:avLst/>
          </a:prstGeom>
        </p:spPr>
        <p:txBody>
          <a:bodyPr vert="horz" wrap="square" lIns="0" tIns="13335" rIns="0" bIns="0" rtlCol="0">
            <a:spAutoFit/>
          </a:bodyPr>
          <a:lstStyle/>
          <a:p>
            <a:pPr marL="12700">
              <a:lnSpc>
                <a:spcPct val="100000"/>
              </a:lnSpc>
              <a:spcBef>
                <a:spcPts val="105"/>
              </a:spcBef>
            </a:pPr>
            <a:r>
              <a:rPr sz="1050">
                <a:solidFill>
                  <a:srgbClr val="404040"/>
                </a:solidFill>
                <a:latin typeface="微软雅黑"/>
                <a:cs typeface="微软雅黑"/>
              </a:rPr>
              <a:t>34.7%</a:t>
            </a:r>
            <a:endParaRPr sz="1050">
              <a:latin typeface="微软雅黑"/>
              <a:cs typeface="微软雅黑"/>
            </a:endParaRPr>
          </a:p>
        </p:txBody>
      </p:sp>
      <p:sp>
        <p:nvSpPr>
          <p:cNvPr id="113" name="object 113"/>
          <p:cNvSpPr txBox="1"/>
          <p:nvPr/>
        </p:nvSpPr>
        <p:spPr>
          <a:xfrm>
            <a:off x="2155698" y="4295902"/>
            <a:ext cx="6032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0</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endParaRPr sz="100">
              <a:latin typeface="Verdana"/>
              <a:cs typeface="Verdana"/>
            </a:endParaRPr>
          </a:p>
        </p:txBody>
      </p:sp>
      <p:sp>
        <p:nvSpPr>
          <p:cNvPr id="114" name="object 114"/>
          <p:cNvSpPr txBox="1"/>
          <p:nvPr/>
        </p:nvSpPr>
        <p:spPr>
          <a:xfrm>
            <a:off x="2526538" y="4295902"/>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1</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115" name="object 115"/>
          <p:cNvSpPr txBox="1"/>
          <p:nvPr/>
        </p:nvSpPr>
        <p:spPr>
          <a:xfrm>
            <a:off x="2901823" y="4295902"/>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2</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116" name="object 116"/>
          <p:cNvSpPr txBox="1"/>
          <p:nvPr/>
        </p:nvSpPr>
        <p:spPr>
          <a:xfrm>
            <a:off x="3276727" y="4295902"/>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3</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117" name="object 117"/>
          <p:cNvSpPr txBox="1"/>
          <p:nvPr/>
        </p:nvSpPr>
        <p:spPr>
          <a:xfrm>
            <a:off x="3651630" y="4295902"/>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4</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118" name="object 118"/>
          <p:cNvSpPr txBox="1"/>
          <p:nvPr/>
        </p:nvSpPr>
        <p:spPr>
          <a:xfrm>
            <a:off x="4026789" y="4295902"/>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5</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119" name="object 119"/>
          <p:cNvSpPr txBox="1"/>
          <p:nvPr/>
        </p:nvSpPr>
        <p:spPr>
          <a:xfrm>
            <a:off x="4401692" y="4295902"/>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6</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120" name="object 120"/>
          <p:cNvSpPr txBox="1"/>
          <p:nvPr/>
        </p:nvSpPr>
        <p:spPr>
          <a:xfrm>
            <a:off x="4776978" y="4295902"/>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7</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121" name="object 121"/>
          <p:cNvSpPr txBox="1"/>
          <p:nvPr/>
        </p:nvSpPr>
        <p:spPr>
          <a:xfrm>
            <a:off x="5151882" y="4295902"/>
            <a:ext cx="67945" cy="40640"/>
          </a:xfrm>
          <a:prstGeom prst="rect">
            <a:avLst/>
          </a:prstGeom>
        </p:spPr>
        <p:txBody>
          <a:bodyPr vert="horz" wrap="square" lIns="0" tIns="0" rIns="0" bIns="0" rtlCol="0">
            <a:spAutoFit/>
          </a:bodyPr>
          <a:lstStyle/>
          <a:p>
            <a:pPr>
              <a:lnSpc>
                <a:spcPct val="100000"/>
              </a:lnSpc>
            </a:pPr>
            <a:endParaRPr sz="100">
              <a:latin typeface="Times New Roman"/>
              <a:cs typeface="Times New Roman"/>
            </a:endParaRPr>
          </a:p>
          <a:p>
            <a:pPr marL="12700">
              <a:lnSpc>
                <a:spcPct val="100000"/>
              </a:lnSpc>
            </a:pPr>
            <a:r>
              <a:rPr sz="100" spc="-10">
                <a:solidFill>
                  <a:srgbClr val="F6F6F6"/>
                </a:solidFill>
                <a:latin typeface="Verdana"/>
                <a:cs typeface="Verdana"/>
              </a:rPr>
              <a:t>8</a:t>
            </a:r>
            <a:r>
              <a:rPr sz="100" spc="-5">
                <a:solidFill>
                  <a:srgbClr val="F6F6F6"/>
                </a:solidFill>
                <a:latin typeface="Verdana"/>
                <a:cs typeface="Verdana"/>
              </a:rPr>
              <a:t>0</a:t>
            </a:r>
            <a:r>
              <a:rPr sz="100" spc="-25">
                <a:solidFill>
                  <a:srgbClr val="F6F6F6"/>
                </a:solidFill>
                <a:latin typeface="Verdana"/>
                <a:cs typeface="Verdana"/>
              </a:rPr>
              <a:t> </a:t>
            </a:r>
            <a:r>
              <a:rPr sz="100" spc="-5">
                <a:solidFill>
                  <a:srgbClr val="F6F6F6"/>
                </a:solidFill>
                <a:latin typeface="Verdana"/>
                <a:cs typeface="Verdana"/>
              </a:rPr>
              <a:t>.</a:t>
            </a:r>
            <a:r>
              <a:rPr sz="100" spc="-10">
                <a:solidFill>
                  <a:srgbClr val="F6F6F6"/>
                </a:solidFill>
                <a:latin typeface="Verdana"/>
                <a:cs typeface="Verdana"/>
              </a:rPr>
              <a:t>0</a:t>
            </a:r>
            <a:r>
              <a:rPr sz="100" spc="-5">
                <a:solidFill>
                  <a:srgbClr val="F6F6F6"/>
                </a:solidFill>
                <a:latin typeface="Verdana"/>
                <a:cs typeface="Verdana"/>
              </a:rPr>
              <a:t>%</a:t>
            </a:r>
            <a:endParaRPr sz="100">
              <a:latin typeface="Verdana"/>
              <a:cs typeface="Verdana"/>
            </a:endParaRPr>
          </a:p>
        </p:txBody>
      </p:sp>
      <p:sp>
        <p:nvSpPr>
          <p:cNvPr id="122" name="object 122"/>
          <p:cNvSpPr txBox="1"/>
          <p:nvPr/>
        </p:nvSpPr>
        <p:spPr>
          <a:xfrm>
            <a:off x="453644" y="4394453"/>
            <a:ext cx="1612265" cy="1503680"/>
          </a:xfrm>
          <a:prstGeom prst="rect">
            <a:avLst/>
          </a:prstGeom>
        </p:spPr>
        <p:txBody>
          <a:bodyPr vert="horz" wrap="square" lIns="0" tIns="13335" rIns="0" bIns="0" rtlCol="0">
            <a:spAutoFit/>
          </a:bodyPr>
          <a:lstStyle/>
          <a:p>
            <a:pPr marL="793115">
              <a:lnSpc>
                <a:spcPct val="100000"/>
              </a:lnSpc>
              <a:spcBef>
                <a:spcPts val="105"/>
              </a:spcBef>
            </a:pPr>
            <a:r>
              <a:rPr sz="1050" spc="5">
                <a:solidFill>
                  <a:srgbClr val="585858"/>
                </a:solidFill>
                <a:latin typeface="微软雅黑"/>
                <a:cs typeface="微软雅黑"/>
              </a:rPr>
              <a:t>私处护理湿巾</a:t>
            </a:r>
            <a:endParaRPr sz="1050">
              <a:latin typeface="微软雅黑"/>
              <a:cs typeface="微软雅黑"/>
            </a:endParaRPr>
          </a:p>
          <a:p>
            <a:pPr marL="12700" marR="5080" indent="189230" algn="r">
              <a:lnSpc>
                <a:spcPct val="205700"/>
              </a:lnSpc>
            </a:pPr>
            <a:r>
              <a:rPr sz="1050" spc="5">
                <a:solidFill>
                  <a:srgbClr val="585858"/>
                </a:solidFill>
                <a:latin typeface="微软雅黑"/>
                <a:cs typeface="微软雅黑"/>
              </a:rPr>
              <a:t>私处护理洗液</a:t>
            </a:r>
            <a:r>
              <a:rPr sz="1050" spc="-5">
                <a:solidFill>
                  <a:srgbClr val="585858"/>
                </a:solidFill>
                <a:latin typeface="微软雅黑"/>
                <a:cs typeface="微软雅黑"/>
              </a:rPr>
              <a:t>-</a:t>
            </a:r>
            <a:r>
              <a:rPr sz="1050" spc="-10">
                <a:solidFill>
                  <a:srgbClr val="585858"/>
                </a:solidFill>
                <a:latin typeface="微软雅黑"/>
                <a:cs typeface="微软雅黑"/>
              </a:rPr>
              <a:t>内</a:t>
            </a:r>
            <a:r>
              <a:rPr sz="1050" spc="5">
                <a:solidFill>
                  <a:srgbClr val="585858"/>
                </a:solidFill>
                <a:latin typeface="微软雅黑"/>
                <a:cs typeface="微软雅黑"/>
              </a:rPr>
              <a:t>阴</a:t>
            </a:r>
            <a:r>
              <a:rPr sz="1050" spc="-10">
                <a:solidFill>
                  <a:srgbClr val="585858"/>
                </a:solidFill>
                <a:latin typeface="微软雅黑"/>
                <a:cs typeface="微软雅黑"/>
              </a:rPr>
              <a:t>洗</a:t>
            </a:r>
            <a:r>
              <a:rPr sz="1050" spc="5">
                <a:solidFill>
                  <a:srgbClr val="585858"/>
                </a:solidFill>
                <a:latin typeface="微软雅黑"/>
                <a:cs typeface="微软雅黑"/>
              </a:rPr>
              <a:t>液 私处护理液/</a:t>
            </a:r>
            <a:r>
              <a:rPr sz="1050" spc="-10">
                <a:solidFill>
                  <a:srgbClr val="585858"/>
                </a:solidFill>
                <a:latin typeface="微软雅黑"/>
                <a:cs typeface="微软雅黑"/>
              </a:rPr>
              <a:t>啫</a:t>
            </a:r>
            <a:r>
              <a:rPr sz="1050" spc="5">
                <a:solidFill>
                  <a:srgbClr val="585858"/>
                </a:solidFill>
                <a:latin typeface="微软雅黑"/>
                <a:cs typeface="微软雅黑"/>
              </a:rPr>
              <a:t>喱</a:t>
            </a:r>
            <a:r>
              <a:rPr sz="1050" spc="-5">
                <a:solidFill>
                  <a:srgbClr val="585858"/>
                </a:solidFill>
                <a:latin typeface="微软雅黑"/>
                <a:cs typeface="微软雅黑"/>
              </a:rPr>
              <a:t>-</a:t>
            </a:r>
            <a:r>
              <a:rPr sz="1050" spc="-10">
                <a:solidFill>
                  <a:srgbClr val="585858"/>
                </a:solidFill>
                <a:latin typeface="微软雅黑"/>
                <a:cs typeface="微软雅黑"/>
              </a:rPr>
              <a:t>外</a:t>
            </a:r>
            <a:r>
              <a:rPr sz="1050" spc="5">
                <a:solidFill>
                  <a:srgbClr val="585858"/>
                </a:solidFill>
                <a:latin typeface="微软雅黑"/>
                <a:cs typeface="微软雅黑"/>
              </a:rPr>
              <a:t>阴</a:t>
            </a:r>
            <a:r>
              <a:rPr sz="1050" spc="-10">
                <a:solidFill>
                  <a:srgbClr val="585858"/>
                </a:solidFill>
                <a:latin typeface="微软雅黑"/>
                <a:cs typeface="微软雅黑"/>
              </a:rPr>
              <a:t>洗</a:t>
            </a:r>
            <a:r>
              <a:rPr sz="1050" spc="5">
                <a:solidFill>
                  <a:srgbClr val="585858"/>
                </a:solidFill>
                <a:latin typeface="微软雅黑"/>
                <a:cs typeface="微软雅黑"/>
              </a:rPr>
              <a:t>液</a:t>
            </a:r>
            <a:endParaRPr sz="1050">
              <a:latin typeface="微软雅黑"/>
              <a:cs typeface="微软雅黑"/>
            </a:endParaRPr>
          </a:p>
          <a:p>
            <a:pPr marL="793115" marR="5715" algn="r">
              <a:lnSpc>
                <a:spcPct val="205700"/>
              </a:lnSpc>
              <a:spcBef>
                <a:spcPts val="5"/>
              </a:spcBef>
            </a:pPr>
            <a:r>
              <a:rPr sz="1050" spc="5">
                <a:solidFill>
                  <a:srgbClr val="585858"/>
                </a:solidFill>
                <a:latin typeface="微软雅黑"/>
                <a:cs typeface="微软雅黑"/>
              </a:rPr>
              <a:t>私处护理凝胶 私处护理喷雾</a:t>
            </a:r>
            <a:endParaRPr sz="1050">
              <a:latin typeface="微软雅黑"/>
              <a:cs typeface="微软雅黑"/>
            </a:endParaRPr>
          </a:p>
        </p:txBody>
      </p:sp>
      <p:sp>
        <p:nvSpPr>
          <p:cNvPr id="123" name="object 123"/>
          <p:cNvSpPr txBox="1"/>
          <p:nvPr/>
        </p:nvSpPr>
        <p:spPr>
          <a:xfrm>
            <a:off x="532282" y="6051905"/>
            <a:ext cx="3674745" cy="475615"/>
          </a:xfrm>
          <a:prstGeom prst="rect">
            <a:avLst/>
          </a:prstGeom>
        </p:spPr>
        <p:txBody>
          <a:bodyPr vert="horz" wrap="square" lIns="0" tIns="13335" rIns="0" bIns="0" rtlCol="0">
            <a:spAutoFit/>
          </a:bodyPr>
          <a:lstStyle/>
          <a:p>
            <a:pPr marL="309245" algn="ctr">
              <a:lnSpc>
                <a:spcPct val="100000"/>
              </a:lnSpc>
              <a:spcBef>
                <a:spcPts val="105"/>
              </a:spcBef>
              <a:tabLst>
                <a:tab pos="2473960"/>
              </a:tabLst>
            </a:pPr>
            <a:r>
              <a:rPr sz="1575" spc="7" baseline="5291">
                <a:solidFill>
                  <a:srgbClr val="585858"/>
                </a:solidFill>
                <a:latin typeface="微软雅黑"/>
                <a:cs typeface="微软雅黑"/>
              </a:rPr>
              <a:t>私处护理慕斯	</a:t>
            </a:r>
            <a:r>
              <a:rPr sz="1050">
                <a:solidFill>
                  <a:srgbClr val="404040"/>
                </a:solidFill>
                <a:latin typeface="微软雅黑"/>
                <a:cs typeface="微软雅黑"/>
              </a:rPr>
              <a:t>30.7%</a:t>
            </a:r>
            <a:endParaRPr sz="1050">
              <a:latin typeface="微软雅黑"/>
              <a:cs typeface="微软雅黑"/>
            </a:endParaRPr>
          </a:p>
          <a:p>
            <a:pPr>
              <a:lnSpc>
                <a:spcPct val="100000"/>
              </a:lnSpc>
              <a:spcBef>
                <a:spcPts val="55"/>
              </a:spcBef>
            </a:pPr>
            <a:endParaRPr sz="750">
              <a:latin typeface="微软雅黑"/>
              <a:cs typeface="微软雅黑"/>
            </a:endParaRPr>
          </a:p>
          <a:p>
            <a:pPr marL="12700">
              <a:lnSpc>
                <a:spcPct val="100000"/>
              </a:lnSpc>
            </a:pPr>
            <a:r>
              <a:rPr sz="700" spc="-5">
                <a:solidFill>
                  <a:srgbClr val="7E7E7E"/>
                </a:solidFill>
                <a:latin typeface="微软雅黑"/>
                <a:cs typeface="微软雅黑"/>
              </a:rPr>
              <a:t>来源：艾瑞智研平台</a:t>
            </a:r>
            <a:r>
              <a:rPr sz="700" spc="-10">
                <a:solidFill>
                  <a:srgbClr val="7E7E7E"/>
                </a:solidFill>
                <a:latin typeface="微软雅黑"/>
                <a:cs typeface="微软雅黑"/>
              </a:rPr>
              <a:t>-</a:t>
            </a:r>
            <a:r>
              <a:rPr sz="700" spc="-5">
                <a:solidFill>
                  <a:srgbClr val="7E7E7E"/>
                </a:solidFill>
                <a:latin typeface="微软雅黑"/>
                <a:cs typeface="微软雅黑"/>
              </a:rPr>
              <a:t>消费洞察数据</a:t>
            </a:r>
            <a:r>
              <a:rPr sz="700" spc="5">
                <a:solidFill>
                  <a:srgbClr val="7E7E7E"/>
                </a:solidFill>
                <a:latin typeface="微软雅黑"/>
                <a:cs typeface="微软雅黑"/>
              </a:rPr>
              <a:t>库</a:t>
            </a:r>
            <a:r>
              <a:rPr sz="700" spc="-5">
                <a:solidFill>
                  <a:srgbClr val="7E7E7E"/>
                </a:solidFill>
                <a:latin typeface="微软雅黑"/>
                <a:cs typeface="微软雅黑"/>
              </a:rPr>
              <a:t>，B4请</a:t>
            </a:r>
            <a:r>
              <a:rPr sz="700" spc="5">
                <a:solidFill>
                  <a:srgbClr val="7E7E7E"/>
                </a:solidFill>
                <a:latin typeface="微软雅黑"/>
                <a:cs typeface="微软雅黑"/>
              </a:rPr>
              <a:t>问</a:t>
            </a:r>
            <a:r>
              <a:rPr sz="700" spc="-5">
                <a:solidFill>
                  <a:srgbClr val="7E7E7E"/>
                </a:solidFill>
                <a:latin typeface="微软雅黑"/>
                <a:cs typeface="微软雅黑"/>
              </a:rPr>
              <a:t>您曾</a:t>
            </a:r>
            <a:r>
              <a:rPr sz="700" spc="5">
                <a:solidFill>
                  <a:srgbClr val="7E7E7E"/>
                </a:solidFill>
                <a:latin typeface="微软雅黑"/>
                <a:cs typeface="微软雅黑"/>
              </a:rPr>
              <a:t>使</a:t>
            </a:r>
            <a:r>
              <a:rPr sz="700" spc="-5">
                <a:solidFill>
                  <a:srgbClr val="7E7E7E"/>
                </a:solidFill>
                <a:latin typeface="微软雅黑"/>
                <a:cs typeface="微软雅黑"/>
              </a:rPr>
              <a:t>用过</a:t>
            </a:r>
            <a:r>
              <a:rPr sz="700" spc="5">
                <a:solidFill>
                  <a:srgbClr val="7E7E7E"/>
                </a:solidFill>
                <a:latin typeface="微软雅黑"/>
                <a:cs typeface="微软雅黑"/>
              </a:rPr>
              <a:t>以</a:t>
            </a:r>
            <a:r>
              <a:rPr sz="700" spc="-5">
                <a:solidFill>
                  <a:srgbClr val="7E7E7E"/>
                </a:solidFill>
                <a:latin typeface="微软雅黑"/>
                <a:cs typeface="微软雅黑"/>
              </a:rPr>
              <a:t>下哪</a:t>
            </a:r>
            <a:r>
              <a:rPr sz="700" spc="5">
                <a:solidFill>
                  <a:srgbClr val="7E7E7E"/>
                </a:solidFill>
                <a:latin typeface="微软雅黑"/>
                <a:cs typeface="微软雅黑"/>
              </a:rPr>
              <a:t>些</a:t>
            </a:r>
            <a:r>
              <a:rPr sz="700" spc="-5">
                <a:solidFill>
                  <a:srgbClr val="7E7E7E"/>
                </a:solidFill>
                <a:latin typeface="微软雅黑"/>
                <a:cs typeface="微软雅黑"/>
              </a:rPr>
              <a:t>私处</a:t>
            </a:r>
            <a:r>
              <a:rPr sz="700" spc="5">
                <a:solidFill>
                  <a:srgbClr val="7E7E7E"/>
                </a:solidFill>
                <a:latin typeface="微软雅黑"/>
                <a:cs typeface="微软雅黑"/>
              </a:rPr>
              <a:t>护</a:t>
            </a:r>
            <a:r>
              <a:rPr sz="700" spc="-5">
                <a:solidFill>
                  <a:srgbClr val="7E7E7E"/>
                </a:solidFill>
                <a:latin typeface="微软雅黑"/>
                <a:cs typeface="微软雅黑"/>
              </a:rPr>
              <a:t>理产</a:t>
            </a:r>
            <a:r>
              <a:rPr sz="700" spc="5">
                <a:solidFill>
                  <a:srgbClr val="7E7E7E"/>
                </a:solidFill>
                <a:latin typeface="微软雅黑"/>
                <a:cs typeface="微软雅黑"/>
              </a:rPr>
              <a:t>品</a:t>
            </a:r>
            <a:r>
              <a:rPr sz="700" spc="-5">
                <a:solidFill>
                  <a:srgbClr val="7E7E7E"/>
                </a:solidFill>
                <a:latin typeface="微软雅黑"/>
                <a:cs typeface="微软雅黑"/>
              </a:rPr>
              <a:t>？</a:t>
            </a:r>
            <a:r>
              <a:rPr sz="700" spc="25">
                <a:solidFill>
                  <a:srgbClr val="7E7E7E"/>
                </a:solidFill>
                <a:latin typeface="微软雅黑"/>
                <a:cs typeface="微软雅黑"/>
              </a:rPr>
              <a:t> </a:t>
            </a:r>
            <a:r>
              <a:rPr sz="700" spc="-5">
                <a:solidFill>
                  <a:srgbClr val="7E7E7E"/>
                </a:solidFill>
                <a:latin typeface="微软雅黑"/>
                <a:cs typeface="微软雅黑"/>
              </a:rPr>
              <a:t>n=544。</a:t>
            </a:r>
            <a:endParaRPr sz="700">
              <a:latin typeface="微软雅黑"/>
              <a:cs typeface="微软雅黑"/>
            </a:endParaRPr>
          </a:p>
        </p:txBody>
      </p:sp>
      <p:sp>
        <p:nvSpPr>
          <p:cNvPr id="124" name="object 124"/>
          <p:cNvSpPr txBox="1"/>
          <p:nvPr/>
        </p:nvSpPr>
        <p:spPr>
          <a:xfrm>
            <a:off x="1772792" y="2427224"/>
            <a:ext cx="2781300" cy="239395"/>
          </a:xfrm>
          <a:prstGeom prst="rect">
            <a:avLst/>
          </a:prstGeom>
        </p:spPr>
        <p:txBody>
          <a:bodyPr vert="horz" wrap="square" lIns="0" tIns="13335" rIns="0" bIns="0" rtlCol="0">
            <a:spAutoFit/>
          </a:bodyPr>
          <a:lstStyle/>
          <a:p>
            <a:pPr marL="12700">
              <a:lnSpc>
                <a:spcPct val="100000"/>
              </a:lnSpc>
              <a:spcBef>
                <a:spcPts val="105"/>
              </a:spcBef>
            </a:pPr>
            <a:r>
              <a:rPr sz="1400" b="1" spc="-5">
                <a:solidFill>
                  <a:srgbClr val="404040"/>
                </a:solidFill>
                <a:latin typeface="微软雅黑"/>
                <a:cs typeface="微软雅黑"/>
              </a:rPr>
              <a:t>2023</a:t>
            </a:r>
            <a:r>
              <a:rPr sz="1400" b="1">
                <a:solidFill>
                  <a:srgbClr val="404040"/>
                </a:solidFill>
                <a:latin typeface="微软雅黑"/>
                <a:cs typeface="微软雅黑"/>
              </a:rPr>
              <a:t>年中国私处护理产品</a:t>
            </a:r>
            <a:r>
              <a:rPr sz="1400" b="1" spc="-15">
                <a:solidFill>
                  <a:srgbClr val="404040"/>
                </a:solidFill>
                <a:latin typeface="微软雅黑"/>
                <a:cs typeface="微软雅黑"/>
              </a:rPr>
              <a:t>使</a:t>
            </a:r>
            <a:r>
              <a:rPr sz="1400" b="1">
                <a:solidFill>
                  <a:srgbClr val="404040"/>
                </a:solidFill>
                <a:latin typeface="微软雅黑"/>
                <a:cs typeface="微软雅黑"/>
              </a:rPr>
              <a:t>用情况</a:t>
            </a:r>
            <a:endParaRPr sz="1400">
              <a:latin typeface="微软雅黑"/>
              <a:cs typeface="微软雅黑"/>
            </a:endParaRPr>
          </a:p>
        </p:txBody>
      </p:sp>
      <p:sp>
        <p:nvSpPr>
          <p:cNvPr id="125" name="object 125"/>
          <p:cNvSpPr txBox="1"/>
          <p:nvPr/>
        </p:nvSpPr>
        <p:spPr>
          <a:xfrm>
            <a:off x="7047103" y="2407666"/>
            <a:ext cx="4048125" cy="239395"/>
          </a:xfrm>
          <a:prstGeom prst="rect">
            <a:avLst/>
          </a:prstGeom>
        </p:spPr>
        <p:txBody>
          <a:bodyPr vert="horz" wrap="square" lIns="0" tIns="13335" rIns="0" bIns="0" rtlCol="0">
            <a:spAutoFit/>
          </a:bodyPr>
          <a:lstStyle/>
          <a:p>
            <a:pPr marL="12700">
              <a:lnSpc>
                <a:spcPct val="100000"/>
              </a:lnSpc>
              <a:spcBef>
                <a:spcPts val="105"/>
              </a:spcBef>
            </a:pPr>
            <a:r>
              <a:rPr sz="1400" b="1" spc="-5">
                <a:solidFill>
                  <a:srgbClr val="404040"/>
                </a:solidFill>
                <a:latin typeface="微软雅黑"/>
                <a:cs typeface="微软雅黑"/>
              </a:rPr>
              <a:t>2023</a:t>
            </a:r>
            <a:r>
              <a:rPr sz="1400" b="1">
                <a:solidFill>
                  <a:srgbClr val="404040"/>
                </a:solidFill>
                <a:latin typeface="微软雅黑"/>
                <a:cs typeface="微软雅黑"/>
              </a:rPr>
              <a:t>年私处护理产品使用</a:t>
            </a:r>
            <a:r>
              <a:rPr sz="1400" b="1" spc="-15">
                <a:solidFill>
                  <a:srgbClr val="404040"/>
                </a:solidFill>
                <a:latin typeface="微软雅黑"/>
                <a:cs typeface="微软雅黑"/>
              </a:rPr>
              <a:t>情</a:t>
            </a:r>
            <a:r>
              <a:rPr sz="1400" b="1">
                <a:solidFill>
                  <a:srgbClr val="404040"/>
                </a:solidFill>
                <a:latin typeface="微软雅黑"/>
                <a:cs typeface="微软雅黑"/>
              </a:rPr>
              <a:t>况</a:t>
            </a:r>
            <a:r>
              <a:rPr sz="1400" b="1" spc="-5">
                <a:solidFill>
                  <a:srgbClr val="404040"/>
                </a:solidFill>
                <a:latin typeface="微软雅黑"/>
                <a:cs typeface="微软雅黑"/>
              </a:rPr>
              <a:t>-</a:t>
            </a:r>
            <a:r>
              <a:rPr sz="1400" b="1">
                <a:solidFill>
                  <a:srgbClr val="404040"/>
                </a:solidFill>
                <a:latin typeface="微软雅黑"/>
                <a:cs typeface="微软雅黑"/>
              </a:rPr>
              <a:t>不</a:t>
            </a:r>
            <a:r>
              <a:rPr sz="1400" b="1" spc="-15">
                <a:solidFill>
                  <a:srgbClr val="404040"/>
                </a:solidFill>
                <a:latin typeface="微软雅黑"/>
                <a:cs typeface="微软雅黑"/>
              </a:rPr>
              <a:t>同</a:t>
            </a:r>
            <a:r>
              <a:rPr sz="1400" b="1">
                <a:solidFill>
                  <a:srgbClr val="404040"/>
                </a:solidFill>
                <a:latin typeface="微软雅黑"/>
                <a:cs typeface="微软雅黑"/>
              </a:rPr>
              <a:t>年龄</a:t>
            </a:r>
            <a:r>
              <a:rPr sz="1400" b="1" spc="-15">
                <a:solidFill>
                  <a:srgbClr val="404040"/>
                </a:solidFill>
                <a:latin typeface="微软雅黑"/>
                <a:cs typeface="微软雅黑"/>
              </a:rPr>
              <a:t>段</a:t>
            </a:r>
            <a:r>
              <a:rPr sz="1400" b="1" spc="-20">
                <a:solidFill>
                  <a:srgbClr val="404040"/>
                </a:solidFill>
                <a:latin typeface="微软雅黑"/>
                <a:cs typeface="微软雅黑"/>
              </a:rPr>
              <a:t>TGI</a:t>
            </a:r>
            <a:r>
              <a:rPr sz="1400" b="1">
                <a:solidFill>
                  <a:srgbClr val="404040"/>
                </a:solidFill>
                <a:latin typeface="微软雅黑"/>
                <a:cs typeface="微软雅黑"/>
              </a:rPr>
              <a:t>表现</a:t>
            </a:r>
            <a:endParaRPr sz="1400">
              <a:latin typeface="微软雅黑"/>
              <a:cs typeface="微软雅黑"/>
            </a:endParaRPr>
          </a:p>
        </p:txBody>
      </p:sp>
      <p:sp>
        <p:nvSpPr>
          <p:cNvPr id="126" name="object 126"/>
          <p:cNvSpPr/>
          <p:nvPr/>
        </p:nvSpPr>
        <p:spPr>
          <a:xfrm>
            <a:off x="3340734" y="2875914"/>
            <a:ext cx="594360" cy="516890"/>
          </a:xfrm>
          <a:custGeom>
            <a:rect l="l" t="t" r="r" b="b"/>
            <a:pathLst>
              <a:path w="594360" h="516889">
                <a:moveTo>
                  <a:pt x="0" y="0"/>
                </a:moveTo>
                <a:lnTo>
                  <a:pt x="0" y="246887"/>
                </a:lnTo>
                <a:lnTo>
                  <a:pt x="49072" y="250137"/>
                </a:lnTo>
                <a:lnTo>
                  <a:pt x="96449" y="259642"/>
                </a:lnTo>
                <a:lnTo>
                  <a:pt x="141649" y="275036"/>
                </a:lnTo>
                <a:lnTo>
                  <a:pt x="184188" y="295952"/>
                </a:lnTo>
                <a:lnTo>
                  <a:pt x="223583" y="322024"/>
                </a:lnTo>
                <a:lnTo>
                  <a:pt x="259351" y="352885"/>
                </a:lnTo>
                <a:lnTo>
                  <a:pt x="291008" y="388168"/>
                </a:lnTo>
                <a:lnTo>
                  <a:pt x="318073" y="427508"/>
                </a:lnTo>
                <a:lnTo>
                  <a:pt x="340060" y="470537"/>
                </a:lnTo>
                <a:lnTo>
                  <a:pt x="356488" y="516889"/>
                </a:lnTo>
                <a:lnTo>
                  <a:pt x="594105" y="450088"/>
                </a:lnTo>
                <a:lnTo>
                  <a:pt x="579188" y="403987"/>
                </a:lnTo>
                <a:lnTo>
                  <a:pt x="560947" y="359720"/>
                </a:lnTo>
                <a:lnTo>
                  <a:pt x="539545" y="317409"/>
                </a:lnTo>
                <a:lnTo>
                  <a:pt x="515147" y="277179"/>
                </a:lnTo>
                <a:lnTo>
                  <a:pt x="487917" y="239154"/>
                </a:lnTo>
                <a:lnTo>
                  <a:pt x="458020" y="203458"/>
                </a:lnTo>
                <a:lnTo>
                  <a:pt x="425619" y="170215"/>
                </a:lnTo>
                <a:lnTo>
                  <a:pt x="390878" y="139549"/>
                </a:lnTo>
                <a:lnTo>
                  <a:pt x="353961" y="111585"/>
                </a:lnTo>
                <a:lnTo>
                  <a:pt x="315033" y="86445"/>
                </a:lnTo>
                <a:lnTo>
                  <a:pt x="274258" y="64255"/>
                </a:lnTo>
                <a:lnTo>
                  <a:pt x="231799" y="45138"/>
                </a:lnTo>
                <a:lnTo>
                  <a:pt x="187821" y="29219"/>
                </a:lnTo>
                <a:lnTo>
                  <a:pt x="142488" y="16622"/>
                </a:lnTo>
                <a:lnTo>
                  <a:pt x="95964" y="7470"/>
                </a:lnTo>
                <a:lnTo>
                  <a:pt x="48413" y="1888"/>
                </a:lnTo>
                <a:lnTo>
                  <a:pt x="0" y="0"/>
                </a:lnTo>
                <a:close/>
              </a:path>
            </a:pathLst>
          </a:custGeom>
          <a:solidFill>
            <a:srgbClr val="B1D234"/>
          </a:solidFill>
        </p:spPr>
        <p:txBody>
          <a:bodyPr wrap="square" lIns="0" tIns="0" rIns="0" bIns="0" rtlCol="0"/>
          <a:lstStyle/>
          <a:p/>
        </p:txBody>
      </p:sp>
      <p:sp>
        <p:nvSpPr>
          <p:cNvPr id="127" name="object 127"/>
          <p:cNvSpPr/>
          <p:nvPr/>
        </p:nvSpPr>
        <p:spPr>
          <a:xfrm>
            <a:off x="2723722" y="2875914"/>
            <a:ext cx="1234440" cy="1234440"/>
          </a:xfrm>
          <a:custGeom>
            <a:rect l="l" t="t" r="r" b="b"/>
            <a:pathLst>
              <a:path w="1234439" h="1234439">
                <a:moveTo>
                  <a:pt x="617012" y="0"/>
                </a:moveTo>
                <a:lnTo>
                  <a:pt x="574700" y="1450"/>
                </a:lnTo>
                <a:lnTo>
                  <a:pt x="532637" y="5794"/>
                </a:lnTo>
                <a:lnTo>
                  <a:pt x="490979" y="13019"/>
                </a:lnTo>
                <a:lnTo>
                  <a:pt x="449880" y="23113"/>
                </a:lnTo>
                <a:lnTo>
                  <a:pt x="403964" y="37965"/>
                </a:lnTo>
                <a:lnTo>
                  <a:pt x="360003" y="56027"/>
                </a:lnTo>
                <a:lnTo>
                  <a:pt x="318094" y="77131"/>
                </a:lnTo>
                <a:lnTo>
                  <a:pt x="278331" y="101107"/>
                </a:lnTo>
                <a:lnTo>
                  <a:pt x="240809" y="127787"/>
                </a:lnTo>
                <a:lnTo>
                  <a:pt x="205624" y="157001"/>
                </a:lnTo>
                <a:lnTo>
                  <a:pt x="172870" y="188580"/>
                </a:lnTo>
                <a:lnTo>
                  <a:pt x="142643" y="222356"/>
                </a:lnTo>
                <a:lnTo>
                  <a:pt x="115015" y="258194"/>
                </a:lnTo>
                <a:lnTo>
                  <a:pt x="90150" y="295819"/>
                </a:lnTo>
                <a:lnTo>
                  <a:pt x="68074" y="335168"/>
                </a:lnTo>
                <a:lnTo>
                  <a:pt x="48906" y="376037"/>
                </a:lnTo>
                <a:lnTo>
                  <a:pt x="32739" y="418257"/>
                </a:lnTo>
                <a:lnTo>
                  <a:pt x="19670" y="461659"/>
                </a:lnTo>
                <a:lnTo>
                  <a:pt x="9794" y="506073"/>
                </a:lnTo>
                <a:lnTo>
                  <a:pt x="3205" y="551330"/>
                </a:lnTo>
                <a:lnTo>
                  <a:pt x="0" y="597262"/>
                </a:lnTo>
                <a:lnTo>
                  <a:pt x="272" y="643699"/>
                </a:lnTo>
                <a:lnTo>
                  <a:pt x="4117" y="690473"/>
                </a:lnTo>
                <a:lnTo>
                  <a:pt x="11630" y="737413"/>
                </a:lnTo>
                <a:lnTo>
                  <a:pt x="22906" y="784352"/>
                </a:lnTo>
                <a:lnTo>
                  <a:pt x="37759" y="830285"/>
                </a:lnTo>
                <a:lnTo>
                  <a:pt x="55823" y="874259"/>
                </a:lnTo>
                <a:lnTo>
                  <a:pt x="76931" y="916178"/>
                </a:lnTo>
                <a:lnTo>
                  <a:pt x="100912" y="955949"/>
                </a:lnTo>
                <a:lnTo>
                  <a:pt x="127597" y="993476"/>
                </a:lnTo>
                <a:lnTo>
                  <a:pt x="156816" y="1028664"/>
                </a:lnTo>
                <a:lnTo>
                  <a:pt x="188402" y="1061418"/>
                </a:lnTo>
                <a:lnTo>
                  <a:pt x="222183" y="1091644"/>
                </a:lnTo>
                <a:lnTo>
                  <a:pt x="257991" y="1119247"/>
                </a:lnTo>
                <a:lnTo>
                  <a:pt x="295657" y="1144132"/>
                </a:lnTo>
                <a:lnTo>
                  <a:pt x="335011" y="1166203"/>
                </a:lnTo>
                <a:lnTo>
                  <a:pt x="375884" y="1185366"/>
                </a:lnTo>
                <a:lnTo>
                  <a:pt x="418106" y="1201527"/>
                </a:lnTo>
                <a:lnTo>
                  <a:pt x="461508" y="1214590"/>
                </a:lnTo>
                <a:lnTo>
                  <a:pt x="505921" y="1224460"/>
                </a:lnTo>
                <a:lnTo>
                  <a:pt x="551176" y="1231043"/>
                </a:lnTo>
                <a:lnTo>
                  <a:pt x="597103" y="1234244"/>
                </a:lnTo>
                <a:lnTo>
                  <a:pt x="643532" y="1233967"/>
                </a:lnTo>
                <a:lnTo>
                  <a:pt x="690295" y="1230118"/>
                </a:lnTo>
                <a:lnTo>
                  <a:pt x="737222" y="1222603"/>
                </a:lnTo>
                <a:lnTo>
                  <a:pt x="784144" y="1211326"/>
                </a:lnTo>
                <a:lnTo>
                  <a:pt x="830078" y="1196473"/>
                </a:lnTo>
                <a:lnTo>
                  <a:pt x="874051" y="1178409"/>
                </a:lnTo>
                <a:lnTo>
                  <a:pt x="915971" y="1157301"/>
                </a:lnTo>
                <a:lnTo>
                  <a:pt x="955742" y="1133320"/>
                </a:lnTo>
                <a:lnTo>
                  <a:pt x="993269" y="1106635"/>
                </a:lnTo>
                <a:lnTo>
                  <a:pt x="1028457" y="1077416"/>
                </a:lnTo>
                <a:lnTo>
                  <a:pt x="1061211" y="1045830"/>
                </a:lnTo>
                <a:lnTo>
                  <a:pt x="1091437" y="1012049"/>
                </a:lnTo>
                <a:lnTo>
                  <a:pt x="1110321" y="987552"/>
                </a:lnTo>
                <a:lnTo>
                  <a:pt x="617012" y="987552"/>
                </a:lnTo>
                <a:lnTo>
                  <a:pt x="570572" y="984665"/>
                </a:lnTo>
                <a:lnTo>
                  <a:pt x="525855" y="976238"/>
                </a:lnTo>
                <a:lnTo>
                  <a:pt x="483205" y="962617"/>
                </a:lnTo>
                <a:lnTo>
                  <a:pt x="442972" y="944150"/>
                </a:lnTo>
                <a:lnTo>
                  <a:pt x="405501" y="921184"/>
                </a:lnTo>
                <a:lnTo>
                  <a:pt x="371140" y="894068"/>
                </a:lnTo>
                <a:lnTo>
                  <a:pt x="340235" y="863148"/>
                </a:lnTo>
                <a:lnTo>
                  <a:pt x="313133" y="828772"/>
                </a:lnTo>
                <a:lnTo>
                  <a:pt x="290181" y="791288"/>
                </a:lnTo>
                <a:lnTo>
                  <a:pt x="271725" y="751044"/>
                </a:lnTo>
                <a:lnTo>
                  <a:pt x="258113" y="708385"/>
                </a:lnTo>
                <a:lnTo>
                  <a:pt x="249692" y="663662"/>
                </a:lnTo>
                <a:lnTo>
                  <a:pt x="246807" y="617220"/>
                </a:lnTo>
                <a:lnTo>
                  <a:pt x="249692" y="570752"/>
                </a:lnTo>
                <a:lnTo>
                  <a:pt x="258113" y="526012"/>
                </a:lnTo>
                <a:lnTo>
                  <a:pt x="271725" y="483343"/>
                </a:lnTo>
                <a:lnTo>
                  <a:pt x="290181" y="443094"/>
                </a:lnTo>
                <a:lnTo>
                  <a:pt x="313133" y="405611"/>
                </a:lnTo>
                <a:lnTo>
                  <a:pt x="340235" y="371240"/>
                </a:lnTo>
                <a:lnTo>
                  <a:pt x="371140" y="340327"/>
                </a:lnTo>
                <a:lnTo>
                  <a:pt x="405501" y="313220"/>
                </a:lnTo>
                <a:lnTo>
                  <a:pt x="442972" y="290264"/>
                </a:lnTo>
                <a:lnTo>
                  <a:pt x="483205" y="271807"/>
                </a:lnTo>
                <a:lnTo>
                  <a:pt x="525855" y="258194"/>
                </a:lnTo>
                <a:lnTo>
                  <a:pt x="570572" y="249772"/>
                </a:lnTo>
                <a:lnTo>
                  <a:pt x="617012" y="246887"/>
                </a:lnTo>
                <a:lnTo>
                  <a:pt x="617012" y="0"/>
                </a:lnTo>
                <a:close/>
              </a:path>
              <a:path w="1234439" h="1234439">
                <a:moveTo>
                  <a:pt x="1211118" y="450088"/>
                </a:moveTo>
                <a:lnTo>
                  <a:pt x="973501" y="516889"/>
                </a:lnTo>
                <a:lnTo>
                  <a:pt x="979522" y="541567"/>
                </a:lnTo>
                <a:lnTo>
                  <a:pt x="983852" y="566578"/>
                </a:lnTo>
                <a:lnTo>
                  <a:pt x="986467" y="591827"/>
                </a:lnTo>
                <a:lnTo>
                  <a:pt x="987344" y="617220"/>
                </a:lnTo>
                <a:lnTo>
                  <a:pt x="984460" y="663662"/>
                </a:lnTo>
                <a:lnTo>
                  <a:pt x="976038" y="708385"/>
                </a:lnTo>
                <a:lnTo>
                  <a:pt x="962425" y="751044"/>
                </a:lnTo>
                <a:lnTo>
                  <a:pt x="943968" y="791288"/>
                </a:lnTo>
                <a:lnTo>
                  <a:pt x="921012" y="828772"/>
                </a:lnTo>
                <a:lnTo>
                  <a:pt x="893905" y="863148"/>
                </a:lnTo>
                <a:lnTo>
                  <a:pt x="862992" y="894068"/>
                </a:lnTo>
                <a:lnTo>
                  <a:pt x="828621" y="921184"/>
                </a:lnTo>
                <a:lnTo>
                  <a:pt x="791138" y="944150"/>
                </a:lnTo>
                <a:lnTo>
                  <a:pt x="750889" y="962617"/>
                </a:lnTo>
                <a:lnTo>
                  <a:pt x="708204" y="976241"/>
                </a:lnTo>
                <a:lnTo>
                  <a:pt x="663480" y="984665"/>
                </a:lnTo>
                <a:lnTo>
                  <a:pt x="617012" y="987552"/>
                </a:lnTo>
                <a:lnTo>
                  <a:pt x="1110321" y="987552"/>
                </a:lnTo>
                <a:lnTo>
                  <a:pt x="1143925" y="938575"/>
                </a:lnTo>
                <a:lnTo>
                  <a:pt x="1165996" y="899221"/>
                </a:lnTo>
                <a:lnTo>
                  <a:pt x="1185159" y="858348"/>
                </a:lnTo>
                <a:lnTo>
                  <a:pt x="1201320" y="816126"/>
                </a:lnTo>
                <a:lnTo>
                  <a:pt x="1214383" y="772724"/>
                </a:lnTo>
                <a:lnTo>
                  <a:pt x="1224253" y="728311"/>
                </a:lnTo>
                <a:lnTo>
                  <a:pt x="1230836" y="683056"/>
                </a:lnTo>
                <a:lnTo>
                  <a:pt x="1234037" y="637129"/>
                </a:lnTo>
                <a:lnTo>
                  <a:pt x="1233760" y="590700"/>
                </a:lnTo>
                <a:lnTo>
                  <a:pt x="1229911" y="543937"/>
                </a:lnTo>
                <a:lnTo>
                  <a:pt x="1222396" y="497010"/>
                </a:lnTo>
                <a:lnTo>
                  <a:pt x="1211118" y="450088"/>
                </a:lnTo>
                <a:close/>
              </a:path>
            </a:pathLst>
          </a:custGeom>
          <a:solidFill>
            <a:srgbClr val="D9D9D9"/>
          </a:solidFill>
        </p:spPr>
        <p:txBody>
          <a:bodyPr wrap="square" lIns="0" tIns="0" rIns="0" bIns="0" rtlCol="0"/>
          <a:lstStyle/>
          <a:p/>
        </p:txBody>
      </p:sp>
      <p:sp>
        <p:nvSpPr>
          <p:cNvPr id="128" name="object 128"/>
          <p:cNvSpPr/>
          <p:nvPr/>
        </p:nvSpPr>
        <p:spPr>
          <a:xfrm>
            <a:off x="2500883" y="3287267"/>
            <a:ext cx="864869" cy="677417"/>
          </a:xfrm>
          <a:prstGeom prst="rect">
            <a:avLst/>
          </a:prstGeom>
          <a:blipFill>
            <a:blip r:embed="rId10"/>
            <a:stretch>
              <a:fillRect/>
            </a:stretch>
          </a:blipFill>
        </p:spPr>
        <p:txBody>
          <a:bodyPr wrap="square" lIns="0" tIns="0" rIns="0" bIns="0" rtlCol="0"/>
          <a:lstStyle/>
          <a:p/>
        </p:txBody>
      </p:sp>
      <p:sp>
        <p:nvSpPr>
          <p:cNvPr id="129" name="object 129"/>
          <p:cNvSpPr/>
          <p:nvPr/>
        </p:nvSpPr>
        <p:spPr>
          <a:xfrm>
            <a:off x="2683764" y="3724655"/>
            <a:ext cx="803910" cy="57150"/>
          </a:xfrm>
          <a:prstGeom prst="rect">
            <a:avLst/>
          </a:prstGeom>
          <a:blipFill>
            <a:blip r:embed="rId11"/>
            <a:stretch>
              <a:fillRect/>
            </a:stretch>
          </a:blipFill>
        </p:spPr>
        <p:txBody>
          <a:bodyPr wrap="square" lIns="0" tIns="0" rIns="0" bIns="0" rtlCol="0"/>
          <a:lstStyle/>
          <a:p/>
        </p:txBody>
      </p:sp>
      <p:sp>
        <p:nvSpPr>
          <p:cNvPr id="130" name="object 130"/>
          <p:cNvSpPr/>
          <p:nvPr/>
        </p:nvSpPr>
        <p:spPr>
          <a:xfrm>
            <a:off x="2690495" y="3741420"/>
            <a:ext cx="767080" cy="0"/>
          </a:xfrm>
          <a:custGeom>
            <a:rect l="l" t="t" r="r" b="b"/>
            <a:pathLst>
              <a:path w="767079">
                <a:moveTo>
                  <a:pt x="0" y="0"/>
                </a:moveTo>
                <a:lnTo>
                  <a:pt x="766571" y="0"/>
                </a:lnTo>
              </a:path>
            </a:pathLst>
          </a:custGeom>
          <a:ln w="19812">
            <a:solidFill>
              <a:srgbClr val="1EC7F3"/>
            </a:solidFill>
          </a:ln>
        </p:spPr>
        <p:txBody>
          <a:bodyPr wrap="square" lIns="0" tIns="0" rIns="0" bIns="0" rtlCol="0"/>
          <a:lstStyle/>
          <a:p/>
        </p:txBody>
      </p:sp>
      <p:sp>
        <p:nvSpPr>
          <p:cNvPr id="131" name="object 131"/>
          <p:cNvSpPr/>
          <p:nvPr/>
        </p:nvSpPr>
        <p:spPr>
          <a:xfrm>
            <a:off x="2962655" y="3287267"/>
            <a:ext cx="707897" cy="677417"/>
          </a:xfrm>
          <a:prstGeom prst="rect">
            <a:avLst/>
          </a:prstGeom>
          <a:blipFill>
            <a:blip r:embed="rId12"/>
            <a:stretch>
              <a:fillRect/>
            </a:stretch>
          </a:blipFill>
        </p:spPr>
        <p:txBody>
          <a:bodyPr wrap="square" lIns="0" tIns="0" rIns="0" bIns="0" rtlCol="0"/>
          <a:lstStyle/>
          <a:p/>
        </p:txBody>
      </p:sp>
      <p:sp>
        <p:nvSpPr>
          <p:cNvPr id="132" name="object 132"/>
          <p:cNvSpPr txBox="1"/>
          <p:nvPr/>
        </p:nvSpPr>
        <p:spPr>
          <a:xfrm>
            <a:off x="1463421" y="3107104"/>
            <a:ext cx="2007235" cy="647700"/>
          </a:xfrm>
          <a:prstGeom prst="rect">
            <a:avLst/>
          </a:prstGeom>
        </p:spPr>
        <p:txBody>
          <a:bodyPr vert="horz" wrap="square" lIns="0" tIns="36830" rIns="0" bIns="0" rtlCol="0">
            <a:spAutoFit/>
          </a:bodyPr>
          <a:lstStyle/>
          <a:p>
            <a:pPr marL="12700">
              <a:lnSpc>
                <a:spcPct val="100000"/>
              </a:lnSpc>
              <a:spcBef>
                <a:spcPts val="290"/>
              </a:spcBef>
            </a:pPr>
            <a:r>
              <a:rPr sz="1200">
                <a:solidFill>
                  <a:srgbClr val="585858"/>
                </a:solidFill>
                <a:latin typeface="微软雅黑"/>
                <a:cs typeface="微软雅黑"/>
              </a:rPr>
              <a:t>人均使用过的私处护理产品数</a:t>
            </a:r>
            <a:endParaRPr sz="1200">
              <a:latin typeface="微软雅黑"/>
              <a:cs typeface="微软雅黑"/>
            </a:endParaRPr>
          </a:p>
          <a:p>
            <a:pPr marL="1226820">
              <a:lnSpc>
                <a:spcPct val="100000"/>
              </a:lnSpc>
              <a:spcBef>
                <a:spcPts val="384"/>
              </a:spcBef>
            </a:pPr>
            <a:r>
              <a:rPr sz="2400" b="1">
                <a:solidFill>
                  <a:srgbClr val="1EC7F3"/>
                </a:solidFill>
                <a:latin typeface="微软雅黑"/>
                <a:cs typeface="微软雅黑"/>
              </a:rPr>
              <a:t>2</a:t>
            </a:r>
            <a:r>
              <a:rPr sz="2400" b="1" spc="-10">
                <a:solidFill>
                  <a:srgbClr val="1EC7F3"/>
                </a:solidFill>
                <a:latin typeface="微软雅黑"/>
                <a:cs typeface="微软雅黑"/>
              </a:rPr>
              <a:t>.7</a:t>
            </a:r>
            <a:r>
              <a:rPr sz="2400" b="1">
                <a:solidFill>
                  <a:srgbClr val="1EC7F3"/>
                </a:solidFill>
                <a:latin typeface="微软雅黑"/>
                <a:cs typeface="微软雅黑"/>
              </a:rPr>
              <a:t>个</a:t>
            </a:r>
            <a:endParaRPr sz="2400">
              <a:latin typeface="微软雅黑"/>
              <a:cs typeface="微软雅黑"/>
            </a:endParaRPr>
          </a:p>
        </p:txBody>
      </p:sp>
      <p:sp>
        <p:nvSpPr>
          <p:cNvPr id="133" name="object 133"/>
          <p:cNvSpPr/>
          <p:nvPr/>
        </p:nvSpPr>
        <p:spPr>
          <a:xfrm>
            <a:off x="9144" y="626363"/>
            <a:ext cx="297180" cy="792480"/>
          </a:xfrm>
          <a:custGeom>
            <a:rect l="l" t="t" r="r" b="b"/>
            <a:pathLst>
              <a:path w="297180" h="792480">
                <a:moveTo>
                  <a:pt x="247650" y="0"/>
                </a:moveTo>
                <a:lnTo>
                  <a:pt x="0" y="0"/>
                </a:lnTo>
                <a:lnTo>
                  <a:pt x="0" y="792480"/>
                </a:lnTo>
                <a:lnTo>
                  <a:pt x="247650" y="792480"/>
                </a:lnTo>
                <a:lnTo>
                  <a:pt x="266929" y="788580"/>
                </a:lnTo>
                <a:lnTo>
                  <a:pt x="282673" y="777954"/>
                </a:lnTo>
                <a:lnTo>
                  <a:pt x="293287" y="762208"/>
                </a:lnTo>
                <a:lnTo>
                  <a:pt x="297180" y="742950"/>
                </a:lnTo>
                <a:lnTo>
                  <a:pt x="297180" y="49530"/>
                </a:lnTo>
                <a:lnTo>
                  <a:pt x="293287" y="30271"/>
                </a:lnTo>
                <a:lnTo>
                  <a:pt x="282673" y="14525"/>
                </a:lnTo>
                <a:lnTo>
                  <a:pt x="266929" y="3899"/>
                </a:lnTo>
                <a:lnTo>
                  <a:pt x="247650" y="0"/>
                </a:lnTo>
                <a:close/>
              </a:path>
            </a:pathLst>
          </a:custGeom>
          <a:solidFill>
            <a:srgbClr val="D9D9D9"/>
          </a:solidFill>
        </p:spPr>
        <p:txBody>
          <a:bodyPr wrap="square" lIns="0" tIns="0" rIns="0" bIns="0" rtlCol="0"/>
          <a:lstStyle/>
          <a:p/>
        </p:txBody>
      </p:sp>
      <p:sp>
        <p:nvSpPr>
          <p:cNvPr id="134" name="object 134"/>
          <p:cNvSpPr txBox="1"/>
          <p:nvPr/>
        </p:nvSpPr>
        <p:spPr>
          <a:xfrm>
            <a:off x="80568" y="724916"/>
            <a:ext cx="152400" cy="635000"/>
          </a:xfrm>
          <a:prstGeom prst="rect">
            <a:avLst/>
          </a:prstGeom>
        </p:spPr>
        <p:txBody>
          <a:bodyPr vert="horz" wrap="square" lIns="0" tIns="12065" rIns="0" bIns="0" rtlCol="0">
            <a:spAutoFit/>
          </a:bodyPr>
          <a:lstStyle/>
          <a:p>
            <a:pPr marL="12700" marR="5080" algn="just">
              <a:lnSpc>
                <a:spcPct val="100000"/>
              </a:lnSpc>
              <a:spcBef>
                <a:spcPts val="95"/>
              </a:spcBef>
            </a:pPr>
            <a:r>
              <a:rPr sz="1000" b="1" spc="-5">
                <a:solidFill>
                  <a:srgbClr val="FFFFFF"/>
                </a:solidFill>
                <a:latin typeface="微软雅黑"/>
                <a:cs typeface="微软雅黑"/>
              </a:rPr>
              <a:t>用 户 画 像</a:t>
            </a:r>
            <a:endParaRPr sz="1000">
              <a:latin typeface="微软雅黑"/>
              <a:cs typeface="微软雅黑"/>
            </a:endParaRPr>
          </a:p>
        </p:txBody>
      </p:sp>
      <p:sp>
        <p:nvSpPr>
          <p:cNvPr id="135" name="object 135"/>
          <p:cNvSpPr/>
          <p:nvPr/>
        </p:nvSpPr>
        <p:spPr>
          <a:xfrm>
            <a:off x="13716" y="2250948"/>
            <a:ext cx="297180" cy="791210"/>
          </a:xfrm>
          <a:custGeom>
            <a:rect l="l" t="t" r="r" b="b"/>
            <a:pathLst>
              <a:path w="297180" h="791210">
                <a:moveTo>
                  <a:pt x="247650" y="0"/>
                </a:moveTo>
                <a:lnTo>
                  <a:pt x="0" y="0"/>
                </a:lnTo>
                <a:lnTo>
                  <a:pt x="0" y="790955"/>
                </a:lnTo>
                <a:lnTo>
                  <a:pt x="247650" y="790955"/>
                </a:lnTo>
                <a:lnTo>
                  <a:pt x="266929" y="787056"/>
                </a:lnTo>
                <a:lnTo>
                  <a:pt x="282673" y="776430"/>
                </a:lnTo>
                <a:lnTo>
                  <a:pt x="293287" y="760684"/>
                </a:lnTo>
                <a:lnTo>
                  <a:pt x="297180" y="741426"/>
                </a:lnTo>
                <a:lnTo>
                  <a:pt x="297180" y="49529"/>
                </a:lnTo>
                <a:lnTo>
                  <a:pt x="293287" y="30271"/>
                </a:lnTo>
                <a:lnTo>
                  <a:pt x="282673" y="14525"/>
                </a:lnTo>
                <a:lnTo>
                  <a:pt x="266929" y="3899"/>
                </a:lnTo>
                <a:lnTo>
                  <a:pt x="247650" y="0"/>
                </a:lnTo>
                <a:close/>
              </a:path>
            </a:pathLst>
          </a:custGeom>
          <a:solidFill>
            <a:srgbClr val="D9D9D9"/>
          </a:solidFill>
        </p:spPr>
        <p:txBody>
          <a:bodyPr wrap="square" lIns="0" tIns="0" rIns="0" bIns="0" rtlCol="0"/>
          <a:lstStyle/>
          <a:p/>
        </p:txBody>
      </p:sp>
      <p:sp>
        <p:nvSpPr>
          <p:cNvPr id="136" name="object 136"/>
          <p:cNvSpPr txBox="1"/>
          <p:nvPr/>
        </p:nvSpPr>
        <p:spPr>
          <a:xfrm>
            <a:off x="68681" y="2329687"/>
            <a:ext cx="152400" cy="635000"/>
          </a:xfrm>
          <a:prstGeom prst="rect">
            <a:avLst/>
          </a:prstGeom>
        </p:spPr>
        <p:txBody>
          <a:bodyPr vert="horz" wrap="square" lIns="0" tIns="12065" rIns="0" bIns="0" rtlCol="0">
            <a:spAutoFit/>
          </a:bodyPr>
          <a:lstStyle/>
          <a:p>
            <a:pPr marL="12700" marR="5080" algn="just">
              <a:lnSpc>
                <a:spcPct val="100000"/>
              </a:lnSpc>
              <a:spcBef>
                <a:spcPts val="95"/>
              </a:spcBef>
            </a:pPr>
            <a:r>
              <a:rPr sz="1000" b="1" spc="-5">
                <a:solidFill>
                  <a:srgbClr val="FFFFFF"/>
                </a:solidFill>
                <a:latin typeface="微软雅黑"/>
                <a:cs typeface="微软雅黑"/>
              </a:rPr>
              <a:t>消 费 行 为</a:t>
            </a:r>
            <a:endParaRPr sz="1000">
              <a:latin typeface="微软雅黑"/>
              <a:cs typeface="微软雅黑"/>
            </a:endParaRPr>
          </a:p>
        </p:txBody>
      </p:sp>
      <p:sp>
        <p:nvSpPr>
          <p:cNvPr id="137" name="object 137"/>
          <p:cNvSpPr/>
          <p:nvPr/>
        </p:nvSpPr>
        <p:spPr>
          <a:xfrm>
            <a:off x="6095" y="1434083"/>
            <a:ext cx="297180" cy="792480"/>
          </a:xfrm>
          <a:custGeom>
            <a:rect l="l" t="t" r="r" b="b"/>
            <a:pathLst>
              <a:path w="297180" h="792480">
                <a:moveTo>
                  <a:pt x="247650" y="0"/>
                </a:moveTo>
                <a:lnTo>
                  <a:pt x="0" y="0"/>
                </a:lnTo>
                <a:lnTo>
                  <a:pt x="0" y="792479"/>
                </a:lnTo>
                <a:lnTo>
                  <a:pt x="247650" y="792479"/>
                </a:lnTo>
                <a:lnTo>
                  <a:pt x="266929" y="788580"/>
                </a:lnTo>
                <a:lnTo>
                  <a:pt x="282673" y="777954"/>
                </a:lnTo>
                <a:lnTo>
                  <a:pt x="293287" y="762208"/>
                </a:lnTo>
                <a:lnTo>
                  <a:pt x="297180" y="742950"/>
                </a:lnTo>
                <a:lnTo>
                  <a:pt x="297180" y="49529"/>
                </a:lnTo>
                <a:lnTo>
                  <a:pt x="293287" y="30271"/>
                </a:lnTo>
                <a:lnTo>
                  <a:pt x="282673" y="14525"/>
                </a:lnTo>
                <a:lnTo>
                  <a:pt x="266929" y="3899"/>
                </a:lnTo>
                <a:lnTo>
                  <a:pt x="247650" y="0"/>
                </a:lnTo>
                <a:close/>
              </a:path>
            </a:pathLst>
          </a:custGeom>
          <a:solidFill>
            <a:srgbClr val="8AC53E"/>
          </a:solidFill>
        </p:spPr>
        <p:txBody>
          <a:bodyPr wrap="square" lIns="0" tIns="0" rIns="0" bIns="0" rtlCol="0"/>
          <a:lstStyle/>
          <a:p/>
        </p:txBody>
      </p:sp>
      <p:sp>
        <p:nvSpPr>
          <p:cNvPr id="138" name="object 138"/>
          <p:cNvSpPr txBox="1"/>
          <p:nvPr/>
        </p:nvSpPr>
        <p:spPr>
          <a:xfrm>
            <a:off x="73253" y="1522298"/>
            <a:ext cx="152400" cy="635000"/>
          </a:xfrm>
          <a:prstGeom prst="rect">
            <a:avLst/>
          </a:prstGeom>
        </p:spPr>
        <p:txBody>
          <a:bodyPr vert="horz" wrap="square" lIns="0" tIns="12065" rIns="0" bIns="0" rtlCol="0">
            <a:spAutoFit/>
          </a:bodyPr>
          <a:lstStyle/>
          <a:p>
            <a:pPr marL="12700" marR="5080" algn="just">
              <a:lnSpc>
                <a:spcPct val="100000"/>
              </a:lnSpc>
              <a:spcBef>
                <a:spcPts val="95"/>
              </a:spcBef>
            </a:pPr>
            <a:r>
              <a:rPr sz="1000" b="1" spc="-5">
                <a:solidFill>
                  <a:srgbClr val="FFFFFF"/>
                </a:solidFill>
                <a:latin typeface="微软雅黑"/>
                <a:cs typeface="微软雅黑"/>
              </a:rPr>
              <a:t>使 用 行 为</a:t>
            </a:r>
            <a:endParaRPr sz="1000">
              <a:latin typeface="微软雅黑"/>
              <a:cs typeface="微软雅黑"/>
            </a:endParaRPr>
          </a:p>
        </p:txBody>
      </p:sp>
      <p:sp>
        <p:nvSpPr>
          <p:cNvPr id="139" name="object 139"/>
          <p:cNvSpPr txBox="1"/>
          <p:nvPr/>
        </p:nvSpPr>
        <p:spPr>
          <a:xfrm rot="18900000">
            <a:off x="4062142" y="3339572"/>
            <a:ext cx="4015843" cy="127000"/>
          </a:xfrm>
          <a:prstGeom prst="rect">
            <a:avLst/>
          </a:prstGeom>
        </p:spPr>
        <p:txBody>
          <a:bodyPr vert="horz" wrap="square" lIns="0" tIns="0" rIns="0" bIns="0" rtlCol="0">
            <a:spAutoFit/>
          </a:bodyPr>
          <a:lstStyle/>
          <a:p>
            <a:pPr>
              <a:lnSpc>
                <a:spcPts val="990"/>
              </a:lnSpc>
            </a:pPr>
            <a:r>
              <a:rPr sz="1000" spc="-25">
                <a:latin typeface="宋体"/>
                <a:cs typeface="宋体"/>
              </a:rPr>
              <a:t>用户702693615于2023-12-30日下载，仅供本人内部使用，不可传播与转载</a:t>
            </a:r>
            <a:endParaRPr sz="1000">
              <a:latin typeface="宋体"/>
              <a:cs typeface="宋体"/>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https://d.book118.com/756221234015010033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811</Paragraphs>
  <Slides>26</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26</vt:i4>
      </vt:variant>
    </vt:vector>
  </HeadingPairs>
  <TitlesOfParts>
    <vt:vector baseType="lpstr" size="33">
      <vt:lpstr>Arial</vt:lpstr>
      <vt:lpstr>Calibri</vt:lpstr>
      <vt:lpstr>微软雅黑</vt:lpstr>
      <vt:lpstr>宋体</vt:lpstr>
      <vt:lpstr>Verdana</vt:lpstr>
      <vt:lpstr>Times New Roman</vt:lpstr>
      <vt:lpstr>Office Theme</vt:lpstr>
      <vt:lpstr>2023年中国女性私处护理白皮书</vt:lpstr>
      <vt:lpstr>2023年中国女性私处护理白皮书	×	×</vt:lpstr>
      <vt:lpstr>2023年中国女性私处护理白皮书</vt:lpstr>
      <vt:lpstr>PowerPoint Presentation</vt:lpstr>
      <vt:lpstr>PowerPoint Presentation</vt:lpstr>
      <vt:lpstr>女性私处护理概念及定义</vt:lpstr>
      <vt:lpstr>政策利好女性私处护理行业发展</vt:lpstr>
      <vt:lpstr>女性私护观念升级扩大消费需求</vt:lpstr>
      <vt:lpstr>女性经济实力提升促使私处护理消费增加</vt:lpstr>
      <vt:lpstr>技术创新为私处护理行业注入发展活力</vt:lpstr>
      <vt:lpstr>女性私处护理市场规模及发展趋势</vt:lpstr>
      <vt:lpstr>PowerPoint Presentation</vt:lpstr>
      <vt:lpstr>私处健康问题/症状普遍，私处护理不容忽视</vt:lpstr>
      <vt:lpstr>私处健康知识普及仍有待加强</vt:lpstr>
      <vt:lpstr>日常私处护理需求进阶，精细化护理势在必行</vt:lpstr>
      <vt:lpstr>“预防&gt;治疗”已成为女性私处护理的普遍认知</vt:lpstr>
      <vt:lpstr>女性私处护理产品的预防作用认知突出</vt:lpstr>
      <vt:lpstr>女性私处健康相关话题讨论更加自由开放</vt:lpstr>
      <vt:lpstr>女性私处健康相关知识专业度有待提高</vt:lpstr>
      <vt:lpstr>PowerPoint Presentation</vt:lpstr>
      <vt:lpstr>女性私处护理用户基础属性</vt:lpstr>
      <vt:lpstr>女性私处护理用户健康状态</vt:lpstr>
      <vt:lpstr>女性私处护理用户生活形态</vt:lpstr>
      <vt:lpstr>女性私处护理产品初次使用体验</vt:lpstr>
      <vt:lpstr>女性私处护理品类偏好</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2024-09-01T12:33:30.129</cp:lastPrinted>
  <dcterms:created xsi:type="dcterms:W3CDTF">2024-09-01T04:33:30Z</dcterms:created>
  <dcterms:modified xsi:type="dcterms:W3CDTF">2024-09-01T04:33:33Z</dcterms:modified>
</cp:coreProperties>
</file>