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54478F4-51C5-499B-8026-97F82A94CFC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5648533-9421-46E2-994A-D31BB73BBC1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D8CDD67-A9A3-4B50-83D6-B24146C9AAB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0584373-5B8D-49BE-B8DA-210037EE9CB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9910D1C-653F-4F77-86CA-595C4867106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5211B70-30F6-49C8-9894-22C99EDBB72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2A8A9D5-60B1-4B78-AC44-61C4902C997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0260880-7725-4DED-A041-55D904D43C0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195B513-96A6-4A1C-8311-CE968BCC0B9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65FF2C4-B16C-466D-90B6-CD89E4671F7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CCFCBD3-E1BA-41C8-9ACA-C028B9B4322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13.jpeg" /><Relationship Id="rId6"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56230204135010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89475" y="1934330"/>
            <a:ext cx="594360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alpha val="100000"/>
                  </a:schemeClr>
                </a:solidFill>
                <a:latin typeface="Microsoft Yahei"/>
                <a:ea typeface="Microsoft Yahei"/>
                <a:cs typeface="Microsoft Yahei"/>
              </a:rPr>
              <a:t>急性胰腺炎护理课件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878292" y="1373505"/>
            <a:ext cx="4792980"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急性胰腺炎概述</a:t>
            </a:r>
          </a:p>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急性胰腺炎的护理</a:t>
            </a:r>
          </a:p>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急性胰腺炎患者的饮食护理</a:t>
            </a:r>
          </a:p>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急性胰腺炎患者的心理护理</a:t>
            </a:r>
          </a:p>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急性胰腺炎的预防与保健</a:t>
            </a:r>
          </a:p>
        </p:txBody>
      </p:sp>
      <p:sp>
        <p:nvSpPr>
          <p:cNvPr id="4" name="TextBox 4"/>
          <p:cNvSpPr txBox="1"/>
          <p:nvPr/>
        </p:nvSpPr>
        <p:spPr>
          <a:xfrm>
            <a:off x="2297146" y="2519470"/>
            <a:ext cx="2792730" cy="13011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7200"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2635283" y="3598652"/>
            <a:ext cx="2116455" cy="501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400" b="1">
                <a:solidFill>
                  <a:srgbClr val="000000">
                    <a:alpha val="100000"/>
                  </a:srgbClr>
                </a:solidFill>
                <a:latin typeface="Microsoft Yahei"/>
                <a:ea typeface="Microsoft Yahei"/>
                <a:cs typeface="Microsoft Yahei"/>
              </a:rPr>
              <a:t>CONTENTS</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248" y="1093216"/>
            <a:ext cx="7405389" cy="1138956"/>
            <a:chOff x="1365248" y="1093216"/>
            <a:chExt cx="7405389" cy="1138956"/>
          </a:xfrm>
        </p:grpSpPr>
        <p:sp>
          <p:nvSpPr>
            <p:cNvPr id="3" name="TextBox 3"/>
            <p:cNvSpPr txBox="1"/>
            <p:nvPr/>
          </p:nvSpPr>
          <p:spPr>
            <a:xfrm>
              <a:off x="1365248" y="1093216"/>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1">
                      <a:alpha val="100000"/>
                    </a:schemeClr>
                  </a:solidFill>
                  <a:latin typeface="Microsoft Yahei"/>
                  <a:ea typeface="Microsoft Yahei"/>
                  <a:cs typeface="Microsoft Yahei"/>
                </a:rPr>
                <a:t>01</a:t>
              </a:r>
            </a:p>
          </p:txBody>
        </p:sp>
      </p:grpSp>
      <p:sp>
        <p:nvSpPr>
          <p:cNvPr id="4" name="TextBox 4"/>
          <p:cNvSpPr txBox="1"/>
          <p:nvPr/>
        </p:nvSpPr>
        <p:spPr>
          <a:xfrm>
            <a:off x="997301" y="2213122"/>
            <a:ext cx="5863918" cy="2148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5400" b="1">
                <a:solidFill>
                  <a:schemeClr val="dk1">
                    <a:alpha val="100000"/>
                  </a:schemeClr>
                </a:solidFill>
                <a:latin typeface="Microsoft Yahei"/>
                <a:ea typeface="Microsoft Yahei"/>
                <a:cs typeface="Microsoft Yahei"/>
              </a:rPr>
              <a:t>急性胰腺炎概述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9885" r="29885"/>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0365" r="30365"/>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8794" r="28794"/>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急性胰腺炎是胰腺因胰蛋白酶的自身消化作用而引起的疾病，常伴随其他脏器功能改变。</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急性胰腺炎可以根据病情轻重分为轻症急性胰腺炎和重症急性胰腺炎，其中重症急性胰腺炎病情严重，并发症多，死亡率高。</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分类</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0118" b="10118"/>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急性胰腺炎的常见病因包括胆道疾病、酗酒、暴饮暴食、感染、手术和药物等。</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急性胰腺炎的发病机制主要包括胰酶激活、胰腺血液循环障碍、细胞因子过度释放等，这些因素相互作用，导致胰腺组织损伤和炎症反应。</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病因与发病机制</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发病机制</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病因</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5667" r="15667"/>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急性胰腺炎的典型症状包括腹痛、恶心、呕吐、发热、黄疸等，严重时可出现低血压、休克和呼吸困难等。</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临床表现</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急性胰腺炎的诊断主要依靠临床表现和实验室检查，如血尿淀粉酶升高、脂肪酶升高、血糖升高、血钙降低等，同时需要排除其他类似疾病。影像学检查如超声、CT等有助于进一步确诊和评估病情。</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诊断</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临床表现与诊断</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248" y="1093216"/>
            <a:ext cx="7405389" cy="1138956"/>
            <a:chOff x="1365248" y="1093216"/>
            <a:chExt cx="7405389" cy="1138956"/>
          </a:xfrm>
        </p:grpSpPr>
        <p:sp>
          <p:nvSpPr>
            <p:cNvPr id="3" name="TextBox 3"/>
            <p:cNvSpPr txBox="1"/>
            <p:nvPr/>
          </p:nvSpPr>
          <p:spPr>
            <a:xfrm>
              <a:off x="1365248" y="1093216"/>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1">
                      <a:alpha val="100000"/>
                    </a:schemeClr>
                  </a:solidFill>
                  <a:latin typeface="Microsoft Yahei"/>
                  <a:ea typeface="Microsoft Yahei"/>
                  <a:cs typeface="Microsoft Yahei"/>
                </a:rPr>
                <a:t>02</a:t>
              </a:r>
            </a:p>
          </p:txBody>
        </p:sp>
      </p:grpSp>
      <p:sp>
        <p:nvSpPr>
          <p:cNvPr id="4" name="TextBox 4"/>
          <p:cNvSpPr txBox="1"/>
          <p:nvPr/>
        </p:nvSpPr>
        <p:spPr>
          <a:xfrm>
            <a:off x="997301" y="2213122"/>
            <a:ext cx="5863918" cy="2148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5400" b="1">
                <a:solidFill>
                  <a:schemeClr val="dk1">
                    <a:alpha val="100000"/>
                  </a:schemeClr>
                </a:solidFill>
                <a:latin typeface="Microsoft Yahei"/>
                <a:ea typeface="Microsoft Yahei"/>
                <a:cs typeface="Microsoft Yahei"/>
              </a:rPr>
              <a:t>急性胰腺炎的护理</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休息与活动</a:t>
            </a:r>
            <a:endParaRPr lang="en-US" sz="1100"/>
          </a:p>
        </p:txBody>
      </p:sp>
      <p:sp>
        <p:nvSpPr>
          <p:cNvPr id="3" name="AutoShape 3"/>
          <p:cNvSpPr/>
          <p:nvPr/>
        </p:nvSpPr>
        <p:spPr>
          <a:xfrm>
            <a:off x="3575643"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饮食护理</a:t>
            </a:r>
            <a:endParaRPr lang="en-US" sz="1100"/>
          </a:p>
        </p:txBody>
      </p:sp>
      <p:sp>
        <p:nvSpPr>
          <p:cNvPr id="4" name="AutoShape 4"/>
          <p:cNvSpPr/>
          <p:nvPr/>
        </p:nvSpPr>
        <p:spPr>
          <a:xfrm>
            <a:off x="6220535"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病情观察</a:t>
            </a:r>
            <a:endParaRPr lang="en-US" sz="1100"/>
          </a:p>
        </p:txBody>
      </p:sp>
      <p:sp>
        <p:nvSpPr>
          <p:cNvPr id="5" name="AutoShape 5"/>
          <p:cNvSpPr/>
          <p:nvPr/>
        </p:nvSpPr>
        <p:spPr>
          <a:xfrm>
            <a:off x="8927174"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心理护理</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基础护理</a:t>
              </a:r>
            </a:p>
          </p:txBody>
        </p:sp>
      </p:grpSp>
      <p:pic>
        <p:nvPicPr>
          <p:cNvPr id="28" name="Picture 28"/>
          <p:cNvPicPr>
            <a:picLocks noChangeAspect="1"/>
          </p:cNvPicPr>
          <p:nvPr/>
        </p:nvPicPr>
        <p:blipFill>
          <a:blip r:embed="rId2"/>
          <a:srcRect l="16598" r="16598"/>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l="16598" r="16598"/>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l="16598" r="16598"/>
          <a:stretch>
            <a:fillRect/>
          </a:stretch>
        </p:blipFill>
        <p:spPr>
          <a:xfrm>
            <a:off x="6248978" y="1337857"/>
            <a:ext cx="2465519" cy="2459823"/>
          </a:xfrm>
          <a:prstGeom prst="rect">
            <a:avLst/>
          </a:prstGeom>
        </p:spPr>
      </p:pic>
      <p:pic>
        <p:nvPicPr>
          <p:cNvPr id="31" name="Picture 31"/>
          <p:cNvPicPr>
            <a:picLocks noChangeAspect="1"/>
          </p:cNvPicPr>
          <p:nvPr/>
        </p:nvPicPr>
        <p:blipFill>
          <a:blip r:embed="rId5"/>
          <a:srcRect l="16598" r="16598"/>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确保患者充分休息，避免剧烈运动，协助患者进行日常活动。</a:t>
            </a:r>
            <a:endParaRPr lang="en-US" sz="1100"/>
          </a:p>
        </p:txBody>
      </p:sp>
      <p:sp>
        <p:nvSpPr>
          <p:cNvPr id="41" name="AutoShape 41"/>
          <p:cNvSpPr/>
          <p:nvPr/>
        </p:nvSpPr>
        <p:spPr>
          <a:xfrm>
            <a:off x="3595904"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根据病情制定饮食计划，遵循低脂、低糖、高蛋白、高维生素的原则。</a:t>
            </a:r>
            <a:endParaRPr lang="en-US" sz="1100"/>
          </a:p>
        </p:txBody>
      </p:sp>
      <p:sp>
        <p:nvSpPr>
          <p:cNvPr id="42" name="AutoShape 42"/>
          <p:cNvSpPr/>
          <p:nvPr/>
        </p:nvSpPr>
        <p:spPr>
          <a:xfrm>
            <a:off x="6274100"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密切观察患者的生命体征、腹部症状和体征，及时发现病情变化。</a:t>
            </a:r>
            <a:endParaRPr lang="en-US" sz="1100"/>
          </a:p>
        </p:txBody>
      </p:sp>
      <p:sp>
        <p:nvSpPr>
          <p:cNvPr id="43" name="AutoShape 43"/>
          <p:cNvSpPr/>
          <p:nvPr/>
        </p:nvSpPr>
        <p:spPr>
          <a:xfrm>
            <a:off x="895229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关注患者的心理状态，提供心理支持和疏导，减轻焦虑和恐惧。</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35466" r="35466"/>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22588" r="22588"/>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采用疼痛评估量表对患者的疼痛程度进行评估，记录疼痛的性质、部位和持续时间。</a:t>
            </a:r>
            <a:endParaRPr lang="en-US" sz="1100"/>
          </a:p>
        </p:txBody>
      </p:sp>
      <p:sp>
        <p:nvSpPr>
          <p:cNvPr id="15" name="AutoShape 15"/>
          <p:cNvSpPr/>
          <p:nvPr/>
        </p:nvSpPr>
        <p:spPr>
          <a:xfrm>
            <a:off x="7473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疼痛评估</a:t>
            </a:r>
            <a:endParaRPr lang="en-US" sz="1100"/>
          </a:p>
        </p:txBody>
      </p:sp>
      <p:sp>
        <p:nvSpPr>
          <p:cNvPr id="16" name="AutoShape 16"/>
          <p:cNvSpPr/>
          <p:nvPr/>
        </p:nvSpPr>
        <p:spPr>
          <a:xfrm>
            <a:off x="1940528" y="5092530"/>
            <a:ext cx="2552700" cy="891876"/>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根据疼痛评估结果，采取适当的疼痛干预措施，如药物治疗、物理治疗等。</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疼痛干预</a:t>
            </a:r>
            <a:endParaRPr lang="en-US" sz="1100"/>
          </a:p>
        </p:txBody>
      </p:sp>
      <p:sp>
        <p:nvSpPr>
          <p:cNvPr id="18" name="AutoShape 18"/>
          <p:cNvSpPr/>
          <p:nvPr/>
        </p:nvSpPr>
        <p:spPr>
          <a:xfrm>
            <a:off x="8872233" y="2402205"/>
            <a:ext cx="2552700" cy="108278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向患者及家属介绍疼痛的原因、干预措施及注意事项，提高疼痛认知。</a:t>
            </a:r>
            <a:endParaRPr lang="en-US" sz="1100"/>
          </a:p>
        </p:txBody>
      </p:sp>
      <p:sp>
        <p:nvSpPr>
          <p:cNvPr id="19" name="AutoShape 19"/>
          <p:cNvSpPr/>
          <p:nvPr/>
        </p:nvSpPr>
        <p:spPr>
          <a:xfrm>
            <a:off x="8872233"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疼痛宣教</a:t>
            </a:r>
            <a:endParaRPr lang="en-US" sz="1100"/>
          </a:p>
        </p:txBody>
      </p:sp>
      <p:sp>
        <p:nvSpPr>
          <p:cNvPr id="20" name="AutoShape 20"/>
          <p:cNvSpPr/>
          <p:nvPr/>
        </p:nvSpPr>
        <p:spPr>
          <a:xfrm>
            <a:off x="7814024" y="5112856"/>
            <a:ext cx="2552700" cy="933977"/>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定期评估患者的疼痛情况，观察疼痛干预的效果，及时调整治疗方案。</a:t>
            </a:r>
            <a:endParaRPr lang="en-US" sz="1100"/>
          </a:p>
        </p:txBody>
      </p:sp>
      <p:sp>
        <p:nvSpPr>
          <p:cNvPr id="21" name="AutoShape 21"/>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疼痛监测</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疼痛护理</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083" r="1083"/>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严格执行无菌操作，加强口腔护理和皮肤护理，预防感染的发生。</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感染预防</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出血护理</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代谢紊乱的预防与处理</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器官功能保护</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观察患者有无出血征象，如呕血、黑便等，及时报告医生进行处理。</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监测患者的电解质、血糖等指标，及时纠正代谢紊乱。</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密切观察患者的各脏器功能，特别是肝、肾等重要器官的功能状况，采取措施保护器官功能。</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并发症的预防与护理</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248" y="1093216"/>
            <a:ext cx="7405389" cy="1138956"/>
            <a:chOff x="1365248" y="1093216"/>
            <a:chExt cx="7405389" cy="1138956"/>
          </a:xfrm>
        </p:grpSpPr>
        <p:sp>
          <p:nvSpPr>
            <p:cNvPr id="3" name="TextBox 3"/>
            <p:cNvSpPr txBox="1"/>
            <p:nvPr/>
          </p:nvSpPr>
          <p:spPr>
            <a:xfrm>
              <a:off x="1365248" y="1093216"/>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1">
                      <a:alpha val="100000"/>
                    </a:schemeClr>
                  </a:solidFill>
                  <a:latin typeface="Microsoft Yahei"/>
                  <a:ea typeface="Microsoft Yahei"/>
                  <a:cs typeface="Microsoft Yahei"/>
                </a:rPr>
                <a:t>03</a:t>
              </a:r>
            </a:p>
          </p:txBody>
        </p:sp>
      </p:grpSp>
      <p:sp>
        <p:nvSpPr>
          <p:cNvPr id="4" name="TextBox 4"/>
          <p:cNvSpPr txBox="1"/>
          <p:nvPr/>
        </p:nvSpPr>
        <p:spPr>
          <a:xfrm>
            <a:off x="997301" y="2213122"/>
            <a:ext cx="5863918" cy="2148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5400" b="1">
                <a:solidFill>
                  <a:schemeClr val="dk1">
                    <a:alpha val="100000"/>
                  </a:schemeClr>
                </a:solidFill>
                <a:latin typeface="Microsoft Yahei"/>
                <a:ea typeface="Microsoft Yahei"/>
                <a:cs typeface="Microsoft Yahei"/>
              </a:rPr>
              <a:t>急性胰腺炎患者的饮食护理</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https://d.book118.com/756230204135010034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61</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2024-09-03T22:04:42.862</cp:lastPrinted>
  <dcterms:created xsi:type="dcterms:W3CDTF">2024-09-03T14:04:42Z</dcterms:created>
  <dcterms:modified xsi:type="dcterms:W3CDTF">2024-09-03T14:04:44Z</dcterms:modified>
</cp:coreProperties>
</file>