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HIKNJK+MS-UIGothic"/>
      <p:regular r:id="rId16"/>
    </p:embeddedFont>
    <p:embeddedFont>
      <p:font typeface="RWWMKA+GDKWHW+MicrosoftYaHei-Bold"/>
      <p:regular r:id="rId17"/>
    </p:embeddedFont>
    <p:embeddedFont>
      <p:font typeface="KVFHVE+WWIVLA+ArialMT"/>
      <p:regular r:id="rId18"/>
    </p:embeddedFont>
    <p:embeddedFont>
      <p:font typeface="QLVHJM+LRLEHG+MicrosoftYaHei"/>
      <p:regular r:id="rId19"/>
    </p:embeddedFont>
    <p:embeddedFont>
      <p:font typeface="RAIREM+LRLEHG+MicrosoftYaHei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14354-E3B6-469A-894E-BE6474728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A8A2F-F829-44F4-BE11-9A296C819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09786-E214-4ABB-92D8-1544EF593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35082-0AF5-43CA-9E95-007E88A7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C5FC7B-79EC-447E-B391-27240FF27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EBB15-3BCB-42E0-BA78-10904A42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2B783-D6A2-401F-A0B2-E3977E93E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9DC4B-0322-48D6-BC23-B890FED5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79C80-0F9B-49D5-9BD3-B5108CAEC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C0A62-183A-48B1-B589-878390EEC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E2E39-34A1-447A-808B-D7A19205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40020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051605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540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540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5400">
                <a:solidFill>
                  <a:srgbClr val="000000"/>
                </a:solidFill>
                <a:latin typeface="HIKNJK+MS-UIGothic"/>
                <a:cs typeface="HIKNJK+MS-UIGothic"/>
              </a:rPr>
              <a:t>留学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IKNJK+MS-UIGothic"/>
                <a:cs typeface="HIKNJK+MS-UIGothic"/>
              </a:rPr>
              <a:t>生上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课课</a:t>
            </a:r>
            <a:r>
              <a:rPr sz="5400">
                <a:solidFill>
                  <a:srgbClr val="000000"/>
                </a:solidFill>
                <a:latin typeface="HIKNJK+MS-UIGothic"/>
                <a:cs typeface="HIKNJK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HIKNJK+MS-UIGothic"/>
                <a:cs typeface="HIKNJK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RWWMKA+GDKWHW+MicrosoftYaHei-Bold"/>
                <a:cs typeface="RWWMKA+GDKWHW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07195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VFHVE+WWIVLA+ArialMT"/>
                <a:cs typeface="KVFHVE+WWIVL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193605"/>
            <a:ext cx="5491421" cy="22444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VFHVE+WWIVLA+ArialMT"/>
                <a:cs typeface="KVFHVE+WWIVL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断与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VFHVE+WWIVLA+ArialMT"/>
                <a:cs typeface="KVFHVE+WWIVL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的治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与管理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VFHVE+WWIVLA+ArialMT"/>
                <a:cs typeface="KVFHVE+WWIVL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的日常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理与康复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VFHVE+WWIVLA+ArialMT"/>
                <a:cs typeface="KVFHVE+WWIVLA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HIKNJK+MS-UIGothic"/>
                <a:cs typeface="HIKNJK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RWWMKA+GDKWHW+MicrosoftYaHei-Bold"/>
                <a:cs typeface="RWWMKA+GDKWH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450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4500">
                <a:solidFill>
                  <a:srgbClr val="000000"/>
                </a:solidFill>
                <a:latin typeface="HIKNJK+MS-UIGothic"/>
                <a:cs typeface="HIKNJK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HIKNJK+MS-UIGothic"/>
                <a:cs typeface="HIKNJK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（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）是一种慢性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自身免疫性疾病，会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致全身多个器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官和系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的炎症和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HIKNJK+MS-UIGothic"/>
                <a:cs typeface="HIKNJK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34558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通常在青年女性中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病，症状多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病程反复，可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致皮肤、关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、肺等多个器官的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病因与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HIKNJK+MS-UIGothic"/>
                <a:cs typeface="HIKNJK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的确切病因尚不完全清楚，但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境因素、内分泌和免疫系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异常都可能参与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3045FD"/>
                </a:solidFill>
                <a:latin typeface="HIKNJK+MS-UIGothic"/>
                <a:cs typeface="HIKNJK+MS-UIGothic"/>
              </a:rPr>
              <a:t>病机制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772397"/>
            <a:ext cx="342636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生与免疫系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的异常激活有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致自身抗体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生，攻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自身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炎症和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组织损伤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床表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与分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3045FD"/>
                </a:solidFill>
                <a:latin typeface="HIKNJK+MS-UIGothic"/>
                <a:cs typeface="HIKNJK+MS-UIGothic"/>
              </a:rPr>
              <a:t>床表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928246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的症状多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的包括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、疲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、关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痛、皮疹、光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敏、口腔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等。根据病情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重和受累器官的不同，可分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为轻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度、中度、重度</a:t>
            </a:r>
            <a:r>
              <a:rPr sz="150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IKNJK+MS-UIGothic"/>
                <a:cs typeface="HIKNJK+MS-UIGothic"/>
              </a:rPr>
              <a:t>分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6800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床表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和自身抗体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检测结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果，可将</a:t>
            </a:r>
            <a:r>
              <a:rPr sz="150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型，如皮肤型、关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000000"/>
                </a:solidFill>
                <a:latin typeface="HIKNJK+MS-UIGothic"/>
                <a:cs typeface="HIKNJK+MS-UIGothic"/>
              </a:rPr>
              <a:t>型等。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47805"/>
            <a:ext cx="6864460" cy="2261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ts val="5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4250" spc="23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的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断与</a:t>
            </a:r>
          </a:p>
          <a:p>
            <a:pPr marL="0" marR="0">
              <a:lnSpc>
                <a:spcPts val="4250"/>
              </a:lnSpc>
              <a:spcBef>
                <a:spcPts val="2929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4250">
                <a:solidFill>
                  <a:srgbClr val="000000"/>
                </a:solidFill>
                <a:latin typeface="HIKNJK+MS-UIGothic"/>
                <a:cs typeface="HIKNJK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RWWMKA+GDKWHW+MicrosoftYaHei-Bold"/>
                <a:cs typeface="RWWMKA+GDKWH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断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准与流程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 spc="15">
                <a:solidFill>
                  <a:srgbClr val="3045FD"/>
                </a:solidFill>
                <a:latin typeface="HIKNJK+MS-UIGothic"/>
                <a:cs typeface="HIKNJK+MS-UIGothic"/>
              </a:rPr>
              <a:t>断</a:t>
            </a: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3045FD"/>
                </a:solidFill>
                <a:latin typeface="HIKNJK+MS-UIGothic"/>
                <a:cs typeface="HIKNJK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873783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根据美国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湿病学会（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ACR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）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1997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年制定的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准，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足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4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或以上，可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包括：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颧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斑、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状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斑、光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敏、口腔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、关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膜炎、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肾脏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、神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、血液学异常、免疫学异常。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2000" spc="15">
                <a:solidFill>
                  <a:srgbClr val="3045FD"/>
                </a:solidFill>
                <a:latin typeface="HIKNJK+MS-UIGothic"/>
                <a:cs typeface="HIKNJK+MS-UIGothic"/>
              </a:rPr>
              <a:t>断流程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8633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医生根据患者的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合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断。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于疑似</a:t>
            </a:r>
            <a:r>
              <a:rPr sz="1350">
                <a:solidFill>
                  <a:srgbClr val="000000"/>
                </a:solidFill>
                <a:latin typeface="QLVHJM+LRLEHG+MicrosoftYaHei"/>
                <a:cs typeface="QLVHJM+LRLEHG+MicrosoftYaHei"/>
              </a:rPr>
              <a:t>SLE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的患者，医生会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的体格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询问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病史，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行必要的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室和影像学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HIKNJK+MS-UIGothic"/>
                <a:cs typeface="HIKNJ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室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检查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与影像学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2300" spc="25">
                <a:solidFill>
                  <a:srgbClr val="FFFFFF"/>
                </a:solidFill>
                <a:latin typeface="HIKNJK+MS-UIGothic"/>
                <a:cs typeface="HIKNJK+MS-UIGothic"/>
              </a:rPr>
              <a:t>室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28451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包括全血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数、尿常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、血沉、</a:t>
            </a:r>
            <a:r>
              <a:rPr sz="1350">
                <a:solidFill>
                  <a:srgbClr val="FFFFFF"/>
                </a:solidFill>
                <a:latin typeface="QLVHJM+LRLEHG+MicrosoftYaHei"/>
                <a:cs typeface="QLVHJM+LRLEHG+MicrosoftYaHei"/>
              </a:rPr>
              <a:t>C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蛋白、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体、抗核抗体（</a:t>
            </a:r>
            <a:r>
              <a:rPr sz="1350">
                <a:solidFill>
                  <a:srgbClr val="FFFFFF"/>
                </a:solidFill>
                <a:latin typeface="QLVHJM+LRLEHG+MicrosoftYaHei"/>
                <a:cs typeface="QLVHJM+LRLEHG+MicrosoftYaHei"/>
              </a:rPr>
              <a:t>ANA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）、抗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LVHJM+LRLEHG+MicrosoftYaHei"/>
                <a:cs typeface="QLVHJM+LRLEHG+MicrosoftYaHei"/>
              </a:rPr>
              <a:t>dsDNA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抗体等。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有助于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估患者的炎症程度和自身抗体的情况。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IKNJK+MS-UIGothic"/>
                <a:cs typeface="HIKNJK+MS-UIGothic"/>
              </a:rPr>
              <a:t>影像学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43499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于某些特定症状，如关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膜炎，医生可能会建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议进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行</a:t>
            </a:r>
            <a:r>
              <a:rPr sz="1350">
                <a:solidFill>
                  <a:srgbClr val="FFFFFF"/>
                </a:solidFill>
                <a:latin typeface="QLVHJM+LRLEHG+MicrosoftYaHei"/>
                <a:cs typeface="QLVHJM+LRLEHG+MicrosoftYaHei"/>
              </a:rPr>
              <a:t>X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、超声或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LVHJM+LRLEHG+MicrosoftYaHei"/>
                <a:cs typeface="QLVHJM+LRLEHG+MicrosoftYaHei"/>
              </a:rPr>
              <a:t>MRI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等影像学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HIKNJK+MS-UIGothic"/>
                <a:cs typeface="HIKNJ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病情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估与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HIKNJK+MS-UIGothic"/>
                <a:cs typeface="HIKNJK+MS-UIGothic"/>
              </a:rPr>
              <a:t>后判断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IKNJK+MS-UIGothic"/>
                <a:cs typeface="HIKNJK+MS-UIGothic"/>
              </a:rPr>
              <a:t>病情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FFFF"/>
                </a:solidFill>
                <a:latin typeface="HIKNJK+MS-UIGothic"/>
                <a:cs typeface="HIKNJK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IKNJK+MS-UIGothic"/>
                <a:cs typeface="HIKNJK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HIKNJK+MS-UIGothic"/>
                <a:cs typeface="HIKNJK+MS-UIGothic"/>
              </a:rPr>
              <a:t>估患者的病情，包括自身抗体滴度、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HIKNJK+MS-UIGothic"/>
                <a:cs typeface="HIKNJK+MS-UIGothic"/>
              </a:rPr>
              <a:t>床表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IKNJK+MS-UIGothic"/>
                <a:cs typeface="HIKNJK+MS-UIGothic"/>
              </a:rPr>
              <a:t>和器官受累情况，有助于了解疾病的活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HIKNJK+MS-UIGothic"/>
                <a:cs typeface="HIKNJK+MS-UIGothic"/>
              </a:rPr>
              <a:t>性和制定合适的治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疗计</a:t>
            </a:r>
            <a:r>
              <a:rPr sz="1500">
                <a:solidFill>
                  <a:srgbClr val="FFFFFF"/>
                </a:solidFill>
                <a:latin typeface="HIKNJK+MS-UIGothic"/>
                <a:cs typeface="HIKNJK+MS-UIGothic"/>
              </a:rPr>
              <a:t>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000" spc="15">
                <a:solidFill>
                  <a:srgbClr val="3045FD"/>
                </a:solidFill>
                <a:latin typeface="HIKNJK+MS-UIGothic"/>
                <a:cs typeface="HIKNJK+MS-UIGothic"/>
              </a:rPr>
              <a:t>后判断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根据患者的病情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重程度、自身抗体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型和治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效果等因素，医生可以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患者的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后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行判断，并提供相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的治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和生活指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11195"/>
                </a:solidFill>
                <a:latin typeface="HIKNJK+MS-UIGothic"/>
                <a:cs typeface="HIKNJ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87495" y="2347805"/>
            <a:ext cx="6864460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系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性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4250" spc="23">
                <a:solidFill>
                  <a:srgbClr val="000000"/>
                </a:solidFill>
                <a:latin typeface="HIKNJK+MS-UIGothic"/>
                <a:cs typeface="HIKNJK+MS-UIGothic"/>
              </a:rPr>
              <a:t>斑狼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疮</a:t>
            </a: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的治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4250">
                <a:solidFill>
                  <a:srgbClr val="000000"/>
                </a:solidFill>
                <a:latin typeface="HIKNJK+MS-UIGothic"/>
                <a:cs typeface="HIKNJK+MS-UIGothic"/>
              </a:rPr>
              <a:t>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RWWMKA+GDKWHW+MicrosoftYaHei-Bold"/>
                <a:cs typeface="RWWMKA+GDKWHW+MicrosoftYaHei-Bold"/>
              </a:rPr>
              <a:t>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87495" y="3259665"/>
            <a:ext cx="1892363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HIKNJK+MS-UIGothic"/>
                <a:cs typeface="HIKNJK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https://d.book118.com/756240020152010053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HIKNJK+MS-UIGothic</vt:lpstr>
      <vt:lpstr>SimSun</vt:lpstr>
      <vt:lpstr>RWWMKA+GDKWHW+MicrosoftYaHei-Bold</vt:lpstr>
      <vt:lpstr>KVFHVE+WWIVLA+ArialMT</vt:lpstr>
      <vt:lpstr>Times New Roman</vt:lpstr>
      <vt:lpstr>QLVHJM+LRLEHG+MicrosoftYaHei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2024-09-20T12:54:37.168</cp:lastPrinted>
  <dcterms:created xsi:type="dcterms:W3CDTF">2024-09-20T04:54:37Z</dcterms:created>
  <dcterms:modified xsi:type="dcterms:W3CDTF">2024-09-20T04:54:38Z</dcterms:modified>
</cp:coreProperties>
</file>