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44E30A-49E5-421F-A57D-DE7494C450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B3A7D4-34A6-4385-AA80-37986F1797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6D1FD5-ACEF-4FEC-93D7-14C264420F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9983F4F-99ED-4E0A-8FD9-543974B8F1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84DBBCF-810E-4292-AA67-7A7C8BABB7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FE92634-AC65-4153-9DDC-8ED5ECB905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9AAD4D6-C462-4075-A24F-5B2EC494F2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196ED55-39D6-43EA-9693-F31F5933D2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0AF8CF9-7B1D-469F-976D-D44B7B57E8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0CF34C-AFF9-4AD8-81CB-4E47D2CFCB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6200FA-2EAE-483F-81DA-E1ADB8B751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56243031200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医药企业网络营销推广计划书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5795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59907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2024-01-14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医药行业网络营销现状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网络营销策略制定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网络营销推广手段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网络营销效果评估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风险与挑战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当前医药市场竞争激烈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随着医疗技术的不断发展和人们健康意识的提高，医药市场竞争日趋激烈。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网络营销成为重要手段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互联网的普及和信息技术的快速发展，使得网络营销成为医药企业推广产品和服务的重要手段。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客户需求多样化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消费者对医药产品的需求日益多样化，要求企业提供更加个性化和专业化的服务。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背景介绍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2384" r="22384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通过网络营销推广，增加企业曝光度，提高品牌知名度和影响力。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提高企业知名度和品牌影响力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利用网络营销吸引更多潜在客户，拓展销售渠道，提高销售额。</a:t>
            </a:r>
          </a:p>
        </p:txBody>
      </p:sp>
      <p:sp>
        <p:nvSpPr>
          <p:cNvPr id="9" name="AutoShape 9"/>
          <p:cNvSpPr/>
          <p:nvPr/>
        </p:nvSpPr>
        <p:spPr>
          <a:xfrm>
            <a:off x="4854091" y="1391888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343439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03474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拓展销售渠道和增加销售额</a:t>
            </a:r>
          </a:p>
        </p:txBody>
      </p:sp>
      <p:sp>
        <p:nvSpPr>
          <p:cNvPr id="13" name="AutoShape 13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通过个性化服务和专业信息的提供，增强客户对企业的信任感和忠诚度。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提升客户满意度和忠诚度</a:t>
            </a:r>
          </a:p>
        </p:txBody>
      </p:sp>
      <p:sp>
        <p:nvSpPr>
          <p:cNvPr id="18" name="AutoShape 18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网络营销推广有助于企业了解市场需求和趋势，推动产品和服务创新，实现可持续发展。</a:t>
            </a:r>
          </a:p>
        </p:txBody>
      </p:sp>
      <p:sp>
        <p:nvSpPr>
          <p:cNvPr id="21" name="AutoShape 21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TextBox 22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促进企业创新和可持续发展</a:t>
            </a:r>
          </a:p>
        </p:txBody>
      </p:sp>
      <p:sp>
        <p:nvSpPr>
          <p:cNvPr id="23" name="AutoShape 2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目的和意义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医药行业网络营销现状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医药行业是国民经济的重要组成部分，涵盖药品研发、生产、销售等多个环节。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近年来，随着人们健康意识的提高和医疗保健政策的推动，医药行业保持稳定增长。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7838" b="7838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12531" b="12531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网络营销成为医药企业扩大市场覆盖、提升品牌影响力的重要手段。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11301" r="11301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行业概况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435703" y="1925288"/>
            <a:ext cx="3294412" cy="3294412"/>
          </a:xfrm>
          <a:prstGeom prst="blockArc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0800000">
            <a:off x="1435703" y="2063782"/>
            <a:ext cx="3294412" cy="3294412"/>
          </a:xfrm>
          <a:prstGeom prst="blockArc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竞争态势</a:t>
            </a:r>
          </a:p>
        </p:txBody>
      </p:sp>
      <p:sp>
        <p:nvSpPr>
          <p:cNvPr id="26" name="AutoShape 26"/>
          <p:cNvSpPr/>
          <p:nvPr/>
        </p:nvSpPr>
        <p:spPr>
          <a:xfrm>
            <a:off x="5784437" y="1687163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5784437" y="2262505"/>
            <a:ext cx="4496144" cy="82053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国内医药企业数量众多，竞争激烈，市场集中度逐渐提高。</a:t>
            </a:r>
          </a:p>
        </p:txBody>
      </p:sp>
      <p:sp>
        <p:nvSpPr>
          <p:cNvPr id="29" name="AutoShape 29"/>
          <p:cNvSpPr/>
          <p:nvPr/>
        </p:nvSpPr>
        <p:spPr>
          <a:xfrm>
            <a:off x="5784437" y="3120755"/>
            <a:ext cx="4496144" cy="56581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5784437" y="3715147"/>
            <a:ext cx="4496144" cy="82053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跨国医药企业凭借技术、品牌和渠道优势占据一定市场份额。</a:t>
            </a:r>
          </a:p>
        </p:txBody>
      </p:sp>
      <p:sp>
        <p:nvSpPr>
          <p:cNvPr id="32" name="AutoShape 32"/>
          <p:cNvSpPr/>
          <p:nvPr/>
        </p:nvSpPr>
        <p:spPr>
          <a:xfrm>
            <a:off x="5784437" y="4609991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5784437" y="5204382"/>
            <a:ext cx="4496144" cy="82053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网络营销成为企业间竞争的新战场，拥有先进网络营销策略的企业更具竞争优势。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354848"/>
            <a:ext cx="638766" cy="63876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18874" y="1993615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消费者对药品质量和安全性关注度较高，更倾向于选择知名品牌和正规渠道。</a:t>
            </a:r>
          </a:p>
        </p:txBody>
      </p:sp>
      <p:sp>
        <p:nvSpPr>
          <p:cNvPr id="4" name="Freeform 4"/>
          <p:cNvSpPr/>
          <p:nvPr/>
        </p:nvSpPr>
        <p:spPr>
          <a:xfrm>
            <a:off x="1303561" y="1482500"/>
            <a:ext cx="469392" cy="383462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218874" y="3134853"/>
            <a:ext cx="638766" cy="63876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358514" y="3274494"/>
            <a:ext cx="359485" cy="359485"/>
          </a:xfrm>
          <a:custGeom>
            <a:rect l="l" t="t" r="r" b="b"/>
            <a:pathLst>
              <a:path w="304800" h="304800">
                <a:moveTo>
                  <a:pt x="106680" y="259080"/>
                </a:moveTo>
                <a:lnTo>
                  <a:pt x="30480" y="259080"/>
                </a:lnTo>
                <a:cubicBezTo>
                  <a:pt x="13649" y="259080"/>
                  <a:pt x="0" y="245431"/>
                  <a:pt x="0" y="228600"/>
                </a:cubicBezTo>
                <a:lnTo>
                  <a:pt x="0" y="228600"/>
                </a:lnTo>
                <a:lnTo>
                  <a:pt x="0" y="30480"/>
                </a:lnTo>
                <a:cubicBezTo>
                  <a:pt x="0" y="13716"/>
                  <a:pt x="13716" y="0"/>
                  <a:pt x="30480" y="0"/>
                </a:cubicBezTo>
                <a:lnTo>
                  <a:pt x="274320" y="0"/>
                </a:lnTo>
                <a:cubicBezTo>
                  <a:pt x="291151" y="0"/>
                  <a:pt x="304800" y="13649"/>
                  <a:pt x="304800" y="30480"/>
                </a:cubicBezTo>
                <a:lnTo>
                  <a:pt x="304800" y="30480"/>
                </a:lnTo>
                <a:lnTo>
                  <a:pt x="304800" y="228600"/>
                </a:lnTo>
                <a:cubicBezTo>
                  <a:pt x="304800" y="245431"/>
                  <a:pt x="291151" y="259080"/>
                  <a:pt x="274320" y="259080"/>
                </a:cubicBezTo>
                <a:lnTo>
                  <a:pt x="274320" y="259080"/>
                </a:lnTo>
                <a:lnTo>
                  <a:pt x="198120" y="259080"/>
                </a:lnTo>
                <a:lnTo>
                  <a:pt x="259080" y="289560"/>
                </a:lnTo>
                <a:lnTo>
                  <a:pt x="259080" y="304800"/>
                </a:lnTo>
                <a:lnTo>
                  <a:pt x="45720" y="304800"/>
                </a:lnTo>
                <a:lnTo>
                  <a:pt x="45720" y="289560"/>
                </a:lnTo>
                <a:lnTo>
                  <a:pt x="106680" y="259080"/>
                </a:lnTo>
                <a:close/>
                <a:moveTo>
                  <a:pt x="30480" y="30480"/>
                </a:moveTo>
                <a:lnTo>
                  <a:pt x="30480" y="198120"/>
                </a:lnTo>
                <a:lnTo>
                  <a:pt x="274320" y="198120"/>
                </a:lnTo>
                <a:lnTo>
                  <a:pt x="274320" y="30480"/>
                </a:lnTo>
                <a:lnTo>
                  <a:pt x="30480" y="304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1218874" y="3737604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网络购药逐渐成为趋势，消费者通过网络了解药品信息、比较产品、购买药品。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1218874" y="4878843"/>
            <a:ext cx="638766" cy="63876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372678" y="5037742"/>
            <a:ext cx="331158" cy="320969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1218874" y="5492844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消费者对线上购药的便捷性和隐私保护要求较高，需要加强相关措施保障。</a:t>
            </a:r>
          </a:p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03343" y="1773672"/>
            <a:ext cx="4619078" cy="4619078"/>
          </a:xfrm>
          <a:prstGeom prst="ellipse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l="9570" r="9570"/>
          <a:stretch>
            <a:fillRect/>
          </a:stretch>
        </p:blipFill>
        <p:spPr>
          <a:xfrm>
            <a:off x="9353197" y="779822"/>
            <a:ext cx="2231507" cy="2231507"/>
          </a:xfrm>
          <a:prstGeom prst="ellipse">
            <a:avLst/>
          </a:prstGeom>
        </p:spPr>
      </p:pic>
      <p:sp>
        <p:nvSpPr>
          <p:cNvPr id="13" name="AutoShape 1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消费者行为分析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网络营销策略制定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明确目标客户群体，如慢性病患者、老年人、孕妇等特定人群，以便更好地制定营销策略。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目标客户群体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476" r="12476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客户需求分析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73" r="1257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市场细分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深入了解目标客户群体的需求和痛点，以便提供更有针对性的产品和服务。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根据客户需求、购买行为等因素将市场细分为不同的子市场，以便更有针对性地进行营销推广。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目标市场定位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538" r="1538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产品定位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根据产品特点和优势，明确产品的定位和卖点，以便更好地吸引目标客户群体。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优势分析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深入分析产品的优势和特点，如疗效好、副作用小、使用方便等，以便更好地向客户展示产品的价值。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竞品对比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对竞品进行全面的对比和分析，以便更好地突出产品的优势和差异化。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产品特点分析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利用电商平台、社交媒体、医药专业网站等线上渠道进行产品推广和销售。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7813" b="781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3662" r="3662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线上渠道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与药店、医疗机构等合作，将产品引入线下渠道，提高产品覆盖面和知名度。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线下渠道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将线上和线下渠道进行整合，实现线上线下的联动和互补，提高营销效果。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整合营销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营销渠道选择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8125" r="812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5328795" y="1294832"/>
            <a:ext cx="6099220" cy="1468186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632910" y="1424361"/>
            <a:ext cx="3055242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  <a:spcBef>
                <a:spcPts val="450"/>
              </a:spcBef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定价目标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632910" y="1910708"/>
            <a:ext cx="55680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明确企业的定价目标，如追求市场份额、保持利润率等。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5163133" y="1294832"/>
            <a:ext cx="165663" cy="146818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328795" y="2945066"/>
            <a:ext cx="6099220" cy="1468186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5632910" y="3074595"/>
            <a:ext cx="3055242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  <a:spcBef>
                <a:spcPts val="450"/>
              </a:spcBef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成本分析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632910" y="3560941"/>
            <a:ext cx="55680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对产品的成本进行全面分析，包括研发成本、生产成本、营销成本等。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5163133" y="2945066"/>
            <a:ext cx="165663" cy="146818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328795" y="4595300"/>
            <a:ext cx="6099220" cy="1468186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5632910" y="4724828"/>
            <a:ext cx="3055242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  <a:spcBef>
                <a:spcPts val="450"/>
              </a:spcBef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竞争定价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5632910" y="5211175"/>
            <a:ext cx="55680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根据市场情况和竞品定价，制定具有竞争力的价格策略。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5163133" y="4595300"/>
            <a:ext cx="165663" cy="146818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价格策略制定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网络营销推广手段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外链建设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与其他权威医药网站建立外部链接，提高网站权重。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内容优化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定期发布高质量、有价值的医药相关内容，吸引搜索引擎爬虫。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网站结构优化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确保网站导航清晰，页面加载速度快，提高用户体验。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通过优化网站结构和内容，提高医药企业在搜索引擎中的排名，吸引更多潜在客户。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关键词研究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深入了解目标客户搜索习惯，确定核心关键词和长尾关键词。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AutoShape 5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3" name="AutoShape 5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4" name="AutoShape 5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5" name="AutoShape 5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6" name="AutoShape 5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7" name="AutoShape 5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8" name="AutoShape 5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9" name="AutoShape 5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0" name="AutoShape 6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1" name="AutoShape 6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2" name="AutoShape 6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3" name="AutoShape 6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4" name="AutoShape 6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5" name="AutoShape 6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6" name="AutoShape 6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7" name="AutoShape 6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8" name="AutoShape 6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9" name="AutoShape 6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0" name="AutoShape 7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1" name="AutoShape 7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2" name="TextBox 7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搜索引擎优化（SEO）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https://d.book118.com/756243031200010050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97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2024-09-16T03:26:55.863</cp:lastPrinted>
  <dcterms:created xsi:type="dcterms:W3CDTF">2024-09-15T19:26:55Z</dcterms:created>
  <dcterms:modified xsi:type="dcterms:W3CDTF">2024-09-15T19:26:58Z</dcterms:modified>
</cp:coreProperties>
</file>