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A53353B-C0D6-48E0-804D-F4157ACB74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C14A9C-6E73-4E43-8773-0633859AFF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1B0EC3-CB50-4B16-AC0B-92E868937A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91A126-A5B8-4ECB-9181-1F6654E8E3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0816EF-58A7-4DFD-84AF-8DEBD3606F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C5881C-E4CA-410F-9862-C554C68CAD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B8291D-33AA-4645-9029-E24AA97E9F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0D91D1-0564-444A-9F14-B730A3B15C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E48A1B-7673-4B8C-8C0C-A60DE89D1C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9FBAC-DCDB-46A2-9107-8DA2D1FDA2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F49852-0142-4F13-847D-5CD7316EC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 Id="rId4" Type="http://schemas.openxmlformats.org/officeDocument/2006/relationships/image" Target="../media/image1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243240140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质量管理体系认证规则</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认证规则概述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认证规则的核心内容</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认证规则的实施与执行</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质量管理体系认证的应用与价值</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质量管理体系认证的挑战与对策</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质量管理体系认证的案例分析</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认证规则概述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4" name="Picture 4"/>
          <p:cNvPicPr>
            <a:picLocks noChangeAspect="1"/>
          </p:cNvPicPr>
          <p:nvPr/>
        </p:nvPicPr>
        <p:blipFill>
          <a:blip r:embed="rId3"/>
          <a:srcRect l="151" r="151"/>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质量管理体系认证规则是指由权威机构制定并发布的一系列规范和准则，用于评估和认证组织的质量管理体系是否符合相关标准和要求。</a:t>
            </a:r>
            <a:endParaRPr lang="en-US" sz="1100"/>
          </a:p>
        </p:txBody>
      </p:sp>
      <p:sp>
        <p:nvSpPr>
          <p:cNvPr id="7" name="AutoShape 7"/>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确保组织的质量管理体系符合国际或国内标准，提高组织的管理水平和竞争力，促进组织持续改进和提升。</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定义与目标</a:t>
            </a:r>
          </a:p>
        </p:txBody>
      </p:sp>
      <p:sp>
        <p:nvSpPr>
          <p:cNvPr id="29" name="AutoShape 29"/>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目标</a:t>
            </a:r>
            <a:endParaRPr lang="en-US" sz="1100"/>
          </a:p>
        </p:txBody>
      </p:sp>
      <p:sp>
        <p:nvSpPr>
          <p:cNvPr id="30" name="AutoShape 30"/>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质量管理的发展</a:t>
            </a:r>
          </a:p>
        </p:txBody>
      </p:sp>
      <p:sp>
        <p:nvSpPr>
          <p:cNvPr id="8" name="TextBox 8"/>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随着全球化和市场竞争的加剧，质量管理逐渐成为组织的核心竞争力。为了提高质量管理水平，许多组织开始引入国际质量管理标准，如ISO 9001等。</a:t>
            </a:r>
          </a:p>
        </p:txBody>
      </p:sp>
      <p:sp>
        <p:nvSpPr>
          <p:cNvPr id="9" name="AutoShape 9"/>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3">
            <a:alphaModFix/>
          </a:blip>
          <a:srcRect l="19375" r="19375"/>
          <a:stretch>
            <a:fillRect/>
          </a:stretch>
        </p:blipFill>
        <p:spPr>
          <a:xfrm>
            <a:off x="-344549" y="2654723"/>
            <a:ext cx="3468836" cy="3468836"/>
          </a:xfrm>
          <a:prstGeom prst="ellipse">
            <a:avLst/>
          </a:prstGeom>
        </p:spPr>
      </p:pic>
      <p:sp>
        <p:nvSpPr>
          <p:cNvPr id="11" name="AutoShape 11"/>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认证机构的兴起</a:t>
            </a:r>
          </a:p>
        </p:txBody>
      </p:sp>
      <p:sp>
        <p:nvSpPr>
          <p:cNvPr id="15" name="TextBox 15"/>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随着质量管理标准的普及和应用，认证机构逐渐兴起。这些机构通过对组织的质量管理体系进行评估和认证，帮助组织提高质量管理水平，增强市场竞争力。</a:t>
            </a:r>
          </a:p>
        </p:txBody>
      </p:sp>
      <p:sp>
        <p:nvSpPr>
          <p:cNvPr id="16" name="AutoShape 16"/>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政府监管的需要</a:t>
            </a:r>
          </a:p>
        </p:txBody>
      </p:sp>
      <p:sp>
        <p:nvSpPr>
          <p:cNvPr id="20" name="TextBox 20"/>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政府为了规范市场秩序，提高产品质量和安全水平，也开始加强对质量管理体系的监管。通过制定和实施认证规则，政府可以确保组织的质量管理体系符合相关标准和要求。</a:t>
            </a:r>
          </a:p>
        </p:txBody>
      </p:sp>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认证规则的背景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4" name="Picture 4"/>
          <p:cNvPicPr>
            <a:picLocks noChangeAspect="1"/>
          </p:cNvPicPr>
          <p:nvPr/>
        </p:nvPicPr>
        <p:blipFill>
          <a:blip r:embed="rId3">
            <a:alphaModFix/>
          </a:blip>
          <a:srcRect l="13535" r="13535"/>
          <a:stretch>
            <a:fillRect/>
          </a:stretch>
        </p:blipFill>
        <p:spPr>
          <a:xfrm>
            <a:off x="8422415" y="1165018"/>
            <a:ext cx="3769585"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通过引入国际或国内质量管理标准，组织可以建立科学、规范的管理体系，提高管理水平和效率。</a:t>
            </a:r>
          </a:p>
        </p:txBody>
      </p:sp>
      <p:sp>
        <p:nvSpPr>
          <p:cNvPr id="8" name="AutoShape 8"/>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提高组织的管理水平</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符合国际或国内质量管理标准的组织可以获得认证机构的认可，从而获得市场信任和竞争优势。</a:t>
            </a:r>
          </a:p>
        </p:txBody>
      </p:sp>
      <p:sp>
        <p:nvSpPr>
          <p:cNvPr id="11" name="AutoShape 11"/>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增强组织的竞争力</a:t>
            </a:r>
          </a:p>
        </p:txBody>
      </p:sp>
      <p:sp>
        <p:nvSpPr>
          <p:cNvPr id="15" name="AutoShape 15"/>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认证规则不仅要求组织符合标准，还要求组织不断改进和完善质量管理体系，以适应不断变化的市场需求和竞争环境。</a:t>
            </a:r>
          </a:p>
        </p:txBody>
      </p:sp>
      <p:sp>
        <p:nvSpPr>
          <p:cNvPr id="18" name="AutoShape 18"/>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促进组织的持续改进</a:t>
            </a:r>
          </a:p>
        </p:txBody>
      </p:sp>
      <p:sp>
        <p:nvSpPr>
          <p:cNvPr id="20" name="AutoShape 20"/>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通过制定和实施认证规则，政府可以加强对组织的质量管理监管，确保产品质量和安全水平符合相关法规和标准。</a:t>
            </a:r>
          </a:p>
        </p:txBody>
      </p:sp>
      <p:sp>
        <p:nvSpPr>
          <p:cNvPr id="23" name="AutoShape 23"/>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提升政府监管效能</a:t>
            </a:r>
          </a:p>
        </p:txBody>
      </p:sp>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认证规则的重要性和意义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认证规则的核心内容</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质量管理体系的组织架构应清晰明确，包括各部门职责、权限和相互关系。</a:t>
            </a:r>
          </a:p>
        </p:txBody>
      </p:sp>
      <p:sp>
        <p:nvSpPr>
          <p:cNvPr id="5" name="TextBox 5"/>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solidFill>
                <a:latin typeface="Microsoft Yahei"/>
                <a:ea typeface="Microsoft Yahei"/>
                <a:cs typeface="Microsoft Yahei"/>
              </a:rPr>
              <a:t>组织架构</a:t>
            </a:r>
          </a:p>
        </p:txBody>
      </p:sp>
      <p:sp>
        <p:nvSpPr>
          <p:cNvPr id="6" name="AutoShape 6"/>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质量管理体系应具备持续改进机制，通过对过程的监视、测量和分析，不断改进产品质量和服务质量。</a:t>
            </a:r>
          </a:p>
        </p:txBody>
      </p:sp>
      <p:sp>
        <p:nvSpPr>
          <p:cNvPr id="12" name="TextBox 12"/>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持续改进</a:t>
            </a:r>
          </a:p>
        </p:txBody>
      </p:sp>
      <p:sp>
        <p:nvSpPr>
          <p:cNvPr id="13" name="TextBox 13"/>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质量管理体系应具备完善的程序文件，包括质量手册、程序文件和作业指导书等。</a:t>
            </a:r>
          </a:p>
        </p:txBody>
      </p:sp>
      <p:sp>
        <p:nvSpPr>
          <p:cNvPr id="14" name="TextBox 14"/>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程序文件</a:t>
            </a:r>
          </a:p>
        </p:txBody>
      </p:sp>
      <p:sp>
        <p:nvSpPr>
          <p:cNvPr id="15" name="TextBox 15"/>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质量管理体系应采用过程方法进行管理，明确各过程的目标、输入、输出、资源、责任和监控等要素。</a:t>
            </a:r>
          </a:p>
        </p:txBody>
      </p:sp>
      <p:sp>
        <p:nvSpPr>
          <p:cNvPr id="16" name="TextBox 16"/>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过程管理</a:t>
            </a:r>
          </a:p>
        </p:txBody>
      </p:sp>
      <p:sp>
        <p:nvSpPr>
          <p:cNvPr id="17" name="TextBox 17"/>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质量管理体系应建立明确的质量标准，包括产品标准、过程标准和质量管理体系标准等。</a:t>
            </a:r>
          </a:p>
        </p:txBody>
      </p:sp>
      <p:sp>
        <p:nvSpPr>
          <p:cNvPr id="18" name="TextBox 18"/>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solidFill>
                <a:latin typeface="Microsoft Yahei"/>
                <a:ea typeface="Microsoft Yahei"/>
                <a:cs typeface="Microsoft Yahei"/>
              </a:rPr>
              <a:t>质量标准</a:t>
            </a:r>
          </a:p>
        </p:txBody>
      </p:sp>
      <p:sp>
        <p:nvSpPr>
          <p:cNvPr id="19" name="TextBox 19"/>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02</a:t>
            </a:r>
          </a:p>
        </p:txBody>
      </p:sp>
      <p:sp>
        <p:nvSpPr>
          <p:cNvPr id="20" name="TextBox 20"/>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01</a:t>
            </a:r>
          </a:p>
        </p:txBody>
      </p:sp>
      <p:sp>
        <p:nvSpPr>
          <p:cNvPr id="21" name="TextBox 21"/>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03</a:t>
            </a:r>
          </a:p>
        </p:txBody>
      </p:sp>
      <p:sp>
        <p:nvSpPr>
          <p:cNvPr id="22" name="TextBox 22"/>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04</a:t>
            </a:r>
          </a:p>
        </p:txBody>
      </p:sp>
      <p:sp>
        <p:nvSpPr>
          <p:cNvPr id="23" name="TextBox 23"/>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solidFill>
                <a:latin typeface="Microsoft Yahei"/>
                <a:ea typeface="Microsoft Yahei"/>
                <a:cs typeface="Microsoft Yahei"/>
              </a:rPr>
              <a:t>05</a:t>
            </a:r>
          </a:p>
        </p:txBody>
      </p:sp>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质量管理体系的基本要求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4624190" y="1957190"/>
            <a:ext cx="2943620" cy="2943620"/>
          </a:xfrm>
          <a:prstGeom prst="ellipse">
            <a:avLst/>
          </a:prstGeom>
          <a:solidFill>
            <a:schemeClr val="accent2">
              <a:lumMod val="75000"/>
              <a:alpha val="3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70783" y="2103783"/>
            <a:ext cx="2650435" cy="26504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173"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17177"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193"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8519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231308" y="5000473"/>
            <a:ext cx="405020" cy="405020"/>
          </a:xfrm>
          <a:prstGeom prst="ellipse">
            <a:avLst/>
          </a:prstGeom>
          <a:solidFill>
            <a:schemeClr val="accent1">
              <a:lumMod val="75000"/>
              <a:alpha val="2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312312"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560538" y="1438242"/>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641542" y="151924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886868" y="3207976"/>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965557" y="3288980"/>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0555672" y="5000473"/>
            <a:ext cx="405020" cy="405020"/>
          </a:xfrm>
          <a:prstGeom prst="ellipse">
            <a:avLst/>
          </a:prstGeom>
          <a:solidFill>
            <a:schemeClr val="accent1">
              <a:lumMod val="75000"/>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0636676" y="5081476"/>
            <a:ext cx="243012" cy="243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906762" y="1198792"/>
            <a:ext cx="373566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申请准备</a:t>
            </a:r>
          </a:p>
        </p:txBody>
      </p:sp>
      <p:sp>
        <p:nvSpPr>
          <p:cNvPr id="19" name="TextBox 19"/>
          <p:cNvSpPr txBox="1"/>
          <p:nvPr/>
        </p:nvSpPr>
        <p:spPr>
          <a:xfrm>
            <a:off x="1236173" y="1829995"/>
            <a:ext cx="3600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了解认证标准和要求，准备质量管理体系文件，确定认证机构和认证范围。</a:t>
            </a:r>
          </a:p>
        </p:txBody>
      </p:sp>
      <p:sp>
        <p:nvSpPr>
          <p:cNvPr id="20" name="TextBox 20"/>
          <p:cNvSpPr txBox="1"/>
          <p:nvPr/>
        </p:nvSpPr>
        <p:spPr>
          <a:xfrm>
            <a:off x="1429812" y="2968526"/>
            <a:ext cx="3060488"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提交申请</a:t>
            </a:r>
          </a:p>
        </p:txBody>
      </p:sp>
      <p:sp>
        <p:nvSpPr>
          <p:cNvPr id="21" name="TextBox 21"/>
          <p:cNvSpPr txBox="1"/>
          <p:nvPr/>
        </p:nvSpPr>
        <p:spPr>
          <a:xfrm>
            <a:off x="1096214" y="3649597"/>
            <a:ext cx="36766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填写申请表格，提交相关文件和资料，缴纳认证费用。</a:t>
            </a:r>
          </a:p>
        </p:txBody>
      </p:sp>
      <p:sp>
        <p:nvSpPr>
          <p:cNvPr id="22" name="TextBox 22"/>
          <p:cNvSpPr txBox="1"/>
          <p:nvPr/>
        </p:nvSpPr>
        <p:spPr>
          <a:xfrm>
            <a:off x="1834126" y="4761023"/>
            <a:ext cx="3614889"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审核安排</a:t>
            </a:r>
          </a:p>
        </p:txBody>
      </p:sp>
      <p:sp>
        <p:nvSpPr>
          <p:cNvPr id="23" name="TextBox 23"/>
          <p:cNvSpPr txBox="1"/>
          <p:nvPr/>
        </p:nvSpPr>
        <p:spPr>
          <a:xfrm>
            <a:off x="1317177" y="5385748"/>
            <a:ext cx="38671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认证机构对申请进行审核，确定审核时间和审核人员。</a:t>
            </a:r>
          </a:p>
        </p:txBody>
      </p:sp>
      <p:sp>
        <p:nvSpPr>
          <p:cNvPr id="24" name="TextBox 24"/>
          <p:cNvSpPr txBox="1"/>
          <p:nvPr/>
        </p:nvSpPr>
        <p:spPr>
          <a:xfrm>
            <a:off x="6640304" y="1198792"/>
            <a:ext cx="3545103"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现场审核</a:t>
            </a:r>
          </a:p>
        </p:txBody>
      </p:sp>
      <p:sp>
        <p:nvSpPr>
          <p:cNvPr id="25" name="TextBox 25"/>
          <p:cNvSpPr txBox="1"/>
          <p:nvPr/>
        </p:nvSpPr>
        <p:spPr>
          <a:xfrm>
            <a:off x="7567810" y="1829995"/>
            <a:ext cx="4105275" cy="8477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认证机构派审核员到现场进行审核，包括文件审核和现场检查。</a:t>
            </a:r>
          </a:p>
        </p:txBody>
      </p:sp>
      <p:sp>
        <p:nvSpPr>
          <p:cNvPr id="26" name="TextBox 26"/>
          <p:cNvSpPr txBox="1"/>
          <p:nvPr/>
        </p:nvSpPr>
        <p:spPr>
          <a:xfrm>
            <a:off x="7567810" y="2968526"/>
            <a:ext cx="307373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审核报告</a:t>
            </a:r>
          </a:p>
        </p:txBody>
      </p:sp>
      <p:sp>
        <p:nvSpPr>
          <p:cNvPr id="27" name="TextBox 27"/>
          <p:cNvSpPr txBox="1"/>
          <p:nvPr/>
        </p:nvSpPr>
        <p:spPr>
          <a:xfrm>
            <a:off x="7834968" y="3649597"/>
            <a:ext cx="39433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审核员编写审核报告，提出审核结论和建议。</a:t>
            </a:r>
          </a:p>
        </p:txBody>
      </p:sp>
      <p:sp>
        <p:nvSpPr>
          <p:cNvPr id="28" name="TextBox 28"/>
          <p:cNvSpPr txBox="1"/>
          <p:nvPr/>
        </p:nvSpPr>
        <p:spPr>
          <a:xfrm>
            <a:off x="6733255" y="4761023"/>
            <a:ext cx="344728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74000"/>
              </a:lnSpc>
            </a:pPr>
            <a:r>
              <a:rPr lang="en-US" sz="2325" b="1">
                <a:solidFill>
                  <a:schemeClr val="accent1"/>
                </a:solidFill>
                <a:latin typeface="Microsoft Yahei"/>
                <a:ea typeface="Microsoft Yahei"/>
                <a:cs typeface="Microsoft Yahei"/>
              </a:rPr>
              <a:t>认证决定</a:t>
            </a:r>
          </a:p>
        </p:txBody>
      </p:sp>
      <p:sp>
        <p:nvSpPr>
          <p:cNvPr id="29" name="TextBox 29"/>
          <p:cNvSpPr txBox="1"/>
          <p:nvPr/>
        </p:nvSpPr>
        <p:spPr>
          <a:xfrm>
            <a:off x="7421217" y="5385748"/>
            <a:ext cx="4362450"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认证机构根据审核报告做出认证决定，颁发或拒绝颁发认证证书。</a:t>
            </a:r>
          </a:p>
        </p:txBody>
      </p:sp>
      <p:sp>
        <p:nvSpPr>
          <p:cNvPr id="30" name="Freeform 30"/>
          <p:cNvSpPr/>
          <p:nvPr/>
        </p:nvSpPr>
        <p:spPr>
          <a:xfrm>
            <a:off x="5453880" y="2786880"/>
            <a:ext cx="1284241" cy="128424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认证申请流程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文件审核</a:t>
            </a:r>
          </a:p>
        </p:txBody>
      </p:sp>
      <p:sp>
        <p:nvSpPr>
          <p:cNvPr id="12" name="TextBox 12"/>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审核员对申请方的质量管理体系文件进行审核，包括质量手册、程序文件和作业指导书等。</a:t>
            </a:r>
          </a:p>
        </p:txBody>
      </p:sp>
      <p:sp>
        <p:nvSpPr>
          <p:cNvPr id="13" name="TextBox 13"/>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产品抽样</a:t>
            </a:r>
          </a:p>
        </p:txBody>
      </p:sp>
      <p:sp>
        <p:nvSpPr>
          <p:cNvPr id="14" name="TextBox 14"/>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审核员对申请方的产品进行抽样检测，了解产品的性能和质量状况。</a:t>
            </a:r>
          </a:p>
        </p:txBody>
      </p:sp>
      <p:sp>
        <p:nvSpPr>
          <p:cNvPr id="15" name="TextBox 15"/>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审核结论</a:t>
            </a:r>
          </a:p>
        </p:txBody>
      </p:sp>
      <p:sp>
        <p:nvSpPr>
          <p:cNvPr id="16" name="TextBox 16"/>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审核员根据审核情况编写审核结论，提出改进意见和建议。</a:t>
            </a:r>
          </a:p>
        </p:txBody>
      </p:sp>
      <p:sp>
        <p:nvSpPr>
          <p:cNvPr id="17" name="TextBox 17"/>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审核计划</a:t>
            </a:r>
          </a:p>
        </p:txBody>
      </p:sp>
      <p:sp>
        <p:nvSpPr>
          <p:cNvPr id="18" name="TextBox 18"/>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认证机构制定审核计划，包括审核范围、审核时间、审核人员等。</a:t>
            </a:r>
          </a:p>
        </p:txBody>
      </p:sp>
      <p:sp>
        <p:nvSpPr>
          <p:cNvPr id="19" name="TextBox 19"/>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现场检查</a:t>
            </a:r>
          </a:p>
        </p:txBody>
      </p:sp>
      <p:sp>
        <p:nvSpPr>
          <p:cNvPr id="20" name="TextBox 20"/>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审核员到申请方的现场进行检查，包括生产现场、实验室、仓库等。</a:t>
            </a:r>
          </a:p>
        </p:txBody>
      </p:sp>
      <p:sp>
        <p:nvSpPr>
          <p:cNvPr id="21" name="TextBox 21"/>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solidFill>
                <a:latin typeface="Microsoft Yahei"/>
                <a:ea typeface="Microsoft Yahei"/>
                <a:cs typeface="Microsoft Yahei"/>
              </a:rPr>
              <a:t>沟通交流</a:t>
            </a:r>
          </a:p>
        </p:txBody>
      </p:sp>
      <p:sp>
        <p:nvSpPr>
          <p:cNvPr id="22" name="TextBox 22"/>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审核员与申请方的管理人员和技术人员进行沟通交流，了解质量管理体系的运行情况和管理水平。</a:t>
            </a:r>
          </a:p>
        </p:txBody>
      </p:sp>
      <p:sp>
        <p:nvSpPr>
          <p:cNvPr id="23" name="Freeform 23"/>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01</a:t>
            </a:r>
          </a:p>
        </p:txBody>
      </p:sp>
      <p:sp>
        <p:nvSpPr>
          <p:cNvPr id="25" name="TextBox 25"/>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02</a:t>
            </a:r>
          </a:p>
        </p:txBody>
      </p:sp>
      <p:sp>
        <p:nvSpPr>
          <p:cNvPr id="26" name="TextBox 26"/>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03</a:t>
            </a:r>
          </a:p>
        </p:txBody>
      </p:sp>
      <p:sp>
        <p:nvSpPr>
          <p:cNvPr id="27" name="TextBox 27"/>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04</a:t>
            </a:r>
          </a:p>
        </p:txBody>
      </p:sp>
      <p:sp>
        <p:nvSpPr>
          <p:cNvPr id="28" name="TextBox 28"/>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05</a:t>
            </a:r>
          </a:p>
        </p:txBody>
      </p:sp>
      <p:sp>
        <p:nvSpPr>
          <p:cNvPr id="29" name="TextBox 29"/>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solidFill>
                <a:latin typeface="Microsoft Yahei"/>
                <a:ea typeface="Microsoft Yahei"/>
                <a:cs typeface="Microsoft Yahei"/>
              </a:rPr>
              <a:t>06</a:t>
            </a:r>
          </a:p>
        </p:txBody>
      </p:sp>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认证审核流程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t="18426" b="18426"/>
          <a:stretch>
            <a:fillRect/>
          </a:stretch>
        </p:blipFill>
        <p:spPr>
          <a:xfrm>
            <a:off x="981837" y="3694465"/>
            <a:ext cx="3394942" cy="2143864"/>
          </a:xfrm>
          <a:prstGeom prst="rect">
            <a:avLst/>
          </a:prstGeom>
        </p:spPr>
      </p:pic>
      <p:pic>
        <p:nvPicPr>
          <p:cNvPr id="8" name="Picture 8"/>
          <p:cNvPicPr>
            <a:picLocks noChangeAspect="1"/>
          </p:cNvPicPr>
          <p:nvPr/>
        </p:nvPicPr>
        <p:blipFill>
          <a:blip r:embed="rId4"/>
          <a:srcRect t="18426" b="18426"/>
          <a:stretch>
            <a:fillRect/>
          </a:stretch>
        </p:blipFill>
        <p:spPr>
          <a:xfrm>
            <a:off x="4376812" y="1577730"/>
            <a:ext cx="3394942" cy="2143864"/>
          </a:xfrm>
          <a:prstGeom prst="rect">
            <a:avLst/>
          </a:prstGeom>
        </p:spPr>
      </p:pic>
      <p:pic>
        <p:nvPicPr>
          <p:cNvPr id="9" name="Picture 9"/>
          <p:cNvPicPr>
            <a:picLocks noChangeAspect="1"/>
          </p:cNvPicPr>
          <p:nvPr/>
        </p:nvPicPr>
        <p:blipFill>
          <a:blip r:embed="rId5"/>
          <a:srcRect t="18426" b="18426"/>
          <a:stretch>
            <a:fillRect/>
          </a:stretch>
        </p:blipFill>
        <p:spPr>
          <a:xfrm>
            <a:off x="7771733" y="3721608"/>
            <a:ext cx="3394942" cy="2143864"/>
          </a:xfrm>
          <a:prstGeom prst="rect">
            <a:avLst/>
          </a:prstGeom>
        </p:spPr>
      </p:pic>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认证证书的发放与管理</a:t>
            </a:r>
          </a:p>
        </p:txBody>
      </p:sp>
      <p:sp>
        <p:nvSpPr>
          <p:cNvPr id="31" name="TextBox 31"/>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证书发放</a:t>
            </a:r>
          </a:p>
        </p:txBody>
      </p:sp>
      <p:sp>
        <p:nvSpPr>
          <p:cNvPr id="32" name="TextBox 32"/>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认证机构根据审核结论颁发认证证书，证明申请方的质量管理体系符合认证标准要求。</a:t>
            </a:r>
          </a:p>
        </p:txBody>
      </p:sp>
      <p:sp>
        <p:nvSpPr>
          <p:cNvPr id="33" name="TextBox 33"/>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证书管理</a:t>
            </a:r>
          </a:p>
        </p:txBody>
      </p:sp>
      <p:sp>
        <p:nvSpPr>
          <p:cNvPr id="34" name="TextBox 34"/>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申请方应妥善保管认证证书，并在需要时向相关方提供证书复印件或扫描件。</a:t>
            </a:r>
          </a:p>
        </p:txBody>
      </p:sp>
      <p:sp>
        <p:nvSpPr>
          <p:cNvPr id="35" name="TextBox 35"/>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证书有效性</a:t>
            </a:r>
          </a:p>
        </p:txBody>
      </p:sp>
      <p:sp>
        <p:nvSpPr>
          <p:cNvPr id="36" name="TextBox 36"/>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认证证书的有效期一般为三年，期间需按照认证机构的要求进行监督和复审，以保证质量管理体系的持续符合性和有效性。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认证规则的实施与执行</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认证机构应建立完善的质量管理体系，确保认证过程的一致性和规范性。</a:t>
            </a:r>
          </a:p>
        </p:txBody>
      </p:sp>
      <p:sp>
        <p:nvSpPr>
          <p:cNvPr id="8" name="TextBox 8"/>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认证机构应加强与国际和国内相关机构的合作与交流，提高认证水平和公信力。</a:t>
            </a:r>
          </a:p>
        </p:txBody>
      </p:sp>
      <p:pic>
        <p:nvPicPr>
          <p:cNvPr id="9" name="Picture 9"/>
          <p:cNvPicPr>
            <a:picLocks noChangeAspect="1"/>
          </p:cNvPicPr>
          <p:nvPr/>
        </p:nvPicPr>
        <p:blipFill>
          <a:blip r:embed="rId3"/>
          <a:srcRect t="8771" b="8771"/>
          <a:stretch>
            <a:fillRect/>
          </a:stretch>
        </p:blipFill>
        <p:spPr>
          <a:xfrm>
            <a:off x="921958" y="1771933"/>
            <a:ext cx="2672865" cy="2203993"/>
          </a:xfrm>
          <a:prstGeom prst="roundRect">
            <a:avLst/>
          </a:prstGeom>
        </p:spPr>
      </p:pic>
      <p:pic>
        <p:nvPicPr>
          <p:cNvPr id="10" name="Picture 10"/>
          <p:cNvPicPr>
            <a:picLocks noChangeAspect="1"/>
          </p:cNvPicPr>
          <p:nvPr/>
        </p:nvPicPr>
        <p:blipFill>
          <a:blip r:embed="rId4"/>
          <a:srcRect t="8771" b="8771"/>
          <a:stretch>
            <a:fillRect/>
          </a:stretch>
        </p:blipFill>
        <p:spPr>
          <a:xfrm>
            <a:off x="4710987" y="1771933"/>
            <a:ext cx="2672865" cy="2203993"/>
          </a:xfrm>
          <a:prstGeom prst="roundRect">
            <a:avLst/>
          </a:prstGeom>
        </p:spPr>
      </p:pic>
      <p:pic>
        <p:nvPicPr>
          <p:cNvPr id="11" name="Picture 11"/>
          <p:cNvPicPr>
            <a:picLocks noChangeAspect="1"/>
          </p:cNvPicPr>
          <p:nvPr/>
        </p:nvPicPr>
        <p:blipFill>
          <a:blip r:embed="rId5"/>
          <a:srcRect t="8771" b="8771"/>
          <a:stretch>
            <a:fillRect/>
          </a:stretch>
        </p:blipFill>
        <p:spPr>
          <a:xfrm>
            <a:off x="8486661" y="1771933"/>
            <a:ext cx="2672865" cy="2203993"/>
          </a:xfrm>
          <a:prstGeom prst="roundRect">
            <a:avLst/>
          </a:prstGeom>
        </p:spPr>
      </p:pic>
      <p:sp>
        <p:nvSpPr>
          <p:cNvPr id="12" name="TextBox 12"/>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认证机构应具备独立性和权威性，确保其公正、客观地进行认证工作。</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认证机构的设立与运营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mt="70000"/>
          </a:blip>
          <a:srcRect l="17167" r="17167"/>
          <a:stretch>
            <a:fillRect/>
          </a:stretch>
        </p:blipFill>
        <p:spPr>
          <a:xfrm>
            <a:off x="-484350" y="1584357"/>
            <a:ext cx="4575952" cy="4575952"/>
          </a:xfrm>
          <a:prstGeom prst="ellipse">
            <a:avLst/>
          </a:prstGeom>
        </p:spPr>
      </p:pic>
      <p:sp>
        <p:nvSpPr>
          <p:cNvPr id="6" name="AutoShape 6"/>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8" name="TextBox 8"/>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审核员应遵守职业道德规范，保持独立性和客观性，确保审核结果的准确性和公正性。</a:t>
            </a:r>
          </a:p>
        </p:txBody>
      </p:sp>
      <p:sp>
        <p:nvSpPr>
          <p:cNvPr id="9" name="AutoShape 9"/>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1" name="TextBox 11"/>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认证审核员应具备相应的专业知识和经验，熟悉质量管理体系标准和审核方法。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认证机构应对审核员进行定期培训和考核，确保其具备必要的技能和知识。</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认证审核员的资格与培训</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认证审核应遵循规定的程序和标准，确保审核过程的一致性和规范性。</a:t>
            </a:r>
          </a:p>
        </p:txBody>
      </p:sp>
      <p:sp>
        <p:nvSpPr>
          <p:cNvPr id="6" name="Freeform 6"/>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审核员应对受审核方进行全面的评估，包括质量管理体系的建立、实施和运行情况等。</a:t>
            </a:r>
          </a:p>
        </p:txBody>
      </p:sp>
      <p:sp>
        <p:nvSpPr>
          <p:cNvPr id="10" name="AutoShape 10"/>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认证机构应根据国际和国内相关标准制定认证规则和标准，确保其科学性和适用性。</a:t>
            </a:r>
          </a:p>
        </p:txBody>
      </p:sp>
      <p:pic>
        <p:nvPicPr>
          <p:cNvPr id="13" name="Picture 13"/>
          <p:cNvPicPr>
            <a:picLocks noChangeAspect="1"/>
          </p:cNvPicPr>
          <p:nvPr/>
        </p:nvPicPr>
        <p:blipFill>
          <a:blip r:embed="rId3"/>
          <a:stretch>
            <a:fillRect/>
          </a:stretch>
        </p:blipFill>
        <p:spPr>
          <a:xfrm>
            <a:off x="6603343" y="1773672"/>
            <a:ext cx="4619078" cy="4619078"/>
          </a:xfrm>
          <a:prstGeom prst="ellipse">
            <a:avLst/>
          </a:prstGeom>
        </p:spPr>
      </p:pic>
      <p:pic>
        <p:nvPicPr>
          <p:cNvPr id="14" name="Picture 14"/>
          <p:cNvPicPr>
            <a:picLocks noChangeAspect="1"/>
          </p:cNvPicPr>
          <p:nvPr/>
        </p:nvPicPr>
        <p:blipFill>
          <a:blip r:embed="rId4"/>
          <a:srcRect l="12208" r="12208"/>
          <a:stretch>
            <a:fillRect/>
          </a:stretch>
        </p:blipFill>
        <p:spPr>
          <a:xfrm>
            <a:off x="9353197" y="779822"/>
            <a:ext cx="2231507" cy="2231507"/>
          </a:xfrm>
          <a:prstGeom prst="ellipse">
            <a:avLst/>
          </a:prstGeom>
        </p:spPr>
      </p:pic>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认证审核的程序与标准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9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认证机构应对已获得认证证书的受审核方进行定期监督和复查，确保其持续符合质量管理体系标准和要求。</a:t>
            </a:r>
          </a:p>
        </p:txBody>
      </p:sp>
      <p:sp>
        <p:nvSpPr>
          <p:cNvPr id="6" name="AutoShape 6"/>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对于不符合标准的受审核方，认证机构应及时采取纠正措施，并视情况决定是否暂停或撤销其认证证书。</a:t>
            </a:r>
          </a:p>
        </p:txBody>
      </p:sp>
      <p:pic>
        <p:nvPicPr>
          <p:cNvPr id="8" name="Picture 8"/>
          <p:cNvPicPr>
            <a:picLocks noChangeAspect="1"/>
          </p:cNvPicPr>
          <p:nvPr/>
        </p:nvPicPr>
        <p:blipFill>
          <a:blip r:embed="rId3"/>
          <a:srcRect t="18602" b="18602"/>
          <a:stretch>
            <a:fillRect/>
          </a:stretch>
        </p:blipFill>
        <p:spPr>
          <a:xfrm>
            <a:off x="539110" y="1388509"/>
            <a:ext cx="2256056" cy="1267968"/>
          </a:xfrm>
          <a:prstGeom prst="rect">
            <a:avLst/>
          </a:prstGeom>
        </p:spPr>
      </p:pic>
      <p:pic>
        <p:nvPicPr>
          <p:cNvPr id="9" name="Picture 9"/>
          <p:cNvPicPr>
            <a:picLocks noChangeAspect="1"/>
          </p:cNvPicPr>
          <p:nvPr/>
        </p:nvPicPr>
        <p:blipFill>
          <a:blip r:embed="rId4"/>
          <a:srcRect t="30423" b="30423"/>
          <a:stretch>
            <a:fillRect/>
          </a:stretch>
        </p:blipFill>
        <p:spPr>
          <a:xfrm>
            <a:off x="9486879" y="3030193"/>
            <a:ext cx="2256056" cy="1267968"/>
          </a:xfrm>
          <a:prstGeom prst="rect">
            <a:avLst/>
          </a:prstGeom>
        </p:spPr>
      </p:pic>
      <p:sp>
        <p:nvSpPr>
          <p:cNvPr id="10" name="AutoShape 10"/>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认证机构应建立完善的投诉处理机制，及时处理受审核方和其他相关方的投诉和申诉，确保其公正性和透明度。</a:t>
            </a:r>
          </a:p>
        </p:txBody>
      </p:sp>
      <p:pic>
        <p:nvPicPr>
          <p:cNvPr id="12" name="Picture 12"/>
          <p:cNvPicPr>
            <a:picLocks noChangeAspect="1"/>
          </p:cNvPicPr>
          <p:nvPr/>
        </p:nvPicPr>
        <p:blipFill>
          <a:blip r:embed="rId5"/>
          <a:srcRect l="4703" r="4703"/>
          <a:stretch>
            <a:fillRect/>
          </a:stretch>
        </p:blipFill>
        <p:spPr>
          <a:xfrm>
            <a:off x="544772" y="4664094"/>
            <a:ext cx="2256056" cy="1267968"/>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认证证书的监督与复查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https://d.book118.com/756243240140010055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2024-09-23T04:14:29.681</cp:lastPrinted>
  <dcterms:created xsi:type="dcterms:W3CDTF">2024-09-22T20:14:29Z</dcterms:created>
  <dcterms:modified xsi:type="dcterms:W3CDTF">2024-09-22T20:14:31Z</dcterms:modified>
</cp:coreProperties>
</file>