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1" r:id="rId17"/>
    <p:sldId id="304" r:id="rId18"/>
    <p:sldId id="306" r:id="rId19"/>
  </p:sldIdLst>
  <p:sldSz cx="12192000" cy="6858000"/>
  <p:notesSz cx="6858000" cy="9144000"/>
  <p:custDataLst>
    <p:tags r:id="rId20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slide" Target="slides/slide16.xml" /><Relationship Id="rId19" Type="http://schemas.openxmlformats.org/officeDocument/2006/relationships/slide" Target="slides/slide17.xml" /><Relationship Id="rId2" Type="http://schemas.openxmlformats.org/officeDocument/2006/relationships/slideMaster" Target="slideMasters/slideMaster2.xml" /><Relationship Id="rId20" Type="http://schemas.openxmlformats.org/officeDocument/2006/relationships/tags" Target="tags/tag1.xml" /><Relationship Id="rId21" Type="http://schemas.openxmlformats.org/officeDocument/2006/relationships/presProps" Target="presProps.xml" /><Relationship Id="rId22" Type="http://schemas.openxmlformats.org/officeDocument/2006/relationships/viewProps" Target="viewProps.xml" /><Relationship Id="rId23" Type="http://schemas.openxmlformats.org/officeDocument/2006/relationships/theme" Target="theme/theme1.xml" /><Relationship Id="rId24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68C7681-147E-477D-9609-31554D21674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579C06A-FDD2-451B-8395-038559CA348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78BD67A-661D-43B4-85F2-D8AB42CFFF4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01BB1FE5-72F2-4147-978D-CC7BED59D3F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107AB48F-19FB-4DF7-BA1D-F2E987B5EBC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BA60DD4E-F282-4A0A-8172-86075B10E85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967F4B89-0545-44F1-A116-7790C47B7CB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644797C2-5951-4696-B772-96A96FEE6AA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7D846E51-B2FE-4257-BAAC-F3DFC11E8E9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66BE6D7-0208-4C60-B527-CCC215992C3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3E4A454-CCCA-4446-93D5-074A20956C5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2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6.jpeg" /><Relationship Id="rId4" Type="http://schemas.openxmlformats.org/officeDocument/2006/relationships/image" Target="../media/image2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2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2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1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757016152006006043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8" r="-18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049867" y="5173998"/>
            <a:ext cx="3454400" cy="612806"/>
          </a:xfrm>
          <a:prstGeom prst="rect">
            <a:avLst/>
          </a:pr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049867" y="4442659"/>
            <a:ext cx="3454400" cy="612806"/>
          </a:xfrm>
          <a:prstGeom prst="rect">
            <a:avLst/>
          </a:pr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049867" y="1052928"/>
            <a:ext cx="10114374" cy="2085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项目招商引资的供应链风险评估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515506" y="4498554"/>
            <a:ext cx="2798081" cy="50482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0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汇报人：XX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1515506" y="5229894"/>
            <a:ext cx="3373814" cy="50101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0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2024-01-21</a:t>
            </a:r>
          </a:p>
        </p:txBody>
      </p:sp>
      <p:sp>
        <p:nvSpPr>
          <p:cNvPr id="7" name="AutoShape 7"/>
          <p:cNvSpPr/>
          <p:nvPr/>
        </p:nvSpPr>
        <p:spPr>
          <a:xfrm>
            <a:off x="1049867" y="4442659"/>
            <a:ext cx="203200" cy="612806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049867" y="5173998"/>
            <a:ext cx="203200" cy="612806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297491" y="810388"/>
            <a:ext cx="5298183" cy="5298183"/>
          </a:xfrm>
          <a:prstGeom prst="ellipse">
            <a:avLst/>
          </a:prstGeom>
          <a:solidFill>
            <a:schemeClr val="accent1">
              <a:alpha val="14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938400" y="1451298"/>
            <a:ext cx="4016365" cy="401636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231235" y="2407957"/>
            <a:ext cx="3626990" cy="252374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401923" y="2066581"/>
            <a:ext cx="3089320" cy="104165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7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5922569" y="1019175"/>
            <a:ext cx="5810250" cy="481965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供应链风险评估概述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项目招商引资的供应链风险识别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项目招商引资的供应链风险分析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项目招商引资的供应链风险应对策略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项目招商引资的供应链风险管理实践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结论与展望</a:t>
            </a:r>
          </a:p>
        </p:txBody>
      </p:sp>
      <p:sp>
        <p:nvSpPr>
          <p:cNvPr id="7" name="AutoShape 7"/>
          <p:cNvSpPr/>
          <p:nvPr/>
        </p:nvSpPr>
        <p:spPr>
          <a:xfrm>
            <a:off x="11307391" y="332232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1736478" y="332232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1346376" y="332232"/>
            <a:ext cx="436199" cy="86430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11307391" y="508550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11736478" y="508550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11346376" y="508550"/>
            <a:ext cx="436199" cy="86430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1307391" y="684869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11736478" y="684869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11346376" y="684869"/>
            <a:ext cx="436199" cy="86430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8" r="-18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0" y="2818458"/>
            <a:ext cx="12192000" cy="2508250"/>
          </a:xfrm>
          <a:prstGeom prst="rect">
            <a:avLst/>
          </a:pr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411188" y="3101033"/>
            <a:ext cx="8039100" cy="19431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9600" b="1">
                <a:solidFill>
                  <a:schemeClr val="accent1">
                    <a:alpha val="100000"/>
                  </a:schemeClr>
                </a:solidFill>
                <a:highlight>
                  <a:srgbClr val="000000">
                    <a:alpha val="0"/>
                  </a:srgbClr>
                </a:highlight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2504319" y="3158183"/>
            <a:ext cx="6715125" cy="18288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</p:txBody>
      </p:sp>
      <p:sp>
        <p:nvSpPr>
          <p:cNvPr id="5" name="AutoShape 5"/>
          <p:cNvSpPr/>
          <p:nvPr/>
        </p:nvSpPr>
        <p:spPr>
          <a:xfrm>
            <a:off x="0" y="2818458"/>
            <a:ext cx="254000" cy="2508250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9280374" y="2818458"/>
            <a:ext cx="2911626" cy="2508250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9675283" y="3534950"/>
            <a:ext cx="1075267" cy="1075267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38100">
            <a:solidFill>
              <a:srgbClr val="FFFFFF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10020300" y="3827050"/>
            <a:ext cx="423333" cy="491067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目的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通过对项目招商引资的供应链进行风险评估，识别潜在风险，提出应对措施，确保项目的顺利进行和资金安全。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背景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随着全球经济的不断发展，供应链日益复杂，项目招商引资过程中涉及的风险也越来越多。因此，对项目招商引资的供应链进行风险评估显得尤为重要。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 amt="70000"/>
          </a:blip>
          <a:srcRect l="24036" r="24036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目的和背景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21753" r="21753"/>
          <a:stretch>
            <a:fillRect/>
          </a:stretch>
        </p:blipFill>
        <p:spPr>
          <a:xfrm>
            <a:off x="3352886" y="2055085"/>
            <a:ext cx="2476500" cy="2476500"/>
          </a:xfrm>
          <a:prstGeom prst="ellipse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10010" r="10010"/>
          <a:stretch>
            <a:fillRect/>
          </a:stretch>
        </p:blipFill>
        <p:spPr>
          <a:xfrm>
            <a:off x="6374798" y="2055085"/>
            <a:ext cx="2476500" cy="2476500"/>
          </a:xfrm>
          <a:prstGeom prst="ellipse">
            <a:avLst/>
          </a:prstGeom>
        </p:spPr>
      </p:pic>
      <p:grpSp>
        <p:nvGrpSpPr>
          <p:cNvPr id="4" name="Group 4"/>
          <p:cNvGrpSpPr/>
          <p:nvPr/>
        </p:nvGrpSpPr>
        <p:grpSpPr>
          <a:xfrm>
            <a:off x="3352886" y="2107432"/>
            <a:ext cx="665795" cy="665791"/>
            <a:chOff x="3352886" y="2107432"/>
            <a:chExt cx="665795" cy="665791"/>
          </a:xfrm>
        </p:grpSpPr>
        <p:sp>
          <p:nvSpPr>
            <p:cNvPr id="5" name="AutoShape 5"/>
            <p:cNvSpPr/>
            <p:nvPr/>
          </p:nvSpPr>
          <p:spPr>
            <a:xfrm>
              <a:off x="3352886" y="2107432"/>
              <a:ext cx="665795" cy="665791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  <a:ln w="28575">
              <a:solidFill>
                <a:schemeClr val="accent1">
                  <a:lumMod val="60000"/>
                  <a:lumMod val="40000"/>
                  <a:alpha val="100000"/>
                </a:schemeClr>
              </a:solidFill>
              <a:prstDash val="solid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Freeform 6"/>
            <p:cNvSpPr/>
            <p:nvPr/>
          </p:nvSpPr>
          <p:spPr>
            <a:xfrm>
              <a:off x="3532726" y="2292906"/>
              <a:ext cx="306115" cy="294843"/>
            </a:xfrm>
            <a:custGeom>
              <a:rect l="l" t="t" r="r" b="b"/>
              <a:pathLst>
                <a:path w="6825" h="6825">
                  <a:moveTo>
                    <a:pt x="1263" y="5234"/>
                  </a:moveTo>
                  <a:cubicBezTo>
                    <a:pt x="1316" y="5493"/>
                    <a:pt x="1546" y="5689"/>
                    <a:pt x="1820" y="5689"/>
                  </a:cubicBezTo>
                  <a:cubicBezTo>
                    <a:pt x="2114" y="5689"/>
                    <a:pt x="2354" y="5464"/>
                    <a:pt x="2383" y="5178"/>
                  </a:cubicBezTo>
                  <a:lnTo>
                    <a:pt x="3568" y="4191"/>
                  </a:lnTo>
                  <a:cubicBezTo>
                    <a:pt x="3652" y="4401"/>
                    <a:pt x="3856" y="4551"/>
                    <a:pt x="4096" y="4551"/>
                  </a:cubicBezTo>
                  <a:cubicBezTo>
                    <a:pt x="4348" y="4551"/>
                    <a:pt x="4560" y="4385"/>
                    <a:pt x="4635" y="4157"/>
                  </a:cubicBezTo>
                  <a:lnTo>
                    <a:pt x="5696" y="4736"/>
                  </a:lnTo>
                  <a:cubicBezTo>
                    <a:pt x="5732" y="5016"/>
                    <a:pt x="5969" y="5234"/>
                    <a:pt x="6258" y="5234"/>
                  </a:cubicBezTo>
                  <a:cubicBezTo>
                    <a:pt x="6571" y="5234"/>
                    <a:pt x="6827" y="4979"/>
                    <a:pt x="6827" y="4665"/>
                  </a:cubicBezTo>
                  <a:cubicBezTo>
                    <a:pt x="6827" y="4351"/>
                    <a:pt x="6571" y="4096"/>
                    <a:pt x="6258" y="4096"/>
                  </a:cubicBezTo>
                  <a:cubicBezTo>
                    <a:pt x="6006" y="4096"/>
                    <a:pt x="5794" y="4262"/>
                    <a:pt x="5719" y="4490"/>
                  </a:cubicBezTo>
                  <a:lnTo>
                    <a:pt x="4658" y="3911"/>
                  </a:lnTo>
                  <a:cubicBezTo>
                    <a:pt x="4622" y="3631"/>
                    <a:pt x="4385" y="3413"/>
                    <a:pt x="4096" y="3413"/>
                  </a:cubicBezTo>
                  <a:cubicBezTo>
                    <a:pt x="3802" y="3413"/>
                    <a:pt x="3563" y="3638"/>
                    <a:pt x="3533" y="3924"/>
                  </a:cubicBezTo>
                  <a:lnTo>
                    <a:pt x="2348" y="4911"/>
                  </a:lnTo>
                  <a:cubicBezTo>
                    <a:pt x="2265" y="4701"/>
                    <a:pt x="2060" y="4551"/>
                    <a:pt x="1820" y="4551"/>
                  </a:cubicBezTo>
                  <a:cubicBezTo>
                    <a:pt x="1546" y="4551"/>
                    <a:pt x="1316" y="4747"/>
                    <a:pt x="1263" y="5006"/>
                  </a:cubicBezTo>
                  <a:lnTo>
                    <a:pt x="455" y="5006"/>
                  </a:lnTo>
                  <a:lnTo>
                    <a:pt x="455" y="4551"/>
                  </a:lnTo>
                  <a:lnTo>
                    <a:pt x="569" y="4551"/>
                  </a:lnTo>
                  <a:cubicBezTo>
                    <a:pt x="632" y="4551"/>
                    <a:pt x="683" y="4500"/>
                    <a:pt x="683" y="4437"/>
                  </a:cubicBezTo>
                  <a:cubicBezTo>
                    <a:pt x="683" y="4374"/>
                    <a:pt x="632" y="4324"/>
                    <a:pt x="569" y="4324"/>
                  </a:cubicBezTo>
                  <a:lnTo>
                    <a:pt x="455" y="4324"/>
                  </a:lnTo>
                  <a:lnTo>
                    <a:pt x="455" y="3982"/>
                  </a:lnTo>
                  <a:lnTo>
                    <a:pt x="569" y="3982"/>
                  </a:lnTo>
                  <a:cubicBezTo>
                    <a:pt x="632" y="3982"/>
                    <a:pt x="683" y="3931"/>
                    <a:pt x="683" y="3868"/>
                  </a:cubicBezTo>
                  <a:cubicBezTo>
                    <a:pt x="683" y="3806"/>
                    <a:pt x="632" y="3755"/>
                    <a:pt x="569" y="3755"/>
                  </a:cubicBezTo>
                  <a:lnTo>
                    <a:pt x="480" y="3755"/>
                  </a:lnTo>
                  <a:lnTo>
                    <a:pt x="1407" y="2416"/>
                  </a:lnTo>
                  <a:cubicBezTo>
                    <a:pt x="1494" y="2470"/>
                    <a:pt x="1596" y="2503"/>
                    <a:pt x="1707" y="2503"/>
                  </a:cubicBezTo>
                  <a:cubicBezTo>
                    <a:pt x="1888" y="2503"/>
                    <a:pt x="2048" y="2416"/>
                    <a:pt x="2152" y="2284"/>
                  </a:cubicBezTo>
                  <a:lnTo>
                    <a:pt x="2752" y="2584"/>
                  </a:lnTo>
                  <a:cubicBezTo>
                    <a:pt x="2740" y="2631"/>
                    <a:pt x="2731" y="2680"/>
                    <a:pt x="2731" y="2731"/>
                  </a:cubicBezTo>
                  <a:cubicBezTo>
                    <a:pt x="2731" y="3044"/>
                    <a:pt x="2986" y="3300"/>
                    <a:pt x="3300" y="3300"/>
                  </a:cubicBezTo>
                  <a:cubicBezTo>
                    <a:pt x="3613" y="3300"/>
                    <a:pt x="3868" y="3044"/>
                    <a:pt x="3868" y="2731"/>
                  </a:cubicBezTo>
                  <a:cubicBezTo>
                    <a:pt x="3868" y="2608"/>
                    <a:pt x="3829" y="2496"/>
                    <a:pt x="3763" y="2403"/>
                  </a:cubicBezTo>
                  <a:lnTo>
                    <a:pt x="4488" y="1055"/>
                  </a:lnTo>
                  <a:cubicBezTo>
                    <a:pt x="4574" y="1107"/>
                    <a:pt x="4672" y="1138"/>
                    <a:pt x="4779" y="1138"/>
                  </a:cubicBezTo>
                  <a:cubicBezTo>
                    <a:pt x="4891" y="1138"/>
                    <a:pt x="4995" y="1104"/>
                    <a:pt x="5083" y="1048"/>
                  </a:cubicBezTo>
                  <a:lnTo>
                    <a:pt x="5827" y="2004"/>
                  </a:lnTo>
                  <a:cubicBezTo>
                    <a:pt x="5829" y="2007"/>
                    <a:pt x="5833" y="2009"/>
                    <a:pt x="5836" y="2011"/>
                  </a:cubicBezTo>
                  <a:cubicBezTo>
                    <a:pt x="5745" y="2112"/>
                    <a:pt x="5689" y="2244"/>
                    <a:pt x="5689" y="2389"/>
                  </a:cubicBezTo>
                  <a:cubicBezTo>
                    <a:pt x="5689" y="2703"/>
                    <a:pt x="5944" y="2958"/>
                    <a:pt x="6258" y="2958"/>
                  </a:cubicBezTo>
                  <a:cubicBezTo>
                    <a:pt x="6571" y="2958"/>
                    <a:pt x="6827" y="2703"/>
                    <a:pt x="6827" y="2389"/>
                  </a:cubicBezTo>
                  <a:cubicBezTo>
                    <a:pt x="6827" y="2076"/>
                    <a:pt x="6571" y="1820"/>
                    <a:pt x="6258" y="1820"/>
                  </a:cubicBezTo>
                  <a:cubicBezTo>
                    <a:pt x="6170" y="1820"/>
                    <a:pt x="6087" y="1842"/>
                    <a:pt x="6013" y="1878"/>
                  </a:cubicBezTo>
                  <a:cubicBezTo>
                    <a:pt x="6010" y="1874"/>
                    <a:pt x="6010" y="1869"/>
                    <a:pt x="6006" y="1864"/>
                  </a:cubicBezTo>
                  <a:lnTo>
                    <a:pt x="5248" y="890"/>
                  </a:lnTo>
                  <a:cubicBezTo>
                    <a:pt x="5311" y="798"/>
                    <a:pt x="5348" y="688"/>
                    <a:pt x="5348" y="569"/>
                  </a:cubicBezTo>
                  <a:cubicBezTo>
                    <a:pt x="5348" y="255"/>
                    <a:pt x="5092" y="0"/>
                    <a:pt x="4779" y="0"/>
                  </a:cubicBezTo>
                  <a:cubicBezTo>
                    <a:pt x="4465" y="0"/>
                    <a:pt x="4210" y="255"/>
                    <a:pt x="4210" y="569"/>
                  </a:cubicBezTo>
                  <a:cubicBezTo>
                    <a:pt x="4210" y="691"/>
                    <a:pt x="4249" y="804"/>
                    <a:pt x="4315" y="897"/>
                  </a:cubicBezTo>
                  <a:lnTo>
                    <a:pt x="3590" y="2244"/>
                  </a:lnTo>
                  <a:cubicBezTo>
                    <a:pt x="3505" y="2193"/>
                    <a:pt x="3406" y="2162"/>
                    <a:pt x="3300" y="2162"/>
                  </a:cubicBezTo>
                  <a:cubicBezTo>
                    <a:pt x="3118" y="2162"/>
                    <a:pt x="2959" y="2248"/>
                    <a:pt x="2854" y="2381"/>
                  </a:cubicBezTo>
                  <a:lnTo>
                    <a:pt x="2254" y="2081"/>
                  </a:lnTo>
                  <a:cubicBezTo>
                    <a:pt x="2267" y="2034"/>
                    <a:pt x="2276" y="1985"/>
                    <a:pt x="2276" y="1934"/>
                  </a:cubicBezTo>
                  <a:cubicBezTo>
                    <a:pt x="2276" y="1621"/>
                    <a:pt x="2020" y="1365"/>
                    <a:pt x="1707" y="1365"/>
                  </a:cubicBezTo>
                  <a:cubicBezTo>
                    <a:pt x="1393" y="1365"/>
                    <a:pt x="1138" y="1621"/>
                    <a:pt x="1138" y="1934"/>
                  </a:cubicBezTo>
                  <a:cubicBezTo>
                    <a:pt x="1138" y="2054"/>
                    <a:pt x="1176" y="2166"/>
                    <a:pt x="1239" y="2257"/>
                  </a:cubicBezTo>
                  <a:lnTo>
                    <a:pt x="593" y="3191"/>
                  </a:lnTo>
                  <a:cubicBezTo>
                    <a:pt x="585" y="3189"/>
                    <a:pt x="578" y="3186"/>
                    <a:pt x="569" y="3186"/>
                  </a:cubicBezTo>
                  <a:lnTo>
                    <a:pt x="455" y="3186"/>
                  </a:lnTo>
                  <a:lnTo>
                    <a:pt x="455" y="2844"/>
                  </a:lnTo>
                  <a:lnTo>
                    <a:pt x="569" y="2844"/>
                  </a:lnTo>
                  <a:cubicBezTo>
                    <a:pt x="632" y="2844"/>
                    <a:pt x="683" y="2794"/>
                    <a:pt x="683" y="2731"/>
                  </a:cubicBezTo>
                  <a:cubicBezTo>
                    <a:pt x="683" y="2668"/>
                    <a:pt x="632" y="2617"/>
                    <a:pt x="569" y="2617"/>
                  </a:cubicBezTo>
                  <a:lnTo>
                    <a:pt x="455" y="2617"/>
                  </a:lnTo>
                  <a:lnTo>
                    <a:pt x="455" y="2276"/>
                  </a:lnTo>
                  <a:lnTo>
                    <a:pt x="569" y="2276"/>
                  </a:lnTo>
                  <a:cubicBezTo>
                    <a:pt x="632" y="2276"/>
                    <a:pt x="683" y="2225"/>
                    <a:pt x="683" y="2162"/>
                  </a:cubicBezTo>
                  <a:cubicBezTo>
                    <a:pt x="683" y="2099"/>
                    <a:pt x="632" y="2048"/>
                    <a:pt x="569" y="2048"/>
                  </a:cubicBezTo>
                  <a:lnTo>
                    <a:pt x="455" y="2048"/>
                  </a:lnTo>
                  <a:lnTo>
                    <a:pt x="455" y="1707"/>
                  </a:lnTo>
                  <a:lnTo>
                    <a:pt x="569" y="1707"/>
                  </a:lnTo>
                  <a:cubicBezTo>
                    <a:pt x="632" y="1707"/>
                    <a:pt x="683" y="1656"/>
                    <a:pt x="683" y="1593"/>
                  </a:cubicBezTo>
                  <a:cubicBezTo>
                    <a:pt x="683" y="1530"/>
                    <a:pt x="632" y="1479"/>
                    <a:pt x="569" y="1479"/>
                  </a:cubicBezTo>
                  <a:lnTo>
                    <a:pt x="455" y="1479"/>
                  </a:lnTo>
                  <a:lnTo>
                    <a:pt x="455" y="1138"/>
                  </a:lnTo>
                  <a:lnTo>
                    <a:pt x="569" y="1138"/>
                  </a:lnTo>
                  <a:cubicBezTo>
                    <a:pt x="632" y="1138"/>
                    <a:pt x="683" y="1087"/>
                    <a:pt x="683" y="1024"/>
                  </a:cubicBezTo>
                  <a:cubicBezTo>
                    <a:pt x="683" y="961"/>
                    <a:pt x="632" y="910"/>
                    <a:pt x="569" y="910"/>
                  </a:cubicBezTo>
                  <a:lnTo>
                    <a:pt x="455" y="910"/>
                  </a:lnTo>
                  <a:lnTo>
                    <a:pt x="455" y="569"/>
                  </a:lnTo>
                  <a:lnTo>
                    <a:pt x="569" y="569"/>
                  </a:lnTo>
                  <a:cubicBezTo>
                    <a:pt x="632" y="569"/>
                    <a:pt x="683" y="518"/>
                    <a:pt x="683" y="455"/>
                  </a:cubicBezTo>
                  <a:cubicBezTo>
                    <a:pt x="683" y="392"/>
                    <a:pt x="632" y="341"/>
                    <a:pt x="569" y="341"/>
                  </a:cubicBezTo>
                  <a:lnTo>
                    <a:pt x="455" y="341"/>
                  </a:lnTo>
                  <a:lnTo>
                    <a:pt x="455" y="114"/>
                  </a:lnTo>
                  <a:cubicBezTo>
                    <a:pt x="455" y="51"/>
                    <a:pt x="404" y="0"/>
                    <a:pt x="341" y="0"/>
                  </a:cubicBezTo>
                  <a:cubicBezTo>
                    <a:pt x="278" y="0"/>
                    <a:pt x="228" y="51"/>
                    <a:pt x="228" y="114"/>
                  </a:cubicBezTo>
                  <a:lnTo>
                    <a:pt x="228" y="341"/>
                  </a:lnTo>
                  <a:lnTo>
                    <a:pt x="114" y="341"/>
                  </a:lnTo>
                  <a:cubicBezTo>
                    <a:pt x="51" y="341"/>
                    <a:pt x="0" y="392"/>
                    <a:pt x="0" y="455"/>
                  </a:cubicBezTo>
                  <a:cubicBezTo>
                    <a:pt x="0" y="518"/>
                    <a:pt x="51" y="569"/>
                    <a:pt x="114" y="569"/>
                  </a:cubicBezTo>
                  <a:lnTo>
                    <a:pt x="228" y="569"/>
                  </a:lnTo>
                  <a:lnTo>
                    <a:pt x="228" y="910"/>
                  </a:lnTo>
                  <a:lnTo>
                    <a:pt x="114" y="910"/>
                  </a:lnTo>
                  <a:cubicBezTo>
                    <a:pt x="51" y="910"/>
                    <a:pt x="0" y="961"/>
                    <a:pt x="0" y="1024"/>
                  </a:cubicBezTo>
                  <a:cubicBezTo>
                    <a:pt x="0" y="1087"/>
                    <a:pt x="51" y="1138"/>
                    <a:pt x="114" y="1138"/>
                  </a:cubicBezTo>
                  <a:lnTo>
                    <a:pt x="228" y="1138"/>
                  </a:lnTo>
                  <a:lnTo>
                    <a:pt x="228" y="1479"/>
                  </a:lnTo>
                  <a:lnTo>
                    <a:pt x="114" y="1479"/>
                  </a:lnTo>
                  <a:cubicBezTo>
                    <a:pt x="51" y="1479"/>
                    <a:pt x="0" y="1530"/>
                    <a:pt x="0" y="1593"/>
                  </a:cubicBezTo>
                  <a:cubicBezTo>
                    <a:pt x="0" y="1656"/>
                    <a:pt x="51" y="1707"/>
                    <a:pt x="114" y="1707"/>
                  </a:cubicBezTo>
                  <a:lnTo>
                    <a:pt x="228" y="1707"/>
                  </a:lnTo>
                  <a:lnTo>
                    <a:pt x="228" y="2048"/>
                  </a:lnTo>
                  <a:lnTo>
                    <a:pt x="114" y="2048"/>
                  </a:lnTo>
                  <a:cubicBezTo>
                    <a:pt x="51" y="2048"/>
                    <a:pt x="0" y="2099"/>
                    <a:pt x="0" y="2162"/>
                  </a:cubicBezTo>
                  <a:cubicBezTo>
                    <a:pt x="0" y="2225"/>
                    <a:pt x="51" y="2276"/>
                    <a:pt x="114" y="2276"/>
                  </a:cubicBezTo>
                  <a:lnTo>
                    <a:pt x="228" y="2276"/>
                  </a:lnTo>
                  <a:lnTo>
                    <a:pt x="228" y="2617"/>
                  </a:lnTo>
                  <a:lnTo>
                    <a:pt x="114" y="2617"/>
                  </a:lnTo>
                  <a:cubicBezTo>
                    <a:pt x="51" y="2617"/>
                    <a:pt x="0" y="2668"/>
                    <a:pt x="0" y="2731"/>
                  </a:cubicBezTo>
                  <a:cubicBezTo>
                    <a:pt x="0" y="2794"/>
                    <a:pt x="51" y="2844"/>
                    <a:pt x="114" y="2844"/>
                  </a:cubicBezTo>
                  <a:lnTo>
                    <a:pt x="228" y="2844"/>
                  </a:lnTo>
                  <a:lnTo>
                    <a:pt x="228" y="3186"/>
                  </a:lnTo>
                  <a:lnTo>
                    <a:pt x="114" y="3186"/>
                  </a:lnTo>
                  <a:cubicBezTo>
                    <a:pt x="51" y="3186"/>
                    <a:pt x="0" y="3237"/>
                    <a:pt x="0" y="3300"/>
                  </a:cubicBezTo>
                  <a:cubicBezTo>
                    <a:pt x="0" y="3362"/>
                    <a:pt x="51" y="3413"/>
                    <a:pt x="114" y="3413"/>
                  </a:cubicBezTo>
                  <a:lnTo>
                    <a:pt x="228" y="3413"/>
                  </a:lnTo>
                  <a:lnTo>
                    <a:pt x="228" y="3755"/>
                  </a:lnTo>
                  <a:lnTo>
                    <a:pt x="114" y="3755"/>
                  </a:lnTo>
                  <a:cubicBezTo>
                    <a:pt x="51" y="3755"/>
                    <a:pt x="0" y="3806"/>
                    <a:pt x="0" y="3868"/>
                  </a:cubicBezTo>
                  <a:cubicBezTo>
                    <a:pt x="0" y="3931"/>
                    <a:pt x="51" y="3982"/>
                    <a:pt x="114" y="3982"/>
                  </a:cubicBezTo>
                  <a:lnTo>
                    <a:pt x="228" y="3982"/>
                  </a:lnTo>
                  <a:lnTo>
                    <a:pt x="228" y="4324"/>
                  </a:lnTo>
                  <a:lnTo>
                    <a:pt x="114" y="4324"/>
                  </a:lnTo>
                  <a:cubicBezTo>
                    <a:pt x="51" y="4324"/>
                    <a:pt x="0" y="4374"/>
                    <a:pt x="0" y="4437"/>
                  </a:cubicBezTo>
                  <a:cubicBezTo>
                    <a:pt x="0" y="4500"/>
                    <a:pt x="51" y="4551"/>
                    <a:pt x="114" y="4551"/>
                  </a:cubicBezTo>
                  <a:lnTo>
                    <a:pt x="228" y="4551"/>
                  </a:lnTo>
                  <a:lnTo>
                    <a:pt x="228" y="4892"/>
                  </a:lnTo>
                  <a:lnTo>
                    <a:pt x="114" y="4892"/>
                  </a:lnTo>
                  <a:cubicBezTo>
                    <a:pt x="51" y="4892"/>
                    <a:pt x="0" y="4943"/>
                    <a:pt x="0" y="5006"/>
                  </a:cubicBezTo>
                  <a:cubicBezTo>
                    <a:pt x="0" y="5069"/>
                    <a:pt x="51" y="5120"/>
                    <a:pt x="114" y="5120"/>
                  </a:cubicBezTo>
                  <a:lnTo>
                    <a:pt x="228" y="5120"/>
                  </a:lnTo>
                  <a:lnTo>
                    <a:pt x="228" y="5461"/>
                  </a:lnTo>
                  <a:lnTo>
                    <a:pt x="114" y="5461"/>
                  </a:lnTo>
                  <a:cubicBezTo>
                    <a:pt x="51" y="5461"/>
                    <a:pt x="0" y="5512"/>
                    <a:pt x="0" y="5575"/>
                  </a:cubicBezTo>
                  <a:cubicBezTo>
                    <a:pt x="0" y="5638"/>
                    <a:pt x="51" y="5689"/>
                    <a:pt x="114" y="5689"/>
                  </a:cubicBezTo>
                  <a:lnTo>
                    <a:pt x="228" y="5689"/>
                  </a:lnTo>
                  <a:lnTo>
                    <a:pt x="228" y="6030"/>
                  </a:lnTo>
                  <a:lnTo>
                    <a:pt x="114" y="6030"/>
                  </a:lnTo>
                  <a:cubicBezTo>
                    <a:pt x="51" y="6030"/>
                    <a:pt x="0" y="6081"/>
                    <a:pt x="0" y="6144"/>
                  </a:cubicBezTo>
                  <a:cubicBezTo>
                    <a:pt x="0" y="6207"/>
                    <a:pt x="51" y="6258"/>
                    <a:pt x="114" y="6258"/>
                  </a:cubicBezTo>
                  <a:lnTo>
                    <a:pt x="228" y="6258"/>
                  </a:lnTo>
                  <a:lnTo>
                    <a:pt x="228" y="6485"/>
                  </a:lnTo>
                  <a:cubicBezTo>
                    <a:pt x="228" y="6548"/>
                    <a:pt x="278" y="6599"/>
                    <a:pt x="341" y="6599"/>
                  </a:cubicBezTo>
                  <a:lnTo>
                    <a:pt x="683" y="6599"/>
                  </a:lnTo>
                  <a:lnTo>
                    <a:pt x="683" y="6713"/>
                  </a:lnTo>
                  <a:cubicBezTo>
                    <a:pt x="683" y="6776"/>
                    <a:pt x="734" y="6827"/>
                    <a:pt x="796" y="6827"/>
                  </a:cubicBezTo>
                  <a:cubicBezTo>
                    <a:pt x="859" y="6827"/>
                    <a:pt x="910" y="6776"/>
                    <a:pt x="910" y="6713"/>
                  </a:cubicBezTo>
                  <a:lnTo>
                    <a:pt x="910" y="6599"/>
                  </a:lnTo>
                  <a:lnTo>
                    <a:pt x="1252" y="6599"/>
                  </a:lnTo>
                  <a:lnTo>
                    <a:pt x="1252" y="6713"/>
                  </a:lnTo>
                  <a:cubicBezTo>
                    <a:pt x="1252" y="6776"/>
                    <a:pt x="1302" y="6827"/>
                    <a:pt x="1365" y="6827"/>
                  </a:cubicBezTo>
                  <a:cubicBezTo>
                    <a:pt x="1428" y="6827"/>
                    <a:pt x="1479" y="6776"/>
                    <a:pt x="1479" y="6713"/>
                  </a:cubicBezTo>
                  <a:lnTo>
                    <a:pt x="1479" y="6599"/>
                  </a:lnTo>
                  <a:lnTo>
                    <a:pt x="1820" y="6599"/>
                  </a:lnTo>
                  <a:lnTo>
                    <a:pt x="1820" y="6713"/>
                  </a:lnTo>
                  <a:cubicBezTo>
                    <a:pt x="1820" y="6776"/>
                    <a:pt x="1871" y="6827"/>
                    <a:pt x="1934" y="6827"/>
                  </a:cubicBezTo>
                  <a:cubicBezTo>
                    <a:pt x="1997" y="6827"/>
                    <a:pt x="2048" y="6776"/>
                    <a:pt x="2048" y="6713"/>
                  </a:cubicBezTo>
                  <a:lnTo>
                    <a:pt x="2048" y="6599"/>
                  </a:lnTo>
                  <a:lnTo>
                    <a:pt x="2389" y="6599"/>
                  </a:lnTo>
                  <a:lnTo>
                    <a:pt x="2389" y="6713"/>
                  </a:lnTo>
                  <a:cubicBezTo>
                    <a:pt x="2389" y="6776"/>
                    <a:pt x="2440" y="6827"/>
                    <a:pt x="2503" y="6827"/>
                  </a:cubicBezTo>
                  <a:cubicBezTo>
                    <a:pt x="2566" y="6827"/>
                    <a:pt x="2617" y="6776"/>
                    <a:pt x="2617" y="6713"/>
                  </a:cubicBezTo>
                  <a:lnTo>
                    <a:pt x="2617" y="6599"/>
                  </a:lnTo>
                  <a:lnTo>
                    <a:pt x="2958" y="6599"/>
                  </a:lnTo>
                  <a:lnTo>
                    <a:pt x="2958" y="6713"/>
                  </a:lnTo>
                  <a:cubicBezTo>
                    <a:pt x="2958" y="6776"/>
                    <a:pt x="3009" y="6827"/>
                    <a:pt x="3072" y="6827"/>
                  </a:cubicBezTo>
                  <a:cubicBezTo>
                    <a:pt x="3135" y="6827"/>
                    <a:pt x="3186" y="6776"/>
                    <a:pt x="3186" y="6713"/>
                  </a:cubicBezTo>
                  <a:lnTo>
                    <a:pt x="3186" y="6599"/>
                  </a:lnTo>
                  <a:lnTo>
                    <a:pt x="3527" y="6599"/>
                  </a:lnTo>
                  <a:lnTo>
                    <a:pt x="3527" y="6713"/>
                  </a:lnTo>
                  <a:cubicBezTo>
                    <a:pt x="3527" y="6776"/>
                    <a:pt x="3578" y="6827"/>
                    <a:pt x="3641" y="6827"/>
                  </a:cubicBezTo>
                  <a:cubicBezTo>
                    <a:pt x="3704" y="6827"/>
                    <a:pt x="3755" y="6776"/>
                    <a:pt x="3755" y="6713"/>
                  </a:cubicBezTo>
                  <a:lnTo>
                    <a:pt x="3755" y="6599"/>
                  </a:lnTo>
                  <a:lnTo>
                    <a:pt x="4096" y="6599"/>
                  </a:lnTo>
                  <a:lnTo>
                    <a:pt x="4096" y="6713"/>
                  </a:lnTo>
                  <a:cubicBezTo>
                    <a:pt x="4096" y="6776"/>
                    <a:pt x="4147" y="6827"/>
                    <a:pt x="4210" y="6827"/>
                  </a:cubicBezTo>
                  <a:cubicBezTo>
                    <a:pt x="4273" y="6827"/>
                    <a:pt x="4323" y="6776"/>
                    <a:pt x="4323" y="6713"/>
                  </a:cubicBezTo>
                  <a:lnTo>
                    <a:pt x="4323" y="6599"/>
                  </a:lnTo>
                  <a:lnTo>
                    <a:pt x="4665" y="6599"/>
                  </a:lnTo>
                  <a:lnTo>
                    <a:pt x="4665" y="6713"/>
                  </a:lnTo>
                  <a:cubicBezTo>
                    <a:pt x="4665" y="6776"/>
                    <a:pt x="4716" y="6827"/>
                    <a:pt x="4779" y="6827"/>
                  </a:cubicBezTo>
                  <a:cubicBezTo>
                    <a:pt x="4842" y="6827"/>
                    <a:pt x="4892" y="6776"/>
                    <a:pt x="4892" y="6713"/>
                  </a:cubicBezTo>
                  <a:lnTo>
                    <a:pt x="4892" y="6599"/>
                  </a:lnTo>
                  <a:lnTo>
                    <a:pt x="5234" y="6599"/>
                  </a:lnTo>
                  <a:lnTo>
                    <a:pt x="5234" y="6713"/>
                  </a:lnTo>
                  <a:cubicBezTo>
                    <a:pt x="5234" y="6776"/>
                    <a:pt x="5285" y="6827"/>
                    <a:pt x="5347" y="6827"/>
                  </a:cubicBezTo>
                  <a:cubicBezTo>
                    <a:pt x="5410" y="6827"/>
                    <a:pt x="5461" y="6776"/>
                    <a:pt x="5461" y="6713"/>
                  </a:cubicBezTo>
                  <a:lnTo>
                    <a:pt x="5461" y="6599"/>
                  </a:lnTo>
                  <a:lnTo>
                    <a:pt x="5803" y="6599"/>
                  </a:lnTo>
                  <a:lnTo>
                    <a:pt x="5803" y="6713"/>
                  </a:lnTo>
                  <a:cubicBezTo>
                    <a:pt x="5803" y="6776"/>
                    <a:pt x="5853" y="6827"/>
                    <a:pt x="5916" y="6827"/>
                  </a:cubicBezTo>
                  <a:cubicBezTo>
                    <a:pt x="5979" y="6827"/>
                    <a:pt x="6030" y="6776"/>
                    <a:pt x="6030" y="6713"/>
                  </a:cubicBezTo>
                  <a:lnTo>
                    <a:pt x="6030" y="6599"/>
                  </a:lnTo>
                  <a:lnTo>
                    <a:pt x="6371" y="6599"/>
                  </a:lnTo>
                  <a:lnTo>
                    <a:pt x="6371" y="6713"/>
                  </a:lnTo>
                  <a:cubicBezTo>
                    <a:pt x="6371" y="6776"/>
                    <a:pt x="6422" y="6827"/>
                    <a:pt x="6485" y="6827"/>
                  </a:cubicBezTo>
                  <a:cubicBezTo>
                    <a:pt x="6548" y="6827"/>
                    <a:pt x="6599" y="6776"/>
                    <a:pt x="6599" y="6713"/>
                  </a:cubicBezTo>
                  <a:lnTo>
                    <a:pt x="6599" y="6599"/>
                  </a:lnTo>
                  <a:lnTo>
                    <a:pt x="6713" y="6599"/>
                  </a:lnTo>
                  <a:cubicBezTo>
                    <a:pt x="6776" y="6599"/>
                    <a:pt x="6827" y="6548"/>
                    <a:pt x="6827" y="6485"/>
                  </a:cubicBezTo>
                  <a:cubicBezTo>
                    <a:pt x="6827" y="6422"/>
                    <a:pt x="6776" y="6372"/>
                    <a:pt x="6713" y="6372"/>
                  </a:cubicBezTo>
                  <a:lnTo>
                    <a:pt x="6599" y="6372"/>
                  </a:lnTo>
                  <a:lnTo>
                    <a:pt x="6599" y="6258"/>
                  </a:lnTo>
                  <a:cubicBezTo>
                    <a:pt x="6599" y="6195"/>
                    <a:pt x="6548" y="6144"/>
                    <a:pt x="6485" y="6144"/>
                  </a:cubicBezTo>
                  <a:cubicBezTo>
                    <a:pt x="6422" y="6144"/>
                    <a:pt x="6371" y="6195"/>
                    <a:pt x="6371" y="6258"/>
                  </a:cubicBezTo>
                  <a:lnTo>
                    <a:pt x="6371" y="6372"/>
                  </a:lnTo>
                  <a:lnTo>
                    <a:pt x="6030" y="6372"/>
                  </a:lnTo>
                  <a:lnTo>
                    <a:pt x="6030" y="6258"/>
                  </a:lnTo>
                  <a:cubicBezTo>
                    <a:pt x="6030" y="6195"/>
                    <a:pt x="5979" y="6144"/>
                    <a:pt x="5916" y="6144"/>
                  </a:cubicBezTo>
                  <a:cubicBezTo>
                    <a:pt x="5853" y="6144"/>
                    <a:pt x="5803" y="6195"/>
                    <a:pt x="5803" y="6258"/>
                  </a:cubicBezTo>
                  <a:lnTo>
                    <a:pt x="5803" y="6372"/>
                  </a:lnTo>
                  <a:lnTo>
                    <a:pt x="5461" y="6372"/>
                  </a:lnTo>
                  <a:lnTo>
                    <a:pt x="5461" y="6258"/>
                  </a:lnTo>
                  <a:cubicBezTo>
                    <a:pt x="5461" y="6195"/>
                    <a:pt x="5410" y="6144"/>
                    <a:pt x="5347" y="6144"/>
                  </a:cubicBezTo>
                  <a:cubicBezTo>
                    <a:pt x="5285" y="6144"/>
                    <a:pt x="5234" y="6195"/>
                    <a:pt x="5234" y="6258"/>
                  </a:cubicBezTo>
                  <a:lnTo>
                    <a:pt x="5234" y="6372"/>
                  </a:lnTo>
                  <a:lnTo>
                    <a:pt x="4892" y="6372"/>
                  </a:lnTo>
                  <a:lnTo>
                    <a:pt x="4892" y="6258"/>
                  </a:lnTo>
                  <a:cubicBezTo>
                    <a:pt x="4892" y="6195"/>
                    <a:pt x="4842" y="6144"/>
                    <a:pt x="4779" y="6144"/>
                  </a:cubicBezTo>
                  <a:cubicBezTo>
                    <a:pt x="4716" y="6144"/>
                    <a:pt x="4665" y="6195"/>
                    <a:pt x="4665" y="6258"/>
                  </a:cubicBezTo>
                  <a:lnTo>
                    <a:pt x="4665" y="6372"/>
                  </a:lnTo>
                  <a:lnTo>
                    <a:pt x="4323" y="6372"/>
                  </a:lnTo>
                  <a:lnTo>
                    <a:pt x="4323" y="6258"/>
                  </a:lnTo>
                  <a:cubicBezTo>
                    <a:pt x="4323" y="6195"/>
                    <a:pt x="4273" y="6144"/>
                    <a:pt x="4210" y="6144"/>
                  </a:cubicBezTo>
                  <a:cubicBezTo>
                    <a:pt x="4147" y="6144"/>
                    <a:pt x="4096" y="6195"/>
                    <a:pt x="4096" y="6258"/>
                  </a:cubicBezTo>
                  <a:lnTo>
                    <a:pt x="4096" y="6372"/>
                  </a:lnTo>
                  <a:lnTo>
                    <a:pt x="3755" y="6372"/>
                  </a:lnTo>
                  <a:lnTo>
                    <a:pt x="3755" y="6258"/>
                  </a:lnTo>
                  <a:cubicBezTo>
                    <a:pt x="3755" y="6195"/>
                    <a:pt x="3704" y="6144"/>
                    <a:pt x="3641" y="6144"/>
                  </a:cubicBezTo>
                  <a:cubicBezTo>
                    <a:pt x="3578" y="6144"/>
                    <a:pt x="3527" y="6195"/>
                    <a:pt x="3527" y="6258"/>
                  </a:cubicBezTo>
                  <a:lnTo>
                    <a:pt x="3527" y="6372"/>
                  </a:lnTo>
                  <a:lnTo>
                    <a:pt x="3186" y="6372"/>
                  </a:lnTo>
                  <a:lnTo>
                    <a:pt x="3186" y="6258"/>
                  </a:lnTo>
                  <a:cubicBezTo>
                    <a:pt x="3186" y="6195"/>
                    <a:pt x="3135" y="6144"/>
                    <a:pt x="3072" y="6144"/>
                  </a:cubicBezTo>
                  <a:cubicBezTo>
                    <a:pt x="3009" y="6144"/>
                    <a:pt x="2958" y="6195"/>
                    <a:pt x="2958" y="6258"/>
                  </a:cubicBezTo>
                  <a:lnTo>
                    <a:pt x="2958" y="6372"/>
                  </a:lnTo>
                  <a:lnTo>
                    <a:pt x="2617" y="6372"/>
                  </a:lnTo>
                  <a:lnTo>
                    <a:pt x="2617" y="6258"/>
                  </a:lnTo>
                  <a:cubicBezTo>
                    <a:pt x="2617" y="6195"/>
                    <a:pt x="2566" y="6144"/>
                    <a:pt x="2503" y="6144"/>
                  </a:cubicBezTo>
                  <a:cubicBezTo>
                    <a:pt x="2440" y="6144"/>
                    <a:pt x="2389" y="6195"/>
                    <a:pt x="2389" y="6258"/>
                  </a:cubicBezTo>
                  <a:lnTo>
                    <a:pt x="2389" y="6372"/>
                  </a:lnTo>
                  <a:lnTo>
                    <a:pt x="2048" y="6372"/>
                  </a:lnTo>
                  <a:lnTo>
                    <a:pt x="2048" y="6258"/>
                  </a:lnTo>
                  <a:cubicBezTo>
                    <a:pt x="2048" y="6195"/>
                    <a:pt x="1997" y="6144"/>
                    <a:pt x="1934" y="6144"/>
                  </a:cubicBezTo>
                  <a:cubicBezTo>
                    <a:pt x="1871" y="6144"/>
                    <a:pt x="1820" y="6195"/>
                    <a:pt x="1820" y="6258"/>
                  </a:cubicBezTo>
                  <a:lnTo>
                    <a:pt x="1820" y="6372"/>
                  </a:lnTo>
                  <a:lnTo>
                    <a:pt x="1479" y="6372"/>
                  </a:lnTo>
                  <a:lnTo>
                    <a:pt x="1479" y="6258"/>
                  </a:lnTo>
                  <a:cubicBezTo>
                    <a:pt x="1479" y="6195"/>
                    <a:pt x="1428" y="6144"/>
                    <a:pt x="1365" y="6144"/>
                  </a:cubicBezTo>
                  <a:cubicBezTo>
                    <a:pt x="1302" y="6144"/>
                    <a:pt x="1252" y="6195"/>
                    <a:pt x="1252" y="6258"/>
                  </a:cubicBezTo>
                  <a:lnTo>
                    <a:pt x="1252" y="6372"/>
                  </a:lnTo>
                  <a:lnTo>
                    <a:pt x="910" y="6372"/>
                  </a:lnTo>
                  <a:lnTo>
                    <a:pt x="910" y="6258"/>
                  </a:lnTo>
                  <a:cubicBezTo>
                    <a:pt x="910" y="6195"/>
                    <a:pt x="859" y="6144"/>
                    <a:pt x="796" y="6144"/>
                  </a:cubicBezTo>
                  <a:cubicBezTo>
                    <a:pt x="734" y="6144"/>
                    <a:pt x="683" y="6195"/>
                    <a:pt x="683" y="6258"/>
                  </a:cubicBezTo>
                  <a:lnTo>
                    <a:pt x="683" y="6372"/>
                  </a:lnTo>
                  <a:lnTo>
                    <a:pt x="455" y="6372"/>
                  </a:lnTo>
                  <a:lnTo>
                    <a:pt x="455" y="5234"/>
                  </a:lnTo>
                  <a:lnTo>
                    <a:pt x="1263" y="5234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7" name="Group 7"/>
          <p:cNvGrpSpPr/>
          <p:nvPr/>
        </p:nvGrpSpPr>
        <p:grpSpPr>
          <a:xfrm>
            <a:off x="8174522" y="2107432"/>
            <a:ext cx="665795" cy="665791"/>
            <a:chOff x="8174522" y="2107432"/>
            <a:chExt cx="665795" cy="665791"/>
          </a:xfrm>
        </p:grpSpPr>
        <p:sp>
          <p:nvSpPr>
            <p:cNvPr id="8" name="AutoShape 8"/>
            <p:cNvSpPr/>
            <p:nvPr/>
          </p:nvSpPr>
          <p:spPr>
            <a:xfrm>
              <a:off x="8174522" y="2107432"/>
              <a:ext cx="665795" cy="665791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  <a:ln w="28575">
              <a:solidFill>
                <a:schemeClr val="accent1">
                  <a:lumMod val="60000"/>
                  <a:lumMod val="40000"/>
                  <a:alpha val="100000"/>
                </a:schemeClr>
              </a:solidFill>
              <a:prstDash val="solid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Freeform 9"/>
            <p:cNvSpPr/>
            <p:nvPr/>
          </p:nvSpPr>
          <p:spPr>
            <a:xfrm>
              <a:off x="8354362" y="2273856"/>
              <a:ext cx="306115" cy="294843"/>
            </a:xfrm>
            <a:custGeom>
              <a:rect l="l" t="t" r="r" b="b"/>
              <a:pathLst>
                <a:path w="6825" h="5912">
                  <a:moveTo>
                    <a:pt x="3413" y="0"/>
                  </a:moveTo>
                  <a:lnTo>
                    <a:pt x="0" y="5912"/>
                  </a:lnTo>
                  <a:lnTo>
                    <a:pt x="6827" y="5912"/>
                  </a:lnTo>
                  <a:lnTo>
                    <a:pt x="3413" y="0"/>
                  </a:lnTo>
                  <a:close/>
                  <a:moveTo>
                    <a:pt x="3413" y="972"/>
                  </a:moveTo>
                  <a:lnTo>
                    <a:pt x="4489" y="2835"/>
                  </a:lnTo>
                  <a:lnTo>
                    <a:pt x="2338" y="2835"/>
                  </a:lnTo>
                  <a:lnTo>
                    <a:pt x="3413" y="972"/>
                  </a:lnTo>
                  <a:close/>
                  <a:moveTo>
                    <a:pt x="842" y="5426"/>
                  </a:moveTo>
                  <a:lnTo>
                    <a:pt x="1917" y="3564"/>
                  </a:lnTo>
                  <a:lnTo>
                    <a:pt x="2993" y="5426"/>
                  </a:lnTo>
                  <a:lnTo>
                    <a:pt x="842" y="5426"/>
                  </a:lnTo>
                  <a:close/>
                  <a:moveTo>
                    <a:pt x="2338" y="3321"/>
                  </a:moveTo>
                  <a:lnTo>
                    <a:pt x="4489" y="3321"/>
                  </a:lnTo>
                  <a:lnTo>
                    <a:pt x="3413" y="5183"/>
                  </a:lnTo>
                  <a:lnTo>
                    <a:pt x="2338" y="3321"/>
                  </a:lnTo>
                  <a:close/>
                  <a:moveTo>
                    <a:pt x="4910" y="3564"/>
                  </a:moveTo>
                  <a:lnTo>
                    <a:pt x="5985" y="5426"/>
                  </a:lnTo>
                  <a:lnTo>
                    <a:pt x="3834" y="5426"/>
                  </a:lnTo>
                  <a:lnTo>
                    <a:pt x="4910" y="3564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0" name="Group 10"/>
          <p:cNvGrpSpPr/>
          <p:nvPr/>
        </p:nvGrpSpPr>
        <p:grpSpPr>
          <a:xfrm>
            <a:off x="4252748" y="4178300"/>
            <a:ext cx="665795" cy="665791"/>
            <a:chOff x="4252748" y="4178300"/>
            <a:chExt cx="665795" cy="665791"/>
          </a:xfrm>
        </p:grpSpPr>
        <p:sp>
          <p:nvSpPr>
            <p:cNvPr id="11" name="AutoShape 11"/>
            <p:cNvSpPr/>
            <p:nvPr/>
          </p:nvSpPr>
          <p:spPr>
            <a:xfrm>
              <a:off x="4252748" y="4178300"/>
              <a:ext cx="665795" cy="665791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  <a:ln w="28575">
              <a:solidFill>
                <a:schemeClr val="accent1">
                  <a:lumMod val="60000"/>
                  <a:lumMod val="40000"/>
                  <a:alpha val="100000"/>
                </a:schemeClr>
              </a:solidFill>
              <a:prstDash val="solid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Freeform 12"/>
            <p:cNvSpPr/>
            <p:nvPr/>
          </p:nvSpPr>
          <p:spPr>
            <a:xfrm>
              <a:off x="4432588" y="4363773"/>
              <a:ext cx="306115" cy="294843"/>
            </a:xfrm>
            <a:custGeom>
              <a:rect l="l" t="t" r="r" b="b"/>
              <a:pathLst>
                <a:path w="597921" h="598324">
                  <a:moveTo>
                    <a:pt x="297615" y="96957"/>
                  </a:moveTo>
                  <a:cubicBezTo>
                    <a:pt x="311959" y="96957"/>
                    <a:pt x="323434" y="108416"/>
                    <a:pt x="323434" y="122740"/>
                  </a:cubicBezTo>
                  <a:lnTo>
                    <a:pt x="323434" y="289852"/>
                  </a:lnTo>
                  <a:lnTo>
                    <a:pt x="462572" y="289852"/>
                  </a:lnTo>
                  <a:cubicBezTo>
                    <a:pt x="476438" y="289852"/>
                    <a:pt x="487913" y="301311"/>
                    <a:pt x="487913" y="315157"/>
                  </a:cubicBezTo>
                  <a:cubicBezTo>
                    <a:pt x="487913" y="329004"/>
                    <a:pt x="476438" y="340463"/>
                    <a:pt x="462572" y="340463"/>
                  </a:cubicBezTo>
                  <a:lnTo>
                    <a:pt x="297615" y="340463"/>
                  </a:lnTo>
                  <a:cubicBezTo>
                    <a:pt x="283749" y="340463"/>
                    <a:pt x="272274" y="329004"/>
                    <a:pt x="272274" y="315157"/>
                  </a:cubicBezTo>
                  <a:lnTo>
                    <a:pt x="272274" y="122740"/>
                  </a:lnTo>
                  <a:cubicBezTo>
                    <a:pt x="272274" y="108416"/>
                    <a:pt x="283749" y="96957"/>
                    <a:pt x="297615" y="96957"/>
                  </a:cubicBezTo>
                  <a:close/>
                  <a:moveTo>
                    <a:pt x="298127" y="0"/>
                  </a:moveTo>
                  <a:cubicBezTo>
                    <a:pt x="463564" y="0"/>
                    <a:pt x="597921" y="134181"/>
                    <a:pt x="597921" y="299401"/>
                  </a:cubicBezTo>
                  <a:cubicBezTo>
                    <a:pt x="597921" y="464143"/>
                    <a:pt x="463564" y="598324"/>
                    <a:pt x="298127" y="598324"/>
                  </a:cubicBezTo>
                  <a:cubicBezTo>
                    <a:pt x="188155" y="598324"/>
                    <a:pt x="87268" y="538635"/>
                    <a:pt x="35150" y="442177"/>
                  </a:cubicBezTo>
                  <a:cubicBezTo>
                    <a:pt x="33238" y="438835"/>
                    <a:pt x="32760" y="435492"/>
                    <a:pt x="34194" y="432149"/>
                  </a:cubicBezTo>
                  <a:cubicBezTo>
                    <a:pt x="35150" y="428807"/>
                    <a:pt x="37541" y="425942"/>
                    <a:pt x="40410" y="424509"/>
                  </a:cubicBezTo>
                  <a:lnTo>
                    <a:pt x="74836" y="407796"/>
                  </a:lnTo>
                  <a:cubicBezTo>
                    <a:pt x="81052" y="404931"/>
                    <a:pt x="88702" y="407319"/>
                    <a:pt x="91571" y="413049"/>
                  </a:cubicBezTo>
                  <a:cubicBezTo>
                    <a:pt x="133169" y="488018"/>
                    <a:pt x="212540" y="534815"/>
                    <a:pt x="298127" y="534815"/>
                  </a:cubicBezTo>
                  <a:cubicBezTo>
                    <a:pt x="428181" y="534815"/>
                    <a:pt x="534328" y="429284"/>
                    <a:pt x="534328" y="299401"/>
                  </a:cubicBezTo>
                  <a:cubicBezTo>
                    <a:pt x="534328" y="169517"/>
                    <a:pt x="428181" y="63509"/>
                    <a:pt x="298127" y="63509"/>
                  </a:cubicBezTo>
                  <a:cubicBezTo>
                    <a:pt x="242185" y="63509"/>
                    <a:pt x="187677" y="83565"/>
                    <a:pt x="145123" y="120333"/>
                  </a:cubicBezTo>
                  <a:lnTo>
                    <a:pt x="200587" y="142299"/>
                  </a:lnTo>
                  <a:cubicBezTo>
                    <a:pt x="204890" y="144209"/>
                    <a:pt x="207759" y="148029"/>
                    <a:pt x="208237" y="152327"/>
                  </a:cubicBezTo>
                  <a:cubicBezTo>
                    <a:pt x="208715" y="157102"/>
                    <a:pt x="207281" y="161399"/>
                    <a:pt x="203456" y="164265"/>
                  </a:cubicBezTo>
                  <a:lnTo>
                    <a:pt x="48060" y="285553"/>
                  </a:lnTo>
                  <a:cubicBezTo>
                    <a:pt x="44235" y="288418"/>
                    <a:pt x="39454" y="289373"/>
                    <a:pt x="35150" y="287463"/>
                  </a:cubicBezTo>
                  <a:cubicBezTo>
                    <a:pt x="31325" y="285553"/>
                    <a:pt x="27978" y="281733"/>
                    <a:pt x="27500" y="277435"/>
                  </a:cubicBezTo>
                  <a:lnTo>
                    <a:pt x="246" y="82132"/>
                  </a:lnTo>
                  <a:cubicBezTo>
                    <a:pt x="-710" y="77835"/>
                    <a:pt x="1203" y="73060"/>
                    <a:pt x="4550" y="70194"/>
                  </a:cubicBezTo>
                  <a:cubicBezTo>
                    <a:pt x="8375" y="67807"/>
                    <a:pt x="13156" y="66852"/>
                    <a:pt x="17459" y="68762"/>
                  </a:cubicBezTo>
                  <a:lnTo>
                    <a:pt x="80574" y="94070"/>
                  </a:lnTo>
                  <a:cubicBezTo>
                    <a:pt x="137472" y="33426"/>
                    <a:pt x="214931" y="0"/>
                    <a:pt x="298127" y="0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3" name="Group 13"/>
          <p:cNvGrpSpPr/>
          <p:nvPr/>
        </p:nvGrpSpPr>
        <p:grpSpPr>
          <a:xfrm>
            <a:off x="7274660" y="4178300"/>
            <a:ext cx="665795" cy="665791"/>
            <a:chOff x="7274660" y="4178300"/>
            <a:chExt cx="665795" cy="665791"/>
          </a:xfrm>
        </p:grpSpPr>
        <p:sp>
          <p:nvSpPr>
            <p:cNvPr id="14" name="AutoShape 14"/>
            <p:cNvSpPr/>
            <p:nvPr/>
          </p:nvSpPr>
          <p:spPr>
            <a:xfrm>
              <a:off x="7274660" y="4178300"/>
              <a:ext cx="665795" cy="665791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  <a:ln w="28575">
              <a:solidFill>
                <a:schemeClr val="accent1">
                  <a:lumMod val="60000"/>
                  <a:lumMod val="40000"/>
                  <a:alpha val="100000"/>
                </a:schemeClr>
              </a:solidFill>
              <a:prstDash val="solid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Freeform 15"/>
            <p:cNvSpPr/>
            <p:nvPr/>
          </p:nvSpPr>
          <p:spPr>
            <a:xfrm>
              <a:off x="7469003" y="4363774"/>
              <a:ext cx="306115" cy="294843"/>
            </a:xfrm>
            <a:custGeom>
              <a:rect l="l" t="t" r="r" b="b"/>
              <a:pathLst>
                <a:path w="582235" h="606722">
                  <a:moveTo>
                    <a:pt x="0" y="404481"/>
                  </a:moveTo>
                  <a:lnTo>
                    <a:pt x="101261" y="404481"/>
                  </a:lnTo>
                  <a:lnTo>
                    <a:pt x="101261" y="606722"/>
                  </a:lnTo>
                  <a:lnTo>
                    <a:pt x="0" y="606722"/>
                  </a:lnTo>
                  <a:close/>
                  <a:moveTo>
                    <a:pt x="151927" y="328623"/>
                  </a:moveTo>
                  <a:lnTo>
                    <a:pt x="253188" y="328623"/>
                  </a:lnTo>
                  <a:lnTo>
                    <a:pt x="253188" y="606722"/>
                  </a:lnTo>
                  <a:lnTo>
                    <a:pt x="151927" y="606722"/>
                  </a:lnTo>
                  <a:close/>
                  <a:moveTo>
                    <a:pt x="303855" y="252766"/>
                  </a:moveTo>
                  <a:lnTo>
                    <a:pt x="405046" y="252766"/>
                  </a:lnTo>
                  <a:lnTo>
                    <a:pt x="405046" y="606722"/>
                  </a:lnTo>
                  <a:lnTo>
                    <a:pt x="303855" y="606722"/>
                  </a:lnTo>
                  <a:close/>
                  <a:moveTo>
                    <a:pt x="455711" y="202241"/>
                  </a:moveTo>
                  <a:lnTo>
                    <a:pt x="556972" y="202241"/>
                  </a:lnTo>
                  <a:lnTo>
                    <a:pt x="556972" y="606722"/>
                  </a:lnTo>
                  <a:lnTo>
                    <a:pt x="455711" y="606722"/>
                  </a:lnTo>
                  <a:close/>
                  <a:moveTo>
                    <a:pt x="455697" y="0"/>
                  </a:moveTo>
                  <a:lnTo>
                    <a:pt x="556785" y="0"/>
                  </a:lnTo>
                  <a:lnTo>
                    <a:pt x="556874" y="0"/>
                  </a:lnTo>
                  <a:lnTo>
                    <a:pt x="556963" y="0"/>
                  </a:lnTo>
                  <a:cubicBezTo>
                    <a:pt x="557230" y="0"/>
                    <a:pt x="557408" y="0"/>
                    <a:pt x="557675" y="0"/>
                  </a:cubicBezTo>
                  <a:cubicBezTo>
                    <a:pt x="558298" y="89"/>
                    <a:pt x="558832" y="89"/>
                    <a:pt x="559366" y="89"/>
                  </a:cubicBezTo>
                  <a:cubicBezTo>
                    <a:pt x="559811" y="178"/>
                    <a:pt x="560256" y="267"/>
                    <a:pt x="560611" y="267"/>
                  </a:cubicBezTo>
                  <a:cubicBezTo>
                    <a:pt x="561056" y="356"/>
                    <a:pt x="561412" y="444"/>
                    <a:pt x="561857" y="444"/>
                  </a:cubicBezTo>
                  <a:cubicBezTo>
                    <a:pt x="562302" y="533"/>
                    <a:pt x="562747" y="711"/>
                    <a:pt x="563192" y="800"/>
                  </a:cubicBezTo>
                  <a:cubicBezTo>
                    <a:pt x="563548" y="889"/>
                    <a:pt x="563904" y="978"/>
                    <a:pt x="564171" y="1067"/>
                  </a:cubicBezTo>
                  <a:cubicBezTo>
                    <a:pt x="564616" y="1156"/>
                    <a:pt x="565061" y="1333"/>
                    <a:pt x="565506" y="1511"/>
                  </a:cubicBezTo>
                  <a:cubicBezTo>
                    <a:pt x="565862" y="1600"/>
                    <a:pt x="566218" y="1778"/>
                    <a:pt x="566574" y="1867"/>
                  </a:cubicBezTo>
                  <a:cubicBezTo>
                    <a:pt x="566929" y="2044"/>
                    <a:pt x="567285" y="2222"/>
                    <a:pt x="567730" y="2400"/>
                  </a:cubicBezTo>
                  <a:cubicBezTo>
                    <a:pt x="568086" y="2578"/>
                    <a:pt x="568442" y="2755"/>
                    <a:pt x="568798" y="2933"/>
                  </a:cubicBezTo>
                  <a:cubicBezTo>
                    <a:pt x="569154" y="3111"/>
                    <a:pt x="569421" y="3289"/>
                    <a:pt x="569777" y="3467"/>
                  </a:cubicBezTo>
                  <a:cubicBezTo>
                    <a:pt x="570133" y="3733"/>
                    <a:pt x="570578" y="4000"/>
                    <a:pt x="570934" y="4178"/>
                  </a:cubicBezTo>
                  <a:cubicBezTo>
                    <a:pt x="571201" y="4444"/>
                    <a:pt x="571557" y="4622"/>
                    <a:pt x="571824" y="4800"/>
                  </a:cubicBezTo>
                  <a:cubicBezTo>
                    <a:pt x="572180" y="5155"/>
                    <a:pt x="572536" y="5422"/>
                    <a:pt x="572891" y="5689"/>
                  </a:cubicBezTo>
                  <a:cubicBezTo>
                    <a:pt x="573247" y="5955"/>
                    <a:pt x="573514" y="6222"/>
                    <a:pt x="573781" y="6489"/>
                  </a:cubicBezTo>
                  <a:cubicBezTo>
                    <a:pt x="574137" y="6755"/>
                    <a:pt x="574493" y="7022"/>
                    <a:pt x="574760" y="7289"/>
                  </a:cubicBezTo>
                  <a:cubicBezTo>
                    <a:pt x="575205" y="7733"/>
                    <a:pt x="575561" y="8178"/>
                    <a:pt x="575917" y="8533"/>
                  </a:cubicBezTo>
                  <a:cubicBezTo>
                    <a:pt x="576095" y="8711"/>
                    <a:pt x="576273" y="8889"/>
                    <a:pt x="576451" y="9066"/>
                  </a:cubicBezTo>
                  <a:cubicBezTo>
                    <a:pt x="576451" y="9155"/>
                    <a:pt x="576451" y="9155"/>
                    <a:pt x="576451" y="9155"/>
                  </a:cubicBezTo>
                  <a:cubicBezTo>
                    <a:pt x="576985" y="9777"/>
                    <a:pt x="577519" y="10489"/>
                    <a:pt x="577964" y="11200"/>
                  </a:cubicBezTo>
                  <a:cubicBezTo>
                    <a:pt x="577964" y="11200"/>
                    <a:pt x="578053" y="11289"/>
                    <a:pt x="578053" y="11289"/>
                  </a:cubicBezTo>
                  <a:cubicBezTo>
                    <a:pt x="578498" y="12000"/>
                    <a:pt x="578854" y="12622"/>
                    <a:pt x="579209" y="13244"/>
                  </a:cubicBezTo>
                  <a:cubicBezTo>
                    <a:pt x="579387" y="13600"/>
                    <a:pt x="579565" y="13955"/>
                    <a:pt x="579743" y="14222"/>
                  </a:cubicBezTo>
                  <a:cubicBezTo>
                    <a:pt x="579921" y="14666"/>
                    <a:pt x="580099" y="15111"/>
                    <a:pt x="580277" y="15555"/>
                  </a:cubicBezTo>
                  <a:cubicBezTo>
                    <a:pt x="580455" y="15911"/>
                    <a:pt x="580633" y="16266"/>
                    <a:pt x="580722" y="16711"/>
                  </a:cubicBezTo>
                  <a:cubicBezTo>
                    <a:pt x="580900" y="17066"/>
                    <a:pt x="581078" y="17422"/>
                    <a:pt x="581167" y="17866"/>
                  </a:cubicBezTo>
                  <a:cubicBezTo>
                    <a:pt x="581256" y="18311"/>
                    <a:pt x="581434" y="18755"/>
                    <a:pt x="581523" y="19199"/>
                  </a:cubicBezTo>
                  <a:cubicBezTo>
                    <a:pt x="581612" y="19555"/>
                    <a:pt x="581701" y="19910"/>
                    <a:pt x="581790" y="20266"/>
                  </a:cubicBezTo>
                  <a:cubicBezTo>
                    <a:pt x="581879" y="20977"/>
                    <a:pt x="582057" y="21777"/>
                    <a:pt x="582146" y="22488"/>
                  </a:cubicBezTo>
                  <a:cubicBezTo>
                    <a:pt x="582146" y="22577"/>
                    <a:pt x="582146" y="22666"/>
                    <a:pt x="582146" y="22666"/>
                  </a:cubicBezTo>
                  <a:cubicBezTo>
                    <a:pt x="582235" y="23555"/>
                    <a:pt x="582235" y="24355"/>
                    <a:pt x="582235" y="25244"/>
                  </a:cubicBezTo>
                  <a:lnTo>
                    <a:pt x="582235" y="126396"/>
                  </a:lnTo>
                  <a:cubicBezTo>
                    <a:pt x="582235" y="140351"/>
                    <a:pt x="570934" y="151728"/>
                    <a:pt x="556963" y="151728"/>
                  </a:cubicBezTo>
                  <a:cubicBezTo>
                    <a:pt x="542992" y="151728"/>
                    <a:pt x="531691" y="140351"/>
                    <a:pt x="531691" y="126396"/>
                  </a:cubicBezTo>
                  <a:lnTo>
                    <a:pt x="531691" y="79286"/>
                  </a:lnTo>
                  <a:lnTo>
                    <a:pt x="421260" y="171106"/>
                  </a:lnTo>
                  <a:cubicBezTo>
                    <a:pt x="410582" y="180083"/>
                    <a:pt x="394564" y="178572"/>
                    <a:pt x="385666" y="167906"/>
                  </a:cubicBezTo>
                  <a:cubicBezTo>
                    <a:pt x="376678" y="157150"/>
                    <a:pt x="378191" y="141240"/>
                    <a:pt x="388869" y="132262"/>
                  </a:cubicBezTo>
                  <a:lnTo>
                    <a:pt x="487020" y="50576"/>
                  </a:lnTo>
                  <a:lnTo>
                    <a:pt x="455697" y="50576"/>
                  </a:lnTo>
                  <a:cubicBezTo>
                    <a:pt x="441727" y="50576"/>
                    <a:pt x="430425" y="39288"/>
                    <a:pt x="430425" y="25244"/>
                  </a:cubicBezTo>
                  <a:cubicBezTo>
                    <a:pt x="430425" y="11289"/>
                    <a:pt x="441727" y="0"/>
                    <a:pt x="455697" y="0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6" name="AutoShape 16"/>
          <p:cNvSpPr/>
          <p:nvPr/>
        </p:nvSpPr>
        <p:spPr>
          <a:xfrm>
            <a:off x="633036" y="2037683"/>
            <a:ext cx="2553871" cy="42262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spcBef>
                <a:spcPts val="270"/>
              </a:spcBef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供应链整体风险</a:t>
            </a:r>
            <a:endParaRPr lang="en-US" sz="1100"/>
          </a:p>
        </p:txBody>
      </p:sp>
      <p:sp>
        <p:nvSpPr>
          <p:cNvPr id="17" name="AutoShape 17"/>
          <p:cNvSpPr/>
          <p:nvPr/>
        </p:nvSpPr>
        <p:spPr>
          <a:xfrm>
            <a:off x="1940528" y="4661950"/>
            <a:ext cx="2084356" cy="403578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招商引资风险</a:t>
            </a:r>
            <a:endParaRPr lang="en-US" sz="1100"/>
          </a:p>
        </p:txBody>
      </p:sp>
      <p:sp>
        <p:nvSpPr>
          <p:cNvPr id="18" name="AutoShape 18"/>
          <p:cNvSpPr/>
          <p:nvPr/>
        </p:nvSpPr>
        <p:spPr>
          <a:xfrm>
            <a:off x="9015108" y="2037683"/>
            <a:ext cx="2569478" cy="44168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合作方风险</a:t>
            </a:r>
            <a:endParaRPr lang="en-US" sz="1100"/>
          </a:p>
        </p:txBody>
      </p:sp>
      <p:sp>
        <p:nvSpPr>
          <p:cNvPr id="19" name="AutoShape 19"/>
          <p:cNvSpPr/>
          <p:nvPr/>
        </p:nvSpPr>
        <p:spPr>
          <a:xfrm>
            <a:off x="8314658" y="4661950"/>
            <a:ext cx="2084356" cy="42262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其他相关风险</a:t>
            </a:r>
            <a:endParaRPr lang="en-US" sz="1100"/>
          </a:p>
        </p:txBody>
      </p:sp>
      <p:grpSp>
        <p:nvGrpSpPr>
          <p:cNvPr id="20" name="Group 2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1" name="AutoShape 2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TextBox 4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评估范围</a:t>
              </a:r>
            </a:p>
          </p:txBody>
        </p:sp>
      </p:grpSp>
      <p:sp>
        <p:nvSpPr>
          <p:cNvPr id="42" name="TextBox 42"/>
          <p:cNvSpPr txBox="1"/>
          <p:nvPr/>
        </p:nvSpPr>
        <p:spPr>
          <a:xfrm>
            <a:off x="633255" y="2402205"/>
            <a:ext cx="2553653" cy="108278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375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包括供应商、库存、物流、信息流等方面的风险。</a:t>
            </a:r>
          </a:p>
        </p:txBody>
      </p:sp>
      <p:sp>
        <p:nvSpPr>
          <p:cNvPr id="43" name="TextBox 43"/>
          <p:cNvSpPr txBox="1"/>
          <p:nvPr/>
        </p:nvSpPr>
        <p:spPr>
          <a:xfrm>
            <a:off x="9015108" y="2402205"/>
            <a:ext cx="2553653" cy="108278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包括合作方资质、信誉、履约能力等方面的风险。</a:t>
            </a:r>
          </a:p>
        </p:txBody>
      </p:sp>
      <p:sp>
        <p:nvSpPr>
          <p:cNvPr id="44" name="TextBox 44"/>
          <p:cNvSpPr txBox="1"/>
          <p:nvPr/>
        </p:nvSpPr>
        <p:spPr>
          <a:xfrm>
            <a:off x="1940528" y="5112856"/>
            <a:ext cx="2553653" cy="108278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包括投资环境、政策变化、市场需求等方面的风险。</a:t>
            </a:r>
          </a:p>
        </p:txBody>
      </p:sp>
      <p:sp>
        <p:nvSpPr>
          <p:cNvPr id="45" name="TextBox 45"/>
          <p:cNvSpPr txBox="1"/>
          <p:nvPr/>
        </p:nvSpPr>
        <p:spPr>
          <a:xfrm>
            <a:off x="7845361" y="5065527"/>
            <a:ext cx="2553653" cy="108278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375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包括自然灾害、政治风险等不可预测的风险。</a:t>
            </a: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8" r="-18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0" y="2818458"/>
            <a:ext cx="12192000" cy="2508250"/>
          </a:xfrm>
          <a:prstGeom prst="rect">
            <a:avLst/>
          </a:pr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411188" y="3101033"/>
            <a:ext cx="8039100" cy="19431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9600" b="1">
                <a:solidFill>
                  <a:schemeClr val="accent1">
                    <a:alpha val="100000"/>
                  </a:schemeClr>
                </a:solidFill>
                <a:highlight>
                  <a:srgbClr val="000000">
                    <a:alpha val="0"/>
                  </a:srgbClr>
                </a:highlight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2504319" y="3158183"/>
            <a:ext cx="6715125" cy="18288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供应链风险评估概述</a:t>
            </a:r>
          </a:p>
        </p:txBody>
      </p:sp>
      <p:sp>
        <p:nvSpPr>
          <p:cNvPr id="5" name="AutoShape 5"/>
          <p:cNvSpPr/>
          <p:nvPr/>
        </p:nvSpPr>
        <p:spPr>
          <a:xfrm>
            <a:off x="0" y="2818458"/>
            <a:ext cx="254000" cy="2508250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9280374" y="2818458"/>
            <a:ext cx="2911626" cy="2508250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9675283" y="3534950"/>
            <a:ext cx="1075267" cy="1075267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38100">
            <a:solidFill>
              <a:srgbClr val="FFFFFF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10020300" y="3827050"/>
            <a:ext cx="423333" cy="491067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749579" y="1319127"/>
            <a:ext cx="5106411" cy="51064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/>
          </a:blip>
          <a:srcRect l="33423" r="33423"/>
          <a:stretch>
            <a:fillRect/>
          </a:stretch>
        </p:blipFill>
        <p:spPr>
          <a:xfrm>
            <a:off x="-484350" y="1584357"/>
            <a:ext cx="4575952" cy="4575952"/>
          </a:xfrm>
          <a:prstGeom prst="ellipse">
            <a:avLst/>
          </a:prstGeom>
        </p:spPr>
      </p:pic>
      <p:sp>
        <p:nvSpPr>
          <p:cNvPr id="4" name="AutoShape 4"/>
          <p:cNvSpPr/>
          <p:nvPr/>
        </p:nvSpPr>
        <p:spPr>
          <a:xfrm>
            <a:off x="4935912" y="509596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935912" y="525146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074571" y="4851539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供应链成本增加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074571" y="534100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指由于供应链中某个环节的问题，导致整个供应链的成本上升。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4935912" y="181958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4935912" y="197508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6074571" y="1538583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供应链中断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074571" y="200366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指供应链中某个环节出现断裂，导致物流、信息流或资金流无法正常流通。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4935912" y="345777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TextBox 13"/>
          <p:cNvSpPr txBox="1"/>
          <p:nvPr/>
        </p:nvSpPr>
        <p:spPr>
          <a:xfrm>
            <a:off x="4935912" y="361327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6074571" y="3188965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供应链延迟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6074571" y="3666241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指供应链中某个环节出现延误，导致整个供应链的运行速度减慢。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供应链风险定义</a:t>
              </a:r>
            </a:p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8125" r="8125"/>
          <a:stretch>
            <a:fillRect/>
          </a:stretch>
        </p:blipFill>
        <p:spPr>
          <a:xfrm>
            <a:off x="4289936" y="1498289"/>
            <a:ext cx="3861422" cy="3861422"/>
          </a:xfrm>
          <a:prstGeom prst="diamond">
            <a:avLst/>
          </a:prstGeom>
        </p:spPr>
      </p:pic>
      <p:grpSp>
        <p:nvGrpSpPr>
          <p:cNvPr id="3" name="Group 3"/>
          <p:cNvGrpSpPr/>
          <p:nvPr/>
        </p:nvGrpSpPr>
        <p:grpSpPr>
          <a:xfrm>
            <a:off x="44972" y="1608799"/>
            <a:ext cx="5067193" cy="1224567"/>
            <a:chOff x="44972" y="1608799"/>
            <a:chExt cx="5067193" cy="1224567"/>
          </a:xfrm>
        </p:grpSpPr>
        <p:sp>
          <p:nvSpPr>
            <p:cNvPr id="4" name="AutoShape 4"/>
            <p:cNvSpPr/>
            <p:nvPr/>
          </p:nvSpPr>
          <p:spPr>
            <a:xfrm>
              <a:off x="4429413" y="1744054"/>
              <a:ext cx="682752" cy="682752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TextBox 5"/>
            <p:cNvSpPr txBox="1"/>
            <p:nvPr/>
          </p:nvSpPr>
          <p:spPr>
            <a:xfrm>
              <a:off x="216800" y="2131183"/>
              <a:ext cx="3905833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r"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如地震、洪水、台风等不可抗力因素导致的供应链中断。</a:t>
              </a:r>
            </a:p>
          </p:txBody>
        </p:sp>
        <p:sp>
          <p:nvSpPr>
            <p:cNvPr id="6" name="TextBox 6"/>
            <p:cNvSpPr txBox="1"/>
            <p:nvPr/>
          </p:nvSpPr>
          <p:spPr>
            <a:xfrm>
              <a:off x="44972" y="1608799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自然灾害风险</a:t>
              </a:r>
            </a:p>
          </p:txBody>
        </p:sp>
        <p:sp>
          <p:nvSpPr>
            <p:cNvPr id="7" name="Freeform 7"/>
            <p:cNvSpPr/>
            <p:nvPr/>
          </p:nvSpPr>
          <p:spPr>
            <a:xfrm>
              <a:off x="4566065" y="1914535"/>
              <a:ext cx="418083" cy="363887"/>
            </a:xfrm>
            <a:custGeom>
              <a:rect l="l" t="t" r="r" b="b"/>
              <a:pathLst>
                <a:path w="304800" h="304800">
                  <a:moveTo>
                    <a:pt x="257299" y="240773"/>
                  </a:moveTo>
                  <a:lnTo>
                    <a:pt x="257299" y="258156"/>
                  </a:lnTo>
                  <a:lnTo>
                    <a:pt x="47501" y="258156"/>
                  </a:lnTo>
                  <a:lnTo>
                    <a:pt x="47501" y="240773"/>
                  </a:lnTo>
                  <a:cubicBezTo>
                    <a:pt x="47501" y="240773"/>
                    <a:pt x="43015" y="231162"/>
                    <a:pt x="67361" y="208112"/>
                  </a:cubicBezTo>
                  <a:cubicBezTo>
                    <a:pt x="91688" y="185071"/>
                    <a:pt x="88487" y="125511"/>
                    <a:pt x="88487" y="85173"/>
                  </a:cubicBezTo>
                  <a:cubicBezTo>
                    <a:pt x="88487" y="44834"/>
                    <a:pt x="145142" y="43977"/>
                    <a:pt x="145142" y="43977"/>
                  </a:cubicBezTo>
                  <a:lnTo>
                    <a:pt x="147085" y="43977"/>
                  </a:lnTo>
                  <a:cubicBezTo>
                    <a:pt x="147085" y="43996"/>
                    <a:pt x="147085" y="43701"/>
                    <a:pt x="147085" y="37424"/>
                  </a:cubicBezTo>
                  <a:cubicBezTo>
                    <a:pt x="147085" y="33395"/>
                    <a:pt x="133560" y="18802"/>
                    <a:pt x="133560" y="18802"/>
                  </a:cubicBezTo>
                  <a:lnTo>
                    <a:pt x="133360" y="9973"/>
                  </a:lnTo>
                  <a:lnTo>
                    <a:pt x="171555" y="9973"/>
                  </a:lnTo>
                  <a:lnTo>
                    <a:pt x="171298" y="19136"/>
                  </a:lnTo>
                  <a:cubicBezTo>
                    <a:pt x="171298" y="19136"/>
                    <a:pt x="156639" y="33719"/>
                    <a:pt x="156639" y="38014"/>
                  </a:cubicBezTo>
                  <a:cubicBezTo>
                    <a:pt x="156639" y="42167"/>
                    <a:pt x="156639" y="43558"/>
                    <a:pt x="156639" y="43967"/>
                  </a:cubicBezTo>
                  <a:lnTo>
                    <a:pt x="159658" y="43967"/>
                  </a:lnTo>
                  <a:cubicBezTo>
                    <a:pt x="159658" y="43967"/>
                    <a:pt x="216313" y="44825"/>
                    <a:pt x="216313" y="85163"/>
                  </a:cubicBezTo>
                  <a:cubicBezTo>
                    <a:pt x="216313" y="125501"/>
                    <a:pt x="213112" y="185071"/>
                    <a:pt x="237449" y="208121"/>
                  </a:cubicBezTo>
                  <a:cubicBezTo>
                    <a:pt x="261785" y="231172"/>
                    <a:pt x="257299" y="240773"/>
                    <a:pt x="257299" y="240773"/>
                  </a:cubicBezTo>
                  <a:close/>
                  <a:moveTo>
                    <a:pt x="176327" y="267367"/>
                  </a:moveTo>
                  <a:cubicBezTo>
                    <a:pt x="176327" y="280559"/>
                    <a:pt x="165640" y="294827"/>
                    <a:pt x="152457" y="294827"/>
                  </a:cubicBezTo>
                  <a:cubicBezTo>
                    <a:pt x="139275" y="294827"/>
                    <a:pt x="128588" y="280559"/>
                    <a:pt x="128588" y="267367"/>
                  </a:cubicBezTo>
                  <a:cubicBezTo>
                    <a:pt x="128588" y="267662"/>
                    <a:pt x="176327" y="267062"/>
                    <a:pt x="176327" y="267367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8" name="Group 8"/>
          <p:cNvGrpSpPr/>
          <p:nvPr/>
        </p:nvGrpSpPr>
        <p:grpSpPr>
          <a:xfrm>
            <a:off x="7180959" y="1608799"/>
            <a:ext cx="4946836" cy="1224567"/>
            <a:chOff x="7180959" y="1608799"/>
            <a:chExt cx="4946836" cy="1224567"/>
          </a:xfrm>
        </p:grpSpPr>
        <p:sp>
          <p:nvSpPr>
            <p:cNvPr id="9" name="AutoShape 9"/>
            <p:cNvSpPr/>
            <p:nvPr/>
          </p:nvSpPr>
          <p:spPr>
            <a:xfrm>
              <a:off x="7180959" y="1688047"/>
              <a:ext cx="682752" cy="682752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TextBox 10"/>
            <p:cNvSpPr txBox="1"/>
            <p:nvPr/>
          </p:nvSpPr>
          <p:spPr>
            <a:xfrm>
              <a:off x="8027972" y="2131183"/>
              <a:ext cx="3905833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如政策变动、战争、政治动荡等因素对供应链造成的影响。</a:t>
              </a:r>
            </a:p>
          </p:txBody>
        </p:sp>
        <p:sp>
          <p:nvSpPr>
            <p:cNvPr id="11" name="TextBox 11"/>
            <p:cNvSpPr txBox="1"/>
            <p:nvPr/>
          </p:nvSpPr>
          <p:spPr>
            <a:xfrm>
              <a:off x="7606701" y="1608799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政治风险</a:t>
              </a:r>
            </a:p>
          </p:txBody>
        </p:sp>
        <p:sp>
          <p:nvSpPr>
            <p:cNvPr id="12" name="Freeform 12"/>
            <p:cNvSpPr/>
            <p:nvPr/>
          </p:nvSpPr>
          <p:spPr>
            <a:xfrm>
              <a:off x="7356302" y="1863389"/>
              <a:ext cx="332068" cy="332068"/>
            </a:xfrm>
            <a:custGeom>
              <a:rect l="l" t="t" r="r" b="b"/>
              <a:pathLst>
                <a:path w="304800" h="304800">
                  <a:moveTo>
                    <a:pt x="304800" y="171155"/>
                  </a:moveTo>
                  <a:lnTo>
                    <a:pt x="304800" y="133055"/>
                  </a:lnTo>
                  <a:lnTo>
                    <a:pt x="259261" y="114081"/>
                  </a:lnTo>
                  <a:cubicBezTo>
                    <a:pt x="257994" y="110509"/>
                    <a:pt x="256661" y="107051"/>
                    <a:pt x="255022" y="103661"/>
                  </a:cubicBezTo>
                  <a:lnTo>
                    <a:pt x="273406" y="57893"/>
                  </a:lnTo>
                  <a:lnTo>
                    <a:pt x="246459" y="30956"/>
                  </a:lnTo>
                  <a:lnTo>
                    <a:pt x="201101" y="49635"/>
                  </a:lnTo>
                  <a:cubicBezTo>
                    <a:pt x="197644" y="47958"/>
                    <a:pt x="194110" y="46549"/>
                    <a:pt x="190462" y="45244"/>
                  </a:cubicBezTo>
                  <a:lnTo>
                    <a:pt x="171155" y="0"/>
                  </a:lnTo>
                  <a:lnTo>
                    <a:pt x="133055" y="0"/>
                  </a:lnTo>
                  <a:lnTo>
                    <a:pt x="114224" y="45091"/>
                  </a:lnTo>
                  <a:cubicBezTo>
                    <a:pt x="110433" y="46434"/>
                    <a:pt x="106785" y="47844"/>
                    <a:pt x="103175" y="49559"/>
                  </a:cubicBezTo>
                  <a:lnTo>
                    <a:pt x="57893" y="31366"/>
                  </a:lnTo>
                  <a:lnTo>
                    <a:pt x="30956" y="58303"/>
                  </a:lnTo>
                  <a:lnTo>
                    <a:pt x="49416" y="103175"/>
                  </a:lnTo>
                  <a:cubicBezTo>
                    <a:pt x="47625" y="106861"/>
                    <a:pt x="46177" y="110614"/>
                    <a:pt x="44796" y="114491"/>
                  </a:cubicBezTo>
                  <a:lnTo>
                    <a:pt x="0" y="133645"/>
                  </a:lnTo>
                  <a:lnTo>
                    <a:pt x="0" y="171745"/>
                  </a:lnTo>
                  <a:lnTo>
                    <a:pt x="44834" y="190424"/>
                  </a:lnTo>
                  <a:cubicBezTo>
                    <a:pt x="46215" y="194291"/>
                    <a:pt x="47701" y="198053"/>
                    <a:pt x="49482" y="201740"/>
                  </a:cubicBezTo>
                  <a:lnTo>
                    <a:pt x="31366" y="246907"/>
                  </a:lnTo>
                  <a:lnTo>
                    <a:pt x="58303" y="273844"/>
                  </a:lnTo>
                  <a:lnTo>
                    <a:pt x="103289" y="255318"/>
                  </a:lnTo>
                  <a:cubicBezTo>
                    <a:pt x="106899" y="257032"/>
                    <a:pt x="110585" y="258404"/>
                    <a:pt x="114376" y="259709"/>
                  </a:cubicBezTo>
                  <a:lnTo>
                    <a:pt x="133645" y="304800"/>
                  </a:lnTo>
                  <a:lnTo>
                    <a:pt x="171745" y="304800"/>
                  </a:lnTo>
                  <a:lnTo>
                    <a:pt x="190605" y="259480"/>
                  </a:lnTo>
                  <a:cubicBezTo>
                    <a:pt x="194215" y="258137"/>
                    <a:pt x="197787" y="256727"/>
                    <a:pt x="201206" y="255089"/>
                  </a:cubicBezTo>
                  <a:lnTo>
                    <a:pt x="246898" y="273396"/>
                  </a:lnTo>
                  <a:lnTo>
                    <a:pt x="273834" y="246459"/>
                  </a:lnTo>
                  <a:lnTo>
                    <a:pt x="255079" y="200997"/>
                  </a:lnTo>
                  <a:cubicBezTo>
                    <a:pt x="256680" y="197577"/>
                    <a:pt x="257985" y="194110"/>
                    <a:pt x="259251" y="190576"/>
                  </a:cubicBezTo>
                  <a:lnTo>
                    <a:pt x="304800" y="171155"/>
                  </a:lnTo>
                  <a:close/>
                  <a:moveTo>
                    <a:pt x="152105" y="209550"/>
                  </a:moveTo>
                  <a:cubicBezTo>
                    <a:pt x="120558" y="209550"/>
                    <a:pt x="94955" y="183947"/>
                    <a:pt x="94955" y="152400"/>
                  </a:cubicBezTo>
                  <a:cubicBezTo>
                    <a:pt x="94955" y="120853"/>
                    <a:pt x="120558" y="95250"/>
                    <a:pt x="152105" y="95250"/>
                  </a:cubicBezTo>
                  <a:cubicBezTo>
                    <a:pt x="183652" y="95250"/>
                    <a:pt x="209255" y="120853"/>
                    <a:pt x="209255" y="152400"/>
                  </a:cubicBezTo>
                  <a:cubicBezTo>
                    <a:pt x="209255" y="183947"/>
                    <a:pt x="183652" y="209550"/>
                    <a:pt x="152105" y="209550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3" name="Group 13"/>
          <p:cNvGrpSpPr/>
          <p:nvPr/>
        </p:nvGrpSpPr>
        <p:grpSpPr>
          <a:xfrm>
            <a:off x="24384" y="4380910"/>
            <a:ext cx="5067193" cy="1224566"/>
            <a:chOff x="24384" y="4380910"/>
            <a:chExt cx="5067193" cy="1224566"/>
          </a:xfrm>
        </p:grpSpPr>
        <p:sp>
          <p:nvSpPr>
            <p:cNvPr id="14" name="AutoShape 14"/>
            <p:cNvSpPr/>
            <p:nvPr/>
          </p:nvSpPr>
          <p:spPr>
            <a:xfrm>
              <a:off x="4408825" y="4436917"/>
              <a:ext cx="682752" cy="682752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TextBox 15"/>
            <p:cNvSpPr txBox="1"/>
            <p:nvPr/>
          </p:nvSpPr>
          <p:spPr>
            <a:xfrm>
              <a:off x="196211" y="4903293"/>
              <a:ext cx="3905833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r"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如汇率波动、通货膨胀、市场需求变化等因素对供应链的影响。</a:t>
              </a:r>
            </a:p>
          </p:txBody>
        </p:sp>
        <p:sp>
          <p:nvSpPr>
            <p:cNvPr id="16" name="TextBox 16"/>
            <p:cNvSpPr txBox="1"/>
            <p:nvPr/>
          </p:nvSpPr>
          <p:spPr>
            <a:xfrm>
              <a:off x="24384" y="4380910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经济风险</a:t>
              </a:r>
            </a:p>
          </p:txBody>
        </p:sp>
        <p:sp>
          <p:nvSpPr>
            <p:cNvPr id="17" name="Freeform 17"/>
            <p:cNvSpPr/>
            <p:nvPr/>
          </p:nvSpPr>
          <p:spPr>
            <a:xfrm>
              <a:off x="4584167" y="4590972"/>
              <a:ext cx="332068" cy="374641"/>
            </a:xfrm>
            <a:custGeom>
              <a:rect l="l" t="t" r="r" b="b"/>
              <a:pathLst>
                <a:path w="304800" h="304800">
                  <a:moveTo>
                    <a:pt x="0" y="209550"/>
                  </a:moveTo>
                  <a:lnTo>
                    <a:pt x="152410" y="247650"/>
                  </a:lnTo>
                  <a:lnTo>
                    <a:pt x="304800" y="209550"/>
                  </a:lnTo>
                  <a:lnTo>
                    <a:pt x="304800" y="247650"/>
                  </a:lnTo>
                  <a:lnTo>
                    <a:pt x="152410" y="285750"/>
                  </a:lnTo>
                  <a:lnTo>
                    <a:pt x="0" y="247650"/>
                  </a:lnTo>
                  <a:close/>
                  <a:moveTo>
                    <a:pt x="0" y="133350"/>
                  </a:moveTo>
                  <a:lnTo>
                    <a:pt x="152410" y="171450"/>
                  </a:lnTo>
                  <a:lnTo>
                    <a:pt x="304800" y="133350"/>
                  </a:lnTo>
                  <a:lnTo>
                    <a:pt x="304800" y="171450"/>
                  </a:lnTo>
                  <a:lnTo>
                    <a:pt x="152410" y="209550"/>
                  </a:lnTo>
                  <a:lnTo>
                    <a:pt x="0" y="171450"/>
                  </a:lnTo>
                  <a:close/>
                  <a:moveTo>
                    <a:pt x="0" y="57150"/>
                  </a:moveTo>
                  <a:lnTo>
                    <a:pt x="152410" y="19050"/>
                  </a:lnTo>
                  <a:lnTo>
                    <a:pt x="304800" y="57150"/>
                  </a:lnTo>
                  <a:lnTo>
                    <a:pt x="304800" y="95250"/>
                  </a:lnTo>
                  <a:lnTo>
                    <a:pt x="152410" y="133350"/>
                  </a:lnTo>
                  <a:lnTo>
                    <a:pt x="0" y="95250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8" name="Group 18"/>
          <p:cNvGrpSpPr/>
          <p:nvPr/>
        </p:nvGrpSpPr>
        <p:grpSpPr>
          <a:xfrm>
            <a:off x="7180959" y="4380910"/>
            <a:ext cx="4946836" cy="1224566"/>
            <a:chOff x="7180959" y="4380910"/>
            <a:chExt cx="4946836" cy="1224566"/>
          </a:xfrm>
        </p:grpSpPr>
        <p:sp>
          <p:nvSpPr>
            <p:cNvPr id="19" name="AutoShape 19"/>
            <p:cNvSpPr/>
            <p:nvPr/>
          </p:nvSpPr>
          <p:spPr>
            <a:xfrm>
              <a:off x="7180959" y="4436917"/>
              <a:ext cx="682752" cy="682752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TextBox 20"/>
            <p:cNvSpPr txBox="1"/>
            <p:nvPr/>
          </p:nvSpPr>
          <p:spPr>
            <a:xfrm>
              <a:off x="8027972" y="4903293"/>
              <a:ext cx="3905833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如技术更新迭代、信息安全等因素对供应链的影响。</a:t>
              </a:r>
            </a:p>
          </p:txBody>
        </p:sp>
        <p:sp>
          <p:nvSpPr>
            <p:cNvPr id="21" name="TextBox 21"/>
            <p:cNvSpPr txBox="1"/>
            <p:nvPr/>
          </p:nvSpPr>
          <p:spPr>
            <a:xfrm>
              <a:off x="7606701" y="4380910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技术风险</a:t>
              </a:r>
            </a:p>
          </p:txBody>
        </p:sp>
        <p:sp>
          <p:nvSpPr>
            <p:cNvPr id="22" name="Freeform 22"/>
            <p:cNvSpPr/>
            <p:nvPr/>
          </p:nvSpPr>
          <p:spPr>
            <a:xfrm>
              <a:off x="7339272" y="4595230"/>
              <a:ext cx="366126" cy="366126"/>
            </a:xfrm>
            <a:custGeom>
              <a:rect l="l" t="t" r="r" b="b"/>
              <a:pathLst>
                <a:path w="304800" h="304800">
                  <a:moveTo>
                    <a:pt x="152800" y="79486"/>
                  </a:moveTo>
                  <a:cubicBezTo>
                    <a:pt x="152800" y="79486"/>
                    <a:pt x="133750" y="38891"/>
                    <a:pt x="90888" y="38891"/>
                  </a:cubicBezTo>
                  <a:cubicBezTo>
                    <a:pt x="44053" y="38891"/>
                    <a:pt x="19450" y="78581"/>
                    <a:pt x="19450" y="118262"/>
                  </a:cubicBezTo>
                  <a:cubicBezTo>
                    <a:pt x="19450" y="184147"/>
                    <a:pt x="152800" y="265900"/>
                    <a:pt x="152800" y="265900"/>
                  </a:cubicBezTo>
                  <a:cubicBezTo>
                    <a:pt x="152800" y="265900"/>
                    <a:pt x="285350" y="184937"/>
                    <a:pt x="285350" y="118262"/>
                  </a:cubicBezTo>
                  <a:cubicBezTo>
                    <a:pt x="285350" y="77781"/>
                    <a:pt x="259956" y="38891"/>
                    <a:pt x="214713" y="38891"/>
                  </a:cubicBezTo>
                  <a:cubicBezTo>
                    <a:pt x="169469" y="38891"/>
                    <a:pt x="152800" y="79486"/>
                    <a:pt x="152800" y="79486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3" name="Group 2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4" name="AutoShape 2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TextBox 4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供应链风险分类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218874" y="1454724"/>
            <a:ext cx="4632960" cy="2072640"/>
          </a:xfrm>
          <a:prstGeom prst="rect">
            <a:avLst/>
          </a:prstGeom>
          <a:solidFill>
            <a:schemeClr val="lt1">
              <a:alpha val="60000"/>
            </a:schemeClr>
          </a:solidFill>
          <a:ln w="6286">
            <a:solidFill>
              <a:schemeClr val="dk2">
                <a:alpha val="60000"/>
              </a:schemeClr>
            </a:solidFill>
            <a:prstDash val="solid"/>
          </a:ln>
        </p:spPr>
        <p:style>
          <a:lnRef idx="0">
            <a:schemeClr val="dk2"/>
          </a:lnRef>
          <a:fillRef idx="1">
            <a:schemeClr val="dk2"/>
          </a:fillRef>
          <a:effectRef idx="0">
            <a:schemeClr val="dk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1267642" y="1942922"/>
            <a:ext cx="4521094" cy="55587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风险矩阵法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575272" y="2413457"/>
            <a:ext cx="390583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将风险发生的可能性和影响程度分别划分为不同等级，构建风险矩阵进行评估。</a:t>
            </a:r>
          </a:p>
        </p:txBody>
      </p:sp>
      <p:sp>
        <p:nvSpPr>
          <p:cNvPr id="5" name="AutoShape 5"/>
          <p:cNvSpPr/>
          <p:nvPr/>
        </p:nvSpPr>
        <p:spPr>
          <a:xfrm rot="2700000">
            <a:off x="3139895" y="1059265"/>
            <a:ext cx="790918" cy="790918"/>
          </a:xfrm>
          <a:prstGeom prst="roundRect">
            <a:avLst>
              <a:gd name="adj" fmla="val 16667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3264136" y="1220082"/>
            <a:ext cx="542436" cy="530244"/>
          </a:xfrm>
          <a:custGeom>
            <a:rect l="l" t="t" r="r" b="b"/>
            <a:pathLst>
              <a:path w="304800" h="304800">
                <a:moveTo>
                  <a:pt x="20031" y="114795"/>
                </a:moveTo>
                <a:lnTo>
                  <a:pt x="147647" y="273187"/>
                </a:lnTo>
                <a:lnTo>
                  <a:pt x="96469" y="114795"/>
                </a:lnTo>
                <a:lnTo>
                  <a:pt x="20031" y="114795"/>
                </a:lnTo>
                <a:close/>
                <a:moveTo>
                  <a:pt x="110338" y="114795"/>
                </a:moveTo>
                <a:lnTo>
                  <a:pt x="155534" y="273510"/>
                </a:lnTo>
                <a:lnTo>
                  <a:pt x="194424" y="114795"/>
                </a:lnTo>
                <a:lnTo>
                  <a:pt x="110338" y="114795"/>
                </a:lnTo>
                <a:close/>
                <a:moveTo>
                  <a:pt x="162411" y="273187"/>
                </a:moveTo>
                <a:lnTo>
                  <a:pt x="285264" y="114795"/>
                </a:lnTo>
                <a:lnTo>
                  <a:pt x="209417" y="114795"/>
                </a:lnTo>
                <a:lnTo>
                  <a:pt x="162411" y="273187"/>
                </a:lnTo>
                <a:close/>
                <a:moveTo>
                  <a:pt x="285550" y="104432"/>
                </a:moveTo>
                <a:lnTo>
                  <a:pt x="248717" y="41453"/>
                </a:lnTo>
                <a:lnTo>
                  <a:pt x="211865" y="104432"/>
                </a:lnTo>
                <a:lnTo>
                  <a:pt x="285550" y="104432"/>
                </a:lnTo>
                <a:close/>
                <a:moveTo>
                  <a:pt x="237134" y="37843"/>
                </a:moveTo>
                <a:lnTo>
                  <a:pt x="163449" y="37843"/>
                </a:lnTo>
                <a:lnTo>
                  <a:pt x="200282" y="102984"/>
                </a:lnTo>
                <a:lnTo>
                  <a:pt x="237134" y="37843"/>
                </a:lnTo>
                <a:close/>
                <a:moveTo>
                  <a:pt x="188957" y="104432"/>
                </a:moveTo>
                <a:lnTo>
                  <a:pt x="152124" y="41453"/>
                </a:lnTo>
                <a:lnTo>
                  <a:pt x="115281" y="104432"/>
                </a:lnTo>
                <a:lnTo>
                  <a:pt x="188957" y="104432"/>
                </a:lnTo>
                <a:close/>
                <a:moveTo>
                  <a:pt x="141341" y="37843"/>
                </a:moveTo>
                <a:lnTo>
                  <a:pt x="67666" y="37843"/>
                </a:lnTo>
                <a:lnTo>
                  <a:pt x="104508" y="102984"/>
                </a:lnTo>
                <a:lnTo>
                  <a:pt x="141341" y="37843"/>
                </a:lnTo>
                <a:close/>
                <a:moveTo>
                  <a:pt x="56093" y="41453"/>
                </a:moveTo>
                <a:lnTo>
                  <a:pt x="19260" y="104432"/>
                </a:lnTo>
                <a:lnTo>
                  <a:pt x="92935" y="104432"/>
                </a:lnTo>
                <a:lnTo>
                  <a:pt x="56093" y="41453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7" name="Connector 7"/>
          <p:cNvCxnSpPr/>
          <p:nvPr/>
        </p:nvCxnSpPr>
        <p:spPr>
          <a:xfrm flipH="1" flipV="1">
            <a:off x="6220648" y="2346968"/>
            <a:ext cx="0" cy="3305393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triangle"/>
            <a:tailEnd type="triangl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8" name="Connector 8"/>
          <p:cNvCxnSpPr/>
          <p:nvPr/>
        </p:nvCxnSpPr>
        <p:spPr>
          <a:xfrm>
            <a:off x="4684480" y="3999665"/>
            <a:ext cx="3072335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triangle"/>
            <a:tailEnd type="triangl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9" name="AutoShape 9"/>
          <p:cNvSpPr/>
          <p:nvPr/>
        </p:nvSpPr>
        <p:spPr>
          <a:xfrm>
            <a:off x="6589461" y="1454724"/>
            <a:ext cx="4632960" cy="2072640"/>
          </a:xfrm>
          <a:prstGeom prst="rect">
            <a:avLst/>
          </a:prstGeom>
          <a:solidFill>
            <a:schemeClr val="lt1">
              <a:alpha val="60000"/>
            </a:schemeClr>
          </a:solidFill>
          <a:ln w="6286">
            <a:solidFill>
              <a:schemeClr val="dk2">
                <a:alpha val="60000"/>
              </a:schemeClr>
            </a:solidFill>
            <a:prstDash val="solid"/>
          </a:ln>
        </p:spPr>
        <p:style>
          <a:lnRef idx="0">
            <a:schemeClr val="dk2"/>
          </a:lnRef>
          <a:fillRef idx="1">
            <a:schemeClr val="dk2"/>
          </a:fillRef>
          <a:effectRef idx="0">
            <a:schemeClr val="dk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0" name="TextBox 10"/>
          <p:cNvSpPr txBox="1"/>
          <p:nvPr/>
        </p:nvSpPr>
        <p:spPr>
          <a:xfrm>
            <a:off x="6638230" y="1942922"/>
            <a:ext cx="4521094" cy="55587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蒙特卡罗模拟法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945860" y="2413457"/>
            <a:ext cx="390583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通过计算机模拟技术，模拟供应链运行过程，评估潜在风险。</a:t>
            </a:r>
          </a:p>
        </p:txBody>
      </p:sp>
      <p:sp>
        <p:nvSpPr>
          <p:cNvPr id="12" name="AutoShape 12"/>
          <p:cNvSpPr/>
          <p:nvPr/>
        </p:nvSpPr>
        <p:spPr>
          <a:xfrm rot="2700000">
            <a:off x="8510482" y="1059265"/>
            <a:ext cx="790918" cy="790918"/>
          </a:xfrm>
          <a:prstGeom prst="roundRect">
            <a:avLst>
              <a:gd name="adj" fmla="val 16667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218874" y="4270883"/>
            <a:ext cx="4632960" cy="2072640"/>
          </a:xfrm>
          <a:prstGeom prst="rect">
            <a:avLst/>
          </a:prstGeom>
          <a:solidFill>
            <a:schemeClr val="lt1">
              <a:alpha val="60000"/>
            </a:schemeClr>
          </a:solidFill>
          <a:ln w="6286">
            <a:solidFill>
              <a:schemeClr val="dk2">
                <a:alpha val="60000"/>
              </a:schemeClr>
            </a:solidFill>
            <a:prstDash val="solid"/>
          </a:ln>
        </p:spPr>
        <p:style>
          <a:lnRef idx="0">
            <a:schemeClr val="dk2"/>
          </a:lnRef>
          <a:fillRef idx="1">
            <a:schemeClr val="dk2"/>
          </a:fillRef>
          <a:effectRef idx="0">
            <a:schemeClr val="dk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4" name="TextBox 14"/>
          <p:cNvSpPr txBox="1"/>
          <p:nvPr/>
        </p:nvSpPr>
        <p:spPr>
          <a:xfrm>
            <a:off x="1267642" y="4759081"/>
            <a:ext cx="4521094" cy="55587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故障树分析法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1575272" y="5229616"/>
            <a:ext cx="390583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通过对供应链中各个环节的故障进行分析，找出可能导致供应链中断的关键因素。</a:t>
            </a:r>
          </a:p>
        </p:txBody>
      </p:sp>
      <p:sp>
        <p:nvSpPr>
          <p:cNvPr id="16" name="AutoShape 16"/>
          <p:cNvSpPr/>
          <p:nvPr/>
        </p:nvSpPr>
        <p:spPr>
          <a:xfrm rot="2700000">
            <a:off x="3139895" y="3875423"/>
            <a:ext cx="790918" cy="790918"/>
          </a:xfrm>
          <a:prstGeom prst="roundRect">
            <a:avLst>
              <a:gd name="adj" fmla="val 16667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6589461" y="4270883"/>
            <a:ext cx="4632960" cy="2072640"/>
          </a:xfrm>
          <a:prstGeom prst="rect">
            <a:avLst/>
          </a:prstGeom>
          <a:solidFill>
            <a:schemeClr val="lt1">
              <a:alpha val="60000"/>
            </a:schemeClr>
          </a:solidFill>
          <a:ln w="6286">
            <a:solidFill>
              <a:schemeClr val="dk2">
                <a:alpha val="60000"/>
              </a:schemeClr>
            </a:solidFill>
            <a:prstDash val="solid"/>
          </a:ln>
        </p:spPr>
        <p:style>
          <a:lnRef idx="0">
            <a:schemeClr val="dk2"/>
          </a:lnRef>
          <a:fillRef idx="1">
            <a:schemeClr val="dk2"/>
          </a:fillRef>
          <a:effectRef idx="0">
            <a:schemeClr val="dk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8" name="TextBox 18"/>
          <p:cNvSpPr txBox="1"/>
          <p:nvPr/>
        </p:nvSpPr>
        <p:spPr>
          <a:xfrm>
            <a:off x="6638230" y="4759081"/>
            <a:ext cx="4521094" cy="55587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模糊综合评价法</a:t>
            </a:r>
          </a:p>
        </p:txBody>
      </p:sp>
      <p:sp>
        <p:nvSpPr>
          <p:cNvPr id="19" name="TextBox 19"/>
          <p:cNvSpPr txBox="1"/>
          <p:nvPr/>
        </p:nvSpPr>
        <p:spPr>
          <a:xfrm>
            <a:off x="6945860" y="5229616"/>
            <a:ext cx="390583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运用模糊数学理论，对供应链中的多个风险因素进行综合评价。</a:t>
            </a:r>
          </a:p>
        </p:txBody>
      </p:sp>
      <p:sp>
        <p:nvSpPr>
          <p:cNvPr id="20" name="AutoShape 20"/>
          <p:cNvSpPr/>
          <p:nvPr/>
        </p:nvSpPr>
        <p:spPr>
          <a:xfrm rot="2700000">
            <a:off x="8510482" y="3875423"/>
            <a:ext cx="790918" cy="790918"/>
          </a:xfrm>
          <a:prstGeom prst="roundRect">
            <a:avLst>
              <a:gd name="adj" fmla="val 16667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Freeform 21"/>
          <p:cNvSpPr/>
          <p:nvPr/>
        </p:nvSpPr>
        <p:spPr>
          <a:xfrm>
            <a:off x="8672065" y="1195698"/>
            <a:ext cx="492903" cy="492903"/>
          </a:xfrm>
          <a:custGeom>
            <a:rect l="l" t="t" r="r" b="b"/>
            <a:pathLst>
              <a:path w="304800" h="304800">
                <a:moveTo>
                  <a:pt x="264633" y="75590"/>
                </a:moveTo>
                <a:cubicBezTo>
                  <a:pt x="273768" y="97622"/>
                  <a:pt x="269415" y="123920"/>
                  <a:pt x="251498" y="141837"/>
                </a:cubicBezTo>
                <a:cubicBezTo>
                  <a:pt x="231772" y="161563"/>
                  <a:pt x="201959" y="164649"/>
                  <a:pt x="178784" y="151571"/>
                </a:cubicBezTo>
                <a:lnTo>
                  <a:pt x="162030" y="169869"/>
                </a:lnTo>
                <a:lnTo>
                  <a:pt x="173984" y="181870"/>
                </a:lnTo>
                <a:lnTo>
                  <a:pt x="181127" y="174727"/>
                </a:lnTo>
                <a:cubicBezTo>
                  <a:pt x="184775" y="171069"/>
                  <a:pt x="190700" y="171069"/>
                  <a:pt x="194348" y="174727"/>
                </a:cubicBezTo>
                <a:lnTo>
                  <a:pt x="252279" y="233248"/>
                </a:lnTo>
                <a:cubicBezTo>
                  <a:pt x="255937" y="236896"/>
                  <a:pt x="255937" y="242821"/>
                  <a:pt x="252279" y="246469"/>
                </a:cubicBezTo>
                <a:lnTo>
                  <a:pt x="225838" y="272910"/>
                </a:lnTo>
                <a:cubicBezTo>
                  <a:pt x="222190" y="276568"/>
                  <a:pt x="216265" y="276568"/>
                  <a:pt x="212617" y="272910"/>
                </a:cubicBezTo>
                <a:lnTo>
                  <a:pt x="154686" y="214389"/>
                </a:lnTo>
                <a:cubicBezTo>
                  <a:pt x="151028" y="210741"/>
                  <a:pt x="151028" y="204816"/>
                  <a:pt x="154686" y="201168"/>
                </a:cubicBezTo>
                <a:lnTo>
                  <a:pt x="161211" y="194643"/>
                </a:lnTo>
                <a:lnTo>
                  <a:pt x="149819" y="183223"/>
                </a:lnTo>
                <a:lnTo>
                  <a:pt x="69704" y="270748"/>
                </a:lnTo>
                <a:cubicBezTo>
                  <a:pt x="62398" y="278054"/>
                  <a:pt x="50559" y="278054"/>
                  <a:pt x="43263" y="270748"/>
                </a:cubicBezTo>
                <a:lnTo>
                  <a:pt x="36652" y="264138"/>
                </a:lnTo>
                <a:cubicBezTo>
                  <a:pt x="29347" y="256832"/>
                  <a:pt x="29347" y="244993"/>
                  <a:pt x="36652" y="237696"/>
                </a:cubicBezTo>
                <a:lnTo>
                  <a:pt x="127921" y="161258"/>
                </a:lnTo>
                <a:lnTo>
                  <a:pt x="67304" y="100479"/>
                </a:lnTo>
                <a:lnTo>
                  <a:pt x="48158" y="100470"/>
                </a:lnTo>
                <a:lnTo>
                  <a:pt x="26003" y="64846"/>
                </a:lnTo>
                <a:lnTo>
                  <a:pt x="43834" y="46987"/>
                </a:lnTo>
                <a:lnTo>
                  <a:pt x="80267" y="69285"/>
                </a:lnTo>
                <a:lnTo>
                  <a:pt x="80505" y="88030"/>
                </a:lnTo>
                <a:lnTo>
                  <a:pt x="141827" y="149590"/>
                </a:lnTo>
                <a:lnTo>
                  <a:pt x="159668" y="134655"/>
                </a:lnTo>
                <a:cubicBezTo>
                  <a:pt x="142227" y="110881"/>
                  <a:pt x="144047" y="77391"/>
                  <a:pt x="165535" y="55902"/>
                </a:cubicBezTo>
                <a:cubicBezTo>
                  <a:pt x="183366" y="38071"/>
                  <a:pt x="209521" y="33642"/>
                  <a:pt x="231496" y="42605"/>
                </a:cubicBezTo>
                <a:lnTo>
                  <a:pt x="192215" y="81344"/>
                </a:lnTo>
                <a:lnTo>
                  <a:pt x="225276" y="114405"/>
                </a:lnTo>
                <a:lnTo>
                  <a:pt x="264633" y="75590"/>
                </a:lnTo>
                <a:close/>
                <a:moveTo>
                  <a:pt x="58579" y="247021"/>
                </a:moveTo>
                <a:cubicBezTo>
                  <a:pt x="54931" y="243373"/>
                  <a:pt x="49016" y="243373"/>
                  <a:pt x="45358" y="247021"/>
                </a:cubicBezTo>
                <a:cubicBezTo>
                  <a:pt x="41700" y="250679"/>
                  <a:pt x="41700" y="256594"/>
                  <a:pt x="45358" y="260252"/>
                </a:cubicBezTo>
                <a:cubicBezTo>
                  <a:pt x="49016" y="263900"/>
                  <a:pt x="54931" y="263900"/>
                  <a:pt x="58579" y="260252"/>
                </a:cubicBezTo>
                <a:cubicBezTo>
                  <a:pt x="62236" y="256584"/>
                  <a:pt x="62236" y="250669"/>
                  <a:pt x="58579" y="247021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Freeform 22"/>
          <p:cNvSpPr/>
          <p:nvPr/>
        </p:nvSpPr>
        <p:spPr>
          <a:xfrm>
            <a:off x="3297145" y="4016916"/>
            <a:ext cx="476417" cy="476417"/>
          </a:xfrm>
          <a:custGeom>
            <a:rect l="l" t="t" r="r" b="b"/>
            <a:pathLst>
              <a:path w="304800" h="304800">
                <a:moveTo>
                  <a:pt x="213360" y="76200"/>
                </a:moveTo>
                <a:lnTo>
                  <a:pt x="243840" y="76200"/>
                </a:lnTo>
                <a:lnTo>
                  <a:pt x="243840" y="289560"/>
                </a:lnTo>
                <a:lnTo>
                  <a:pt x="60960" y="289560"/>
                </a:lnTo>
                <a:lnTo>
                  <a:pt x="60960" y="76200"/>
                </a:lnTo>
                <a:lnTo>
                  <a:pt x="91440" y="76200"/>
                </a:lnTo>
                <a:lnTo>
                  <a:pt x="91440" y="60960"/>
                </a:lnTo>
                <a:cubicBezTo>
                  <a:pt x="91440" y="44129"/>
                  <a:pt x="105089" y="30480"/>
                  <a:pt x="121920" y="30480"/>
                </a:cubicBezTo>
                <a:lnTo>
                  <a:pt x="121920" y="30480"/>
                </a:lnTo>
                <a:lnTo>
                  <a:pt x="182880" y="30480"/>
                </a:lnTo>
                <a:cubicBezTo>
                  <a:pt x="199711" y="30480"/>
                  <a:pt x="213360" y="44129"/>
                  <a:pt x="213360" y="60960"/>
                </a:cubicBezTo>
                <a:lnTo>
                  <a:pt x="213360" y="60960"/>
                </a:lnTo>
                <a:lnTo>
                  <a:pt x="213360" y="76200"/>
                </a:lnTo>
                <a:close/>
                <a:moveTo>
                  <a:pt x="259080" y="76200"/>
                </a:moveTo>
                <a:lnTo>
                  <a:pt x="274320" y="76200"/>
                </a:lnTo>
                <a:cubicBezTo>
                  <a:pt x="291151" y="76200"/>
                  <a:pt x="304800" y="89849"/>
                  <a:pt x="304800" y="106680"/>
                </a:cubicBezTo>
                <a:lnTo>
                  <a:pt x="304800" y="106680"/>
                </a:lnTo>
                <a:lnTo>
                  <a:pt x="304800" y="259080"/>
                </a:lnTo>
                <a:cubicBezTo>
                  <a:pt x="304800" y="275911"/>
                  <a:pt x="291151" y="289560"/>
                  <a:pt x="274320" y="289560"/>
                </a:cubicBezTo>
                <a:lnTo>
                  <a:pt x="274320" y="289560"/>
                </a:lnTo>
                <a:lnTo>
                  <a:pt x="259080" y="289560"/>
                </a:lnTo>
                <a:lnTo>
                  <a:pt x="259080" y="76200"/>
                </a:lnTo>
                <a:close/>
                <a:moveTo>
                  <a:pt x="45720" y="76200"/>
                </a:moveTo>
                <a:lnTo>
                  <a:pt x="45720" y="289560"/>
                </a:lnTo>
                <a:lnTo>
                  <a:pt x="30480" y="289560"/>
                </a:lnTo>
                <a:cubicBezTo>
                  <a:pt x="13649" y="289560"/>
                  <a:pt x="0" y="275911"/>
                  <a:pt x="0" y="259080"/>
                </a:cubicBezTo>
                <a:lnTo>
                  <a:pt x="0" y="259080"/>
                </a:lnTo>
                <a:lnTo>
                  <a:pt x="0" y="106680"/>
                </a:lnTo>
                <a:cubicBezTo>
                  <a:pt x="0" y="89916"/>
                  <a:pt x="13716" y="76200"/>
                  <a:pt x="30480" y="76200"/>
                </a:cubicBezTo>
                <a:lnTo>
                  <a:pt x="45720" y="76200"/>
                </a:lnTo>
                <a:close/>
                <a:moveTo>
                  <a:pt x="121920" y="60960"/>
                </a:moveTo>
                <a:lnTo>
                  <a:pt x="121920" y="76200"/>
                </a:lnTo>
                <a:lnTo>
                  <a:pt x="182880" y="76200"/>
                </a:lnTo>
                <a:lnTo>
                  <a:pt x="182880" y="60960"/>
                </a:lnTo>
                <a:lnTo>
                  <a:pt x="121920" y="6096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Freeform 23"/>
          <p:cNvSpPr/>
          <p:nvPr/>
        </p:nvSpPr>
        <p:spPr>
          <a:xfrm>
            <a:off x="8651974" y="4016916"/>
            <a:ext cx="507934" cy="507934"/>
          </a:xfrm>
          <a:custGeom>
            <a:rect l="l" t="t" r="r" b="b"/>
            <a:pathLst>
              <a:path w="304800" h="304800">
                <a:moveTo>
                  <a:pt x="261518" y="97841"/>
                </a:moveTo>
                <a:cubicBezTo>
                  <a:pt x="249460" y="74143"/>
                  <a:pt x="230657" y="55340"/>
                  <a:pt x="207655" y="43605"/>
                </a:cubicBezTo>
                <a:lnTo>
                  <a:pt x="206959" y="43282"/>
                </a:lnTo>
                <a:lnTo>
                  <a:pt x="186538" y="84277"/>
                </a:lnTo>
                <a:cubicBezTo>
                  <a:pt x="201292" y="91802"/>
                  <a:pt x="212998" y="103508"/>
                  <a:pt x="220323" y="117834"/>
                </a:cubicBezTo>
                <a:lnTo>
                  <a:pt x="220523" y="118262"/>
                </a:lnTo>
                <a:lnTo>
                  <a:pt x="261518" y="97841"/>
                </a:lnTo>
                <a:close/>
                <a:moveTo>
                  <a:pt x="261518" y="206959"/>
                </a:moveTo>
                <a:lnTo>
                  <a:pt x="220523" y="186538"/>
                </a:lnTo>
                <a:cubicBezTo>
                  <a:pt x="212998" y="201292"/>
                  <a:pt x="201292" y="212998"/>
                  <a:pt x="186966" y="220323"/>
                </a:cubicBezTo>
                <a:lnTo>
                  <a:pt x="186538" y="220523"/>
                </a:lnTo>
                <a:lnTo>
                  <a:pt x="206959" y="261518"/>
                </a:lnTo>
                <a:cubicBezTo>
                  <a:pt x="230657" y="249460"/>
                  <a:pt x="249460" y="230657"/>
                  <a:pt x="261195" y="207655"/>
                </a:cubicBezTo>
                <a:lnTo>
                  <a:pt x="261518" y="206959"/>
                </a:lnTo>
                <a:close/>
                <a:moveTo>
                  <a:pt x="97841" y="43282"/>
                </a:moveTo>
                <a:cubicBezTo>
                  <a:pt x="74143" y="55340"/>
                  <a:pt x="55340" y="74143"/>
                  <a:pt x="43605" y="97145"/>
                </a:cubicBezTo>
                <a:lnTo>
                  <a:pt x="43282" y="97841"/>
                </a:lnTo>
                <a:lnTo>
                  <a:pt x="84277" y="118262"/>
                </a:lnTo>
                <a:cubicBezTo>
                  <a:pt x="91802" y="103508"/>
                  <a:pt x="103508" y="91802"/>
                  <a:pt x="117834" y="84477"/>
                </a:cubicBezTo>
                <a:lnTo>
                  <a:pt x="118262" y="84277"/>
                </a:lnTo>
                <a:lnTo>
                  <a:pt x="97841" y="43282"/>
                </a:lnTo>
                <a:close/>
                <a:moveTo>
                  <a:pt x="43282" y="206959"/>
                </a:moveTo>
                <a:cubicBezTo>
                  <a:pt x="55340" y="230657"/>
                  <a:pt x="74143" y="249460"/>
                  <a:pt x="97145" y="261195"/>
                </a:cubicBezTo>
                <a:lnTo>
                  <a:pt x="97841" y="261518"/>
                </a:lnTo>
                <a:lnTo>
                  <a:pt x="118262" y="220523"/>
                </a:lnTo>
                <a:cubicBezTo>
                  <a:pt x="103508" y="212998"/>
                  <a:pt x="91802" y="201292"/>
                  <a:pt x="84477" y="186966"/>
                </a:cubicBezTo>
                <a:lnTo>
                  <a:pt x="84277" y="186538"/>
                </a:lnTo>
                <a:lnTo>
                  <a:pt x="43282" y="206959"/>
                </a:lnTo>
                <a:close/>
                <a:moveTo>
                  <a:pt x="152400" y="304800"/>
                </a:moveTo>
                <a:cubicBezTo>
                  <a:pt x="68228" y="304800"/>
                  <a:pt x="0" y="236572"/>
                  <a:pt x="0" y="152400"/>
                </a:cubicBezTo>
                <a:cubicBezTo>
                  <a:pt x="0" y="68228"/>
                  <a:pt x="68228" y="0"/>
                  <a:pt x="152400" y="0"/>
                </a:cubicBezTo>
                <a:lnTo>
                  <a:pt x="152400" y="0"/>
                </a:lnTo>
                <a:cubicBezTo>
                  <a:pt x="236572" y="0"/>
                  <a:pt x="304800" y="68228"/>
                  <a:pt x="304800" y="152400"/>
                </a:cubicBezTo>
                <a:cubicBezTo>
                  <a:pt x="304800" y="236572"/>
                  <a:pt x="236572" y="304800"/>
                  <a:pt x="152400" y="304800"/>
                </a:cubicBezTo>
                <a:lnTo>
                  <a:pt x="152400" y="304800"/>
                </a:lnTo>
                <a:close/>
                <a:moveTo>
                  <a:pt x="152400" y="198120"/>
                </a:moveTo>
                <a:cubicBezTo>
                  <a:pt x="177651" y="198120"/>
                  <a:pt x="198120" y="177651"/>
                  <a:pt x="198120" y="152400"/>
                </a:cubicBezTo>
                <a:cubicBezTo>
                  <a:pt x="198120" y="127149"/>
                  <a:pt x="177651" y="106680"/>
                  <a:pt x="152400" y="106680"/>
                </a:cubicBezTo>
                <a:lnTo>
                  <a:pt x="152400" y="106680"/>
                </a:lnTo>
                <a:cubicBezTo>
                  <a:pt x="127149" y="106680"/>
                  <a:pt x="106680" y="127149"/>
                  <a:pt x="106680" y="152400"/>
                </a:cubicBezTo>
                <a:cubicBezTo>
                  <a:pt x="106680" y="177651"/>
                  <a:pt x="127149" y="198120"/>
                  <a:pt x="152400" y="198120"/>
                </a:cubicBezTo>
                <a:lnTo>
                  <a:pt x="152400" y="19812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4" name="Group 2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5" name="AutoShape 2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TextBox 4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供应链风险评估方法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8" r="-18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0" y="2818458"/>
            <a:ext cx="12192000" cy="2508250"/>
          </a:xfrm>
          <a:prstGeom prst="rect">
            <a:avLst/>
          </a:pr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411188" y="3101033"/>
            <a:ext cx="8039100" cy="19431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9600" b="1">
                <a:solidFill>
                  <a:schemeClr val="accent1">
                    <a:alpha val="100000"/>
                  </a:schemeClr>
                </a:solidFill>
                <a:highlight>
                  <a:srgbClr val="000000">
                    <a:alpha val="0"/>
                  </a:srgbClr>
                </a:highlight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2504319" y="3158183"/>
            <a:ext cx="6715125" cy="18288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项目招商引资的供应链风险识别</a:t>
            </a:r>
          </a:p>
        </p:txBody>
      </p:sp>
      <p:sp>
        <p:nvSpPr>
          <p:cNvPr id="5" name="AutoShape 5"/>
          <p:cNvSpPr/>
          <p:nvPr/>
        </p:nvSpPr>
        <p:spPr>
          <a:xfrm>
            <a:off x="0" y="2818458"/>
            <a:ext cx="254000" cy="2508250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9280374" y="2818458"/>
            <a:ext cx="2911626" cy="2508250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9675283" y="3534950"/>
            <a:ext cx="1075267" cy="1075267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38100">
            <a:solidFill>
              <a:srgbClr val="FFFFFF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10020300" y="3827050"/>
            <a:ext cx="423333" cy="491067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731631" y="1742733"/>
            <a:ext cx="3798277" cy="3798277"/>
          </a:xfrm>
          <a:prstGeom prst="ellipse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3059989" y="1383703"/>
            <a:ext cx="1133475" cy="1133475"/>
          </a:xfrm>
          <a:prstGeom prst="ellipse">
            <a:avLst/>
          </a:prstGeom>
          <a:solidFill>
            <a:schemeClr val="l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7662092" y="1742733"/>
            <a:ext cx="3798277" cy="3798277"/>
          </a:xfrm>
          <a:prstGeom prst="ellipse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4196862" y="1742733"/>
            <a:ext cx="3798277" cy="3798277"/>
          </a:xfrm>
          <a:prstGeom prst="ellipse">
            <a:avLst/>
          </a:prstGeom>
          <a:solidFill>
            <a:schemeClr val="accent2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1170411" y="2510291"/>
            <a:ext cx="2803668" cy="106299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政策变动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1170411" y="3541108"/>
            <a:ext cx="2928915" cy="126796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政府政策、法规的突然变动可能对项目的运营和供应链稳定性产生重大影响。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4707422" y="2510291"/>
            <a:ext cx="2800350" cy="1076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</a:pPr>
            <a:r>
              <a:rPr lang="en-US" sz="2325" b="1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政权更迭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4707422" y="3541108"/>
            <a:ext cx="2924175" cy="12477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15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政治不稳定、政权更迭可能导致项目合同无法履行，供应链中断。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8226846" y="2510291"/>
            <a:ext cx="2803668" cy="106299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贸易保护主义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8226846" y="3541108"/>
            <a:ext cx="2928915" cy="126796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贸易保护主义政策可能导致关税增加、进口限制等，影响项目成本和供应链效率。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3126664" y="1450378"/>
            <a:ext cx="1000125" cy="1000125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507874" y="6318935"/>
            <a:ext cx="701468" cy="122998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454963" y="6318935"/>
            <a:ext cx="122998" cy="122998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1137715" y="6318935"/>
            <a:ext cx="122998" cy="122998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6" name="Connector 16"/>
          <p:cNvCxnSpPr/>
          <p:nvPr/>
        </p:nvCxnSpPr>
        <p:spPr>
          <a:xfrm>
            <a:off x="1209343" y="6393165"/>
            <a:ext cx="10991852" cy="0"/>
          </a:xfrm>
          <a:prstGeom prst="line">
            <a:avLst/>
          </a:prstGeom>
          <a:ln w="14288">
            <a:solidFill>
              <a:schemeClr val="accent2"/>
            </a:solidFill>
            <a:prstDash val="dash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grpSp>
        <p:nvGrpSpPr>
          <p:cNvPr id="17" name="Group 1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8" name="AutoShape 1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TextBox 3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政治风险</a:t>
              </a:r>
            </a:p>
          </p:txBody>
        </p:sp>
      </p:grpSp>
      <p:sp>
        <p:nvSpPr>
          <p:cNvPr id="39" name="AutoShape 39"/>
          <p:cNvSpPr/>
          <p:nvPr/>
        </p:nvSpPr>
        <p:spPr>
          <a:xfrm>
            <a:off x="6801159" y="1383703"/>
            <a:ext cx="1133475" cy="1133475"/>
          </a:xfrm>
          <a:prstGeom prst="ellipse">
            <a:avLst/>
          </a:prstGeom>
          <a:solidFill>
            <a:schemeClr val="l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0" name="AutoShape 40"/>
          <p:cNvSpPr/>
          <p:nvPr/>
        </p:nvSpPr>
        <p:spPr>
          <a:xfrm>
            <a:off x="6867834" y="1450378"/>
            <a:ext cx="1000125" cy="1000125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1" name="AutoShape 41"/>
          <p:cNvSpPr/>
          <p:nvPr/>
        </p:nvSpPr>
        <p:spPr>
          <a:xfrm>
            <a:off x="10237651" y="1383703"/>
            <a:ext cx="1133475" cy="1133475"/>
          </a:xfrm>
          <a:prstGeom prst="ellipse">
            <a:avLst/>
          </a:prstGeom>
          <a:solidFill>
            <a:schemeClr val="l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2" name="AutoShape 42"/>
          <p:cNvSpPr/>
          <p:nvPr/>
        </p:nvSpPr>
        <p:spPr>
          <a:xfrm>
            <a:off x="10304326" y="1450378"/>
            <a:ext cx="1000125" cy="1000125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3" name="TextBox 43"/>
          <p:cNvSpPr txBox="1"/>
          <p:nvPr/>
        </p:nvSpPr>
        <p:spPr>
          <a:xfrm>
            <a:off x="10207807" y="1550012"/>
            <a:ext cx="1163319" cy="800856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ct val="0"/>
              </a:spcBef>
            </a:pPr>
            <a:r>
              <a:rPr lang="en-US" sz="3450" b="1">
                <a:solidFill>
                  <a:schemeClr val="accent2">
                    <a:lumMod val="20000"/>
                    <a:lumOff val="8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44" name="TextBox 44"/>
          <p:cNvSpPr txBox="1"/>
          <p:nvPr/>
        </p:nvSpPr>
        <p:spPr>
          <a:xfrm>
            <a:off x="6761790" y="1550012"/>
            <a:ext cx="1163319" cy="800856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ct val="0"/>
              </a:spcBef>
            </a:pPr>
            <a:r>
              <a:rPr lang="en-US" sz="3450" b="1">
                <a:solidFill>
                  <a:schemeClr val="accent2">
                    <a:lumMod val="20000"/>
                    <a:lumOff val="8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45" name="TextBox 45"/>
          <p:cNvSpPr txBox="1"/>
          <p:nvPr/>
        </p:nvSpPr>
        <p:spPr>
          <a:xfrm>
            <a:off x="3030145" y="1550012"/>
            <a:ext cx="1163319" cy="800856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ct val="0"/>
              </a:spcBef>
            </a:pPr>
            <a:r>
              <a:rPr lang="en-US" sz="3450" b="1">
                <a:solidFill>
                  <a:schemeClr val="accent2">
                    <a:lumMod val="20000"/>
                    <a:lumOff val="8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07497" y="2686653"/>
            <a:ext cx="2748437" cy="2355803"/>
          </a:xfrm>
          <a:prstGeom prst="hexagon">
            <a:avLst>
              <a:gd name="adj" fmla="val 25000"/>
              <a:gd name="vf" fmla="val 115470"/>
            </a:avLst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7014310" y="1448346"/>
            <a:ext cx="3186374" cy="4832416"/>
          </a:xfrm>
          <a:prstGeom prst="homePlate">
            <a:avLst>
              <a:gd name="adj" fmla="val 50000"/>
            </a:avLst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6085580" y="1448346"/>
            <a:ext cx="1857460" cy="2431309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6085580" y="3849453"/>
            <a:ext cx="1857460" cy="2431309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8537025" y="2686653"/>
            <a:ext cx="1797055" cy="2355803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6727185" y="2291057"/>
            <a:ext cx="574252" cy="574252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6682521" y="4710666"/>
            <a:ext cx="663580" cy="663580"/>
          </a:xfrm>
          <a:custGeom>
            <a:rect l="l" t="t" r="r" b="b"/>
            <a:pathLst>
              <a:path w="304800" h="304800">
                <a:moveTo>
                  <a:pt x="274320" y="243840"/>
                </a:moveTo>
                <a:lnTo>
                  <a:pt x="304800" y="243840"/>
                </a:lnTo>
                <a:lnTo>
                  <a:pt x="304800" y="259080"/>
                </a:lnTo>
                <a:cubicBezTo>
                  <a:pt x="304800" y="267500"/>
                  <a:pt x="297980" y="274320"/>
                  <a:pt x="289560" y="274320"/>
                </a:cubicBezTo>
                <a:lnTo>
                  <a:pt x="289560" y="274320"/>
                </a:lnTo>
                <a:lnTo>
                  <a:pt x="15240" y="274320"/>
                </a:lnTo>
                <a:cubicBezTo>
                  <a:pt x="6820" y="274320"/>
                  <a:pt x="0" y="267500"/>
                  <a:pt x="0" y="259080"/>
                </a:cubicBezTo>
                <a:lnTo>
                  <a:pt x="0" y="259080"/>
                </a:lnTo>
                <a:lnTo>
                  <a:pt x="0" y="243840"/>
                </a:lnTo>
                <a:lnTo>
                  <a:pt x="30480" y="243840"/>
                </a:lnTo>
                <a:lnTo>
                  <a:pt x="30480" y="60960"/>
                </a:lnTo>
                <a:cubicBezTo>
                  <a:pt x="30480" y="44196"/>
                  <a:pt x="44196" y="30480"/>
                  <a:pt x="60960" y="30480"/>
                </a:cubicBezTo>
                <a:lnTo>
                  <a:pt x="243840" y="30480"/>
                </a:lnTo>
                <a:cubicBezTo>
                  <a:pt x="260671" y="30480"/>
                  <a:pt x="274320" y="44129"/>
                  <a:pt x="274320" y="60960"/>
                </a:cubicBezTo>
                <a:lnTo>
                  <a:pt x="274320" y="60960"/>
                </a:lnTo>
                <a:lnTo>
                  <a:pt x="274320" y="243840"/>
                </a:lnTo>
                <a:close/>
                <a:moveTo>
                  <a:pt x="60960" y="60960"/>
                </a:moveTo>
                <a:lnTo>
                  <a:pt x="60960" y="198120"/>
                </a:lnTo>
                <a:lnTo>
                  <a:pt x="243840" y="198120"/>
                </a:lnTo>
                <a:lnTo>
                  <a:pt x="243840" y="60960"/>
                </a:lnTo>
                <a:lnTo>
                  <a:pt x="60960" y="60960"/>
                </a:lnTo>
                <a:close/>
                <a:moveTo>
                  <a:pt x="121920" y="228600"/>
                </a:moveTo>
                <a:lnTo>
                  <a:pt x="121920" y="243840"/>
                </a:lnTo>
                <a:lnTo>
                  <a:pt x="182880" y="243840"/>
                </a:lnTo>
                <a:lnTo>
                  <a:pt x="182880" y="228600"/>
                </a:lnTo>
                <a:lnTo>
                  <a:pt x="121920" y="22860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9135666" y="3564667"/>
            <a:ext cx="599774" cy="599774"/>
          </a:xfrm>
          <a:custGeom>
            <a:rect l="l" t="t" r="r" b="b"/>
            <a:pathLst>
              <a:path w="304800" h="304800">
                <a:moveTo>
                  <a:pt x="121920" y="28651"/>
                </a:moveTo>
                <a:lnTo>
                  <a:pt x="121920" y="0"/>
                </a:lnTo>
                <a:lnTo>
                  <a:pt x="152400" y="0"/>
                </a:lnTo>
                <a:lnTo>
                  <a:pt x="152400" y="243840"/>
                </a:lnTo>
                <a:lnTo>
                  <a:pt x="304800" y="243840"/>
                </a:lnTo>
                <a:lnTo>
                  <a:pt x="243840" y="304800"/>
                </a:lnTo>
                <a:lnTo>
                  <a:pt x="30480" y="304800"/>
                </a:lnTo>
                <a:lnTo>
                  <a:pt x="0" y="243840"/>
                </a:lnTo>
                <a:lnTo>
                  <a:pt x="121920" y="243840"/>
                </a:lnTo>
                <a:lnTo>
                  <a:pt x="121920" y="213360"/>
                </a:lnTo>
                <a:lnTo>
                  <a:pt x="0" y="213360"/>
                </a:lnTo>
                <a:lnTo>
                  <a:pt x="0" y="209398"/>
                </a:lnTo>
                <a:cubicBezTo>
                  <a:pt x="56940" y="163544"/>
                  <a:pt x="99498" y="101956"/>
                  <a:pt x="121234" y="31242"/>
                </a:cubicBezTo>
                <a:lnTo>
                  <a:pt x="121920" y="28651"/>
                </a:lnTo>
                <a:close/>
                <a:moveTo>
                  <a:pt x="304343" y="213360"/>
                </a:moveTo>
                <a:lnTo>
                  <a:pt x="152400" y="213360"/>
                </a:lnTo>
                <a:lnTo>
                  <a:pt x="152400" y="207874"/>
                </a:lnTo>
                <a:cubicBezTo>
                  <a:pt x="171650" y="179451"/>
                  <a:pt x="183137" y="144409"/>
                  <a:pt x="183137" y="106680"/>
                </a:cubicBezTo>
                <a:cubicBezTo>
                  <a:pt x="183137" y="68951"/>
                  <a:pt x="171660" y="33909"/>
                  <a:pt x="151990" y="4848"/>
                </a:cubicBezTo>
                <a:lnTo>
                  <a:pt x="152400" y="5486"/>
                </a:lnTo>
                <a:lnTo>
                  <a:pt x="152400" y="2438"/>
                </a:lnTo>
                <a:cubicBezTo>
                  <a:pt x="237877" y="37719"/>
                  <a:pt x="298180" y="117796"/>
                  <a:pt x="304305" y="212646"/>
                </a:cubicBezTo>
                <a:lnTo>
                  <a:pt x="304343" y="21336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904945" y="1702239"/>
            <a:ext cx="166570" cy="16657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TextBox 11"/>
          <p:cNvSpPr txBox="1"/>
          <p:nvPr/>
        </p:nvSpPr>
        <p:spPr>
          <a:xfrm>
            <a:off x="1071515" y="1541685"/>
            <a:ext cx="2477594" cy="4644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汇率波动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1071515" y="2035834"/>
            <a:ext cx="4665544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汇率波动可能对项目成本和收益产生重大影响，特别是涉及跨国供应链的项目。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1071515" y="3085355"/>
            <a:ext cx="2477594" cy="4644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通货膨胀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1071515" y="3579505"/>
            <a:ext cx="4665544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通货膨胀可能导致原材料、劳动力等成本上升，压缩项目利润空间。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1071515" y="4649506"/>
            <a:ext cx="2477594" cy="4644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市场需求变化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1071515" y="5143655"/>
            <a:ext cx="4665544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市场需求变化可能影响项目产品的销售和供应链的稳定运行。</a:t>
            </a:r>
          </a:p>
        </p:txBody>
      </p:sp>
      <p:sp>
        <p:nvSpPr>
          <p:cNvPr id="17" name="AutoShape 17"/>
          <p:cNvSpPr/>
          <p:nvPr/>
        </p:nvSpPr>
        <p:spPr>
          <a:xfrm>
            <a:off x="904945" y="3245910"/>
            <a:ext cx="166570" cy="16657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904945" y="4808202"/>
            <a:ext cx="166570" cy="16657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9" name="Group 1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0" name="AutoShape 2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TextBox 4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经济风险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 flipH="1" flipV="1">
            <a:off x="5226940" y="2711199"/>
            <a:ext cx="869059" cy="556467"/>
          </a:xfrm>
          <a:prstGeom prst="line">
            <a:avLst/>
          </a:prstGeom>
          <a:ln w="19050">
            <a:solidFill>
              <a:schemeClr val="accent2"/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3" name="Connector 3"/>
          <p:cNvCxnSpPr/>
          <p:nvPr/>
        </p:nvCxnSpPr>
        <p:spPr>
          <a:xfrm flipH="1">
            <a:off x="6085799" y="2787060"/>
            <a:ext cx="787048" cy="457877"/>
          </a:xfrm>
          <a:prstGeom prst="line">
            <a:avLst/>
          </a:prstGeom>
          <a:ln w="19050">
            <a:solidFill>
              <a:schemeClr val="accent2"/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4" name="Connector 4"/>
          <p:cNvCxnSpPr/>
          <p:nvPr/>
        </p:nvCxnSpPr>
        <p:spPr>
          <a:xfrm flipH="1" flipV="1">
            <a:off x="6096000" y="3252176"/>
            <a:ext cx="0" cy="1146048"/>
          </a:xfrm>
          <a:prstGeom prst="line">
            <a:avLst/>
          </a:prstGeom>
          <a:ln w="19050">
            <a:solidFill>
              <a:schemeClr val="accent2"/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5" name="AutoShape 5"/>
          <p:cNvSpPr/>
          <p:nvPr/>
        </p:nvSpPr>
        <p:spPr>
          <a:xfrm>
            <a:off x="654974" y="1746676"/>
            <a:ext cx="4692565" cy="1777323"/>
          </a:xfrm>
          <a:prstGeom prst="snip1Rect">
            <a:avLst>
              <a:gd name="adj" fmla="val 25816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897941" y="2525610"/>
            <a:ext cx="4199811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劳动力短缺可能导致生产延误、成本增加等问题，影响供应链稳定性。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897941" y="1951443"/>
            <a:ext cx="3851172" cy="51930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1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劳动力短缺</a:t>
            </a:r>
          </a:p>
        </p:txBody>
      </p:sp>
      <p:sp>
        <p:nvSpPr>
          <p:cNvPr id="8" name="AutoShape 8"/>
          <p:cNvSpPr/>
          <p:nvPr/>
        </p:nvSpPr>
        <p:spPr>
          <a:xfrm>
            <a:off x="5575257" y="2695566"/>
            <a:ext cx="1041485" cy="1064453"/>
          </a:xfrm>
          <a:prstGeom prst="ellipse">
            <a:avLst/>
          </a:prstGeom>
          <a:solidFill>
            <a:schemeClr val="accent2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5692637" y="2815534"/>
            <a:ext cx="806727" cy="824518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 rot="10800000">
            <a:off x="5065769" y="1746676"/>
            <a:ext cx="281771" cy="281771"/>
          </a:xfrm>
          <a:prstGeom prst="rtTriangl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6862010" y="1746676"/>
            <a:ext cx="4692565" cy="1777323"/>
          </a:xfrm>
          <a:prstGeom prst="snip1Rect">
            <a:avLst>
              <a:gd name="adj" fmla="val 25816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 rot="10800000">
            <a:off x="11272804" y="1746676"/>
            <a:ext cx="281771" cy="281771"/>
          </a:xfrm>
          <a:prstGeom prst="rtTriangl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2304288" y="4201903"/>
            <a:ext cx="7583424" cy="1744811"/>
          </a:xfrm>
          <a:prstGeom prst="snip1Rect">
            <a:avLst>
              <a:gd name="adj" fmla="val 25374"/>
            </a:avLst>
          </a:prstGeom>
          <a:solidFill>
            <a:schemeClr val="accent2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 rot="10800000">
            <a:off x="9605942" y="4201903"/>
            <a:ext cx="281771" cy="281771"/>
          </a:xfrm>
          <a:prstGeom prst="rtTriangle">
            <a:avLst/>
          </a:prstGeom>
          <a:solidFill>
            <a:schemeClr val="accent2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TextBox 15"/>
          <p:cNvSpPr txBox="1"/>
          <p:nvPr/>
        </p:nvSpPr>
        <p:spPr>
          <a:xfrm>
            <a:off x="7096195" y="2525610"/>
            <a:ext cx="4199811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社会动荡、罢工等事件可能导致供应链中断、物流受阻等问题。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7096195" y="1966682"/>
            <a:ext cx="3948708" cy="51930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1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社会不稳定因素</a:t>
            </a:r>
          </a:p>
        </p:txBody>
      </p:sp>
      <p:sp>
        <p:nvSpPr>
          <p:cNvPr id="17" name="TextBox 17"/>
          <p:cNvSpPr txBox="1"/>
          <p:nvPr/>
        </p:nvSpPr>
        <p:spPr>
          <a:xfrm>
            <a:off x="2571608" y="4965724"/>
            <a:ext cx="687663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文化差异可能导致沟通不畅、合作困难等问题，影响供应链的协同效率。</a:t>
            </a:r>
          </a:p>
        </p:txBody>
      </p:sp>
      <p:sp>
        <p:nvSpPr>
          <p:cNvPr id="18" name="TextBox 18"/>
          <p:cNvSpPr txBox="1"/>
          <p:nvPr/>
        </p:nvSpPr>
        <p:spPr>
          <a:xfrm>
            <a:off x="2571608" y="4415940"/>
            <a:ext cx="4371364" cy="51930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1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文化差异</a:t>
            </a:r>
          </a:p>
        </p:txBody>
      </p:sp>
      <p:sp>
        <p:nvSpPr>
          <p:cNvPr id="19" name="Freeform 19"/>
          <p:cNvSpPr/>
          <p:nvPr/>
        </p:nvSpPr>
        <p:spPr>
          <a:xfrm>
            <a:off x="5885368" y="3029673"/>
            <a:ext cx="396240" cy="420624"/>
          </a:xfrm>
          <a:custGeom>
            <a:rect l="l" t="t" r="r" b="b"/>
            <a:pathLst>
              <a:path w="304800" h="304800">
                <a:moveTo>
                  <a:pt x="0" y="209550"/>
                </a:moveTo>
                <a:lnTo>
                  <a:pt x="152410" y="247650"/>
                </a:lnTo>
                <a:lnTo>
                  <a:pt x="304800" y="209550"/>
                </a:lnTo>
                <a:lnTo>
                  <a:pt x="304800" y="247650"/>
                </a:lnTo>
                <a:lnTo>
                  <a:pt x="152410" y="285750"/>
                </a:lnTo>
                <a:lnTo>
                  <a:pt x="0" y="247650"/>
                </a:lnTo>
                <a:close/>
                <a:moveTo>
                  <a:pt x="0" y="133350"/>
                </a:moveTo>
                <a:lnTo>
                  <a:pt x="152410" y="171450"/>
                </a:lnTo>
                <a:lnTo>
                  <a:pt x="304800" y="133350"/>
                </a:lnTo>
                <a:lnTo>
                  <a:pt x="304800" y="171450"/>
                </a:lnTo>
                <a:lnTo>
                  <a:pt x="152410" y="209550"/>
                </a:lnTo>
                <a:lnTo>
                  <a:pt x="0" y="171450"/>
                </a:lnTo>
                <a:close/>
                <a:moveTo>
                  <a:pt x="0" y="57150"/>
                </a:moveTo>
                <a:lnTo>
                  <a:pt x="152410" y="19050"/>
                </a:lnTo>
                <a:lnTo>
                  <a:pt x="304800" y="57150"/>
                </a:lnTo>
                <a:lnTo>
                  <a:pt x="304800" y="95250"/>
                </a:lnTo>
                <a:lnTo>
                  <a:pt x="152410" y="133350"/>
                </a:lnTo>
                <a:lnTo>
                  <a:pt x="0" y="9525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0" name="Group 2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1" name="AutoShape 2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TextBox 4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社会风险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388790" y="1727965"/>
            <a:ext cx="2223892" cy="2223892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240189" y="4256402"/>
            <a:ext cx="4521094" cy="55587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技术更新迭代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839979" y="4812281"/>
            <a:ext cx="3321514" cy="9947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技术更新迭代可能导致原有技术过时，需要投入更多资金进行技术升级。</a:t>
            </a:r>
          </a:p>
        </p:txBody>
      </p:sp>
      <p:sp>
        <p:nvSpPr>
          <p:cNvPr id="5" name="Freeform 5"/>
          <p:cNvSpPr/>
          <p:nvPr/>
        </p:nvSpPr>
        <p:spPr>
          <a:xfrm>
            <a:off x="1944903" y="2376958"/>
            <a:ext cx="1111666" cy="1111666"/>
          </a:xfrm>
          <a:custGeom>
            <a:rect l="l" t="t" r="r" b="b"/>
            <a:pathLst>
              <a:path w="304800" h="304800">
                <a:moveTo>
                  <a:pt x="20031" y="114795"/>
                </a:moveTo>
                <a:lnTo>
                  <a:pt x="147647" y="273187"/>
                </a:lnTo>
                <a:lnTo>
                  <a:pt x="96469" y="114795"/>
                </a:lnTo>
                <a:lnTo>
                  <a:pt x="20031" y="114795"/>
                </a:lnTo>
                <a:close/>
                <a:moveTo>
                  <a:pt x="110338" y="114795"/>
                </a:moveTo>
                <a:lnTo>
                  <a:pt x="155534" y="273510"/>
                </a:lnTo>
                <a:lnTo>
                  <a:pt x="194424" y="114795"/>
                </a:lnTo>
                <a:lnTo>
                  <a:pt x="110338" y="114795"/>
                </a:lnTo>
                <a:close/>
                <a:moveTo>
                  <a:pt x="162411" y="273187"/>
                </a:moveTo>
                <a:lnTo>
                  <a:pt x="285264" y="114795"/>
                </a:lnTo>
                <a:lnTo>
                  <a:pt x="209417" y="114795"/>
                </a:lnTo>
                <a:lnTo>
                  <a:pt x="162411" y="273187"/>
                </a:lnTo>
                <a:close/>
                <a:moveTo>
                  <a:pt x="285550" y="104432"/>
                </a:moveTo>
                <a:lnTo>
                  <a:pt x="248717" y="41453"/>
                </a:lnTo>
                <a:lnTo>
                  <a:pt x="211865" y="104432"/>
                </a:lnTo>
                <a:lnTo>
                  <a:pt x="285550" y="104432"/>
                </a:lnTo>
                <a:close/>
                <a:moveTo>
                  <a:pt x="237134" y="37843"/>
                </a:moveTo>
                <a:lnTo>
                  <a:pt x="163449" y="37843"/>
                </a:lnTo>
                <a:lnTo>
                  <a:pt x="200282" y="102984"/>
                </a:lnTo>
                <a:lnTo>
                  <a:pt x="237134" y="37843"/>
                </a:lnTo>
                <a:close/>
                <a:moveTo>
                  <a:pt x="188957" y="104432"/>
                </a:moveTo>
                <a:lnTo>
                  <a:pt x="152124" y="41453"/>
                </a:lnTo>
                <a:lnTo>
                  <a:pt x="115281" y="104432"/>
                </a:lnTo>
                <a:lnTo>
                  <a:pt x="188957" y="104432"/>
                </a:lnTo>
                <a:close/>
                <a:moveTo>
                  <a:pt x="141341" y="37843"/>
                </a:moveTo>
                <a:lnTo>
                  <a:pt x="67666" y="37843"/>
                </a:lnTo>
                <a:lnTo>
                  <a:pt x="104508" y="102984"/>
                </a:lnTo>
                <a:lnTo>
                  <a:pt x="141341" y="37843"/>
                </a:lnTo>
                <a:close/>
                <a:moveTo>
                  <a:pt x="56093" y="41453"/>
                </a:moveTo>
                <a:lnTo>
                  <a:pt x="19260" y="104432"/>
                </a:lnTo>
                <a:lnTo>
                  <a:pt x="92935" y="104432"/>
                </a:lnTo>
                <a:lnTo>
                  <a:pt x="56093" y="41453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4905753" y="1727965"/>
            <a:ext cx="2223892" cy="222389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5461866" y="2284078"/>
            <a:ext cx="1111666" cy="1111666"/>
          </a:xfrm>
          <a:custGeom>
            <a:rect l="l" t="t" r="r" b="b"/>
            <a:pathLst>
              <a:path w="304800" h="304800">
                <a:moveTo>
                  <a:pt x="264633" y="75590"/>
                </a:moveTo>
                <a:cubicBezTo>
                  <a:pt x="273768" y="97622"/>
                  <a:pt x="269415" y="123920"/>
                  <a:pt x="251498" y="141837"/>
                </a:cubicBezTo>
                <a:cubicBezTo>
                  <a:pt x="231772" y="161563"/>
                  <a:pt x="201959" y="164649"/>
                  <a:pt x="178784" y="151571"/>
                </a:cubicBezTo>
                <a:lnTo>
                  <a:pt x="162030" y="169869"/>
                </a:lnTo>
                <a:lnTo>
                  <a:pt x="173984" y="181870"/>
                </a:lnTo>
                <a:lnTo>
                  <a:pt x="181127" y="174727"/>
                </a:lnTo>
                <a:cubicBezTo>
                  <a:pt x="184775" y="171069"/>
                  <a:pt x="190700" y="171069"/>
                  <a:pt x="194348" y="174727"/>
                </a:cubicBezTo>
                <a:lnTo>
                  <a:pt x="252279" y="233248"/>
                </a:lnTo>
                <a:cubicBezTo>
                  <a:pt x="255937" y="236896"/>
                  <a:pt x="255937" y="242821"/>
                  <a:pt x="252279" y="246469"/>
                </a:cubicBezTo>
                <a:lnTo>
                  <a:pt x="225838" y="272910"/>
                </a:lnTo>
                <a:cubicBezTo>
                  <a:pt x="222190" y="276568"/>
                  <a:pt x="216265" y="276568"/>
                  <a:pt x="212617" y="272910"/>
                </a:cubicBezTo>
                <a:lnTo>
                  <a:pt x="154686" y="214389"/>
                </a:lnTo>
                <a:cubicBezTo>
                  <a:pt x="151028" y="210741"/>
                  <a:pt x="151028" y="204816"/>
                  <a:pt x="154686" y="201168"/>
                </a:cubicBezTo>
                <a:lnTo>
                  <a:pt x="161211" y="194643"/>
                </a:lnTo>
                <a:lnTo>
                  <a:pt x="149819" y="183223"/>
                </a:lnTo>
                <a:lnTo>
                  <a:pt x="69704" y="270748"/>
                </a:lnTo>
                <a:cubicBezTo>
                  <a:pt x="62398" y="278054"/>
                  <a:pt x="50559" y="278054"/>
                  <a:pt x="43263" y="270748"/>
                </a:cubicBezTo>
                <a:lnTo>
                  <a:pt x="36652" y="264138"/>
                </a:lnTo>
                <a:cubicBezTo>
                  <a:pt x="29347" y="256832"/>
                  <a:pt x="29347" y="244993"/>
                  <a:pt x="36652" y="237696"/>
                </a:cubicBezTo>
                <a:lnTo>
                  <a:pt x="127921" y="161258"/>
                </a:lnTo>
                <a:lnTo>
                  <a:pt x="67304" y="100479"/>
                </a:lnTo>
                <a:lnTo>
                  <a:pt x="48158" y="100470"/>
                </a:lnTo>
                <a:lnTo>
                  <a:pt x="26003" y="64846"/>
                </a:lnTo>
                <a:lnTo>
                  <a:pt x="43834" y="46987"/>
                </a:lnTo>
                <a:lnTo>
                  <a:pt x="80267" y="69285"/>
                </a:lnTo>
                <a:lnTo>
                  <a:pt x="80505" y="88030"/>
                </a:lnTo>
                <a:lnTo>
                  <a:pt x="141827" y="149590"/>
                </a:lnTo>
                <a:lnTo>
                  <a:pt x="159668" y="134655"/>
                </a:lnTo>
                <a:cubicBezTo>
                  <a:pt x="142227" y="110881"/>
                  <a:pt x="144047" y="77391"/>
                  <a:pt x="165535" y="55902"/>
                </a:cubicBezTo>
                <a:cubicBezTo>
                  <a:pt x="183366" y="38071"/>
                  <a:pt x="209521" y="33642"/>
                  <a:pt x="231496" y="42605"/>
                </a:cubicBezTo>
                <a:lnTo>
                  <a:pt x="192215" y="81344"/>
                </a:lnTo>
                <a:lnTo>
                  <a:pt x="225276" y="114405"/>
                </a:lnTo>
                <a:lnTo>
                  <a:pt x="264633" y="75590"/>
                </a:lnTo>
                <a:close/>
                <a:moveTo>
                  <a:pt x="58579" y="247021"/>
                </a:moveTo>
                <a:cubicBezTo>
                  <a:pt x="54931" y="243373"/>
                  <a:pt x="49016" y="243373"/>
                  <a:pt x="45358" y="247021"/>
                </a:cubicBezTo>
                <a:cubicBezTo>
                  <a:pt x="41700" y="250679"/>
                  <a:pt x="41700" y="256594"/>
                  <a:pt x="45358" y="260252"/>
                </a:cubicBezTo>
                <a:cubicBezTo>
                  <a:pt x="49016" y="263900"/>
                  <a:pt x="54931" y="263900"/>
                  <a:pt x="58579" y="260252"/>
                </a:cubicBezTo>
                <a:cubicBezTo>
                  <a:pt x="62236" y="256584"/>
                  <a:pt x="62236" y="250669"/>
                  <a:pt x="58579" y="247021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3835453" y="4256402"/>
            <a:ext cx="4521094" cy="55587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技术标准不统一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4435243" y="4812281"/>
            <a:ext cx="3321514" cy="9947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技术标准不统一可能导致供应链各环节无法顺畅衔接，增加协调成本。</a:t>
            </a:r>
          </a:p>
        </p:txBody>
      </p:sp>
      <p:sp>
        <p:nvSpPr>
          <p:cNvPr id="10" name="AutoShape 10"/>
          <p:cNvSpPr/>
          <p:nvPr/>
        </p:nvSpPr>
        <p:spPr>
          <a:xfrm>
            <a:off x="8695449" y="1727965"/>
            <a:ext cx="2223892" cy="2223892"/>
          </a:xfrm>
          <a:prstGeom prst="ellipse">
            <a:avLst/>
          </a:prstGeom>
          <a:solidFill>
            <a:schemeClr val="accent3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Freeform 11"/>
          <p:cNvSpPr/>
          <p:nvPr/>
        </p:nvSpPr>
        <p:spPr>
          <a:xfrm>
            <a:off x="9368750" y="2352498"/>
            <a:ext cx="902208" cy="926058"/>
          </a:xfrm>
          <a:custGeom>
            <a:rect l="l" t="t" r="r" b="b"/>
            <a:pathLst>
              <a:path w="304800" h="304800">
                <a:moveTo>
                  <a:pt x="213360" y="76200"/>
                </a:moveTo>
                <a:lnTo>
                  <a:pt x="243840" y="76200"/>
                </a:lnTo>
                <a:lnTo>
                  <a:pt x="243840" y="289560"/>
                </a:lnTo>
                <a:lnTo>
                  <a:pt x="60960" y="289560"/>
                </a:lnTo>
                <a:lnTo>
                  <a:pt x="60960" y="76200"/>
                </a:lnTo>
                <a:lnTo>
                  <a:pt x="91440" y="76200"/>
                </a:lnTo>
                <a:lnTo>
                  <a:pt x="91440" y="60960"/>
                </a:lnTo>
                <a:cubicBezTo>
                  <a:pt x="91440" y="44129"/>
                  <a:pt x="105089" y="30480"/>
                  <a:pt x="121920" y="30480"/>
                </a:cubicBezTo>
                <a:lnTo>
                  <a:pt x="121920" y="30480"/>
                </a:lnTo>
                <a:lnTo>
                  <a:pt x="182880" y="30480"/>
                </a:lnTo>
                <a:cubicBezTo>
                  <a:pt x="199711" y="30480"/>
                  <a:pt x="213360" y="44129"/>
                  <a:pt x="213360" y="60960"/>
                </a:cubicBezTo>
                <a:lnTo>
                  <a:pt x="213360" y="60960"/>
                </a:lnTo>
                <a:lnTo>
                  <a:pt x="213360" y="76200"/>
                </a:lnTo>
                <a:close/>
                <a:moveTo>
                  <a:pt x="259080" y="76200"/>
                </a:moveTo>
                <a:lnTo>
                  <a:pt x="274320" y="76200"/>
                </a:lnTo>
                <a:cubicBezTo>
                  <a:pt x="291151" y="76200"/>
                  <a:pt x="304800" y="89849"/>
                  <a:pt x="304800" y="106680"/>
                </a:cubicBezTo>
                <a:lnTo>
                  <a:pt x="304800" y="106680"/>
                </a:lnTo>
                <a:lnTo>
                  <a:pt x="304800" y="259080"/>
                </a:lnTo>
                <a:cubicBezTo>
                  <a:pt x="304800" y="275911"/>
                  <a:pt x="291151" y="289560"/>
                  <a:pt x="274320" y="289560"/>
                </a:cubicBezTo>
                <a:lnTo>
                  <a:pt x="274320" y="289560"/>
                </a:lnTo>
                <a:lnTo>
                  <a:pt x="259080" y="289560"/>
                </a:lnTo>
                <a:lnTo>
                  <a:pt x="259080" y="76200"/>
                </a:lnTo>
                <a:close/>
                <a:moveTo>
                  <a:pt x="45720" y="76200"/>
                </a:moveTo>
                <a:lnTo>
                  <a:pt x="45720" y="289560"/>
                </a:lnTo>
                <a:lnTo>
                  <a:pt x="30480" y="289560"/>
                </a:lnTo>
                <a:cubicBezTo>
                  <a:pt x="13649" y="289560"/>
                  <a:pt x="0" y="275911"/>
                  <a:pt x="0" y="259080"/>
                </a:cubicBezTo>
                <a:lnTo>
                  <a:pt x="0" y="259080"/>
                </a:lnTo>
                <a:lnTo>
                  <a:pt x="0" y="106680"/>
                </a:lnTo>
                <a:cubicBezTo>
                  <a:pt x="0" y="89916"/>
                  <a:pt x="13716" y="76200"/>
                  <a:pt x="30480" y="76200"/>
                </a:cubicBezTo>
                <a:lnTo>
                  <a:pt x="45720" y="76200"/>
                </a:lnTo>
                <a:close/>
                <a:moveTo>
                  <a:pt x="121920" y="60960"/>
                </a:moveTo>
                <a:lnTo>
                  <a:pt x="121920" y="76200"/>
                </a:lnTo>
                <a:lnTo>
                  <a:pt x="182880" y="76200"/>
                </a:lnTo>
                <a:lnTo>
                  <a:pt x="182880" y="60960"/>
                </a:lnTo>
                <a:lnTo>
                  <a:pt x="121920" y="6096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7546848" y="4256402"/>
            <a:ext cx="4521094" cy="55587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技术泄露风险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146638" y="4812281"/>
            <a:ext cx="3321514" cy="9947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技术泄露可能导致项目核心竞争力丧失，对项目运营和供应链稳定性造成严重影响。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技术风险</a:t>
              </a:r>
            </a:p>
          </p:txBody>
        </p:sp>
      </p:grp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8" r="-18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0" y="2818458"/>
            <a:ext cx="12192000" cy="2508250"/>
          </a:xfrm>
          <a:prstGeom prst="rect">
            <a:avLst/>
          </a:pr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411188" y="3101033"/>
            <a:ext cx="8039100" cy="19431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9600" b="1">
                <a:solidFill>
                  <a:schemeClr val="accent1">
                    <a:alpha val="100000"/>
                  </a:schemeClr>
                </a:solidFill>
                <a:highlight>
                  <a:srgbClr val="000000">
                    <a:alpha val="0"/>
                  </a:srgbClr>
                </a:highlight>
                <a:latin typeface="Microsoft Yahei"/>
                <a:ea typeface="Microsoft Yahei"/>
                <a:cs typeface="Microsoft Yahei"/>
              </a:rPr>
              <a:t>04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2504319" y="3158183"/>
            <a:ext cx="6715125" cy="18288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项目招商引资的供应链风险分析</a:t>
            </a:r>
          </a:p>
        </p:txBody>
      </p:sp>
      <p:sp>
        <p:nvSpPr>
          <p:cNvPr id="5" name="AutoShape 5"/>
          <p:cNvSpPr/>
          <p:nvPr/>
        </p:nvSpPr>
        <p:spPr>
          <a:xfrm>
            <a:off x="0" y="2818458"/>
            <a:ext cx="254000" cy="2508250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9280374" y="2818458"/>
            <a:ext cx="2911626" cy="2508250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9675283" y="3534950"/>
            <a:ext cx="1075267" cy="1075267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38100">
            <a:solidFill>
              <a:srgbClr val="FFFFFF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10020300" y="3827050"/>
            <a:ext cx="423333" cy="491067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4778786" y="3346403"/>
            <a:ext cx="2702514" cy="2702514"/>
          </a:xfrm>
          <a:prstGeom prst="donut">
            <a:avLst>
              <a:gd name="adj" fmla="val 6114"/>
            </a:avLst>
          </a:prstGeom>
          <a:solidFill>
            <a:schemeClr val="accent1">
              <a:lumMod val="75000"/>
              <a:alpha val="24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511044" y="2788639"/>
            <a:ext cx="1219200" cy="121920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5740703" y="3074788"/>
            <a:ext cx="778679" cy="778679"/>
          </a:xfrm>
          <a:custGeom>
            <a:rect l="l" t="t" r="r" b="b"/>
            <a:pathLst>
              <a:path w="304800" h="304800">
                <a:moveTo>
                  <a:pt x="152800" y="79486"/>
                </a:moveTo>
                <a:cubicBezTo>
                  <a:pt x="152800" y="79486"/>
                  <a:pt x="133750" y="38891"/>
                  <a:pt x="90888" y="38891"/>
                </a:cubicBezTo>
                <a:cubicBezTo>
                  <a:pt x="44053" y="38891"/>
                  <a:pt x="19450" y="78581"/>
                  <a:pt x="19450" y="118262"/>
                </a:cubicBezTo>
                <a:cubicBezTo>
                  <a:pt x="19450" y="184147"/>
                  <a:pt x="152800" y="265900"/>
                  <a:pt x="152800" y="265900"/>
                </a:cubicBezTo>
                <a:cubicBezTo>
                  <a:pt x="152800" y="265900"/>
                  <a:pt x="285350" y="184937"/>
                  <a:pt x="285350" y="118262"/>
                </a:cubicBezTo>
                <a:cubicBezTo>
                  <a:pt x="285350" y="77781"/>
                  <a:pt x="259956" y="38891"/>
                  <a:pt x="214713" y="38891"/>
                </a:cubicBezTo>
                <a:cubicBezTo>
                  <a:pt x="169469" y="38891"/>
                  <a:pt x="152800" y="79486"/>
                  <a:pt x="152800" y="79486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3869496" y="1257010"/>
            <a:ext cx="4524375" cy="561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供应商稳定性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4177126" y="1812889"/>
            <a:ext cx="3905250" cy="6858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评估供应商的生产能力、质量控制和交货准时率，以确保供应链稳定性。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8064328" y="4532679"/>
            <a:ext cx="4524375" cy="561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供应商集中度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8064328" y="5088557"/>
            <a:ext cx="3905250" cy="6858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分析供应商数量及采购额占比，防止过度依赖单一供应商。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-279124" y="4532679"/>
            <a:ext cx="4524375" cy="561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供应商信誉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336137" y="5088557"/>
            <a:ext cx="3905250" cy="6858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了解供应商的信誉和口碑，避免与存在不良记录的供应商合作。</a:t>
            </a:r>
          </a:p>
        </p:txBody>
      </p:sp>
      <p:sp>
        <p:nvSpPr>
          <p:cNvPr id="11" name="AutoShape 11"/>
          <p:cNvSpPr/>
          <p:nvPr/>
        </p:nvSpPr>
        <p:spPr>
          <a:xfrm>
            <a:off x="4521503" y="4625262"/>
            <a:ext cx="1219200" cy="121920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6599104" y="4625262"/>
            <a:ext cx="1219200" cy="1219200"/>
          </a:xfrm>
          <a:prstGeom prst="ellipse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 rot="-2700000">
            <a:off x="4825398" y="4929157"/>
            <a:ext cx="611410" cy="611410"/>
          </a:xfrm>
          <a:custGeom>
            <a:rect l="l" t="t" r="r" b="b"/>
            <a:pathLst>
              <a:path w="304800" h="304800">
                <a:moveTo>
                  <a:pt x="222609" y="281264"/>
                </a:moveTo>
                <a:cubicBezTo>
                  <a:pt x="222609" y="281264"/>
                  <a:pt x="225800" y="262099"/>
                  <a:pt x="206121" y="238696"/>
                </a:cubicBezTo>
                <a:cubicBezTo>
                  <a:pt x="225276" y="184966"/>
                  <a:pt x="227933" y="136036"/>
                  <a:pt x="227933" y="136036"/>
                </a:cubicBezTo>
                <a:cubicBezTo>
                  <a:pt x="227933" y="136036"/>
                  <a:pt x="267300" y="145085"/>
                  <a:pt x="267300" y="183909"/>
                </a:cubicBezTo>
                <a:cubicBezTo>
                  <a:pt x="267291" y="250403"/>
                  <a:pt x="222609" y="281264"/>
                  <a:pt x="222609" y="281264"/>
                </a:cubicBezTo>
                <a:close/>
                <a:moveTo>
                  <a:pt x="114100" y="257918"/>
                </a:moveTo>
                <a:cubicBezTo>
                  <a:pt x="114100" y="257918"/>
                  <a:pt x="87735" y="173307"/>
                  <a:pt x="87735" y="138208"/>
                </a:cubicBezTo>
                <a:cubicBezTo>
                  <a:pt x="87735" y="122415"/>
                  <a:pt x="89516" y="108366"/>
                  <a:pt x="92288" y="95612"/>
                </a:cubicBezTo>
                <a:lnTo>
                  <a:pt x="212398" y="95612"/>
                </a:lnTo>
                <a:cubicBezTo>
                  <a:pt x="215189" y="108375"/>
                  <a:pt x="216980" y="122434"/>
                  <a:pt x="216980" y="138217"/>
                </a:cubicBezTo>
                <a:cubicBezTo>
                  <a:pt x="216980" y="172784"/>
                  <a:pt x="190691" y="257918"/>
                  <a:pt x="190691" y="257918"/>
                </a:cubicBezTo>
                <a:lnTo>
                  <a:pt x="114100" y="257918"/>
                </a:lnTo>
                <a:close/>
                <a:moveTo>
                  <a:pt x="152305" y="114957"/>
                </a:moveTo>
                <a:cubicBezTo>
                  <a:pt x="138798" y="114957"/>
                  <a:pt x="127845" y="125911"/>
                  <a:pt x="127845" y="139427"/>
                </a:cubicBezTo>
                <a:cubicBezTo>
                  <a:pt x="127845" y="152933"/>
                  <a:pt x="138798" y="163897"/>
                  <a:pt x="152305" y="163897"/>
                </a:cubicBezTo>
                <a:cubicBezTo>
                  <a:pt x="165811" y="163897"/>
                  <a:pt x="176774" y="152943"/>
                  <a:pt x="176774" y="139427"/>
                </a:cubicBezTo>
                <a:cubicBezTo>
                  <a:pt x="176784" y="125911"/>
                  <a:pt x="165821" y="114957"/>
                  <a:pt x="152305" y="114957"/>
                </a:cubicBezTo>
                <a:close/>
                <a:moveTo>
                  <a:pt x="147047" y="5677"/>
                </a:moveTo>
                <a:lnTo>
                  <a:pt x="147047" y="-27642"/>
                </a:lnTo>
                <a:lnTo>
                  <a:pt x="156572" y="-27642"/>
                </a:lnTo>
                <a:lnTo>
                  <a:pt x="156572" y="4829"/>
                </a:lnTo>
                <a:cubicBezTo>
                  <a:pt x="167459" y="12754"/>
                  <a:pt x="196920" y="37957"/>
                  <a:pt x="210245" y="86506"/>
                </a:cubicBezTo>
                <a:lnTo>
                  <a:pt x="94421" y="86506"/>
                </a:lnTo>
                <a:cubicBezTo>
                  <a:pt x="107299" y="39291"/>
                  <a:pt x="135341" y="14364"/>
                  <a:pt x="147047" y="5677"/>
                </a:cubicBezTo>
                <a:close/>
                <a:moveTo>
                  <a:pt x="82191" y="281264"/>
                </a:moveTo>
                <a:cubicBezTo>
                  <a:pt x="82191" y="281264"/>
                  <a:pt x="37509" y="250403"/>
                  <a:pt x="37509" y="183909"/>
                </a:cubicBezTo>
                <a:cubicBezTo>
                  <a:pt x="37509" y="145085"/>
                  <a:pt x="76876" y="136036"/>
                  <a:pt x="76876" y="136036"/>
                </a:cubicBezTo>
                <a:cubicBezTo>
                  <a:pt x="76876" y="136036"/>
                  <a:pt x="79534" y="184966"/>
                  <a:pt x="98679" y="238697"/>
                </a:cubicBezTo>
                <a:cubicBezTo>
                  <a:pt x="78991" y="262109"/>
                  <a:pt x="82191" y="281264"/>
                  <a:pt x="82191" y="281264"/>
                </a:cubicBezTo>
                <a:close/>
                <a:moveTo>
                  <a:pt x="168507" y="286179"/>
                </a:moveTo>
                <a:lnTo>
                  <a:pt x="160525" y="278197"/>
                </a:lnTo>
                <a:lnTo>
                  <a:pt x="152019" y="304800"/>
                </a:lnTo>
                <a:lnTo>
                  <a:pt x="141903" y="278197"/>
                </a:lnTo>
                <a:lnTo>
                  <a:pt x="134988" y="292017"/>
                </a:lnTo>
                <a:lnTo>
                  <a:pt x="124873" y="267014"/>
                </a:lnTo>
                <a:lnTo>
                  <a:pt x="179661" y="267014"/>
                </a:lnTo>
                <a:lnTo>
                  <a:pt x="168507" y="286179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Freeform 14"/>
          <p:cNvSpPr/>
          <p:nvPr/>
        </p:nvSpPr>
        <p:spPr>
          <a:xfrm>
            <a:off x="6933514" y="4923096"/>
            <a:ext cx="550379" cy="550379"/>
          </a:xfrm>
          <a:custGeom>
            <a:rect l="l" t="t" r="r" b="b"/>
            <a:pathLst>
              <a:path w="304800" h="304800">
                <a:moveTo>
                  <a:pt x="167640" y="0"/>
                </a:moveTo>
                <a:lnTo>
                  <a:pt x="182880" y="0"/>
                </a:lnTo>
                <a:lnTo>
                  <a:pt x="182880" y="45720"/>
                </a:lnTo>
                <a:lnTo>
                  <a:pt x="228600" y="152400"/>
                </a:lnTo>
                <a:lnTo>
                  <a:pt x="228600" y="274320"/>
                </a:lnTo>
                <a:cubicBezTo>
                  <a:pt x="228600" y="291151"/>
                  <a:pt x="214951" y="304800"/>
                  <a:pt x="198120" y="304800"/>
                </a:cubicBezTo>
                <a:lnTo>
                  <a:pt x="198120" y="304800"/>
                </a:lnTo>
                <a:lnTo>
                  <a:pt x="76200" y="304800"/>
                </a:lnTo>
                <a:cubicBezTo>
                  <a:pt x="59436" y="304800"/>
                  <a:pt x="40996" y="291998"/>
                  <a:pt x="35052" y="276149"/>
                </a:cubicBezTo>
                <a:lnTo>
                  <a:pt x="0" y="182880"/>
                </a:lnTo>
                <a:lnTo>
                  <a:pt x="0" y="152400"/>
                </a:lnTo>
                <a:cubicBezTo>
                  <a:pt x="0" y="135569"/>
                  <a:pt x="13649" y="121920"/>
                  <a:pt x="30480" y="121920"/>
                </a:cubicBezTo>
                <a:lnTo>
                  <a:pt x="30480" y="121920"/>
                </a:lnTo>
                <a:lnTo>
                  <a:pt x="137160" y="121920"/>
                </a:lnTo>
                <a:lnTo>
                  <a:pt x="137160" y="30480"/>
                </a:lnTo>
                <a:cubicBezTo>
                  <a:pt x="137160" y="13649"/>
                  <a:pt x="150809" y="0"/>
                  <a:pt x="167640" y="0"/>
                </a:cubicBezTo>
                <a:lnTo>
                  <a:pt x="167640" y="0"/>
                </a:lnTo>
                <a:close/>
                <a:moveTo>
                  <a:pt x="259080" y="152400"/>
                </a:moveTo>
                <a:lnTo>
                  <a:pt x="304800" y="152400"/>
                </a:lnTo>
                <a:lnTo>
                  <a:pt x="304800" y="304800"/>
                </a:lnTo>
                <a:lnTo>
                  <a:pt x="259080" y="304800"/>
                </a:lnTo>
                <a:lnTo>
                  <a:pt x="259080" y="15240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供应商风险</a:t>
              </a:r>
            </a:p>
          </p:txBody>
        </p:sp>
      </p:grpSp>
    </p:spTree>
  </p:cSld>
  <p:clrMapOvr>
    <a:masterClrMapping/>
  </p:clrMapOvr>
  <p:transition/>
  <p:timing/>
</p:sld>
</file>

<file path=ppt/slides/slide1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https://d.book118.com/757016152006006043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FFFFFF"/>
      </a:dk1>
      <a:lt1>
        <a:srgbClr val="002A26"/>
      </a:lt1>
      <a:dk2>
        <a:srgbClr val="D9FFFA"/>
      </a:dk2>
      <a:lt2>
        <a:srgbClr val="000000"/>
      </a:lt2>
      <a:accent1>
        <a:srgbClr val="00BEA8"/>
      </a:accent1>
      <a:accent2>
        <a:srgbClr val="00A5B2"/>
      </a:accent2>
      <a:accent3>
        <a:srgbClr val="00657D"/>
      </a:accent3>
      <a:accent4>
        <a:srgbClr val="05DD68"/>
      </a:accent4>
      <a:accent5>
        <a:srgbClr val="5DE88C"/>
      </a:accent5>
      <a:accent6>
        <a:srgbClr val="6BAFFF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101</Paragraphs>
  <Slides>17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17</vt:i4>
      </vt:variant>
    </vt:vector>
  </HeadingPairs>
  <TitlesOfParts>
    <vt:vector baseType="lpstr" size="21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2024-09-16T15:43:48.616</cp:lastPrinted>
  <dcterms:created xsi:type="dcterms:W3CDTF">2024-09-16T07:43:48Z</dcterms:created>
  <dcterms:modified xsi:type="dcterms:W3CDTF">2024-09-16T07:43:50Z</dcterms:modified>
</cp:coreProperties>
</file>