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9F3BA0-0629-4EE7-852B-E7778281D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ACACD2-A4B8-4F68-BA3B-B61483CA4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CA4AA2-1B53-434F-9115-550CB5AA1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6E0427-9315-4787-A671-7E8155BF1E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6D1BE9-8C95-4A45-9975-38134B8F38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2169D9-571F-4FE9-9560-3D686031F8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9465D6-23B3-4187-971E-C61F3C700D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FDB532-F9B2-4607-BBB5-E6F4E6B820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B03F03-5810-4F8D-A7B8-A14C2BFE6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FD2D3A-9462-4528-BFEF-449F9C332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6D124B-2520-43B4-8B47-7442E4266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2612312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2024-01-28</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中国物业管理发展简史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绪论</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中国物业管理起源与早期发展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改革开放后物业管理快速发展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新时期中国物业管理创新与发展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国内外典型案例分析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中国物业管理未来趋势预测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绪论</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物业管理作为现代服务业的重要组成部分，对于提高居民生活质量、促进城市经济发展具有重要作用。</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研究中国物业管理发展简史，有助于深入了解行业历史沿革、发展脉络和经验教训，为当前和未来的物业管理实践提供借鉴和参考。</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随着中国城市化进程的加速和房地产市场的蓬勃发展，物业管理行业迎来了前所未有的发展机遇和挑战。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梳理中国物业管理行业的发展历程，分析不同历史阶段的特点、问题和成因，总结行业发展的经验教训和规律。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采用文献研究、历史分析、比较分析等方法，对相关政策法规、行业报告、学术论文等资料进行收集、整理和分析。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物业管理</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指业主通过选聘物业服务企业，由业主和物业服务企业按照物业服务合同约定，对房屋及配套的设施设备和相关场地进行维修、养护、管理，维护物业管理区域内的环境卫生和相关秩序的活动。</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物业服务企业</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指依法设立、具有独立法人资格，从事物业管理服务活动的企业。</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业主</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指房屋的所有权人，即拥有房屋产权的公民、法人或其他组织。</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相关概念界定</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中国物业管理起源与早期发展</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住房制度改革推动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20世纪80年代，中国住房制度改革推动了房屋产权的多元化，物业管理作为房屋售后服务的重要环节应运而生。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城市化进程加速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随着城市化进程的加速，大量住宅小区、商业楼宇等物业项目涌现，对专业化、规范化的物业管理需求迫切。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居民生活水平提高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居民生活水平的提高使得人们对居住环境和服务品质的要求不断提升，物业管理作为提升居住品质的重要手段受到重视。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起源背景及原因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早期物业管理形态</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房屋管理站模式</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在计划经济时期，房屋管理站作为政府职能部门，负责公有住房的维修、养护和管理工作。</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单位自管模式</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一些大型企事业单位在自有土地上建设职工住宅，并设立专门的机构进行物业管理。</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开发商自管模式</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在商品房开发初期，开发商往往自行组建物业公司，对所属楼盘进行物业管理。</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《物业管理条例》</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该条例对物业管理的职责、权利、义务等方面进行了详细规定，为物业管理的法制化、专业化发展提供了有力保障。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《物业服务收费管理办法》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该办法规范了物业服务收费行为，保障了业主和物业服务企业的合法权益。</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《城市新建住宅小区管理办法》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该办法明确了物业管理的基本概念、管理原则和管理体制，为物业管理的规范化发展奠定了基础。</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政策法规对早期物业影响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改革开放后物业管理快速发展</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改革开放政策推动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随着城市化进程的加快，大量人口涌入城市，住宅小区、商业楼宇等物业项目不断涌现，为物业管理行业提供了广阔的市场空间。</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城市化进程加速</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改革开放后，中国逐步推行住房制度改革，实现了从福利分房到市场化购房的转变，为物业管理行业的发展奠定了基础。</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住房制度改革</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中国积极引进外资和先进技术，促进了物业管理行业的国际交流与合作，提高了行业整体水平。</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对外开放政策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多元化服务模式出现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随着市场需求的变化，物业管理企业不断创新服务模式，提供多元化、个性化的服务，满足了业主的不同需求。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行业整合与兼并重组</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在市场竞争中，一些优秀的物业管理企业通过兼并重组等方式实现规模扩张，提高了行业集中度。</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市场竞争机制形成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物业管理行业逐步引入市场竞争机制，企业之间通过竞标等方式争夺市场份额，推动了行业服务质量的提升。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市场化进程加速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710489" y="1766850"/>
            <a:ext cx="1267038" cy="1900623"/>
          </a:xfrm>
          <a:custGeom>
            <a:rect l="l" t="t" r="r" b="b"/>
            <a:pathLst>
              <a:path w="795457" h="1193225">
                <a:moveTo>
                  <a:pt x="106466" y="397688"/>
                </a:moveTo>
                <a:cubicBezTo>
                  <a:pt x="38741" y="514719"/>
                  <a:pt x="0" y="650574"/>
                  <a:pt x="0" y="795457"/>
                </a:cubicBezTo>
                <a:cubicBezTo>
                  <a:pt x="0" y="940339"/>
                  <a:pt x="38781" y="1076235"/>
                  <a:pt x="106466" y="1193225"/>
                </a:cubicBezTo>
                <a:lnTo>
                  <a:pt x="795457" y="795457"/>
                </a:lnTo>
                <a:lnTo>
                  <a:pt x="795457" y="0"/>
                </a:lnTo>
                <a:cubicBezTo>
                  <a:pt x="501036" y="0"/>
                  <a:pt x="244021" y="159941"/>
                  <a:pt x="106466" y="39768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06490" y="1766850"/>
            <a:ext cx="1267038" cy="1900623"/>
          </a:xfrm>
          <a:custGeom>
            <a:rect l="l" t="t" r="r" b="b"/>
            <a:pathLst>
              <a:path w="795457" h="1193225">
                <a:moveTo>
                  <a:pt x="688991" y="397688"/>
                </a:moveTo>
                <a:cubicBezTo>
                  <a:pt x="551436" y="159941"/>
                  <a:pt x="294420" y="0"/>
                  <a:pt x="0" y="0"/>
                </a:cubicBezTo>
                <a:lnTo>
                  <a:pt x="0" y="795457"/>
                </a:lnTo>
                <a:lnTo>
                  <a:pt x="688991" y="1193225"/>
                </a:lnTo>
                <a:cubicBezTo>
                  <a:pt x="756716" y="1076194"/>
                  <a:pt x="795457" y="940339"/>
                  <a:pt x="795457" y="795457"/>
                </a:cubicBezTo>
                <a:cubicBezTo>
                  <a:pt x="795457" y="650574"/>
                  <a:pt x="756675" y="514679"/>
                  <a:pt x="688991" y="39768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944552" y="3137057"/>
            <a:ext cx="2194911" cy="1267038"/>
          </a:xfrm>
          <a:custGeom>
            <a:rect l="l" t="t" r="r" b="b"/>
            <a:pathLst>
              <a:path w="1377982" h="795457">
                <a:moveTo>
                  <a:pt x="688991" y="0"/>
                </a:moveTo>
                <a:lnTo>
                  <a:pt x="0" y="397769"/>
                </a:lnTo>
                <a:cubicBezTo>
                  <a:pt x="137555" y="635515"/>
                  <a:pt x="394571" y="795457"/>
                  <a:pt x="688991" y="795457"/>
                </a:cubicBezTo>
                <a:cubicBezTo>
                  <a:pt x="983411" y="795457"/>
                  <a:pt x="1240427" y="635515"/>
                  <a:pt x="1377982" y="397769"/>
                </a:cubicBezTo>
                <a:lnTo>
                  <a:pt x="68899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04876" y="1378835"/>
            <a:ext cx="1792838" cy="2272831"/>
          </a:xfrm>
          <a:custGeom>
            <a:rect l="l" t="t" r="r" b="b"/>
            <a:pathLst>
              <a:path w="1131249" h="1433765">
                <a:moveTo>
                  <a:pt x="1021990" y="1219741"/>
                </a:moveTo>
                <a:cubicBezTo>
                  <a:pt x="1029438" y="1168815"/>
                  <a:pt x="1033284" y="1117202"/>
                  <a:pt x="1033284" y="1065386"/>
                </a:cubicBezTo>
                <a:cubicBezTo>
                  <a:pt x="1033284" y="879172"/>
                  <a:pt x="984545" y="695792"/>
                  <a:pt x="892328" y="535122"/>
                </a:cubicBezTo>
                <a:cubicBezTo>
                  <a:pt x="800476" y="375059"/>
                  <a:pt x="667941" y="240783"/>
                  <a:pt x="509052" y="146745"/>
                </a:cubicBezTo>
                <a:cubicBezTo>
                  <a:pt x="373844" y="66713"/>
                  <a:pt x="222323" y="17893"/>
                  <a:pt x="65944" y="3320"/>
                </a:cubicBezTo>
                <a:cubicBezTo>
                  <a:pt x="30482" y="0"/>
                  <a:pt x="0" y="28216"/>
                  <a:pt x="0" y="63839"/>
                </a:cubicBezTo>
                <a:lnTo>
                  <a:pt x="0" y="63839"/>
                </a:lnTo>
                <a:cubicBezTo>
                  <a:pt x="0" y="95091"/>
                  <a:pt x="23722" y="121363"/>
                  <a:pt x="54812" y="124237"/>
                </a:cubicBezTo>
                <a:cubicBezTo>
                  <a:pt x="193338" y="137151"/>
                  <a:pt x="327534" y="180425"/>
                  <a:pt x="447237" y="251267"/>
                </a:cubicBezTo>
                <a:cubicBezTo>
                  <a:pt x="588071" y="334618"/>
                  <a:pt x="705588" y="453674"/>
                  <a:pt x="786996" y="595560"/>
                </a:cubicBezTo>
                <a:cubicBezTo>
                  <a:pt x="868687" y="737892"/>
                  <a:pt x="911840" y="900344"/>
                  <a:pt x="911840" y="1065386"/>
                </a:cubicBezTo>
                <a:cubicBezTo>
                  <a:pt x="911840" y="1108741"/>
                  <a:pt x="908723" y="1151894"/>
                  <a:pt x="902853" y="1194521"/>
                </a:cubicBezTo>
                <a:lnTo>
                  <a:pt x="828975" y="1178855"/>
                </a:lnTo>
                <a:cubicBezTo>
                  <a:pt x="812661" y="1175414"/>
                  <a:pt x="799383" y="1192092"/>
                  <a:pt x="806427" y="1207232"/>
                </a:cubicBezTo>
                <a:lnTo>
                  <a:pt x="904918" y="1418261"/>
                </a:lnTo>
                <a:cubicBezTo>
                  <a:pt x="910545" y="1430284"/>
                  <a:pt x="926009" y="1433765"/>
                  <a:pt x="936210" y="1425264"/>
                </a:cubicBezTo>
                <a:lnTo>
                  <a:pt x="1118254" y="1273621"/>
                </a:lnTo>
                <a:cubicBezTo>
                  <a:pt x="1131249" y="1262813"/>
                  <a:pt x="1126026" y="1241763"/>
                  <a:pt x="1109510" y="1238281"/>
                </a:cubicBezTo>
                <a:lnTo>
                  <a:pt x="1021990" y="12197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57744" y="3907781"/>
            <a:ext cx="2692853" cy="862177"/>
          </a:xfrm>
          <a:custGeom>
            <a:rect l="l" t="t" r="r" b="b"/>
            <a:pathLst>
              <a:path w="1701225" h="548723">
                <a:moveTo>
                  <a:pt x="1661351" y="15585"/>
                </a:moveTo>
                <a:cubicBezTo>
                  <a:pt x="1634350" y="0"/>
                  <a:pt x="1599900" y="7368"/>
                  <a:pt x="1581724" y="32709"/>
                </a:cubicBezTo>
                <a:cubicBezTo>
                  <a:pt x="1504648" y="140025"/>
                  <a:pt x="1405550" y="230743"/>
                  <a:pt x="1291271" y="297861"/>
                </a:cubicBezTo>
                <a:cubicBezTo>
                  <a:pt x="1146996" y="382548"/>
                  <a:pt x="981792" y="427320"/>
                  <a:pt x="813511" y="427320"/>
                </a:cubicBezTo>
                <a:cubicBezTo>
                  <a:pt x="645231" y="427320"/>
                  <a:pt x="479986" y="382548"/>
                  <a:pt x="335752" y="297861"/>
                </a:cubicBezTo>
                <a:cubicBezTo>
                  <a:pt x="290453" y="271265"/>
                  <a:pt x="247624" y="240864"/>
                  <a:pt x="207547" y="207305"/>
                </a:cubicBezTo>
                <a:lnTo>
                  <a:pt x="264990" y="152695"/>
                </a:lnTo>
                <a:cubicBezTo>
                  <a:pt x="277094" y="141199"/>
                  <a:pt x="270860" y="120796"/>
                  <a:pt x="254384" y="118043"/>
                </a:cubicBezTo>
                <a:lnTo>
                  <a:pt x="24694" y="79667"/>
                </a:lnTo>
                <a:cubicBezTo>
                  <a:pt x="11618" y="77481"/>
                  <a:pt x="0" y="88290"/>
                  <a:pt x="1214" y="101487"/>
                </a:cubicBezTo>
                <a:lnTo>
                  <a:pt x="23074" y="337411"/>
                </a:lnTo>
                <a:cubicBezTo>
                  <a:pt x="24653" y="354252"/>
                  <a:pt x="44934" y="361862"/>
                  <a:pt x="57160" y="350204"/>
                </a:cubicBezTo>
                <a:lnTo>
                  <a:pt x="118974" y="291465"/>
                </a:lnTo>
                <a:cubicBezTo>
                  <a:pt x="167228" y="332918"/>
                  <a:pt x="219206" y="370201"/>
                  <a:pt x="274301" y="402546"/>
                </a:cubicBezTo>
                <a:cubicBezTo>
                  <a:pt x="437197" y="498203"/>
                  <a:pt x="623654" y="548723"/>
                  <a:pt x="813552" y="548723"/>
                </a:cubicBezTo>
                <a:cubicBezTo>
                  <a:pt x="1003449" y="548723"/>
                  <a:pt x="1189906" y="498162"/>
                  <a:pt x="1352803" y="402546"/>
                </a:cubicBezTo>
                <a:cubicBezTo>
                  <a:pt x="1481573" y="326927"/>
                  <a:pt x="1593302" y="224792"/>
                  <a:pt x="1680215" y="103915"/>
                </a:cubicBezTo>
                <a:cubicBezTo>
                  <a:pt x="1701225" y="74648"/>
                  <a:pt x="1692602" y="33640"/>
                  <a:pt x="1661351" y="15585"/>
                </a:cubicBezTo>
                <a:lnTo>
                  <a:pt x="1661351" y="1558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352624" y="1317392"/>
            <a:ext cx="1423750" cy="2506003"/>
          </a:xfrm>
          <a:custGeom>
            <a:rect l="l" t="t" r="r" b="b"/>
            <a:pathLst>
              <a:path w="897753" h="1586986">
                <a:moveTo>
                  <a:pt x="879091" y="68939"/>
                </a:moveTo>
                <a:lnTo>
                  <a:pt x="651060" y="4574"/>
                </a:lnTo>
                <a:cubicBezTo>
                  <a:pt x="634787" y="0"/>
                  <a:pt x="620375" y="16192"/>
                  <a:pt x="626852" y="31777"/>
                </a:cubicBezTo>
                <a:lnTo>
                  <a:pt x="662314" y="117436"/>
                </a:lnTo>
                <a:cubicBezTo>
                  <a:pt x="614789" y="136867"/>
                  <a:pt x="568600" y="159779"/>
                  <a:pt x="524192" y="186052"/>
                </a:cubicBezTo>
                <a:cubicBezTo>
                  <a:pt x="365343" y="280049"/>
                  <a:pt x="232808" y="414366"/>
                  <a:pt x="140915" y="574429"/>
                </a:cubicBezTo>
                <a:cubicBezTo>
                  <a:pt x="48739" y="735099"/>
                  <a:pt x="0" y="918438"/>
                  <a:pt x="0" y="1104693"/>
                </a:cubicBezTo>
                <a:cubicBezTo>
                  <a:pt x="0" y="1255566"/>
                  <a:pt x="31980" y="1404375"/>
                  <a:pt x="93147" y="1540919"/>
                </a:cubicBezTo>
                <a:cubicBezTo>
                  <a:pt x="107923" y="1573870"/>
                  <a:pt x="147797" y="1586986"/>
                  <a:pt x="179049" y="1568932"/>
                </a:cubicBezTo>
                <a:lnTo>
                  <a:pt x="179049" y="1568932"/>
                </a:lnTo>
                <a:cubicBezTo>
                  <a:pt x="205969" y="1553387"/>
                  <a:pt x="216818" y="1519990"/>
                  <a:pt x="204106" y="1491653"/>
                </a:cubicBezTo>
                <a:cubicBezTo>
                  <a:pt x="149821" y="1370573"/>
                  <a:pt x="121444" y="1238564"/>
                  <a:pt x="121444" y="1104693"/>
                </a:cubicBezTo>
                <a:cubicBezTo>
                  <a:pt x="121444" y="939650"/>
                  <a:pt x="164597" y="777199"/>
                  <a:pt x="246288" y="634908"/>
                </a:cubicBezTo>
                <a:cubicBezTo>
                  <a:pt x="327736" y="493021"/>
                  <a:pt x="445213" y="373965"/>
                  <a:pt x="586047" y="290615"/>
                </a:cubicBezTo>
                <a:cubicBezTo>
                  <a:pt x="625516" y="267257"/>
                  <a:pt x="666564" y="246935"/>
                  <a:pt x="708786" y="229690"/>
                </a:cubicBezTo>
                <a:lnTo>
                  <a:pt x="736556" y="296768"/>
                </a:lnTo>
                <a:cubicBezTo>
                  <a:pt x="742952" y="312191"/>
                  <a:pt x="764205" y="313689"/>
                  <a:pt x="772706" y="299318"/>
                </a:cubicBezTo>
                <a:lnTo>
                  <a:pt x="891033" y="98733"/>
                </a:lnTo>
                <a:cubicBezTo>
                  <a:pt x="897753" y="87277"/>
                  <a:pt x="891883" y="72542"/>
                  <a:pt x="879091" y="68939"/>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097271" y="2367420"/>
            <a:ext cx="563222" cy="563222"/>
          </a:xfrm>
          <a:custGeom>
            <a:rect l="l" t="t" r="r" b="b"/>
            <a:pathLst>
              <a:path w="304800" h="304800">
                <a:moveTo>
                  <a:pt x="50749" y="121920"/>
                </a:moveTo>
                <a:lnTo>
                  <a:pt x="152400" y="182880"/>
                </a:lnTo>
                <a:lnTo>
                  <a:pt x="304800" y="91440"/>
                </a:lnTo>
                <a:lnTo>
                  <a:pt x="152400" y="0"/>
                </a:lnTo>
                <a:lnTo>
                  <a:pt x="0" y="91440"/>
                </a:lnTo>
                <a:lnTo>
                  <a:pt x="152400" y="91440"/>
                </a:lnTo>
                <a:lnTo>
                  <a:pt x="152400" y="121920"/>
                </a:lnTo>
                <a:lnTo>
                  <a:pt x="50749" y="121920"/>
                </a:lnTo>
                <a:close/>
                <a:moveTo>
                  <a:pt x="0" y="121920"/>
                </a:moveTo>
                <a:lnTo>
                  <a:pt x="0" y="243840"/>
                </a:lnTo>
                <a:lnTo>
                  <a:pt x="30480" y="210007"/>
                </a:lnTo>
                <a:lnTo>
                  <a:pt x="30480" y="140208"/>
                </a:lnTo>
                <a:lnTo>
                  <a:pt x="0" y="121920"/>
                </a:lnTo>
                <a:close/>
                <a:moveTo>
                  <a:pt x="152400" y="304800"/>
                </a:moveTo>
                <a:lnTo>
                  <a:pt x="45720" y="240792"/>
                </a:lnTo>
                <a:lnTo>
                  <a:pt x="45720" y="149352"/>
                </a:lnTo>
                <a:lnTo>
                  <a:pt x="152400" y="213360"/>
                </a:lnTo>
                <a:lnTo>
                  <a:pt x="259080" y="149352"/>
                </a:lnTo>
                <a:lnTo>
                  <a:pt x="259080" y="240792"/>
                </a:lnTo>
                <a:lnTo>
                  <a:pt x="15240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28529" y="2367420"/>
            <a:ext cx="473550" cy="47355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736942" y="3465511"/>
            <a:ext cx="610131" cy="61013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75549"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物业管理法规出台</a:t>
            </a:r>
          </a:p>
        </p:txBody>
      </p:sp>
      <p:sp>
        <p:nvSpPr>
          <p:cNvPr id="12" name="TextBox 12"/>
          <p:cNvSpPr txBox="1"/>
          <p:nvPr/>
        </p:nvSpPr>
        <p:spPr>
          <a:xfrm>
            <a:off x="475549"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中国政府相继出台了一系列物业管理法规，如《物业管理条例》等，为行业的规范化发展提供了法律保障。</a:t>
            </a:r>
          </a:p>
        </p:txBody>
      </p:sp>
      <p:sp>
        <p:nvSpPr>
          <p:cNvPr id="13" name="TextBox 13"/>
          <p:cNvSpPr txBox="1"/>
          <p:nvPr/>
        </p:nvSpPr>
        <p:spPr>
          <a:xfrm>
            <a:off x="8036602"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行业标准与规范制定</a:t>
            </a:r>
          </a:p>
        </p:txBody>
      </p:sp>
      <p:sp>
        <p:nvSpPr>
          <p:cNvPr id="14" name="TextBox 14"/>
          <p:cNvSpPr txBox="1"/>
          <p:nvPr/>
        </p:nvSpPr>
        <p:spPr>
          <a:xfrm>
            <a:off x="8036602"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相关部门制定了物业管理行业的服务标准、收费规范等，推动了行业的标准化、规范化发展。</a:t>
            </a:r>
          </a:p>
        </p:txBody>
      </p:sp>
      <p:sp>
        <p:nvSpPr>
          <p:cNvPr id="15" name="TextBox 15"/>
          <p:cNvSpPr txBox="1"/>
          <p:nvPr/>
        </p:nvSpPr>
        <p:spPr>
          <a:xfrm>
            <a:off x="4137603" y="4916262"/>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监管力度加强</a:t>
            </a:r>
          </a:p>
        </p:txBody>
      </p:sp>
      <p:sp>
        <p:nvSpPr>
          <p:cNvPr id="16" name="TextBox 16"/>
          <p:cNvSpPr txBox="1"/>
          <p:nvPr/>
        </p:nvSpPr>
        <p:spPr>
          <a:xfrm>
            <a:off x="4137603" y="5472140"/>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政府加强对物业管理行业的监管力度，打击违法违规行为，维护了市场秩序和业主权益。</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法律法规逐步完善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04</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新时期中国物业管理创新与发展</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https://d.book118.com/757026123122006050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2024-09-23T06:07:43.222</cp:lastPrinted>
  <dcterms:created xsi:type="dcterms:W3CDTF">2024-09-22T22:07:43Z</dcterms:created>
  <dcterms:modified xsi:type="dcterms:W3CDTF">2024-09-22T22:07:45Z</dcterms:modified>
</cp:coreProperties>
</file>