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65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8975" y="1143000"/>
            <a:ext cx="548005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8975" y="1143000"/>
            <a:ext cx="548005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8975" y="1143000"/>
            <a:ext cx="548005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8975" y="1143000"/>
            <a:ext cx="548005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8975" y="1143000"/>
            <a:ext cx="548005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688975" y="1143000"/>
            <a:ext cx="5480050" cy="30861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4E5803-944E-4CCB-A36B-5BBC78F81D16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7EDDE7-F554-4F92-B35A-C1E359604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46C50-9F14-4A9C-BD60-2365C394C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F25A2-3B9A-4CA0-857D-FA3DEA7FC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46A4E8-F694-4D80-833D-BF964363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6EF6CF-295F-4D12-9982-5934CCCC0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3E08C8-05A9-48A5-B82E-C1706B59F5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B71D23-06AB-4495-89DD-E25C41277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5D706-E5E6-4410-B2E6-C86940CCD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1B3E2-FAD6-42B0-97F4-2DBE753CB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4240A-CD08-4D3B-BA85-FF7515F0E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78354-8F92-4CEB-BBC3-75B5E5C08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330" y="1555115"/>
            <a:ext cx="5233035" cy="4608195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147"/>
          </a:xfrm>
          <a:prstGeom prst="rect">
            <a:avLst/>
          </a:prstGeom>
          <a:solidFill>
            <a:srgbClr val="A1C45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FFFFFF"/>
              </a:solidFill>
            </a:endParaRPr>
          </a:p>
        </p:txBody>
      </p:sp>
      <p:grpSp>
        <p:nvGrpSpPr>
          <p:cNvPr id="58" name="组合 57"/>
          <p:cNvGrpSpPr/>
          <p:nvPr userDrawn="1"/>
        </p:nvGrpSpPr>
        <p:grpSpPr>
          <a:xfrm>
            <a:off x="10106661" y="127002"/>
            <a:ext cx="1938867" cy="284486"/>
            <a:chOff x="16838" y="31"/>
            <a:chExt cx="2290" cy="336"/>
          </a:xfrm>
        </p:grpSpPr>
        <p:pic>
          <p:nvPicPr>
            <p:cNvPr id="59" name="图片 58"/>
            <p:cNvPicPr>
              <a:picLocks noChangeAspect="1"/>
            </p:cNvPicPr>
            <p:nvPr userDrawn="1"/>
          </p:nvPicPr>
          <p:blipFill>
            <a:blip r:embed="rId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198" y="71"/>
              <a:ext cx="930" cy="296"/>
            </a:xfrm>
            <a:prstGeom prst="rect">
              <a:avLst/>
            </a:prstGeom>
          </p:spPr>
        </p:pic>
        <p:grpSp>
          <p:nvGrpSpPr>
            <p:cNvPr id="60" name="组合 59"/>
            <p:cNvGrpSpPr/>
            <p:nvPr userDrawn="1"/>
          </p:nvGrpSpPr>
          <p:grpSpPr>
            <a:xfrm>
              <a:off x="16838" y="31"/>
              <a:ext cx="1101" cy="330"/>
              <a:chOff x="11194442" y="138245"/>
              <a:chExt cx="727657" cy="228093"/>
            </a:xfrm>
          </p:grpSpPr>
          <p:grpSp>
            <p:nvGrpSpPr>
              <p:cNvPr id="61" name="组合 60"/>
              <p:cNvGrpSpPr/>
              <p:nvPr userDrawn="1"/>
            </p:nvGrpSpPr>
            <p:grpSpPr>
              <a:xfrm>
                <a:off x="11194442" y="138245"/>
                <a:ext cx="115312" cy="220650"/>
                <a:chOff x="1720218" y="2436790"/>
                <a:chExt cx="1328564" cy="2542220"/>
              </a:xfrm>
            </p:grpSpPr>
            <p:sp>
              <p:nvSpPr>
                <p:cNvPr id="62" name="任意多边形 61"/>
                <p:cNvSpPr/>
                <p:nvPr/>
              </p:nvSpPr>
              <p:spPr>
                <a:xfrm flipH="1">
                  <a:off x="1720218" y="3135503"/>
                  <a:ext cx="1328564" cy="1843507"/>
                </a:xfrm>
                <a:custGeom>
                  <a:gdLst>
                    <a:gd name="connsiteX0" fmla="*/ 1540683 w 2201932"/>
                    <a:gd name="connsiteY0" fmla="*/ 0 h 3055372"/>
                    <a:gd name="connsiteX1" fmla="*/ 1462917 w 2201932"/>
                    <a:gd name="connsiteY1" fmla="*/ 0 h 3055372"/>
                    <a:gd name="connsiteX2" fmla="*/ 739017 w 2201932"/>
                    <a:gd name="connsiteY2" fmla="*/ 0 h 3055372"/>
                    <a:gd name="connsiteX3" fmla="*/ 661251 w 2201932"/>
                    <a:gd name="connsiteY3" fmla="*/ 0 h 3055372"/>
                    <a:gd name="connsiteX4" fmla="*/ 673672 w 2201932"/>
                    <a:gd name="connsiteY4" fmla="*/ 18403 h 3055372"/>
                    <a:gd name="connsiteX5" fmla="*/ 608505 w 2201932"/>
                    <a:gd name="connsiteY5" fmla="*/ 735857 h 3055372"/>
                    <a:gd name="connsiteX6" fmla="*/ 394099 w 2201932"/>
                    <a:gd name="connsiteY6" fmla="*/ 1099057 h 3055372"/>
                    <a:gd name="connsiteX7" fmla="*/ 323727 w 2201932"/>
                    <a:gd name="connsiteY7" fmla="*/ 1173138 h 3055372"/>
                    <a:gd name="connsiteX8" fmla="*/ 323727 w 2201932"/>
                    <a:gd name="connsiteY8" fmla="*/ 1174865 h 3055372"/>
                    <a:gd name="connsiteX9" fmla="*/ 322465 w 2201932"/>
                    <a:gd name="connsiteY9" fmla="*/ 1175906 h 3055372"/>
                    <a:gd name="connsiteX10" fmla="*/ 0 w 2201932"/>
                    <a:gd name="connsiteY10" fmla="*/ 1954406 h 3055372"/>
                    <a:gd name="connsiteX11" fmla="*/ 1100966 w 2201932"/>
                    <a:gd name="connsiteY11" fmla="*/ 3055372 h 3055372"/>
                    <a:gd name="connsiteX12" fmla="*/ 2201932 w 2201932"/>
                    <a:gd name="connsiteY12" fmla="*/ 1954406 h 3055372"/>
                    <a:gd name="connsiteX13" fmla="*/ 1879467 w 2201932"/>
                    <a:gd name="connsiteY13" fmla="*/ 1175906 h 3055372"/>
                    <a:gd name="connsiteX14" fmla="*/ 1878207 w 2201932"/>
                    <a:gd name="connsiteY14" fmla="*/ 1174866 h 3055372"/>
                    <a:gd name="connsiteX15" fmla="*/ 1878207 w 2201932"/>
                    <a:gd name="connsiteY15" fmla="*/ 1173138 h 3055372"/>
                    <a:gd name="connsiteX16" fmla="*/ 1807835 w 2201932"/>
                    <a:gd name="connsiteY16" fmla="*/ 1099057 h 3055372"/>
                    <a:gd name="connsiteX17" fmla="*/ 1593429 w 2201932"/>
                    <a:gd name="connsiteY17" fmla="*/ 735857 h 3055372"/>
                    <a:gd name="connsiteX18" fmla="*/ 1528262 w 2201932"/>
                    <a:gd name="connsiteY18" fmla="*/ 18403 h 305537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2201932" h="3055372">
                      <a:moveTo>
                        <a:pt x="1540683" y="0"/>
                      </a:moveTo>
                      <a:lnTo>
                        <a:pt x="1462917" y="0"/>
                      </a:lnTo>
                      <a:lnTo>
                        <a:pt x="739017" y="0"/>
                      </a:lnTo>
                      <a:lnTo>
                        <a:pt x="661251" y="0"/>
                      </a:lnTo>
                      <a:lnTo>
                        <a:pt x="673672" y="18403"/>
                      </a:lnTo>
                      <a:cubicBezTo>
                        <a:pt x="746360" y="171028"/>
                        <a:pt x="726480" y="449921"/>
                        <a:pt x="608505" y="735857"/>
                      </a:cubicBezTo>
                      <a:cubicBezTo>
                        <a:pt x="549517" y="878825"/>
                        <a:pt x="474382" y="1003252"/>
                        <a:pt x="394099" y="1099057"/>
                      </a:cubicBezTo>
                      <a:lnTo>
                        <a:pt x="323727" y="1173138"/>
                      </a:lnTo>
                      <a:lnTo>
                        <a:pt x="323727" y="1174865"/>
                      </a:lnTo>
                      <a:lnTo>
                        <a:pt x="322465" y="1175906"/>
                      </a:lnTo>
                      <a:cubicBezTo>
                        <a:pt x="123230" y="1375141"/>
                        <a:pt x="0" y="1650383"/>
                        <a:pt x="0" y="1954406"/>
                      </a:cubicBezTo>
                      <a:cubicBezTo>
                        <a:pt x="0" y="2562453"/>
                        <a:pt x="492919" y="3055372"/>
                        <a:pt x="1100966" y="3055372"/>
                      </a:cubicBezTo>
                      <a:cubicBezTo>
                        <a:pt x="1709013" y="3055372"/>
                        <a:pt x="2201932" y="2562453"/>
                        <a:pt x="2201932" y="1954406"/>
                      </a:cubicBezTo>
                      <a:cubicBezTo>
                        <a:pt x="2201932" y="1650383"/>
                        <a:pt x="2078702" y="1375141"/>
                        <a:pt x="1879467" y="1175906"/>
                      </a:cubicBezTo>
                      <a:lnTo>
                        <a:pt x="1878207" y="1174866"/>
                      </a:lnTo>
                      <a:lnTo>
                        <a:pt x="1878207" y="1173138"/>
                      </a:lnTo>
                      <a:lnTo>
                        <a:pt x="1807835" y="1099057"/>
                      </a:lnTo>
                      <a:cubicBezTo>
                        <a:pt x="1727552" y="1003252"/>
                        <a:pt x="1652417" y="878825"/>
                        <a:pt x="1593429" y="735857"/>
                      </a:cubicBezTo>
                      <a:cubicBezTo>
                        <a:pt x="1475454" y="449921"/>
                        <a:pt x="1455574" y="171028"/>
                        <a:pt x="1528262" y="18403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3175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21919" tIns="60959" rIns="121919" bIns="60959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2400">
                    <a:solidFill>
                      <a:srgbClr val="FFFFFF"/>
                    </a:solidFill>
                  </a:endParaRPr>
                </a:p>
              </p:txBody>
            </p:sp>
            <p:sp>
              <p:nvSpPr>
                <p:cNvPr id="63" name="任意多边形 62"/>
                <p:cNvSpPr/>
                <p:nvPr/>
              </p:nvSpPr>
              <p:spPr>
                <a:xfrm>
                  <a:off x="1998487" y="2436790"/>
                  <a:ext cx="770124" cy="1303556"/>
                </a:xfrm>
                <a:custGeom>
                  <a:gdLst>
                    <a:gd name="connsiteX0" fmla="*/ 352571 w 883454"/>
                    <a:gd name="connsiteY0" fmla="*/ 0 h 2106319"/>
                    <a:gd name="connsiteX1" fmla="*/ 530882 w 883454"/>
                    <a:gd name="connsiteY1" fmla="*/ 0 h 2106319"/>
                    <a:gd name="connsiteX2" fmla="*/ 530882 w 883454"/>
                    <a:gd name="connsiteY2" fmla="*/ 685907 h 2106319"/>
                    <a:gd name="connsiteX3" fmla="*/ 605180 w 883454"/>
                    <a:gd name="connsiteY3" fmla="*/ 685907 h 2106319"/>
                    <a:gd name="connsiteX4" fmla="*/ 764580 w 883454"/>
                    <a:gd name="connsiteY4" fmla="*/ 845307 h 2106319"/>
                    <a:gd name="connsiteX5" fmla="*/ 764580 w 883454"/>
                    <a:gd name="connsiteY5" fmla="*/ 861100 h 2106319"/>
                    <a:gd name="connsiteX6" fmla="*/ 771250 w 883454"/>
                    <a:gd name="connsiteY6" fmla="*/ 862448 h 2106319"/>
                    <a:gd name="connsiteX7" fmla="*/ 883454 w 883454"/>
                    <a:gd name="connsiteY7" fmla="*/ 1031724 h 2106319"/>
                    <a:gd name="connsiteX8" fmla="*/ 883454 w 883454"/>
                    <a:gd name="connsiteY8" fmla="*/ 1040503 h 2106319"/>
                    <a:gd name="connsiteX9" fmla="*/ 883454 w 883454"/>
                    <a:gd name="connsiteY9" fmla="*/ 1134392 h 2106319"/>
                    <a:gd name="connsiteX10" fmla="*/ 883454 w 883454"/>
                    <a:gd name="connsiteY10" fmla="*/ 2106319 h 2106319"/>
                    <a:gd name="connsiteX11" fmla="*/ 0 w 883454"/>
                    <a:gd name="connsiteY11" fmla="*/ 2106319 h 2106319"/>
                    <a:gd name="connsiteX12" fmla="*/ 0 w 883454"/>
                    <a:gd name="connsiteY12" fmla="*/ 1134392 h 2106319"/>
                    <a:gd name="connsiteX13" fmla="*/ 0 w 883454"/>
                    <a:gd name="connsiteY13" fmla="*/ 1040503 h 2106319"/>
                    <a:gd name="connsiteX14" fmla="*/ 0 w 883454"/>
                    <a:gd name="connsiteY14" fmla="*/ 1031724 h 2106319"/>
                    <a:gd name="connsiteX15" fmla="*/ 112204 w 883454"/>
                    <a:gd name="connsiteY15" fmla="*/ 862448 h 2106319"/>
                    <a:gd name="connsiteX16" fmla="*/ 118875 w 883454"/>
                    <a:gd name="connsiteY16" fmla="*/ 861100 h 2106319"/>
                    <a:gd name="connsiteX17" fmla="*/ 118875 w 883454"/>
                    <a:gd name="connsiteY17" fmla="*/ 845307 h 2106319"/>
                    <a:gd name="connsiteX18" fmla="*/ 278275 w 883454"/>
                    <a:gd name="connsiteY18" fmla="*/ 685907 h 2106319"/>
                    <a:gd name="connsiteX19" fmla="*/ 352571 w 883454"/>
                    <a:gd name="connsiteY19" fmla="*/ 685907 h 210631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</a:cxnLst>
                  <a:rect l="l" t="t" r="r" b="b"/>
                  <a:pathLst>
                    <a:path w="883454" h="2106319">
                      <a:moveTo>
                        <a:pt x="352571" y="0"/>
                      </a:moveTo>
                      <a:lnTo>
                        <a:pt x="530882" y="0"/>
                      </a:lnTo>
                      <a:lnTo>
                        <a:pt x="530882" y="685907"/>
                      </a:lnTo>
                      <a:lnTo>
                        <a:pt x="605180" y="685907"/>
                      </a:lnTo>
                      <a:cubicBezTo>
                        <a:pt x="693214" y="685907"/>
                        <a:pt x="764580" y="757272"/>
                        <a:pt x="764580" y="845307"/>
                      </a:cubicBezTo>
                      <a:lnTo>
                        <a:pt x="764580" y="861100"/>
                      </a:lnTo>
                      <a:lnTo>
                        <a:pt x="771250" y="862448"/>
                      </a:lnTo>
                      <a:cubicBezTo>
                        <a:pt x="837189" y="890337"/>
                        <a:pt x="883454" y="955628"/>
                        <a:pt x="883454" y="1031724"/>
                      </a:cubicBezTo>
                      <a:lnTo>
                        <a:pt x="883454" y="1040503"/>
                      </a:lnTo>
                      <a:lnTo>
                        <a:pt x="883454" y="1134392"/>
                      </a:lnTo>
                      <a:lnTo>
                        <a:pt x="883454" y="2106319"/>
                      </a:lnTo>
                      <a:lnTo>
                        <a:pt x="0" y="2106319"/>
                      </a:lnTo>
                      <a:lnTo>
                        <a:pt x="0" y="1134392"/>
                      </a:lnTo>
                      <a:lnTo>
                        <a:pt x="0" y="1040503"/>
                      </a:lnTo>
                      <a:lnTo>
                        <a:pt x="0" y="1031724"/>
                      </a:lnTo>
                      <a:cubicBezTo>
                        <a:pt x="0" y="955628"/>
                        <a:pt x="46266" y="890337"/>
                        <a:pt x="112204" y="862448"/>
                      </a:cubicBezTo>
                      <a:lnTo>
                        <a:pt x="118875" y="861100"/>
                      </a:lnTo>
                      <a:lnTo>
                        <a:pt x="118875" y="845307"/>
                      </a:lnTo>
                      <a:cubicBezTo>
                        <a:pt x="118875" y="757272"/>
                        <a:pt x="190240" y="685907"/>
                        <a:pt x="278275" y="685907"/>
                      </a:cubicBezTo>
                      <a:lnTo>
                        <a:pt x="352571" y="685907"/>
                      </a:lnTo>
                      <a:close/>
                    </a:path>
                  </a:pathLst>
                </a:custGeom>
                <a:solidFill>
                  <a:schemeClr val="tx1">
                    <a:lumMod val="95000"/>
                    <a:lumOff val="5000"/>
                  </a:schemeClr>
                </a:solidFill>
                <a:ln w="3175"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Overflow="overflow" horzOverflow="overflow" vert="horz" wrap="square" lIns="121919" tIns="60959" rIns="121919" bIns="60959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endParaRPr lang="zh-CN" altLang="en-US" sz="2400">
                    <a:solidFill>
                      <a:srgbClr val="FFFFFF"/>
                    </a:solidFill>
                  </a:endParaRPr>
                </a:p>
              </p:txBody>
            </p:sp>
          </p:grpSp>
          <p:sp>
            <p:nvSpPr>
              <p:cNvPr id="64" name="任意多边形 63"/>
              <p:cNvSpPr/>
              <p:nvPr userDrawn="1"/>
            </p:nvSpPr>
            <p:spPr>
              <a:xfrm>
                <a:off x="11364520" y="185856"/>
                <a:ext cx="557579" cy="180482"/>
              </a:xfrm>
              <a:custGeom>
                <a:rect l="l" t="t" r="r" b="b"/>
                <a:pathLst>
                  <a:path w="5564915" h="1801295">
                    <a:moveTo>
                      <a:pt x="410468" y="1114127"/>
                    </a:moveTo>
                    <a:cubicBezTo>
                      <a:pt x="406803" y="1117792"/>
                      <a:pt x="380538" y="1134590"/>
                      <a:pt x="331673" y="1164520"/>
                    </a:cubicBezTo>
                    <a:cubicBezTo>
                      <a:pt x="282807" y="1194449"/>
                      <a:pt x="233331" y="1221631"/>
                      <a:pt x="183244" y="1246063"/>
                    </a:cubicBezTo>
                    <a:lnTo>
                      <a:pt x="417798" y="1202085"/>
                    </a:lnTo>
                    <a:lnTo>
                      <a:pt x="417798" y="1158106"/>
                    </a:lnTo>
                    <a:lnTo>
                      <a:pt x="513085" y="1158106"/>
                    </a:lnTo>
                    <a:lnTo>
                      <a:pt x="549734" y="1114127"/>
                    </a:lnTo>
                    <a:close/>
                    <a:moveTo>
                      <a:pt x="3166467" y="1040829"/>
                    </a:moveTo>
                    <a:cubicBezTo>
                      <a:pt x="3164024" y="1049381"/>
                      <a:pt x="3142034" y="1098552"/>
                      <a:pt x="3100499" y="1188341"/>
                    </a:cubicBezTo>
                    <a:cubicBezTo>
                      <a:pt x="3058963" y="1278131"/>
                      <a:pt x="3010098" y="1363340"/>
                      <a:pt x="2953903" y="1443968"/>
                    </a:cubicBezTo>
                    <a:cubicBezTo>
                      <a:pt x="2964898" y="1451297"/>
                      <a:pt x="3005517" y="1448243"/>
                      <a:pt x="3075761" y="1434805"/>
                    </a:cubicBezTo>
                    <a:cubicBezTo>
                      <a:pt x="3146005" y="1421367"/>
                      <a:pt x="3176240" y="1360897"/>
                      <a:pt x="3166467" y="1253393"/>
                    </a:cubicBezTo>
                    <a:close/>
                    <a:moveTo>
                      <a:pt x="776957" y="798947"/>
                    </a:moveTo>
                    <a:cubicBezTo>
                      <a:pt x="776957" y="800168"/>
                      <a:pt x="747638" y="827044"/>
                      <a:pt x="689000" y="879574"/>
                    </a:cubicBezTo>
                    <a:cubicBezTo>
                      <a:pt x="685335" y="884461"/>
                      <a:pt x="678005" y="889347"/>
                      <a:pt x="667010" y="894234"/>
                    </a:cubicBezTo>
                    <a:lnTo>
                      <a:pt x="901311" y="894234"/>
                    </a:lnTo>
                    <a:lnTo>
                      <a:pt x="835595" y="798947"/>
                    </a:lnTo>
                    <a:close/>
                    <a:moveTo>
                      <a:pt x="1304702" y="608372"/>
                    </a:moveTo>
                    <a:cubicBezTo>
                      <a:pt x="1304702" y="614480"/>
                      <a:pt x="1309283" y="647159"/>
                      <a:pt x="1318445" y="706408"/>
                    </a:cubicBezTo>
                    <a:cubicBezTo>
                      <a:pt x="1327607" y="765657"/>
                      <a:pt x="1340129" y="816049"/>
                      <a:pt x="1356010" y="857585"/>
                    </a:cubicBezTo>
                    <a:cubicBezTo>
                      <a:pt x="1356010" y="861250"/>
                      <a:pt x="1359675" y="849034"/>
                      <a:pt x="1367005" y="820936"/>
                    </a:cubicBezTo>
                    <a:cubicBezTo>
                      <a:pt x="1374335" y="792838"/>
                      <a:pt x="1385329" y="734200"/>
                      <a:pt x="1399989" y="645021"/>
                    </a:cubicBezTo>
                    <a:cubicBezTo>
                      <a:pt x="1398767" y="640135"/>
                      <a:pt x="1401211" y="627918"/>
                      <a:pt x="1407319" y="608372"/>
                    </a:cubicBezTo>
                    <a:close/>
                    <a:moveTo>
                      <a:pt x="5050222" y="527745"/>
                    </a:moveTo>
                    <a:lnTo>
                      <a:pt x="5050222" y="769627"/>
                    </a:lnTo>
                    <a:cubicBezTo>
                      <a:pt x="5056329" y="770849"/>
                      <a:pt x="5080151" y="765352"/>
                      <a:pt x="5121686" y="753135"/>
                    </a:cubicBezTo>
                    <a:cubicBezTo>
                      <a:pt x="5163222" y="740919"/>
                      <a:pt x="5185822" y="721984"/>
                      <a:pt x="5189487" y="696330"/>
                    </a:cubicBezTo>
                    <a:cubicBezTo>
                      <a:pt x="5191930" y="696330"/>
                      <a:pt x="5186738" y="682281"/>
                      <a:pt x="5173912" y="654183"/>
                    </a:cubicBezTo>
                    <a:cubicBezTo>
                      <a:pt x="5161084" y="626086"/>
                      <a:pt x="5119854" y="583940"/>
                      <a:pt x="5050222" y="527745"/>
                    </a:cubicBezTo>
                    <a:close/>
                    <a:moveTo>
                      <a:pt x="601042" y="447117"/>
                    </a:moveTo>
                    <a:lnTo>
                      <a:pt x="601042" y="505755"/>
                    </a:lnTo>
                    <a:lnTo>
                      <a:pt x="637691" y="505755"/>
                    </a:lnTo>
                    <a:lnTo>
                      <a:pt x="681670" y="447117"/>
                    </a:lnTo>
                    <a:close/>
                    <a:moveTo>
                      <a:pt x="5050222" y="278532"/>
                    </a:moveTo>
                    <a:lnTo>
                      <a:pt x="5050222" y="432457"/>
                    </a:lnTo>
                    <a:lnTo>
                      <a:pt x="5182158" y="278532"/>
                    </a:lnTo>
                    <a:close/>
                    <a:moveTo>
                      <a:pt x="4133999" y="21989"/>
                    </a:moveTo>
                    <a:lnTo>
                      <a:pt x="4493158" y="21989"/>
                    </a:lnTo>
                    <a:lnTo>
                      <a:pt x="4493158" y="102617"/>
                    </a:lnTo>
                    <a:lnTo>
                      <a:pt x="4683733" y="102617"/>
                    </a:lnTo>
                    <a:lnTo>
                      <a:pt x="4683733" y="322511"/>
                    </a:lnTo>
                    <a:lnTo>
                      <a:pt x="4478499" y="322511"/>
                    </a:lnTo>
                    <a:cubicBezTo>
                      <a:pt x="4479720" y="326175"/>
                      <a:pt x="4477277" y="340835"/>
                      <a:pt x="4471169" y="366489"/>
                    </a:cubicBezTo>
                    <a:lnTo>
                      <a:pt x="4661743" y="366489"/>
                    </a:lnTo>
                    <a:lnTo>
                      <a:pt x="4661743" y="593713"/>
                    </a:lnTo>
                    <a:lnTo>
                      <a:pt x="4463839" y="593713"/>
                    </a:lnTo>
                    <a:cubicBezTo>
                      <a:pt x="4461396" y="592491"/>
                      <a:pt x="4458952" y="602264"/>
                      <a:pt x="4456509" y="623032"/>
                    </a:cubicBezTo>
                    <a:cubicBezTo>
                      <a:pt x="4454066" y="627918"/>
                      <a:pt x="4451623" y="632805"/>
                      <a:pt x="4449179" y="637691"/>
                    </a:cubicBezTo>
                    <a:lnTo>
                      <a:pt x="4683733" y="637691"/>
                    </a:lnTo>
                    <a:lnTo>
                      <a:pt x="4683733" y="872244"/>
                    </a:lnTo>
                    <a:lnTo>
                      <a:pt x="4412531" y="872244"/>
                    </a:lnTo>
                    <a:cubicBezTo>
                      <a:pt x="4411309" y="875909"/>
                      <a:pt x="4396955" y="899731"/>
                      <a:pt x="4369468" y="943710"/>
                    </a:cubicBezTo>
                    <a:cubicBezTo>
                      <a:pt x="4341981" y="987689"/>
                      <a:pt x="4302584" y="1034721"/>
                      <a:pt x="4251275" y="1084808"/>
                    </a:cubicBezTo>
                    <a:lnTo>
                      <a:pt x="4507818" y="1084808"/>
                    </a:lnTo>
                    <a:lnTo>
                      <a:pt x="4507818" y="930883"/>
                    </a:lnTo>
                    <a:lnTo>
                      <a:pt x="4727711" y="930883"/>
                    </a:lnTo>
                    <a:lnTo>
                      <a:pt x="4727711" y="36649"/>
                    </a:lnTo>
                    <a:lnTo>
                      <a:pt x="5519328" y="36649"/>
                    </a:lnTo>
                    <a:lnTo>
                      <a:pt x="5519328" y="307851"/>
                    </a:lnTo>
                    <a:lnTo>
                      <a:pt x="5402051" y="454447"/>
                    </a:lnTo>
                    <a:cubicBezTo>
                      <a:pt x="5409381" y="458112"/>
                      <a:pt x="5437784" y="489263"/>
                      <a:pt x="5487260" y="547901"/>
                    </a:cubicBezTo>
                    <a:cubicBezTo>
                      <a:pt x="5536736" y="606540"/>
                      <a:pt x="5562084" y="675562"/>
                      <a:pt x="5563306" y="754968"/>
                    </a:cubicBezTo>
                    <a:cubicBezTo>
                      <a:pt x="5570636" y="764741"/>
                      <a:pt x="5552922" y="807193"/>
                      <a:pt x="5510166" y="882323"/>
                    </a:cubicBezTo>
                    <a:cubicBezTo>
                      <a:pt x="5467408" y="957453"/>
                      <a:pt x="5353186" y="1010289"/>
                      <a:pt x="5167498" y="1040829"/>
                    </a:cubicBezTo>
                    <a:lnTo>
                      <a:pt x="5050222" y="798947"/>
                    </a:lnTo>
                    <a:lnTo>
                      <a:pt x="5050222" y="1048159"/>
                    </a:lnTo>
                    <a:lnTo>
                      <a:pt x="4844988" y="1048159"/>
                    </a:lnTo>
                    <a:lnTo>
                      <a:pt x="4844988" y="1084808"/>
                    </a:lnTo>
                    <a:lnTo>
                      <a:pt x="5409381" y="1084808"/>
                    </a:lnTo>
                    <a:lnTo>
                      <a:pt x="5409381" y="1531925"/>
                    </a:lnTo>
                    <a:cubicBezTo>
                      <a:pt x="5410603" y="1534368"/>
                      <a:pt x="5410297" y="1546585"/>
                      <a:pt x="5408464" y="1568574"/>
                    </a:cubicBezTo>
                    <a:cubicBezTo>
                      <a:pt x="5406632" y="1590563"/>
                      <a:pt x="5394111" y="1616218"/>
                      <a:pt x="5370900" y="1645537"/>
                    </a:cubicBezTo>
                    <a:cubicBezTo>
                      <a:pt x="5347688" y="1674856"/>
                      <a:pt x="5305542" y="1699899"/>
                      <a:pt x="5244460" y="1720667"/>
                    </a:cubicBezTo>
                    <a:cubicBezTo>
                      <a:pt x="5183380" y="1741435"/>
                      <a:pt x="5094200" y="1751208"/>
                      <a:pt x="4976924" y="1749986"/>
                    </a:cubicBezTo>
                    <a:lnTo>
                      <a:pt x="4881637" y="1465957"/>
                    </a:lnTo>
                    <a:cubicBezTo>
                      <a:pt x="4890188" y="1468400"/>
                      <a:pt x="4923172" y="1468095"/>
                      <a:pt x="4980589" y="1465041"/>
                    </a:cubicBezTo>
                    <a:cubicBezTo>
                      <a:pt x="5038005" y="1461987"/>
                      <a:pt x="5066103" y="1442746"/>
                      <a:pt x="5064881" y="1407319"/>
                    </a:cubicBezTo>
                    <a:lnTo>
                      <a:pt x="4844988" y="1407319"/>
                    </a:lnTo>
                    <a:lnTo>
                      <a:pt x="4844988" y="1786635"/>
                    </a:lnTo>
                    <a:lnTo>
                      <a:pt x="4507818" y="1786635"/>
                    </a:lnTo>
                    <a:lnTo>
                      <a:pt x="4507818" y="1407319"/>
                    </a:lnTo>
                    <a:lnTo>
                      <a:pt x="4302584" y="1407319"/>
                    </a:lnTo>
                    <a:lnTo>
                      <a:pt x="4302584" y="1727997"/>
                    </a:lnTo>
                    <a:lnTo>
                      <a:pt x="3972743" y="1727997"/>
                    </a:lnTo>
                    <a:lnTo>
                      <a:pt x="3972743" y="1165436"/>
                    </a:lnTo>
                    <a:lnTo>
                      <a:pt x="3848137" y="989521"/>
                    </a:lnTo>
                    <a:cubicBezTo>
                      <a:pt x="3860353" y="990743"/>
                      <a:pt x="3909218" y="951650"/>
                      <a:pt x="3994733" y="872244"/>
                    </a:cubicBezTo>
                    <a:lnTo>
                      <a:pt x="3840807" y="872244"/>
                    </a:lnTo>
                    <a:lnTo>
                      <a:pt x="3840807" y="637691"/>
                    </a:lnTo>
                    <a:lnTo>
                      <a:pt x="4090020" y="637691"/>
                    </a:lnTo>
                    <a:lnTo>
                      <a:pt x="4090020" y="635859"/>
                    </a:lnTo>
                    <a:cubicBezTo>
                      <a:pt x="4090020" y="633416"/>
                      <a:pt x="4090020" y="629140"/>
                      <a:pt x="4090020" y="623032"/>
                    </a:cubicBezTo>
                    <a:cubicBezTo>
                      <a:pt x="4092463" y="620589"/>
                      <a:pt x="4094907" y="610815"/>
                      <a:pt x="4097350" y="593713"/>
                    </a:cubicBezTo>
                    <a:lnTo>
                      <a:pt x="3877456" y="593713"/>
                    </a:lnTo>
                    <a:lnTo>
                      <a:pt x="3877456" y="366489"/>
                    </a:lnTo>
                    <a:lnTo>
                      <a:pt x="4126669" y="366489"/>
                    </a:lnTo>
                    <a:cubicBezTo>
                      <a:pt x="4126669" y="362824"/>
                      <a:pt x="4126669" y="348165"/>
                      <a:pt x="4126669" y="322511"/>
                    </a:cubicBezTo>
                    <a:lnTo>
                      <a:pt x="3833477" y="322511"/>
                    </a:lnTo>
                    <a:lnTo>
                      <a:pt x="3833477" y="102617"/>
                    </a:lnTo>
                    <a:lnTo>
                      <a:pt x="4133999" y="102617"/>
                    </a:lnTo>
                    <a:close/>
                    <a:moveTo>
                      <a:pt x="300521" y="7330"/>
                    </a:moveTo>
                    <a:lnTo>
                      <a:pt x="623032" y="7330"/>
                    </a:lnTo>
                    <a:lnTo>
                      <a:pt x="623032" y="161255"/>
                    </a:lnTo>
                    <a:lnTo>
                      <a:pt x="820936" y="161255"/>
                    </a:lnTo>
                    <a:lnTo>
                      <a:pt x="842925" y="117277"/>
                    </a:lnTo>
                    <a:lnTo>
                      <a:pt x="1092138" y="212564"/>
                    </a:lnTo>
                    <a:cubicBezTo>
                      <a:pt x="1090916" y="216229"/>
                      <a:pt x="1077784" y="247991"/>
                      <a:pt x="1052740" y="307851"/>
                    </a:cubicBezTo>
                    <a:cubicBezTo>
                      <a:pt x="1027697" y="367711"/>
                      <a:pt x="996851" y="433679"/>
                      <a:pt x="960202" y="505755"/>
                    </a:cubicBezTo>
                    <a:lnTo>
                      <a:pt x="996851" y="505755"/>
                    </a:lnTo>
                    <a:cubicBezTo>
                      <a:pt x="1000515" y="502090"/>
                      <a:pt x="1024337" y="452309"/>
                      <a:pt x="1068316" y="356411"/>
                    </a:cubicBezTo>
                    <a:cubicBezTo>
                      <a:pt x="1112295" y="260513"/>
                      <a:pt x="1149555" y="144153"/>
                      <a:pt x="1180095" y="7330"/>
                    </a:cubicBezTo>
                    <a:lnTo>
                      <a:pt x="1502606" y="43979"/>
                    </a:lnTo>
                    <a:cubicBezTo>
                      <a:pt x="1501384" y="46422"/>
                      <a:pt x="1494971" y="69022"/>
                      <a:pt x="1483365" y="111779"/>
                    </a:cubicBezTo>
                    <a:cubicBezTo>
                      <a:pt x="1471760" y="154536"/>
                      <a:pt x="1458627" y="202791"/>
                      <a:pt x="1443967" y="256542"/>
                    </a:cubicBezTo>
                    <a:lnTo>
                      <a:pt x="1825116" y="256542"/>
                    </a:lnTo>
                    <a:lnTo>
                      <a:pt x="1825116" y="608372"/>
                    </a:lnTo>
                    <a:lnTo>
                      <a:pt x="1744489" y="608372"/>
                    </a:lnTo>
                    <a:cubicBezTo>
                      <a:pt x="1744489" y="616924"/>
                      <a:pt x="1733189" y="687778"/>
                      <a:pt x="1710588" y="820936"/>
                    </a:cubicBezTo>
                    <a:cubicBezTo>
                      <a:pt x="1687988" y="954094"/>
                      <a:pt x="1647980" y="1098246"/>
                      <a:pt x="1590563" y="1253393"/>
                    </a:cubicBezTo>
                    <a:cubicBezTo>
                      <a:pt x="1591785" y="1259501"/>
                      <a:pt x="1618050" y="1286072"/>
                      <a:pt x="1669359" y="1333105"/>
                    </a:cubicBezTo>
                    <a:cubicBezTo>
                      <a:pt x="1720667" y="1380137"/>
                      <a:pt x="1782359" y="1417092"/>
                      <a:pt x="1854436" y="1443968"/>
                    </a:cubicBezTo>
                    <a:lnTo>
                      <a:pt x="1641872" y="1786635"/>
                    </a:lnTo>
                    <a:cubicBezTo>
                      <a:pt x="1646758" y="1797630"/>
                      <a:pt x="1556358" y="1722499"/>
                      <a:pt x="1370670" y="1561244"/>
                    </a:cubicBezTo>
                    <a:cubicBezTo>
                      <a:pt x="1365783" y="1564909"/>
                      <a:pt x="1328524" y="1593617"/>
                      <a:pt x="1258891" y="1647369"/>
                    </a:cubicBezTo>
                    <a:cubicBezTo>
                      <a:pt x="1189258" y="1701121"/>
                      <a:pt x="1114127" y="1752429"/>
                      <a:pt x="1033500" y="1801295"/>
                    </a:cubicBezTo>
                    <a:lnTo>
                      <a:pt x="813606" y="1531925"/>
                    </a:lnTo>
                    <a:cubicBezTo>
                      <a:pt x="819714" y="1531925"/>
                      <a:pt x="861250" y="1508103"/>
                      <a:pt x="938212" y="1460460"/>
                    </a:cubicBezTo>
                    <a:cubicBezTo>
                      <a:pt x="1015175" y="1412816"/>
                      <a:pt x="1088473" y="1346237"/>
                      <a:pt x="1158106" y="1260723"/>
                    </a:cubicBezTo>
                    <a:cubicBezTo>
                      <a:pt x="1153219" y="1266831"/>
                      <a:pt x="1111684" y="1159328"/>
                      <a:pt x="1033500" y="938212"/>
                    </a:cubicBezTo>
                    <a:lnTo>
                      <a:pt x="982191" y="1011510"/>
                    </a:lnTo>
                    <a:lnTo>
                      <a:pt x="901563" y="894600"/>
                    </a:lnTo>
                    <a:lnTo>
                      <a:pt x="901563" y="1055489"/>
                    </a:lnTo>
                    <a:lnTo>
                      <a:pt x="820936" y="1165436"/>
                    </a:lnTo>
                    <a:lnTo>
                      <a:pt x="1011510" y="1128787"/>
                    </a:lnTo>
                    <a:lnTo>
                      <a:pt x="1011510" y="1378000"/>
                    </a:lnTo>
                    <a:lnTo>
                      <a:pt x="740308" y="1421978"/>
                    </a:lnTo>
                    <a:lnTo>
                      <a:pt x="740308" y="1610720"/>
                    </a:lnTo>
                    <a:cubicBezTo>
                      <a:pt x="741530" y="1614385"/>
                      <a:pt x="737559" y="1633626"/>
                      <a:pt x="728397" y="1668442"/>
                    </a:cubicBezTo>
                    <a:cubicBezTo>
                      <a:pt x="719235" y="1703259"/>
                      <a:pt x="693886" y="1730440"/>
                      <a:pt x="652351" y="1749986"/>
                    </a:cubicBezTo>
                    <a:cubicBezTo>
                      <a:pt x="654794" y="1751208"/>
                      <a:pt x="628834" y="1757011"/>
                      <a:pt x="574472" y="1767394"/>
                    </a:cubicBezTo>
                    <a:cubicBezTo>
                      <a:pt x="520109" y="1777778"/>
                      <a:pt x="421462" y="1784192"/>
                      <a:pt x="278532" y="1786635"/>
                    </a:cubicBezTo>
                    <a:lnTo>
                      <a:pt x="190574" y="1546585"/>
                    </a:lnTo>
                    <a:cubicBezTo>
                      <a:pt x="196683" y="1547806"/>
                      <a:pt x="224780" y="1549028"/>
                      <a:pt x="274867" y="1550250"/>
                    </a:cubicBezTo>
                    <a:cubicBezTo>
                      <a:pt x="324954" y="1551471"/>
                      <a:pt x="360381" y="1550250"/>
                      <a:pt x="381149" y="1546585"/>
                    </a:cubicBezTo>
                    <a:cubicBezTo>
                      <a:pt x="393365" y="1551471"/>
                      <a:pt x="405581" y="1534368"/>
                      <a:pt x="417798" y="1495276"/>
                    </a:cubicBezTo>
                    <a:lnTo>
                      <a:pt x="417798" y="1465957"/>
                    </a:lnTo>
                    <a:lnTo>
                      <a:pt x="73298" y="1517266"/>
                    </a:lnTo>
                    <a:lnTo>
                      <a:pt x="43978" y="1268053"/>
                    </a:lnTo>
                    <a:lnTo>
                      <a:pt x="131936" y="1253393"/>
                    </a:lnTo>
                    <a:lnTo>
                      <a:pt x="0" y="974861"/>
                    </a:lnTo>
                    <a:cubicBezTo>
                      <a:pt x="4886" y="973640"/>
                      <a:pt x="41230" y="955621"/>
                      <a:pt x="109031" y="920804"/>
                    </a:cubicBezTo>
                    <a:cubicBezTo>
                      <a:pt x="176831" y="885988"/>
                      <a:pt x="243105" y="845369"/>
                      <a:pt x="307851" y="798947"/>
                    </a:cubicBezTo>
                    <a:lnTo>
                      <a:pt x="58638" y="798947"/>
                    </a:lnTo>
                    <a:lnTo>
                      <a:pt x="58638" y="505755"/>
                    </a:lnTo>
                    <a:lnTo>
                      <a:pt x="300521" y="505755"/>
                    </a:lnTo>
                    <a:lnTo>
                      <a:pt x="300521" y="454447"/>
                    </a:lnTo>
                    <a:lnTo>
                      <a:pt x="95287" y="454447"/>
                    </a:lnTo>
                    <a:lnTo>
                      <a:pt x="95287" y="153925"/>
                    </a:lnTo>
                    <a:lnTo>
                      <a:pt x="300521" y="153925"/>
                    </a:lnTo>
                    <a:close/>
                    <a:moveTo>
                      <a:pt x="2191606" y="0"/>
                    </a:moveTo>
                    <a:lnTo>
                      <a:pt x="2536105" y="0"/>
                    </a:lnTo>
                    <a:lnTo>
                      <a:pt x="2536105" y="271202"/>
                    </a:lnTo>
                    <a:lnTo>
                      <a:pt x="2734010" y="271202"/>
                    </a:lnTo>
                    <a:lnTo>
                      <a:pt x="2734010" y="630362"/>
                    </a:lnTo>
                    <a:lnTo>
                      <a:pt x="2558095" y="630362"/>
                    </a:lnTo>
                    <a:cubicBezTo>
                      <a:pt x="2555651" y="630362"/>
                      <a:pt x="2567868" y="645021"/>
                      <a:pt x="2594744" y="674340"/>
                    </a:cubicBezTo>
                    <a:cubicBezTo>
                      <a:pt x="2600852" y="680448"/>
                      <a:pt x="2631393" y="707935"/>
                      <a:pt x="2686366" y="756800"/>
                    </a:cubicBezTo>
                    <a:cubicBezTo>
                      <a:pt x="2741339" y="805666"/>
                      <a:pt x="2781653" y="841704"/>
                      <a:pt x="2807307" y="864915"/>
                    </a:cubicBezTo>
                    <a:lnTo>
                      <a:pt x="2638722" y="1187425"/>
                    </a:lnTo>
                    <a:cubicBezTo>
                      <a:pt x="2642387" y="1188647"/>
                      <a:pt x="2620398" y="1171544"/>
                      <a:pt x="2572754" y="1136117"/>
                    </a:cubicBezTo>
                    <a:cubicBezTo>
                      <a:pt x="2567868" y="1132452"/>
                      <a:pt x="2555651" y="1117792"/>
                      <a:pt x="2536105" y="1092138"/>
                    </a:cubicBezTo>
                    <a:lnTo>
                      <a:pt x="2536105" y="1341351"/>
                    </a:lnTo>
                    <a:cubicBezTo>
                      <a:pt x="2547100" y="1338907"/>
                      <a:pt x="2606655" y="1273856"/>
                      <a:pt x="2714769" y="1146195"/>
                    </a:cubicBezTo>
                    <a:cubicBezTo>
                      <a:pt x="2822883" y="1018535"/>
                      <a:pt x="2912368" y="846590"/>
                      <a:pt x="2983222" y="630362"/>
                    </a:cubicBezTo>
                    <a:lnTo>
                      <a:pt x="2770659" y="630362"/>
                    </a:lnTo>
                    <a:lnTo>
                      <a:pt x="2770659" y="278532"/>
                    </a:lnTo>
                    <a:lnTo>
                      <a:pt x="3166467" y="278532"/>
                    </a:lnTo>
                    <a:lnTo>
                      <a:pt x="3166467" y="0"/>
                    </a:lnTo>
                    <a:lnTo>
                      <a:pt x="3503637" y="0"/>
                    </a:lnTo>
                    <a:lnTo>
                      <a:pt x="3503637" y="271202"/>
                    </a:lnTo>
                    <a:lnTo>
                      <a:pt x="3686882" y="271202"/>
                    </a:lnTo>
                    <a:lnTo>
                      <a:pt x="3686882" y="630362"/>
                    </a:lnTo>
                    <a:lnTo>
                      <a:pt x="3503637" y="630362"/>
                    </a:lnTo>
                    <a:lnTo>
                      <a:pt x="3503637" y="1414649"/>
                    </a:lnTo>
                    <a:cubicBezTo>
                      <a:pt x="3504859" y="1426865"/>
                      <a:pt x="3502415" y="1476952"/>
                      <a:pt x="3496307" y="1564909"/>
                    </a:cubicBezTo>
                    <a:cubicBezTo>
                      <a:pt x="3490199" y="1652867"/>
                      <a:pt x="3468210" y="1712116"/>
                      <a:pt x="3430339" y="1742656"/>
                    </a:cubicBezTo>
                    <a:cubicBezTo>
                      <a:pt x="3436447" y="1745100"/>
                      <a:pt x="3413847" y="1754262"/>
                      <a:pt x="3362539" y="1770143"/>
                    </a:cubicBezTo>
                    <a:cubicBezTo>
                      <a:pt x="3311230" y="1786024"/>
                      <a:pt x="3192121" y="1793965"/>
                      <a:pt x="3005212" y="1793965"/>
                    </a:cubicBezTo>
                    <a:lnTo>
                      <a:pt x="2887935" y="1517266"/>
                    </a:lnTo>
                    <a:cubicBezTo>
                      <a:pt x="2884270" y="1522152"/>
                      <a:pt x="2864113" y="1543836"/>
                      <a:pt x="2827464" y="1582317"/>
                    </a:cubicBezTo>
                    <a:cubicBezTo>
                      <a:pt x="2790815" y="1620799"/>
                      <a:pt x="2759664" y="1649812"/>
                      <a:pt x="2734010" y="1669359"/>
                    </a:cubicBezTo>
                    <a:lnTo>
                      <a:pt x="2536105" y="1429308"/>
                    </a:lnTo>
                    <a:lnTo>
                      <a:pt x="2536105" y="1801295"/>
                    </a:lnTo>
                    <a:lnTo>
                      <a:pt x="2191606" y="1801295"/>
                    </a:lnTo>
                    <a:lnTo>
                      <a:pt x="2191606" y="1238734"/>
                    </a:lnTo>
                    <a:cubicBezTo>
                      <a:pt x="2189162" y="1244842"/>
                      <a:pt x="2172365" y="1271718"/>
                      <a:pt x="2141213" y="1319361"/>
                    </a:cubicBezTo>
                    <a:cubicBezTo>
                      <a:pt x="2110062" y="1367005"/>
                      <a:pt x="2075551" y="1406097"/>
                      <a:pt x="2037680" y="1436638"/>
                    </a:cubicBezTo>
                    <a:lnTo>
                      <a:pt x="1898414" y="1062819"/>
                    </a:lnTo>
                    <a:cubicBezTo>
                      <a:pt x="1903301" y="1059154"/>
                      <a:pt x="1936590" y="1015786"/>
                      <a:pt x="1998283" y="932715"/>
                    </a:cubicBezTo>
                    <a:cubicBezTo>
                      <a:pt x="2059975" y="849644"/>
                      <a:pt x="2119529" y="748860"/>
                      <a:pt x="2176946" y="630362"/>
                    </a:cubicBezTo>
                    <a:lnTo>
                      <a:pt x="1942393" y="630362"/>
                    </a:lnTo>
                    <a:lnTo>
                      <a:pt x="1942393" y="271202"/>
                    </a:lnTo>
                    <a:lnTo>
                      <a:pt x="2191606" y="271202"/>
                    </a:lnTo>
                    <a:close/>
                  </a:path>
                </a:pathLst>
              </a:custGeom>
              <a:solidFill>
                <a:srgbClr val="44A9DD"/>
              </a:solidFill>
              <a:ln w="3175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ot="0" spcFirstLastPara="0" vertOverflow="overflow" horzOverflow="overflow" vert="horz" wrap="square" lIns="121919" tIns="60959" rIns="121919" bIns="60959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400">
                  <a:solidFill>
                    <a:srgbClr val="FFFFFF"/>
                  </a:solidFill>
                </a:endParaRPr>
              </a:p>
            </p:txBody>
          </p:sp>
        </p:grpSp>
        <p:cxnSp>
          <p:nvCxnSpPr>
            <p:cNvPr id="65" name="直接连接符 64"/>
            <p:cNvCxnSpPr/>
            <p:nvPr userDrawn="1"/>
          </p:nvCxnSpPr>
          <p:spPr>
            <a:xfrm flipH="1">
              <a:off x="18061" y="99"/>
              <a:ext cx="0" cy="2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2000" cy="6858147"/>
          </a:xfrm>
          <a:prstGeom prst="rect">
            <a:avLst/>
          </a:prstGeom>
          <a:solidFill>
            <a:srgbClr val="A1C45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57.xml" /><Relationship Id="rId15" Type="http://schemas.openxmlformats.org/officeDocument/2006/relationships/tags" Target="../tags/tag58.xml" /><Relationship Id="rId16" Type="http://schemas.openxmlformats.org/officeDocument/2006/relationships/tags" Target="../tags/tag59.xml" /><Relationship Id="rId17" Type="http://schemas.openxmlformats.org/officeDocument/2006/relationships/tags" Target="../tags/tag60.xml" /><Relationship Id="rId18" Type="http://schemas.openxmlformats.org/officeDocument/2006/relationships/tags" Target="../tags/tag61.xml" /><Relationship Id="rId19" Type="http://schemas.openxmlformats.org/officeDocument/2006/relationships/image" Target="../media/image2.jpe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2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0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30032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zh-CN"/>
              <a:t>《列夫·托尔斯泰》</a:t>
            </a:r>
            <a:endParaRPr lang="zh-CN" altLang="zh-CN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4"/>
          <p:cNvSpPr txBox="1">
            <a:spLocks noChangeArrowheads="1"/>
          </p:cNvSpPr>
          <p:nvPr/>
        </p:nvSpPr>
        <p:spPr bwMode="auto">
          <a:xfrm>
            <a:off x="3707078" y="1024428"/>
            <a:ext cx="8203884" cy="5608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just" eaLnBrk="1" fontAlgn="auto">
              <a:lnSpc>
                <a:spcPct val="140000"/>
              </a:lnSpc>
            </a:pP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茨威格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(1881</a:t>
            </a:r>
            <a:r>
              <a:rPr kumimoji="1" lang="en-US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—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1942)，奥地利</a:t>
            </a:r>
            <a:r>
              <a:rPr kumimoji="1" lang="zh-CN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著名</a:t>
            </a:r>
            <a:r>
              <a:rPr kumimoji="1" sz="4265" spc="-150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作家。擅长写小说、人物传记，</a:t>
            </a:r>
            <a:r>
              <a:rPr kumimoji="1" sz="4265" spc="-300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也写诗歌、戏剧、传记、</a:t>
            </a:r>
            <a:r>
              <a:rPr kumimoji="1" sz="4265" spc="-150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散文特写和翻译作品。</a:t>
            </a:r>
            <a:r>
              <a:rPr kumimoji="1" lang="zh-CN" altLang="en-US" sz="4265" spc="-15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作品有</a:t>
            </a:r>
            <a:r>
              <a:rPr kumimoji="1" lang="zh-CN" altLang="en-US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小说</a:t>
            </a:r>
            <a:r>
              <a:rPr kumimoji="1" lang="en-US" altLang="zh-CN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</a:t>
            </a:r>
            <a:r>
              <a:rPr kumimoji="1" lang="zh-CN" altLang="en-US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一个陌生女人的来信</a:t>
            </a:r>
            <a:r>
              <a:rPr kumimoji="1" lang="en-US" altLang="zh-CN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》《</a:t>
            </a:r>
            <a:r>
              <a:rPr kumimoji="1" lang="zh-CN" altLang="en-US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象棋的故事</a:t>
            </a:r>
            <a:r>
              <a:rPr kumimoji="1" lang="en-US" altLang="zh-CN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》</a:t>
            </a:r>
            <a:r>
              <a:rPr kumimoji="1" sz="4265" spc="-150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kumimoji="1" lang="zh-CN" altLang="en-US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传记《三作家》《罗曼</a:t>
            </a:r>
            <a:r>
              <a:rPr kumimoji="1" lang="en-US" altLang="zh-CN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·</a:t>
            </a:r>
            <a:r>
              <a:rPr kumimoji="1" lang="zh-CN" altLang="en-US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罗兰》</a:t>
            </a:r>
            <a:r>
              <a:rPr kumimoji="1" lang="zh-CN" altLang="en-US" sz="4265" spc="-15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等。</a:t>
            </a:r>
            <a:endParaRPr kumimoji="1" lang="zh-CN" altLang="en-US" sz="4265" spc="150">
              <a:solidFill>
                <a:schemeClr val="tx1"/>
              </a:solidFill>
              <a:uFillTx/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397778" y="1310354"/>
            <a:ext cx="3309300" cy="5271025"/>
          </a:xfrm>
          <a:prstGeom prst="roundRect">
            <a:avLst/>
          </a:prstGeom>
        </p:spPr>
      </p:pic>
      <p:sp>
        <p:nvSpPr>
          <p:cNvPr id="6" name="文本框 9"/>
          <p:cNvSpPr txBox="1"/>
          <p:nvPr/>
        </p:nvSpPr>
        <p:spPr>
          <a:xfrm>
            <a:off x="2472891" y="299368"/>
            <a:ext cx="203109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走近作者</a:t>
            </a:r>
            <a:endParaRPr lang="zh-CN" altLang="en-US" sz="319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五边形 6"/>
          <p:cNvSpPr/>
          <p:nvPr/>
        </p:nvSpPr>
        <p:spPr>
          <a:xfrm>
            <a:off x="481559" y="334897"/>
            <a:ext cx="1991332" cy="542245"/>
          </a:xfrm>
          <a:prstGeom prst="homePlate">
            <a:avLst>
              <a:gd name="adj" fmla="val 4249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19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必备知识</a:t>
            </a:r>
            <a:endParaRPr lang="zh-CN" altLang="en-US" sz="319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14"/>
          <p:cNvSpPr txBox="1">
            <a:spLocks noChangeArrowheads="1"/>
          </p:cNvSpPr>
          <p:nvPr/>
        </p:nvSpPr>
        <p:spPr bwMode="auto">
          <a:xfrm>
            <a:off x="281039" y="366290"/>
            <a:ext cx="11367683" cy="350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just" eaLnBrk="1">
              <a:lnSpc>
                <a:spcPct val="130000"/>
              </a:lnSpc>
              <a:buClrTx/>
              <a:buSzTx/>
              <a:buFontTx/>
            </a:pP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【创作风格】</a:t>
            </a:r>
            <a:endParaRPr kumimoji="1" sz="4265" spc="-15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just" eaLnBrk="1">
              <a:lnSpc>
                <a:spcPct val="130000"/>
              </a:lnSpc>
              <a:buClrTx/>
              <a:buSzTx/>
              <a:buFontTx/>
            </a:pPr>
            <a:r>
              <a:rPr kumimoji="1" sz="4265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他的小说多写人的下意识活动和人在激情驱使下的命运遭际。他的作品</a:t>
            </a: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以人物的性格塑造及心理刻画见长</a:t>
            </a:r>
            <a:r>
              <a:rPr kumimoji="1" lang="zh-CN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r>
              <a:rPr kumimoji="1" lang="zh-CN" sz="4265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他</a:t>
            </a:r>
            <a:r>
              <a:rPr kumimoji="1" sz="4265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比较喜欢某种戏剧性的情节</a:t>
            </a:r>
            <a:r>
              <a:rPr kumimoji="1" lang="zh-CN" sz="4265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kumimoji="1" sz="4265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但他</a:t>
            </a:r>
            <a:endParaRPr kumimoji="1" sz="4265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281039" y="3788100"/>
            <a:ext cx="9362815" cy="265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eaLnBrk="1">
              <a:lnSpc>
                <a:spcPct val="130000"/>
              </a:lnSpc>
              <a:buClrTx/>
              <a:buSzTx/>
              <a:buFontTx/>
            </a:pP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不是企图以情节的曲折、离奇去吸引读者，而是在生活的平淡中烘托出使人念念不忘的人和事。</a:t>
            </a:r>
            <a:endParaRPr kumimoji="1" sz="4265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" name="图片 2" descr="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3755" y="3717041"/>
            <a:ext cx="3140959" cy="314095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>
            <a:spLocks noChangeArrowheads="1"/>
          </p:cNvSpPr>
          <p:nvPr/>
        </p:nvSpPr>
        <p:spPr bwMode="auto">
          <a:xfrm>
            <a:off x="374937" y="877235"/>
            <a:ext cx="11441279" cy="33051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just" eaLnBrk="1" hangingPunct="1">
              <a:lnSpc>
                <a:spcPct val="140000"/>
              </a:lnSpc>
              <a:buClrTx/>
              <a:buSzTx/>
              <a:buFontTx/>
            </a:pP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本文节选自《托尔斯泰》。1928年茨威格访问苏联，当时正值列夫·托尔斯泰100</a:t>
            </a:r>
            <a:r>
              <a:rPr kumimoji="1" lang="zh-CN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周</a:t>
            </a: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年诞辰。茨威格怀着崇敬的心情，参观了托尔斯泰的故居和坟墓，感受到了托尔斯泰</a:t>
            </a:r>
            <a:endParaRPr kumimoji="1" sz="3730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7" name="文本框 9"/>
          <p:cNvSpPr txBox="1"/>
          <p:nvPr/>
        </p:nvSpPr>
        <p:spPr>
          <a:xfrm>
            <a:off x="2472891" y="299368"/>
            <a:ext cx="203109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创作背景</a:t>
            </a:r>
            <a:endParaRPr lang="zh-CN" altLang="en-US" sz="319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五边形 6"/>
          <p:cNvSpPr/>
          <p:nvPr/>
        </p:nvSpPr>
        <p:spPr>
          <a:xfrm>
            <a:off x="481559" y="334897"/>
            <a:ext cx="1991332" cy="542245"/>
          </a:xfrm>
          <a:prstGeom prst="homePlate">
            <a:avLst>
              <a:gd name="adj" fmla="val 4249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19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必备知识</a:t>
            </a:r>
            <a:endParaRPr lang="zh-CN" altLang="en-US" sz="319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2" name="图片 1" descr="19"/>
          <p:cNvPicPr>
            <a:picLocks noChangeAspect="1"/>
          </p:cNvPicPr>
          <p:nvPr/>
        </p:nvPicPr>
        <p:blipFill>
          <a:blip r:embed="rId2"/>
          <a:srcRect t="-1986" r="15130"/>
          <a:stretch>
            <a:fillRect/>
          </a:stretch>
        </p:blipFill>
        <p:spPr>
          <a:xfrm>
            <a:off x="9217502" y="3180718"/>
            <a:ext cx="2969234" cy="3568156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 bwMode="auto">
          <a:xfrm>
            <a:off x="374937" y="3322835"/>
            <a:ext cx="9405112" cy="33051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just" eaLnBrk="1" hangingPunct="1">
              <a:lnSpc>
                <a:spcPct val="140000"/>
              </a:lnSpc>
              <a:buClrTx/>
              <a:buSzTx/>
              <a:buFontTx/>
            </a:pP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为揭露社会现实、反对农奴制所做出的努力，深深地折服于他卓越而深邃的精神世界。茨威格回国后便写了此传记，表达了他对这位伟人的崇敬和赞美之情。</a:t>
            </a:r>
            <a:endParaRPr kumimoji="1" sz="3730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>
            <a:spLocks noChangeArrowheads="1"/>
          </p:cNvSpPr>
          <p:nvPr/>
        </p:nvSpPr>
        <p:spPr bwMode="auto">
          <a:xfrm>
            <a:off x="371554" y="1491384"/>
            <a:ext cx="11401520" cy="17995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just" eaLnBrk="1" hangingPunct="1">
              <a:lnSpc>
                <a:spcPct val="130000"/>
              </a:lnSpc>
              <a:buClrTx/>
              <a:buSzTx/>
              <a:buFontTx/>
            </a:pP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传记是记述人物生平事迹的作品，是一种文学体裁。</a:t>
            </a: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纪实性，是传记的基本要求。</a:t>
            </a:r>
            <a:r>
              <a:rPr kumimoji="1" lang="zh-CN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分类如下：</a:t>
            </a:r>
            <a:endParaRPr kumimoji="1" lang="zh-CN" sz="4265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7" name="文本框 9"/>
          <p:cNvSpPr txBox="1"/>
          <p:nvPr/>
        </p:nvSpPr>
        <p:spPr>
          <a:xfrm>
            <a:off x="2472891" y="299368"/>
            <a:ext cx="203109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文学常识</a:t>
            </a:r>
            <a:endParaRPr lang="zh-CN" altLang="en-US" sz="319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五边形 6"/>
          <p:cNvSpPr/>
          <p:nvPr/>
        </p:nvSpPr>
        <p:spPr>
          <a:xfrm>
            <a:off x="481559" y="334897"/>
            <a:ext cx="1991332" cy="542245"/>
          </a:xfrm>
          <a:prstGeom prst="homePlate">
            <a:avLst>
              <a:gd name="adj" fmla="val 4249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19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必备知识</a:t>
            </a:r>
            <a:endParaRPr lang="zh-CN" altLang="en-US" sz="319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097255" y="683516"/>
            <a:ext cx="1743710" cy="87947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6435">
              <a:lnSpc>
                <a:spcPct val="120000"/>
              </a:lnSpc>
              <a:buClrTx/>
              <a:buSzTx/>
              <a:buFontTx/>
            </a:pPr>
            <a:r>
              <a:rPr kumimoji="1" sz="4265" b="1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传  记</a:t>
            </a:r>
            <a:endParaRPr lang="zh-CN" altLang="en-US" sz="2400"/>
          </a:p>
        </p:txBody>
      </p:sp>
      <p:sp>
        <p:nvSpPr>
          <p:cNvPr id="3" name="文本框 2"/>
          <p:cNvSpPr txBox="1"/>
          <p:nvPr/>
        </p:nvSpPr>
        <p:spPr>
          <a:xfrm>
            <a:off x="481525" y="3433653"/>
            <a:ext cx="766418" cy="3035196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zh-CN" sz="3730" b="1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从</a:t>
            </a:r>
            <a:r>
              <a:rPr kumimoji="1" sz="3730" b="1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叙述人称</a:t>
            </a:r>
            <a:endParaRPr kumimoji="1" lang="zh-CN" altLang="en-US" sz="3730" b="1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728434" y="3680666"/>
            <a:ext cx="1484617" cy="832147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kumimoji="1" lang="zh-CN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自传</a:t>
            </a:r>
            <a:endParaRPr kumimoji="1" lang="zh-CN" sz="4265" spc="-15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728434" y="5395377"/>
            <a:ext cx="1484617" cy="832722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kumimoji="1" lang="zh-CN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他传</a:t>
            </a:r>
            <a:endParaRPr kumimoji="1" lang="zh-CN" sz="4265" spc="-15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914015" y="2490470"/>
            <a:ext cx="5831840" cy="1521072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kumimoji="1" lang="zh-CN" sz="4265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作者自己撰写的，如鲁迅的《鲁迅自传》</a:t>
            </a:r>
            <a:endParaRPr kumimoji="1" lang="zh-CN" sz="4265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887262" y="5037547"/>
            <a:ext cx="7769073" cy="1559696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kumimoji="1" lang="zh-CN" sz="4265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他人撰写的，如杨振宁的《邓稼先》</a:t>
            </a:r>
            <a:endParaRPr kumimoji="1" lang="zh-CN" sz="4265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cxnSp>
        <p:nvCxnSpPr>
          <p:cNvPr id="12" name="曲线连接符 11"/>
          <p:cNvCxnSpPr>
            <a:endCxn id="6" idx="1"/>
          </p:cNvCxnSpPr>
          <p:nvPr/>
        </p:nvCxnSpPr>
        <p:spPr>
          <a:xfrm rot="5400000" flipV="1">
            <a:off x="1612541" y="7047490"/>
            <a:ext cx="895000" cy="494872"/>
          </a:xfrm>
          <a:prstGeom prst="curvedConnector2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曲线连接符 12"/>
          <p:cNvCxnSpPr>
            <a:endCxn id="4" idx="1"/>
          </p:cNvCxnSpPr>
          <p:nvPr/>
        </p:nvCxnSpPr>
        <p:spPr>
          <a:xfrm rot="16200000">
            <a:off x="1638765" y="5652542"/>
            <a:ext cx="864546" cy="473724"/>
          </a:xfrm>
          <a:prstGeom prst="curvedConnector2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箭头连接符 13"/>
          <p:cNvCxnSpPr>
            <a:stCxn id="4" idx="3"/>
            <a:endCxn id="9" idx="1"/>
          </p:cNvCxnSpPr>
          <p:nvPr/>
        </p:nvCxnSpPr>
        <p:spPr>
          <a:xfrm flipH="1" flipV="1">
            <a:off x="3887262" y="4331190"/>
            <a:ext cx="398436" cy="1125940"/>
          </a:xfrm>
          <a:prstGeom prst="straightConnector1">
            <a:avLst/>
          </a:prstGeom>
          <a:ln w="22225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箭头连接符 14"/>
          <p:cNvCxnSpPr/>
          <p:nvPr/>
        </p:nvCxnSpPr>
        <p:spPr>
          <a:xfrm>
            <a:off x="3213051" y="5828496"/>
            <a:ext cx="674211" cy="0"/>
          </a:xfrm>
          <a:prstGeom prst="straightConnector1">
            <a:avLst/>
          </a:prstGeom>
          <a:ln w="22225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  <p:bldP spid="4" grpId="0"/>
      <p:bldP spid="6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文本框 10"/>
          <p:cNvSpPr txBox="1"/>
          <p:nvPr/>
        </p:nvSpPr>
        <p:spPr>
          <a:xfrm>
            <a:off x="566119" y="1528606"/>
            <a:ext cx="766418" cy="3035196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zh-CN" sz="3730" b="1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从创作方法</a:t>
            </a:r>
            <a:endParaRPr kumimoji="1" lang="zh-CN" altLang="en-US" sz="3730" b="1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1995750" y="1266366"/>
            <a:ext cx="2668927" cy="740153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kumimoji="1" sz="3730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历史性传记</a:t>
            </a:r>
            <a:endParaRPr kumimoji="1" lang="zh-CN" sz="3730" spc="-15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1995750" y="3733114"/>
            <a:ext cx="2669773" cy="740666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kumimoji="1" sz="3730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文学性传记</a:t>
            </a:r>
            <a:endParaRPr kumimoji="1" lang="zh-CN" sz="3730" spc="-15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5327890" y="889078"/>
            <a:ext cx="6707423" cy="1502819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just">
              <a:lnSpc>
                <a:spcPct val="110000"/>
              </a:lnSpc>
              <a:buClrTx/>
              <a:buSzTx/>
              <a:buFontTx/>
            </a:pP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以记叙翔实的史实为主，用语比较平实</a:t>
            </a:r>
            <a:endParaRPr kumimoji="1" lang="zh-CN" sz="3730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5328736" y="2728988"/>
            <a:ext cx="6704886" cy="2901087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just">
              <a:lnSpc>
                <a:spcPct val="110000"/>
              </a:lnSpc>
              <a:buClrTx/>
              <a:buSzTx/>
              <a:buFontTx/>
            </a:pP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多用形象化的手法，记述人物的生活经历、精神品格等，以史实为依据，但并不排斥某些想象性的文学描写</a:t>
            </a:r>
            <a:endParaRPr kumimoji="1" lang="zh-CN" sz="3730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cxnSp>
        <p:nvCxnSpPr>
          <p:cNvPr id="16" name="曲线连接符 15"/>
          <p:cNvCxnSpPr>
            <a:endCxn id="13" idx="1"/>
          </p:cNvCxnSpPr>
          <p:nvPr/>
        </p:nvCxnSpPr>
        <p:spPr>
          <a:xfrm rot="5400000" flipV="1">
            <a:off x="1802031" y="4604428"/>
            <a:ext cx="1059957" cy="663214"/>
          </a:xfrm>
          <a:prstGeom prst="curvedConnector2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曲线连接符 16"/>
          <p:cNvCxnSpPr>
            <a:endCxn id="12" idx="1"/>
          </p:cNvCxnSpPr>
          <p:nvPr/>
        </p:nvCxnSpPr>
        <p:spPr>
          <a:xfrm rot="16200000">
            <a:off x="1644687" y="2554726"/>
            <a:ext cx="1394102" cy="644603"/>
          </a:xfrm>
          <a:prstGeom prst="curvedConnector2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箭头连接符 17"/>
          <p:cNvCxnSpPr/>
          <p:nvPr/>
        </p:nvCxnSpPr>
        <p:spPr>
          <a:xfrm>
            <a:off x="4664677" y="1636039"/>
            <a:ext cx="653908" cy="2538"/>
          </a:xfrm>
          <a:prstGeom prst="straightConnector1">
            <a:avLst/>
          </a:prstGeom>
          <a:ln w="22225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箭头连接符 18"/>
          <p:cNvCxnSpPr/>
          <p:nvPr/>
        </p:nvCxnSpPr>
        <p:spPr>
          <a:xfrm>
            <a:off x="4664677" y="4121398"/>
            <a:ext cx="674211" cy="0"/>
          </a:xfrm>
          <a:prstGeom prst="straightConnector1">
            <a:avLst/>
          </a:prstGeom>
          <a:ln w="22225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4"/>
          <p:cNvSpPr txBox="1">
            <a:spLocks noChangeArrowheads="1"/>
          </p:cNvSpPr>
          <p:nvPr/>
        </p:nvSpPr>
        <p:spPr bwMode="auto">
          <a:xfrm>
            <a:off x="2349351" y="5753208"/>
            <a:ext cx="5578099" cy="8369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just" eaLnBrk="1" hangingPunct="1">
              <a:lnSpc>
                <a:spcPct val="130000"/>
              </a:lnSpc>
              <a:buClrTx/>
              <a:buSzTx/>
              <a:buFontTx/>
            </a:pP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本文是一篇文学性传记。</a:t>
            </a:r>
            <a:endParaRPr kumimoji="1" sz="3730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21" name="图片 20" descr="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33" y="4595122"/>
            <a:ext cx="2360160" cy="2360160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4265" y="3615529"/>
            <a:ext cx="3242471" cy="3242471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603340" y="1613199"/>
            <a:ext cx="766418" cy="3035196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zh-CN" sz="3730" b="1" spc="-15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从表达方式</a:t>
            </a:r>
            <a:endParaRPr kumimoji="1" lang="zh-CN" sz="3730" b="1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080344" y="1098024"/>
            <a:ext cx="7094016" cy="832141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一般的传记以叙事为主</a:t>
            </a:r>
            <a:endParaRPr kumimoji="1" lang="zh-CN" sz="4265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2080344" y="2665543"/>
            <a:ext cx="7094016" cy="2723270"/>
          </a:xfrm>
          <a:prstGeom prst="roundRect">
            <a:avLst/>
          </a:prstGeom>
          <a:ln w="25400" cmpd="sng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t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有一种传记，一面记叙人物的经历，一面加以评价，被称为“</a:t>
            </a: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评传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”</a:t>
            </a:r>
            <a:endParaRPr kumimoji="1" lang="zh-CN" sz="4265" spc="-15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cxnSp>
        <p:nvCxnSpPr>
          <p:cNvPr id="12" name="曲线连接符 11"/>
          <p:cNvCxnSpPr>
            <a:endCxn id="10" idx="1"/>
          </p:cNvCxnSpPr>
          <p:nvPr/>
        </p:nvCxnSpPr>
        <p:spPr>
          <a:xfrm rot="5400000" flipV="1">
            <a:off x="1983907" y="4573128"/>
            <a:ext cx="874697" cy="710586"/>
          </a:xfrm>
          <a:prstGeom prst="curvedConnector2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曲线连接符 12"/>
          <p:cNvCxnSpPr>
            <a:endCxn id="9" idx="1"/>
          </p:cNvCxnSpPr>
          <p:nvPr/>
        </p:nvCxnSpPr>
        <p:spPr>
          <a:xfrm rot="16200000">
            <a:off x="1667527" y="2415146"/>
            <a:ext cx="1507457" cy="710586"/>
          </a:xfrm>
          <a:prstGeom prst="curvedConnector2">
            <a:avLst/>
          </a:prstGeom>
          <a:ln w="19050">
            <a:solidFill>
              <a:schemeClr val="accent1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>
            <a:spLocks noChangeArrowheads="1"/>
          </p:cNvSpPr>
          <p:nvPr/>
        </p:nvSpPr>
        <p:spPr bwMode="auto">
          <a:xfrm>
            <a:off x="454455" y="1236758"/>
            <a:ext cx="11311851" cy="3507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algn="just" eaLnBrk="1" hangingPunct="1">
              <a:lnSpc>
                <a:spcPct val="130000"/>
              </a:lnSpc>
              <a:buClrTx/>
              <a:buSzTx/>
              <a:buFontTx/>
            </a:pPr>
            <a:r>
              <a:rPr kumimoji="1" lang="zh-CN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全名</a:t>
            </a: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列夫·尼古拉耶维奇·托尔斯泰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（1828年9月9日－1910年11月</a:t>
            </a:r>
            <a:r>
              <a:rPr kumimoji="1" lang="en-US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20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日），19世纪中期</a:t>
            </a: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俄国批判现实主义作家、思想家</a:t>
            </a:r>
            <a:r>
              <a:rPr kumimoji="1" lang="zh-CN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、</a:t>
            </a: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哲学家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，代表作有《</a:t>
            </a: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战争与和平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》《</a:t>
            </a: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安娜·卡列尼娜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》《</a:t>
            </a: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复活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》等。</a:t>
            </a:r>
            <a:endParaRPr kumimoji="1" sz="4265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3" name="图片 2" descr="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05966" y="3957287"/>
            <a:ext cx="2680770" cy="2680770"/>
          </a:xfrm>
          <a:prstGeom prst="rect">
            <a:avLst/>
          </a:prstGeom>
        </p:spPr>
      </p:pic>
      <p:sp>
        <p:nvSpPr>
          <p:cNvPr id="2" name="文本框 1"/>
          <p:cNvSpPr txBox="1"/>
          <p:nvPr/>
        </p:nvSpPr>
        <p:spPr>
          <a:xfrm>
            <a:off x="4195207" y="466956"/>
            <a:ext cx="3863340" cy="94551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defTabSz="686435">
              <a:lnSpc>
                <a:spcPct val="130000"/>
              </a:lnSpc>
              <a:buClrTx/>
              <a:buSzTx/>
              <a:buFontTx/>
            </a:pPr>
            <a:r>
              <a:rPr kumimoji="1" sz="4265" b="1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列夫·托尔斯泰</a:t>
            </a:r>
            <a:endParaRPr lang="zh-CN" altLang="en-US" sz="2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2"/>
          <p:cNvSpPr>
            <a:spLocks noChangeArrowheads="1"/>
          </p:cNvSpPr>
          <p:nvPr/>
        </p:nvSpPr>
        <p:spPr bwMode="auto">
          <a:xfrm>
            <a:off x="481559" y="1100162"/>
            <a:ext cx="11307621" cy="5019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</a:pP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胡</a:t>
            </a: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髭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</a:t>
            </a: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     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长</a:t>
            </a: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髯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）  </a:t>
            </a:r>
            <a:r>
              <a:rPr sz="426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黝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黑（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    一</a:t>
            </a: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绺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 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鬈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发（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粗</a:t>
            </a: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劣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sz="426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      崎</a:t>
            </a: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岖</a:t>
            </a:r>
            <a:r>
              <a:rPr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   </a:t>
            </a: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 蒙</a:t>
            </a: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昧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犀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利（ 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     </a:t>
            </a:r>
            <a:endParaRPr sz="4265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r>
              <a:rPr sz="4265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锃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亮（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 甲</a:t>
            </a:r>
            <a:r>
              <a:rPr sz="4265" err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胄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r>
              <a:rPr lang="en-US" altLang="en-US" sz="4265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</a:t>
            </a:r>
            <a:endParaRPr lang="en-US" sz="4265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fontAlgn="auto">
              <a:lnSpc>
                <a:spcPct val="150000"/>
              </a:lnSpc>
            </a:pPr>
            <a:r>
              <a:rPr sz="4265" err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粲</a:t>
            </a:r>
            <a:r>
              <a:rPr sz="4265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然（</a:t>
            </a:r>
            <a:r>
              <a:rPr lang="en-US"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</a:t>
            </a:r>
            <a:r>
              <a:rPr sz="426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）  </a:t>
            </a:r>
            <a:endParaRPr sz="4265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文本框 9"/>
          <p:cNvSpPr txBox="1"/>
          <p:nvPr/>
        </p:nvSpPr>
        <p:spPr>
          <a:xfrm>
            <a:off x="2472891" y="299368"/>
            <a:ext cx="203109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字音字形</a:t>
            </a:r>
            <a:endParaRPr lang="zh-CN" altLang="en-US" sz="319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五边形 6"/>
          <p:cNvSpPr/>
          <p:nvPr/>
        </p:nvSpPr>
        <p:spPr>
          <a:xfrm>
            <a:off x="481559" y="334897"/>
            <a:ext cx="1991332" cy="542245"/>
          </a:xfrm>
          <a:prstGeom prst="homePlate">
            <a:avLst>
              <a:gd name="adj" fmla="val 4249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19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必记字词</a:t>
            </a:r>
            <a:endParaRPr lang="zh-CN" altLang="en-US" sz="319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8" name="图片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0350" y="4000056"/>
            <a:ext cx="3078276" cy="3078276"/>
          </a:xfrm>
          <a:prstGeom prst="rect">
            <a:avLst/>
          </a:prstGeom>
        </p:spPr>
      </p:pic>
      <p:sp>
        <p:nvSpPr>
          <p:cNvPr id="17" name="文本框 16"/>
          <p:cNvSpPr txBox="1"/>
          <p:nvPr/>
        </p:nvSpPr>
        <p:spPr>
          <a:xfrm>
            <a:off x="2280830" y="1353497"/>
            <a:ext cx="862008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zī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5969956" y="1366186"/>
            <a:ext cx="1095487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rán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9704761" y="1366186"/>
            <a:ext cx="1157240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yǒu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1" name="文本框 20"/>
          <p:cNvSpPr txBox="1"/>
          <p:nvPr/>
        </p:nvSpPr>
        <p:spPr>
          <a:xfrm>
            <a:off x="2290136" y="2432911"/>
            <a:ext cx="843398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liǔ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2" name="文本框 21"/>
          <p:cNvSpPr txBox="1"/>
          <p:nvPr/>
        </p:nvSpPr>
        <p:spPr>
          <a:xfrm>
            <a:off x="5847295" y="2360160"/>
            <a:ext cx="1281592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quán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9965309" y="2360160"/>
            <a:ext cx="812098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liè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4" name="文本框 23"/>
          <p:cNvSpPr txBox="1"/>
          <p:nvPr/>
        </p:nvSpPr>
        <p:spPr>
          <a:xfrm>
            <a:off x="5847295" y="3354135"/>
            <a:ext cx="1015123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mèi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5" name="文本框 24"/>
          <p:cNvSpPr txBox="1"/>
          <p:nvPr/>
        </p:nvSpPr>
        <p:spPr>
          <a:xfrm>
            <a:off x="2396724" y="3354135"/>
            <a:ext cx="879773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qū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9965309" y="3354135"/>
            <a:ext cx="988053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xī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7" name="文本框 26"/>
          <p:cNvSpPr txBox="1"/>
          <p:nvPr/>
        </p:nvSpPr>
        <p:spPr>
          <a:xfrm>
            <a:off x="2280830" y="4326961"/>
            <a:ext cx="1342500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zènɡ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8" name="文本框 27"/>
          <p:cNvSpPr txBox="1"/>
          <p:nvPr/>
        </p:nvSpPr>
        <p:spPr>
          <a:xfrm>
            <a:off x="5969956" y="4348109"/>
            <a:ext cx="1184310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zhòu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29" name="文本框 28"/>
          <p:cNvSpPr txBox="1"/>
          <p:nvPr/>
        </p:nvSpPr>
        <p:spPr>
          <a:xfrm>
            <a:off x="2280830" y="5299787"/>
            <a:ext cx="1064187" cy="6648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càn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  <p:cond evt="onBegin" delay="0">
                          <p:tn val="52"/>
                        </p:cond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  <p:cond evt="onBegin" delay="0">
                          <p:tn val="57"/>
                        </p:cond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  <p:cond evt="onBegin" delay="0">
                          <p:tn val="62"/>
                        </p:cond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1264016" y="654754"/>
            <a:ext cx="4195841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）姓肖</a:t>
            </a:r>
            <a:endParaRPr kumimoji="1" lang="zh-CN" altLang="zh-CN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245405" y="1886436"/>
            <a:ext cx="4364182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）肖像</a:t>
            </a:r>
            <a:endParaRPr kumimoji="1" lang="zh-CN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484164" y="1612200"/>
            <a:ext cx="624300" cy="748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>
                <a:latin typeface="楷体" panose="02010609060101010101" pitchFamily="49" charset="-122"/>
                <a:ea typeface="楷体" panose="02010609060101010101" pitchFamily="49" charset="-122"/>
              </a:rPr>
              <a:t>肖</a:t>
            </a:r>
            <a:endParaRPr lang="zh-CN" altLang="en-US" sz="4265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8" name="文本框 17"/>
          <p:cNvSpPr txBox="1"/>
          <p:nvPr/>
        </p:nvSpPr>
        <p:spPr>
          <a:xfrm>
            <a:off x="1852787" y="2042935"/>
            <a:ext cx="1210534" cy="779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 xiào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6554497" y="654754"/>
            <a:ext cx="4397173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 ）笼子</a:t>
            </a:r>
            <a:endParaRPr kumimoji="1" lang="zh-CN" altLang="zh-CN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" name="矩形 19"/>
          <p:cNvSpPr/>
          <p:nvPr/>
        </p:nvSpPr>
        <p:spPr>
          <a:xfrm>
            <a:off x="6578183" y="1760392"/>
            <a:ext cx="5407220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 ）笼罩、笼络</a:t>
            </a:r>
            <a:endParaRPr kumimoji="1" lang="zh-CN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6" name="文本框 25"/>
          <p:cNvSpPr txBox="1"/>
          <p:nvPr/>
        </p:nvSpPr>
        <p:spPr>
          <a:xfrm>
            <a:off x="5760164" y="1548062"/>
            <a:ext cx="702127" cy="748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>
                <a:latin typeface="楷体" panose="02010609060101010101" pitchFamily="49" charset="-122"/>
                <a:ea typeface="楷体" panose="02010609060101010101" pitchFamily="49" charset="-122"/>
              </a:rPr>
              <a:t>笼</a:t>
            </a:r>
            <a:endParaRPr lang="zh-CN" altLang="en-US" sz="4265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6570570" y="3211172"/>
            <a:ext cx="5512116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 ）屏除、屏息</a:t>
            </a:r>
            <a:endParaRPr kumimoji="1" lang="zh-CN" altLang="zh-CN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6623018" y="4226294"/>
            <a:ext cx="4317655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 ）屏风</a:t>
            </a:r>
            <a:endParaRPr kumimoji="1" lang="zh-CN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4" name="文本框 33"/>
          <p:cNvSpPr txBox="1"/>
          <p:nvPr/>
        </p:nvSpPr>
        <p:spPr>
          <a:xfrm>
            <a:off x="5873620" y="4458773"/>
            <a:ext cx="624300" cy="7480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>
                <a:latin typeface="楷体" panose="02010609060101010101" pitchFamily="49" charset="-122"/>
                <a:ea typeface="楷体" panose="02010609060101010101" pitchFamily="49" charset="-122"/>
              </a:rPr>
              <a:t>屏</a:t>
            </a:r>
            <a:endParaRPr lang="zh-CN" altLang="en-US" sz="4265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2" name="左大括号 101"/>
          <p:cNvSpPr/>
          <p:nvPr/>
        </p:nvSpPr>
        <p:spPr>
          <a:xfrm rot="10800000" flipH="1">
            <a:off x="1359607" y="1050652"/>
            <a:ext cx="114201" cy="1745165"/>
          </a:xfrm>
          <a:prstGeom prst="leftBrace">
            <a:avLst>
              <a:gd name="adj1" fmla="val 66666"/>
              <a:gd name="adj2" fmla="val 46712"/>
            </a:avLst>
          </a:prstGeom>
          <a:ln w="25400">
            <a:solidFill>
              <a:srgbClr val="3285D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795">
              <a:solidFill>
                <a:prstClr val="black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38" name="文本框 37"/>
          <p:cNvSpPr txBox="1"/>
          <p:nvPr/>
        </p:nvSpPr>
        <p:spPr>
          <a:xfrm>
            <a:off x="1883076" y="802793"/>
            <a:ext cx="1116965" cy="779780"/>
          </a:xfrm>
          <a:prstGeom prst="rect">
            <a:avLst/>
          </a:prstGeom>
          <a:noFill/>
          <a:ln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fontAlgn="auto">
              <a:lnSpc>
                <a:spcPct val="120000"/>
              </a:lnSpc>
            </a:pP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 xiāo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39" name="左大括号 38"/>
          <p:cNvSpPr/>
          <p:nvPr/>
        </p:nvSpPr>
        <p:spPr>
          <a:xfrm rot="10800000" flipH="1">
            <a:off x="6554497" y="997358"/>
            <a:ext cx="127736" cy="1745165"/>
          </a:xfrm>
          <a:prstGeom prst="leftBrace">
            <a:avLst>
              <a:gd name="adj1" fmla="val 66666"/>
              <a:gd name="adj2" fmla="val 46712"/>
            </a:avLst>
          </a:prstGeom>
          <a:ln w="25400">
            <a:solidFill>
              <a:srgbClr val="3285D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795">
              <a:solidFill>
                <a:prstClr val="black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7371671" y="816328"/>
            <a:ext cx="1221531" cy="779780"/>
          </a:xfrm>
          <a:prstGeom prst="rect">
            <a:avLst/>
          </a:prstGeom>
          <a:noFill/>
          <a:ln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fontAlgn="auto">
              <a:lnSpc>
                <a:spcPct val="120000"/>
              </a:lnSpc>
            </a:pP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lónɡ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3" name="文本框 42"/>
          <p:cNvSpPr txBox="1"/>
          <p:nvPr/>
        </p:nvSpPr>
        <p:spPr>
          <a:xfrm>
            <a:off x="7371671" y="1932963"/>
            <a:ext cx="1488847" cy="779780"/>
          </a:xfrm>
          <a:prstGeom prst="rect">
            <a:avLst/>
          </a:prstGeom>
          <a:noFill/>
          <a:ln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eaLnBrk="1" fontAlgn="auto">
              <a:lnSpc>
                <a:spcPct val="120000"/>
              </a:lnSpc>
            </a:pP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lǒnɡ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4" name="左大括号 43"/>
          <p:cNvSpPr/>
          <p:nvPr/>
        </p:nvSpPr>
        <p:spPr>
          <a:xfrm rot="10800000" flipH="1">
            <a:off x="6689847" y="3543624"/>
            <a:ext cx="101512" cy="2608019"/>
          </a:xfrm>
          <a:prstGeom prst="leftBrace">
            <a:avLst>
              <a:gd name="adj1" fmla="val 66666"/>
              <a:gd name="adj2" fmla="val 46712"/>
            </a:avLst>
          </a:prstGeom>
          <a:ln w="25400">
            <a:solidFill>
              <a:srgbClr val="3285D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795">
              <a:solidFill>
                <a:prstClr val="black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49" name="文本框 48"/>
          <p:cNvSpPr txBox="1"/>
          <p:nvPr/>
        </p:nvSpPr>
        <p:spPr>
          <a:xfrm>
            <a:off x="7440192" y="4374333"/>
            <a:ext cx="1559905" cy="77978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pínɡ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7440192" y="3359210"/>
            <a:ext cx="1317122" cy="77978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bǐnɡ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6623018" y="5194891"/>
            <a:ext cx="4317655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  ）屏营</a:t>
            </a:r>
            <a:endParaRPr kumimoji="1" lang="zh-CN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3" name="文本框 52"/>
          <p:cNvSpPr txBox="1"/>
          <p:nvPr/>
        </p:nvSpPr>
        <p:spPr>
          <a:xfrm>
            <a:off x="7397049" y="5389456"/>
            <a:ext cx="1403407" cy="779780"/>
          </a:xfrm>
          <a:prstGeom prst="rect">
            <a:avLst/>
          </a:prstGeom>
          <a:noFill/>
          <a:ln>
            <a:noFill/>
          </a:ln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  <a:sym typeface="+mn-ea"/>
              </a:rPr>
              <a:t> bīnɡ 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148864" y="3283076"/>
            <a:ext cx="2556417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缰</a:t>
            </a:r>
            <a:r>
              <a:rPr kumimoji="1" lang="en-US" alt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kumimoji="1" lang="zh-CN" altLang="en-US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缰绳</a:t>
            </a:r>
            <a:endParaRPr kumimoji="1" lang="zh-CN" altLang="zh-CN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148864" y="4207684"/>
            <a:ext cx="2711224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僵</a:t>
            </a:r>
            <a:r>
              <a:rPr kumimoji="1" lang="en-US" alt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僵硬</a:t>
            </a:r>
            <a:endParaRPr kumimoji="1" lang="zh-CN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609262" y="4540982"/>
            <a:ext cx="1433015" cy="6648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730" err="1">
                <a:solidFill>
                  <a:srgbClr val="C00000"/>
                </a:solidFill>
                <a:latin typeface="Times New Roman" panose="02020603050405020304" charset="0"/>
                <a:ea typeface="楷体" panose="02010609060101010101" pitchFamily="49" charset="-122"/>
                <a:cs typeface="Times New Roman" panose="02020603050405020304" charset="0"/>
              </a:rPr>
              <a:t>jiānɡ</a:t>
            </a:r>
            <a:endParaRPr lang="en-US" altLang="zh-CN" sz="3730" err="1">
              <a:solidFill>
                <a:srgbClr val="C00000"/>
              </a:solidFill>
              <a:latin typeface="Times New Roman" panose="02020603050405020304" charset="0"/>
              <a:ea typeface="楷体" panose="02010609060101010101" pitchFamily="49" charset="-122"/>
              <a:cs typeface="Times New Roman" panose="02020603050405020304" charset="0"/>
            </a:endParaRPr>
          </a:p>
        </p:txBody>
      </p:sp>
      <p:sp>
        <p:nvSpPr>
          <p:cNvPr id="13" name="左大括号 12"/>
          <p:cNvSpPr/>
          <p:nvPr/>
        </p:nvSpPr>
        <p:spPr>
          <a:xfrm rot="10800000" flipH="1">
            <a:off x="1940764" y="3609607"/>
            <a:ext cx="101512" cy="2608019"/>
          </a:xfrm>
          <a:prstGeom prst="leftBrace">
            <a:avLst>
              <a:gd name="adj1" fmla="val 66666"/>
              <a:gd name="adj2" fmla="val 46712"/>
            </a:avLst>
          </a:prstGeom>
          <a:ln w="25400">
            <a:solidFill>
              <a:srgbClr val="3285D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795">
              <a:solidFill>
                <a:prstClr val="black"/>
              </a:solidFill>
              <a:latin typeface="Times New Roman" panose="02020603050405020304" charset="0"/>
              <a:ea typeface="楷体" panose="02010609060101010101" pitchFamily="49" charset="-122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2148864" y="5165283"/>
            <a:ext cx="3724654" cy="10769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indent="-12700" algn="l" fontAlgn="auto">
              <a:lnSpc>
                <a:spcPct val="150000"/>
              </a:lnSpc>
            </a:pPr>
            <a:r>
              <a:rPr kumimoji="1" 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疆</a:t>
            </a:r>
            <a:r>
              <a:rPr kumimoji="1" lang="en-US" altLang="zh-CN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</a:t>
            </a:r>
            <a:r>
              <a:rPr kumimoji="1" lang="zh-CN" altLang="en-US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开疆拓土</a:t>
            </a:r>
            <a:endParaRPr kumimoji="1" lang="zh-CN" altLang="en-US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8" grpId="0"/>
      <p:bldP spid="42" grpId="0"/>
      <p:bldP spid="43" grpId="0"/>
      <p:bldP spid="49" grpId="0"/>
      <p:bldP spid="51" grpId="0"/>
      <p:bldP spid="53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354393" y="1078379"/>
            <a:ext cx="11209987" cy="525399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器宇：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气概，风度。 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禁锢：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束缚，限制。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轩昂：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形容精神饱满，气度不凡。 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犀利：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</a:rPr>
              <a:t>（武器、言语等）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锋利；锐利。 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尴尬：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（神色，态度）不自然。 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粗制滥造：</a:t>
            </a:r>
            <a:r>
              <a:rPr lang="zh-CN" altLang="en-US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指产品制作粗劣，不讲究质量。 </a:t>
            </a:r>
            <a:endParaRPr lang="zh-CN" altLang="en-US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" name="图片 2" descr="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5524" y="3247705"/>
            <a:ext cx="3289385" cy="3289385"/>
          </a:xfrm>
          <a:prstGeom prst="rect">
            <a:avLst/>
          </a:prstGeom>
        </p:spPr>
      </p:pic>
      <p:sp>
        <p:nvSpPr>
          <p:cNvPr id="9" name="文本框 9"/>
          <p:cNvSpPr txBox="1"/>
          <p:nvPr/>
        </p:nvSpPr>
        <p:spPr>
          <a:xfrm>
            <a:off x="2472891" y="299368"/>
            <a:ext cx="203109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词义理解</a:t>
            </a:r>
            <a:endParaRPr lang="zh-CN" altLang="en-US" sz="319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五边形 6"/>
          <p:cNvSpPr/>
          <p:nvPr/>
        </p:nvSpPr>
        <p:spPr>
          <a:xfrm>
            <a:off x="481559" y="334897"/>
            <a:ext cx="1991332" cy="542245"/>
          </a:xfrm>
          <a:prstGeom prst="homePlate">
            <a:avLst>
              <a:gd name="adj" fmla="val 4249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19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必记字词</a:t>
            </a:r>
            <a:endParaRPr lang="zh-CN" altLang="en-US" sz="319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490839" y="385482"/>
            <a:ext cx="11209987" cy="60572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藏污纳垢：</a:t>
            </a: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比喻包容坏人坏事。 </a:t>
            </a:r>
            <a:endParaRPr kumimoji="1" sz="3730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郁郁寡欢：</a:t>
            </a: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闷闷不乐，难得有高兴的时候。 </a:t>
            </a:r>
            <a:endParaRPr kumimoji="1" sz="3730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鹤立鸡群：</a:t>
            </a: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比喻一个人的才能或仪表在一群人里显得很突出。 </a:t>
            </a:r>
            <a:endParaRPr kumimoji="1" sz="3730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sz="3730" err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正襟危坐：</a:t>
            </a:r>
            <a:r>
              <a:rPr kumimoji="1" sz="3730" spc="-150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整理好衣襟端端正正坐着</a:t>
            </a:r>
            <a:r>
              <a:rPr kumimoji="1" lang="zh-CN" sz="3730" spc="-150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</a:t>
            </a:r>
            <a:r>
              <a:rPr kumimoji="1" sz="3730" spc="-150" err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形容严肃或拘谨的样子。 </a:t>
            </a:r>
            <a:endParaRPr kumimoji="1" sz="3730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kumimoji="1" sz="3730" spc="-150" err="1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诚惶诚恐：</a:t>
            </a:r>
            <a:r>
              <a:rPr kumimoji="1" lang="zh-CN" altLang="en-US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形容小心谨慎以至于害怕不安的</a:t>
            </a:r>
            <a:endParaRPr kumimoji="1" lang="zh-CN" altLang="en-US" sz="3730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kumimoji="1" lang="zh-CN" altLang="en-US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样子</a:t>
            </a:r>
            <a:r>
              <a:rPr kumimoji="1" sz="3730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</a:t>
            </a:r>
            <a:endParaRPr kumimoji="1" sz="3730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3" name="图片 2" descr="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58445" y="4107141"/>
            <a:ext cx="2701764" cy="2751282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7"/>
          <p:cNvSpPr txBox="1"/>
          <p:nvPr/>
        </p:nvSpPr>
        <p:spPr>
          <a:xfrm>
            <a:off x="422309" y="541399"/>
            <a:ext cx="11550936" cy="52158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 fontAlgn="auto" hangingPunct="0">
              <a:lnSpc>
                <a:spcPct val="130000"/>
              </a:lnSpc>
              <a:buClrTx/>
              <a:buSzTx/>
              <a:buFontTx/>
            </a:pP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广袤无垠：</a:t>
            </a:r>
            <a:r>
              <a:rPr kumimoji="1" sz="4265" spc="-3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广阔无边。古代以东西长度为“广”，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南北长度为“袤”。</a:t>
            </a:r>
            <a:endParaRPr kumimoji="1" sz="4265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just" fontAlgn="auto" hangingPunct="0">
              <a:lnSpc>
                <a:spcPct val="130000"/>
              </a:lnSpc>
              <a:buClrTx/>
              <a:buSzTx/>
              <a:buFontTx/>
            </a:pP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颔首低眉：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低着头，显得很谦卑恭顺的样子。 </a:t>
            </a:r>
            <a:endParaRPr kumimoji="1" sz="4265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just" fontAlgn="auto" hangingPunct="0">
              <a:lnSpc>
                <a:spcPct val="130000"/>
              </a:lnSpc>
              <a:buClrTx/>
              <a:buSzTx/>
              <a:buFontTx/>
            </a:pP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无可置疑：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指事实明显或理由充足，没有什么可以怀疑的。 </a:t>
            </a:r>
            <a:endParaRPr kumimoji="1" sz="4265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lvl="0" algn="just" fontAlgn="auto" hangingPunct="0">
              <a:lnSpc>
                <a:spcPct val="130000"/>
              </a:lnSpc>
              <a:buClrTx/>
              <a:buSzTx/>
              <a:buFontTx/>
            </a:pPr>
            <a:r>
              <a:rPr kumimoji="1" sz="4265" spc="-15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黯然失色：</a:t>
            </a:r>
            <a:r>
              <a:rPr kumimoji="1" sz="4265" spc="-15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指事物失去了原有的色泽、光彩。 </a:t>
            </a:r>
            <a:endParaRPr kumimoji="1" sz="4265" spc="-15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圆角矩形 20"/>
          <p:cNvSpPr/>
          <p:nvPr/>
        </p:nvSpPr>
        <p:spPr>
          <a:xfrm>
            <a:off x="404545" y="4432071"/>
            <a:ext cx="2603790" cy="83281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  <a:defRPr/>
            </a:pPr>
            <a:r>
              <a:rPr lang="zh-CN" altLang="en-US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第二部分</a:t>
            </a:r>
            <a:endParaRPr lang="zh-CN" altLang="en-US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3" name="圆角矩形 22"/>
          <p:cNvSpPr/>
          <p:nvPr/>
        </p:nvSpPr>
        <p:spPr>
          <a:xfrm>
            <a:off x="3331482" y="1541991"/>
            <a:ext cx="8474583" cy="170570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just" fontAlgn="auto" hangingPunct="0">
              <a:lnSpc>
                <a:spcPct val="110000"/>
              </a:lnSpc>
              <a:buClrTx/>
              <a:buSzTx/>
              <a:buFontTx/>
              <a:defRPr/>
            </a:pPr>
            <a:r>
              <a:rPr lang="zh-CN" altLang="en-US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（1-5）主要刻画列夫·托尔斯泰的外貌特征。</a:t>
            </a:r>
            <a:endParaRPr lang="zh-CN" altLang="en-US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4" name="圆角矩形 23"/>
          <p:cNvSpPr/>
          <p:nvPr/>
        </p:nvSpPr>
        <p:spPr>
          <a:xfrm>
            <a:off x="3331482" y="3595779"/>
            <a:ext cx="8474583" cy="2506248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just" fontAlgn="auto" hangingPunct="0">
              <a:lnSpc>
                <a:spcPct val="110000"/>
              </a:lnSpc>
              <a:buClrTx/>
              <a:buSzTx/>
              <a:buFontTx/>
              <a:defRPr/>
            </a:pPr>
            <a:r>
              <a:rPr lang="zh-CN" altLang="en-US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（6-9）描写列夫· 托尔斯泰那双非同寻常的眼睛，揭示其不凡的精神世界。</a:t>
            </a:r>
            <a:endParaRPr lang="zh-CN" altLang="en-US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9" name="圆角矩形 28"/>
          <p:cNvSpPr/>
          <p:nvPr/>
        </p:nvSpPr>
        <p:spPr>
          <a:xfrm>
            <a:off x="404545" y="1960879"/>
            <a:ext cx="2605482" cy="832817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zh-CN" altLang="en-US" sz="4265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第一部分</a:t>
            </a:r>
            <a:endParaRPr lang="zh-CN" altLang="en-US" sz="4265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文本框 9"/>
          <p:cNvSpPr txBox="1"/>
          <p:nvPr/>
        </p:nvSpPr>
        <p:spPr>
          <a:xfrm>
            <a:off x="2472891" y="299368"/>
            <a:ext cx="203109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划分层次</a:t>
            </a:r>
            <a:endParaRPr lang="zh-CN" altLang="en-US" sz="319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五边形 6"/>
          <p:cNvSpPr/>
          <p:nvPr/>
        </p:nvSpPr>
        <p:spPr>
          <a:xfrm>
            <a:off x="481559" y="334897"/>
            <a:ext cx="1991332" cy="542245"/>
          </a:xfrm>
          <a:prstGeom prst="homePlate">
            <a:avLst>
              <a:gd name="adj" fmla="val 4249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19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初读课文</a:t>
            </a:r>
            <a:endParaRPr lang="zh-CN" altLang="en-US" sz="319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3" grpId="0"/>
      <p:bldP spid="24" grpId="0"/>
      <p:bldP spid="2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/>
          <p:cNvGrpSpPr/>
          <p:nvPr/>
        </p:nvGrpSpPr>
        <p:grpSpPr>
          <a:xfrm>
            <a:off x="387626" y="434811"/>
            <a:ext cx="11396445" cy="1863596"/>
            <a:chOff x="452" y="514"/>
            <a:chExt cx="13472" cy="2203"/>
          </a:xfrm>
        </p:grpSpPr>
        <p:sp>
          <p:nvSpPr>
            <p:cNvPr id="22" name="矩形 21"/>
            <p:cNvSpPr/>
            <p:nvPr/>
          </p:nvSpPr>
          <p:spPr>
            <a:xfrm>
              <a:off x="452" y="1081"/>
              <a:ext cx="12037" cy="160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fontAlgn="auto">
                <a:lnSpc>
                  <a:spcPct val="110000"/>
                </a:lnSpc>
                <a:buClrTx/>
                <a:buSzTx/>
                <a:buFontTx/>
              </a:pPr>
              <a:r>
                <a:rPr lang="en-US" sz="3730">
                  <a:latin typeface="黑体" panose="02010609060101010101" charset="-122"/>
                  <a:ea typeface="黑体" panose="02010609060101010101" charset="-122"/>
                  <a:sym typeface="+mn-ea"/>
                </a:rPr>
                <a:t>1.</a:t>
              </a:r>
              <a:r>
                <a:rPr altLang="zh-CN" sz="3730">
                  <a:latin typeface="黑体" panose="02010609060101010101" charset="-122"/>
                  <a:ea typeface="黑体" panose="02010609060101010101" charset="-122"/>
                  <a:sym typeface="+mn-ea"/>
                </a:rPr>
                <a:t>作者是从哪些方面来刻画托尔斯泰的外貌特征的？</a:t>
              </a:r>
              <a:endParaRPr altLang="zh-CN" sz="3730">
                <a:latin typeface="黑体" panose="02010609060101010101" charset="-122"/>
                <a:ea typeface="黑体" panose="02010609060101010101" charset="-122"/>
                <a:sym typeface="+mn-ea"/>
              </a:endParaRPr>
            </a:p>
          </p:txBody>
        </p:sp>
        <p:pic>
          <p:nvPicPr>
            <p:cNvPr id="3" name="图片 2" descr="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721" y="514"/>
              <a:ext cx="2203" cy="2203"/>
            </a:xfrm>
            <a:prstGeom prst="rect">
              <a:avLst/>
            </a:prstGeom>
          </p:spPr>
        </p:pic>
      </p:grpSp>
      <p:sp>
        <p:nvSpPr>
          <p:cNvPr id="6" name="文本框 9"/>
          <p:cNvSpPr txBox="1"/>
          <p:nvPr/>
        </p:nvSpPr>
        <p:spPr>
          <a:xfrm>
            <a:off x="2472891" y="299368"/>
            <a:ext cx="2031091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19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自主探究</a:t>
            </a:r>
            <a:endParaRPr lang="zh-CN" altLang="en-US" sz="319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五边形 6"/>
          <p:cNvSpPr/>
          <p:nvPr/>
        </p:nvSpPr>
        <p:spPr>
          <a:xfrm>
            <a:off x="481559" y="334897"/>
            <a:ext cx="1991332" cy="542245"/>
          </a:xfrm>
          <a:prstGeom prst="homePlate">
            <a:avLst>
              <a:gd name="adj" fmla="val 4249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195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初读课文</a:t>
            </a:r>
            <a:endParaRPr lang="zh-CN" altLang="en-US" sz="3195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736152" y="2494664"/>
            <a:ext cx="10720542" cy="3878161"/>
          </a:xfrm>
          <a:prstGeom prst="roundRect">
            <a:avLst>
              <a:gd name="adj" fmla="val 15014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lvl="0" indent="-12700" algn="l">
              <a:lnSpc>
                <a:spcPct val="120000"/>
              </a:lnSpc>
              <a:buClrTx/>
              <a:buSzTx/>
              <a:buFontTx/>
            </a:pPr>
            <a:r>
              <a:rPr kumimoji="1"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①</a:t>
            </a:r>
            <a:r>
              <a:rPr kumimoji="1" 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须发：</a:t>
            </a:r>
            <a:r>
              <a:rPr kumimoji="1"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脸庞多毛、胡须浓密</a:t>
            </a:r>
            <a:endParaRPr kumimoji="1" 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12700" lvl="0" indent="-12700" algn="l">
              <a:lnSpc>
                <a:spcPct val="120000"/>
              </a:lnSpc>
              <a:buClrTx/>
              <a:buSzTx/>
              <a:buFontTx/>
            </a:pPr>
            <a:r>
              <a:rPr kumimoji="1"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②</a:t>
            </a:r>
            <a:r>
              <a:rPr kumimoji="1" 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面部轮廓结构：</a:t>
            </a:r>
            <a:r>
              <a:rPr kumimoji="1"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失调、崎岖、平庸、甚至粗鄙</a:t>
            </a:r>
            <a:endParaRPr kumimoji="1" 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12700" lvl="0" indent="-12700" algn="l">
              <a:lnSpc>
                <a:spcPct val="120000"/>
              </a:lnSpc>
              <a:buClrTx/>
              <a:buSzTx/>
              <a:buFontTx/>
            </a:pPr>
            <a:r>
              <a:rPr kumimoji="1"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③</a:t>
            </a:r>
            <a:r>
              <a:rPr kumimoji="1" 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表情：</a:t>
            </a:r>
            <a:r>
              <a:rPr kumimoji="1"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忧郁、愚钝、压抑</a:t>
            </a:r>
            <a:endParaRPr kumimoji="1" 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marL="12700" lvl="0" indent="-12700" algn="l">
              <a:lnSpc>
                <a:spcPct val="120000"/>
              </a:lnSpc>
              <a:buClrTx/>
              <a:buSzTx/>
              <a:buFontTx/>
            </a:pPr>
            <a:r>
              <a:rPr kumimoji="1"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④</a:t>
            </a:r>
            <a:r>
              <a:rPr kumimoji="1" 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眼睛：</a:t>
            </a:r>
            <a:r>
              <a:rPr kumimoji="1" lang="zh-CN" sz="373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目光犀利、敏锐、深刻，蕴含丰富感情，威力巨大</a:t>
            </a:r>
            <a:endParaRPr kumimoji="1" lang="zh-CN" altLang="en-US" sz="373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367324" y="338374"/>
            <a:ext cx="11448047" cy="157099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05">
                <a:latin typeface="黑体" panose="02010609060101010101" charset="-122"/>
                <a:ea typeface="黑体" panose="02010609060101010101" charset="-122"/>
                <a:sym typeface="+mn-ea"/>
              </a:rPr>
              <a:t>2.</a:t>
            </a:r>
            <a:r>
              <a:rPr sz="4005">
                <a:latin typeface="黑体" panose="02010609060101010101" charset="-122"/>
                <a:ea typeface="黑体" panose="02010609060101010101" charset="-122"/>
                <a:sym typeface="+mn-ea"/>
              </a:rPr>
              <a:t>在描写过程中，</a:t>
            </a:r>
            <a:r>
              <a:rPr lang="zh-CN" sz="4005">
                <a:latin typeface="黑体" panose="02010609060101010101" charset="-122"/>
                <a:ea typeface="黑体" panose="02010609060101010101" charset="-122"/>
                <a:sym typeface="+mn-ea"/>
              </a:rPr>
              <a:t>作者</a:t>
            </a:r>
            <a:r>
              <a:rPr sz="4005">
                <a:latin typeface="黑体" panose="02010609060101010101" charset="-122"/>
                <a:ea typeface="黑体" panose="02010609060101010101" charset="-122"/>
                <a:sym typeface="+mn-ea"/>
              </a:rPr>
              <a:t>为什么重点描写</a:t>
            </a:r>
            <a:r>
              <a:rPr lang="zh-CN" sz="4005">
                <a:latin typeface="黑体" panose="02010609060101010101" charset="-122"/>
                <a:ea typeface="黑体" panose="02010609060101010101" charset="-122"/>
                <a:sym typeface="+mn-ea"/>
              </a:rPr>
              <a:t>托尔斯泰</a:t>
            </a:r>
            <a:r>
              <a:rPr sz="4005">
                <a:latin typeface="黑体" panose="02010609060101010101" charset="-122"/>
                <a:ea typeface="黑体" panose="02010609060101010101" charset="-122"/>
                <a:sym typeface="+mn-ea"/>
              </a:rPr>
              <a:t>的眼睛？</a:t>
            </a:r>
            <a:endParaRPr sz="4005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2" name="圆角矩形 1"/>
          <p:cNvSpPr/>
          <p:nvPr/>
        </p:nvSpPr>
        <p:spPr>
          <a:xfrm>
            <a:off x="460174" y="2119989"/>
            <a:ext cx="11270948" cy="4136173"/>
          </a:xfrm>
          <a:prstGeom prst="roundRect">
            <a:avLst>
              <a:gd name="adj" fmla="val 12952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  <a:prstDash val="solid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700" lvl="0" indent="-12700" algn="just" fontAlgn="auto" hangingPunct="0">
              <a:lnSpc>
                <a:spcPct val="130000"/>
              </a:lnSpc>
              <a:buClrTx/>
              <a:buSzTx/>
              <a:buFontTx/>
            </a:pPr>
            <a:r>
              <a:rPr kumimoji="1"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因为眼睛是心灵之窗，</a:t>
            </a:r>
            <a:r>
              <a:rPr kumimoji="1" lang="zh-CN" sz="373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托尔斯泰丰富的精神世界，通过眼睛充分地表现出来</a:t>
            </a:r>
            <a:r>
              <a:rPr kumimoji="1" lang="zh-CN" sz="373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。作者对托尔斯泰的眼睛的描写，已经不再限于肖像了，而是含蓄地揭示了托尔斯泰作为伟大的文学家，对他所处的时代作出准确、深入、全面的描绘，成为时代的代言人。</a:t>
            </a:r>
            <a:endParaRPr kumimoji="1" lang="zh-CN" sz="373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https://d.book118.com/757030032111006035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176"/>
  <p:tag name="KSO_WM_UNIT_COMPATIBLE" val="0"/>
  <p:tag name="KSO_WM_UNIT_DIAGRAM_ISNUMVISUAL" val="0"/>
  <p:tag name="KSO_WM_UNIT_DIAGRAM_ISREFERUNIT" val="0"/>
  <p:tag name="KSO_WM_UNIT_HIGHLIGHT" val="0"/>
  <p:tag name="KSO_WM_UNIT_ID" val="custom2020517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SLIDE_ID" val="custom20205176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176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/>
            </a:gs>
            <a:gs pos="100000">
              <a:schemeClr val="phClr">
                <a:lumMod val="85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微软雅黑</vt:lpstr>
      <vt:lpstr>Wingdings</vt:lpstr>
      <vt:lpstr>宋体</vt:lpstr>
      <vt:lpstr>楷体</vt:lpstr>
      <vt:lpstr>Calibri Light</vt:lpstr>
      <vt:lpstr>Times New Roman</vt:lpstr>
      <vt:lpstr>黑体</vt:lpstr>
      <vt:lpstr>Office Theme</vt:lpstr>
      <vt:lpstr>《列夫·托尔斯泰》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2024-09-10T01:47:58.606</cp:lastPrinted>
  <dcterms:created xsi:type="dcterms:W3CDTF">2024-09-09T17:47:58Z</dcterms:created>
  <dcterms:modified xsi:type="dcterms:W3CDTF">2024-09-09T17:48:00Z</dcterms:modified>
</cp:coreProperties>
</file>