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BD8A269-5333-4488-8474-6E2625C648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8473DC8-26CB-429F-89A8-C616BCD4467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469DC14-334A-4F02-B168-FB7EED41897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9038B9FD-B0A3-4233-BFBC-5BF05F0A7AD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18F5C05-A547-4A5E-AFAE-A5CAAAC91EA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16EAA3F-379F-45A1-9897-963FDC537B3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B69C6E4-0B16-474E-B56E-E0C33DC8B86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852CA39-0CA9-4D87-B611-09A2CC1AFB6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6E398D3-4C4A-4565-BCAB-17A07665964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71C5C24-E8F6-4BAF-89C5-37E29939BCD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DBEB5A9-0D46-43EF-ADB2-30D8D81F78B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5703003515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儿科护理学</a:t>
            </a:r>
          </a:p>
        </p:txBody>
      </p:sp>
      <p:sp>
        <p:nvSpPr>
          <p:cNvPr id="3" name="TextBox 3"/>
          <p:cNvSpPr txBox="1"/>
          <p:nvPr/>
        </p:nvSpPr>
        <p:spPr>
          <a:xfrm>
            <a:off x="581004" y="4871256"/>
            <a:ext cx="3607967" cy="4000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汇报人：AA</a:t>
            </a:r>
          </a:p>
        </p:txBody>
      </p:sp>
      <p:sp>
        <p:nvSpPr>
          <p:cNvPr id="4" name="TextBox 4"/>
          <p:cNvSpPr txBox="1"/>
          <p:nvPr/>
        </p:nvSpPr>
        <p:spPr>
          <a:xfrm>
            <a:off x="581004" y="5480856"/>
            <a:ext cx="3128727"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2024-01-27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儿科护理学概述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儿童生长发育与评估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儿童常见疾病及护理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儿童营养与饮食护理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儿童心理行为问题及护理</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儿科护理技术操作与安全管理</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儿科护理学概述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t="27738" b="27738"/>
          <a:stretch>
            <a:fillRect/>
          </a:stretch>
        </p:blipFill>
        <p:spPr>
          <a:xfrm>
            <a:off x="3909691" y="1250241"/>
            <a:ext cx="7848600" cy="5248274"/>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儿科护理学是研究小儿生长发育规律、儿童保健、疾病预防和临床护理的一门学科。</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儿科护理学的服务对象是0-18岁的儿童，其生理、心理和社会等方面与成人存在显著差异，因此儿科护理学具有独特性、复杂性和综合性。</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儿科护理学的定义与特点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30365" r="3036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23819" r="23819"/>
          <a:stretch>
            <a:fillRect/>
          </a:stretch>
        </p:blipFill>
        <p:spPr>
          <a:xfrm>
            <a:off x="5906739" y="1869245"/>
            <a:ext cx="2050689" cy="3916435"/>
          </a:xfrm>
          <a:prstGeom prst="rect">
            <a:avLst/>
          </a:prstGeom>
        </p:spPr>
      </p:pic>
      <p:pic>
        <p:nvPicPr>
          <p:cNvPr id="4" name="Picture 4"/>
          <p:cNvPicPr>
            <a:picLocks noChangeAspect="1"/>
          </p:cNvPicPr>
          <p:nvPr/>
        </p:nvPicPr>
        <p:blipFill>
          <a:blip r:embed="rId4"/>
          <a:srcRect l="23819" r="23819"/>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儿科护理学起源于19世纪，随着医学科学的发展，逐渐从成人护理学中分离出来，形成独立的学科体系。</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历史</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近年来，儿科护理学在理论、实践和教育等方面取得了显著进展，不断引入新的理念和技术，提高儿科护理质量和水平。</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发展</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儿科护理学的历史与发展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角色</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儿科护士是儿童健康照护的重要提供者，承担着照顾者、教育者、咨询者和研究者等多重角色。</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职责</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儿科护士的主要职责包括评估儿童健康状况、提供全面的护理服务、执行医嘱、进行健康教育、参与科研和质量控制等。同时，还需要关注儿童的心理和社会需求，提供个性化的护理支持。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00" r="250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儿科护士的角色与职责</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儿童生长发育与评估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mt="70000"/>
          </a:blip>
          <a:srcRect l="12500" r="125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胎儿期</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从受精卵形成到小儿出生为止，共40周。此期胎儿完全依靠母体生存，孕母的健康、营养、情绪等状况对胎儿的生长发育影响极大。</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新生儿期</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自胎儿娩出脐带结扎至生后28天之前。此期小儿刚脱离母体转而独立生存，适应外界环境能力较差，发病率和死亡率均高。</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婴儿期</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自出生到1周岁之前。此期是小儿生长发育最迅速的时期，对营养的需求量相对较高，但各器官系统生长发育不够成熟和完善，容易发生消化紊乱和营养性疾病。</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儿童生长发育阶段及特点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幼儿期：自1岁至满3周岁之前。此期小儿体格生长速度较婴儿期减慢，智能发育迅速，开始会走，活动范围渐广，语言思维和社交能力的发育日渐增速。</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学龄前期：自3周岁至6~7岁入小学前。此期小儿体格发育稳步增长，智能发育更加迅速，可塑性强，是良好的性格、品质和行为习惯形成的关键时期。</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学龄期：自6~7岁至青春期前。此期小儿体格生长仍稳步增长，除生殖系统外其他器官的发育到本期末已接近成人水平；智能发育较前更成熟，理解、分析、综合能力逐步增强，是长知识、接受文化科学教育的重要时期。</a:t>
            </a:r>
          </a:p>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青春期：女孩从11~12岁开始到17~18岁，男孩从13~14岁开始到18~20岁。此期小儿体格生长再次加速，出现第二次高峰，同时生殖系统的发育也加速并渐趋成熟。</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儿童生长发育阶段及特点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体重评估</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体重是反映小儿生长发育的最重要也是最灵敏的指标之一。通过定期测量体重并绘制体重曲线图，可以了解小儿的体重增长趋势和速度，进而评估其营养状况和生长发育情况。</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头围评估</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头围是反映小儿脑发育和颅骨发育的重要指标之一。通过定期测量头围并绘制头围曲线图，可以了解小儿的头围增长情况和脑发育是否正常。</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其他评估方法</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除了上述三种常用的评估方法外，还有一些其他的评估方法，如胸围、腹围、上臀围等的测量以及身体质量指数（BMI）的计算等，这些方法也可以用于评估小儿的生长发育情况。</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身高评估</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身高是反映小儿长期营养状况和骨骼发育的重要指标之一。通过定期测量身高并绘制身高曲线图，可以了解小儿的身高增长情况和生长速度是否正常。</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儿童生长发育评估方法</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AutoShape 2"/>
          <p:cNvSpPr/>
          <p:nvPr/>
        </p:nvSpPr>
        <p:spPr>
          <a:xfrm>
            <a:off x="454963"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3" name="Connector 3"/>
          <p:cNvCxnSpPr/>
          <p:nvPr/>
        </p:nvCxnSpPr>
        <p:spPr>
          <a:xfrm flipH="1">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Freeform 4"/>
          <p:cNvSpPr/>
          <p:nvPr/>
        </p:nvSpPr>
        <p:spPr>
          <a:xfrm rot="-5400000">
            <a:off x="921706"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Freeform 5"/>
          <p:cNvSpPr/>
          <p:nvPr/>
        </p:nvSpPr>
        <p:spPr>
          <a:xfrm rot="-5400000">
            <a:off x="921706"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929362"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营养不良是指由于摄入不足、吸收不良或过度损耗营养素所造成的营养不足。对于营养不良的儿童，需要调整饮食结构，增加营养素的摄入，同时积极治疗原发病和改善消化吸收功能。</a:t>
            </a:r>
          </a:p>
        </p:txBody>
      </p:sp>
      <p:sp>
        <p:nvSpPr>
          <p:cNvPr id="7" name="TextBox 7"/>
          <p:cNvSpPr txBox="1"/>
          <p:nvPr/>
        </p:nvSpPr>
        <p:spPr>
          <a:xfrm>
            <a:off x="929362"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营养不良</a:t>
            </a:r>
          </a:p>
        </p:txBody>
      </p:sp>
      <p:sp>
        <p:nvSpPr>
          <p:cNvPr id="8" name="AutoShape 8"/>
          <p:cNvSpPr/>
          <p:nvPr/>
        </p:nvSpPr>
        <p:spPr>
          <a:xfrm>
            <a:off x="3290712"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3377522"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0" name="Connector 10"/>
          <p:cNvCxnSpPr/>
          <p:nvPr/>
        </p:nvCxnSpPr>
        <p:spPr>
          <a:xfrm flipH="1">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Freeform 11"/>
          <p:cNvSpPr/>
          <p:nvPr/>
        </p:nvSpPr>
        <p:spPr>
          <a:xfrm rot="-5400000">
            <a:off x="375745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Freeform 12"/>
          <p:cNvSpPr/>
          <p:nvPr/>
        </p:nvSpPr>
        <p:spPr>
          <a:xfrm rot="-5400000">
            <a:off x="375745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3765111"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生长迟缓是指儿童在生长发育过程中出现速度放慢或是顺序异常等现象。对于生长迟缓的儿童，需要进行全面的医学检查以明确病因，并采取相应的治疗措施如补充生长激素等。</a:t>
            </a:r>
          </a:p>
        </p:txBody>
      </p:sp>
      <p:sp>
        <p:nvSpPr>
          <p:cNvPr id="14" name="TextBox 14"/>
          <p:cNvSpPr txBox="1"/>
          <p:nvPr/>
        </p:nvSpPr>
        <p:spPr>
          <a:xfrm>
            <a:off x="3765111"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生长迟缓</a:t>
            </a:r>
          </a:p>
        </p:txBody>
      </p:sp>
      <p:sp>
        <p:nvSpPr>
          <p:cNvPr id="15" name="AutoShape 15"/>
          <p:cNvSpPr/>
          <p:nvPr/>
        </p:nvSpPr>
        <p:spPr>
          <a:xfrm>
            <a:off x="6126461"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16" name="Connector 16"/>
          <p:cNvCxnSpPr/>
          <p:nvPr/>
        </p:nvCxnSpPr>
        <p:spPr>
          <a:xfrm flipH="1">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Freeform 17"/>
          <p:cNvSpPr/>
          <p:nvPr/>
        </p:nvSpPr>
        <p:spPr>
          <a:xfrm rot="-5400000">
            <a:off x="6593205"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Freeform 18"/>
          <p:cNvSpPr/>
          <p:nvPr/>
        </p:nvSpPr>
        <p:spPr>
          <a:xfrm rot="-5400000">
            <a:off x="6593205"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TextBox 19"/>
          <p:cNvSpPr txBox="1"/>
          <p:nvPr/>
        </p:nvSpPr>
        <p:spPr>
          <a:xfrm>
            <a:off x="6600860"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肥胖症是一种由多种因素引起体内脂肪堆积过多和（或）分布异常并达到危害健康程度的慢性代谢性疾病。对于肥胖症的儿童，需要控制饮食、增加运动量以及进行心理干预等综合治疗措施。</a:t>
            </a:r>
          </a:p>
        </p:txBody>
      </p:sp>
      <p:sp>
        <p:nvSpPr>
          <p:cNvPr id="20" name="TextBox 20"/>
          <p:cNvSpPr txBox="1"/>
          <p:nvPr/>
        </p:nvSpPr>
        <p:spPr>
          <a:xfrm>
            <a:off x="6600860"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肥胖症</a:t>
            </a:r>
          </a:p>
        </p:txBody>
      </p:sp>
      <p:sp>
        <p:nvSpPr>
          <p:cNvPr id="21" name="AutoShape 21"/>
          <p:cNvSpPr/>
          <p:nvPr/>
        </p:nvSpPr>
        <p:spPr>
          <a:xfrm>
            <a:off x="8962210" y="1499276"/>
            <a:ext cx="474399" cy="474399"/>
          </a:xfrm>
          <a:prstGeom prst="ellipse">
            <a:avLst/>
          </a:prstGeom>
          <a:solidFill>
            <a:schemeClr val="accent1">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22" name="Connector 22"/>
          <p:cNvCxnSpPr/>
          <p:nvPr/>
        </p:nvCxnSpPr>
        <p:spPr>
          <a:xfrm flipH="1">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23" name="Freeform 23"/>
          <p:cNvSpPr/>
          <p:nvPr/>
        </p:nvSpPr>
        <p:spPr>
          <a:xfrm rot="-5400000">
            <a:off x="9428954" y="555455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Freeform 24"/>
          <p:cNvSpPr/>
          <p:nvPr/>
        </p:nvSpPr>
        <p:spPr>
          <a:xfrm rot="-5400000">
            <a:off x="9428954" y="5765387"/>
            <a:ext cx="210830" cy="210830"/>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TextBox 25"/>
          <p:cNvSpPr txBox="1"/>
          <p:nvPr/>
        </p:nvSpPr>
        <p:spPr>
          <a:xfrm>
            <a:off x="9436609" y="2959995"/>
            <a:ext cx="2325536"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除了上述三种常见的异常外，还有一些其他的异常如性早熟、矮小症等也需要采取相应的干预措施进行治疗和管理。</a:t>
            </a:r>
          </a:p>
        </p:txBody>
      </p:sp>
      <p:sp>
        <p:nvSpPr>
          <p:cNvPr id="26" name="TextBox 26"/>
          <p:cNvSpPr txBox="1"/>
          <p:nvPr/>
        </p:nvSpPr>
        <p:spPr>
          <a:xfrm>
            <a:off x="9436609" y="1869954"/>
            <a:ext cx="2324100"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其他异常</a:t>
            </a:r>
          </a:p>
        </p:txBody>
      </p:sp>
      <p:sp>
        <p:nvSpPr>
          <p:cNvPr id="27" name="AutoShape 27"/>
          <p:cNvSpPr/>
          <p:nvPr/>
        </p:nvSpPr>
        <p:spPr>
          <a:xfrm>
            <a:off x="541773"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213271"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020" y="1586086"/>
            <a:ext cx="300778" cy="30077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nvGrpSpPr>
          <p:cNvPr id="30" name="Group 30"/>
          <p:cNvGrpSpPr/>
          <p:nvPr/>
        </p:nvGrpSpPr>
        <p:grpSpPr>
          <a:xfrm>
            <a:off x="454963" y="93878"/>
            <a:ext cx="10641129" cy="914400"/>
            <a:chOff x="454963" y="93878"/>
            <a:chExt cx="10641129" cy="914400"/>
          </a:xfrm>
        </p:grpSpPr>
        <p:sp>
          <p:nvSpPr>
            <p:cNvPr id="31" name="AutoShape 3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AutoShape 4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AutoShape 4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AutoShape 4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AutoShape 5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TextBox 5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儿童生长发育异常及干预措施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儿童常见疾病及护理</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5" name="Picture 5"/>
          <p:cNvPicPr>
            <a:picLocks noChangeAspect="1"/>
          </p:cNvPicPr>
          <p:nvPr/>
        </p:nvPicPr>
        <p:blipFill>
          <a:blip r:embed="rId2"/>
          <a:srcRect t="3681" b="3681"/>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698" b="2698"/>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341" b="2341"/>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呼吸系统疾病及护理</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急性上呼吸道感染</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护理要点包括保持室内空气流通，多饮水，观察病情变化，及时降温等。</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急性支气管炎</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护理要点包括保持呼吸道通畅，给予营养丰富、易消化的食物，注意观察病情变化等。</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肺炎</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护理要点包括保持环境安静、整洁，提供高热量、高维生素、易消化的食物，密切观察病情变化，及时吸氧等。</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护理要点包括调整饮食，补充液体，注意腹部保暖，保持臀部清洁干燥等。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腹泻</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胃炎</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消化性溃疡</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20" name="Picture 20"/>
          <p:cNvPicPr>
            <a:picLocks noChangeAspect="1"/>
          </p:cNvPicPr>
          <p:nvPr/>
        </p:nvPicPr>
        <p:blipFill>
          <a:blip r:embed="rId4"/>
          <a:srcRect t="8325" b="83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护理要点包括少量多餐，给予无刺激、易消化的食物，避免使用对胃粘膜有刺激的药物等。</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护理要点包括定时定量进餐，避免刺激性食物和饮料，注意观察病情变化，及时缓解疼痛等。</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消化系统疾病及护理</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护理要点包括保持环境安静，避免刺激，发作时注意保护患儿，防止意外伤害，观察发作情况并记录等。</a:t>
            </a:r>
          </a:p>
        </p:txBody>
      </p:sp>
      <p:pic>
        <p:nvPicPr>
          <p:cNvPr id="6" name="Picture 6"/>
          <p:cNvPicPr>
            <a:picLocks noChangeAspect="1"/>
          </p:cNvPicPr>
          <p:nvPr/>
        </p:nvPicPr>
        <p:blipFill>
          <a:blip r:embed="rId2"/>
          <a:srcRect l="16750" r="16750"/>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癫痫</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护理要点包括保持室内空气新鲜，定时通风换气，密切观察病情变化，及时降温、止惊、降低颅内压等。</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脑炎</a:t>
            </a:r>
          </a:p>
        </p:txBody>
      </p:sp>
      <p:pic>
        <p:nvPicPr>
          <p:cNvPr id="10" name="Picture 10"/>
          <p:cNvPicPr>
            <a:picLocks noChangeAspect="1"/>
          </p:cNvPicPr>
          <p:nvPr/>
        </p:nvPicPr>
        <p:blipFill>
          <a:blip r:embed="rId3"/>
          <a:srcRect l="12500" r="12500"/>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护理要点与脑炎相似，同时需注意保持患儿安静，避免过度刺激和搬动。</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脑膜炎</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神经系统疾病及护理</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https://d.book118.com/757030035155006036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91</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2024-09-11T23:14:34.809</cp:lastPrinted>
  <dcterms:created xsi:type="dcterms:W3CDTF">2024-09-11T15:14:34Z</dcterms:created>
  <dcterms:modified xsi:type="dcterms:W3CDTF">2024-09-11T15:14:36Z</dcterms:modified>
</cp:coreProperties>
</file>