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FD36A25-4DF7-4BE1-88CE-EB808D79B5F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236896-A66A-41F1-8527-E3887306C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FC86B0-3CED-4957-8CD7-93B2C0669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A11484-D12B-42C0-9A65-0A0F7A312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99F7D1-6BD0-4802-A304-E61B7E2C8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D6FEB7-9C85-483C-9EAC-C7A4AB8EC8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B6AFF0-113D-4F6E-ADFE-B44BA875EF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949699-D2BF-4B4A-994B-3189D1303B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3364EE-371F-42A4-904B-283730B483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F9BE1-5FED-4407-B42D-9AD9BFBE2C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24DDE-A986-4485-BCE2-ACBC5E201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128FF4-F226-45E2-885E-207B4000A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7C2D9D7-3740-43B4-9F3F-BBD15564F22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F145AAF-974E-4C17-AA92-0E2B9B49F76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34116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化妆品行业安全生产规章制度培训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培训目的和意义</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化妆品行业安全生产规章制度概述</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化妆品行业安全生产责任意识培养</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化妆品生产现场安全管理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化妆品行业安全生产事故应急处理</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培训目的和意义</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化妆品行业安全生产规章制度培训概述</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化妆品行业安全生产规章制度培训旨在让员工了解安全生产的必要性，掌握相关规章制度内容和要求，从而提升安全生产意识和技能。</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化妆品行业安全生产规章制度培训目的</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增强安全意识</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提高员工对潜在危险的认识</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减少事故发生</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规范员工操作流程</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维护企业形象</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保障生命财产安全</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化妆品行业安全生产规章制度培训意义</a:t>
            </a:r>
            <a:endParaRPr lang="en-US" sz="2800" b="0" strike="noStrike" spc="-1">
              <a:solidFill>
                <a:srgbClr val="FFFFFF"/>
              </a:solidFill>
              <a:latin typeface="Arial"/>
            </a:endParaRPr>
          </a:p>
        </p:txBody>
      </p:sp>
      <p:sp>
        <p:nvSpPr>
          <p:cNvPr id="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化妆品行业安全生产规章制度培训对企业稳定发展至关重要，它不仅可以建立良好的企业安全生产文化，还能增加员工对企业的忠诚度和认同感。</a:t>
            </a:r>
            <a:endParaRPr lang="en-US" sz="1800" b="0" strike="noStrike" spc="-1">
              <a:solidFill>
                <a:srgbClr val="FFFFFF"/>
              </a:solidFill>
              <a:latin typeface="Arial"/>
            </a:endParaRPr>
          </a:p>
        </p:txBody>
      </p:sp>
      <p:sp>
        <p:nvSpPr>
          <p:cNvPr id="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化妆品行业安全生产规章制度培训对象</a:t>
            </a:r>
            <a:endParaRPr lang="en-US" sz="3600" b="0" strike="noStrike" spc="-1">
              <a:solidFill>
                <a:schemeClr val="dk1"/>
              </a:solidFill>
              <a:latin typeface="Arial"/>
            </a:endParaRPr>
          </a:p>
        </p:txBody>
      </p:sp>
      <p:sp>
        <p:nvSpPr>
          <p:cNvPr id="100"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负责安全管理</a:t>
            </a:r>
            <a:endParaRPr lang="en-US" sz="1600" b="0" strike="noStrike" spc="-1">
              <a:solidFill>
                <a:srgbClr val="FFFFFF"/>
              </a:solidFill>
              <a:latin typeface="Arial"/>
            </a:endParaRPr>
          </a:p>
        </p:txBody>
      </p:sp>
      <p:sp>
        <p:nvSpPr>
          <p:cNvPr id="101"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企业经营者</a:t>
            </a:r>
            <a:endParaRPr lang="en-US" sz="2000" b="0" strike="noStrike" spc="-1">
              <a:solidFill>
                <a:srgbClr val="FFFFFF"/>
              </a:solidFill>
              <a:latin typeface="Arial"/>
            </a:endParaRPr>
          </a:p>
        </p:txBody>
      </p:sp>
      <p:sp>
        <p:nvSpPr>
          <p:cNvPr id="102"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操作生产设备</a:t>
            </a:r>
            <a:endParaRPr lang="en-US" sz="1600" b="0" strike="noStrike" spc="-1">
              <a:solidFill>
                <a:srgbClr val="FFFFFF"/>
              </a:solidFill>
              <a:latin typeface="Arial"/>
            </a:endParaRPr>
          </a:p>
        </p:txBody>
      </p:sp>
      <p:sp>
        <p:nvSpPr>
          <p:cNvPr id="103"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生产工人</a:t>
            </a:r>
            <a:endParaRPr lang="en-US" sz="2000" b="0" strike="noStrike" spc="-1">
              <a:solidFill>
                <a:srgbClr val="FFFFFF"/>
              </a:solidFill>
              <a:latin typeface="Arial"/>
            </a:endParaRPr>
          </a:p>
        </p:txBody>
      </p:sp>
      <p:sp>
        <p:nvSpPr>
          <p:cNvPr id="104"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负责产品运输</a:t>
            </a:r>
            <a:endParaRPr lang="en-US" sz="1600" b="0" strike="noStrike" spc="-1">
              <a:solidFill>
                <a:srgbClr val="FFFFFF"/>
              </a:solidFill>
              <a:latin typeface="Arial"/>
            </a:endParaRPr>
          </a:p>
        </p:txBody>
      </p:sp>
      <p:sp>
        <p:nvSpPr>
          <p:cNvPr id="105"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物流配送人员</a:t>
            </a:r>
            <a:endParaRPr lang="en-US" sz="2000" b="0" strike="noStrike" spc="-1">
              <a:solidFill>
                <a:srgbClr val="FFFFFF"/>
              </a:solidFill>
              <a:latin typeface="Arial"/>
            </a:endParaRPr>
          </a:p>
        </p:txBody>
      </p:sp>
      <p:sp>
        <p:nvSpPr>
          <p:cNvPr id="106"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推广产品销售</a:t>
            </a:r>
            <a:endParaRPr lang="en-US" sz="1600" b="0" strike="noStrike" spc="-1">
              <a:solidFill>
                <a:srgbClr val="FFFFFF"/>
              </a:solidFill>
              <a:latin typeface="Arial"/>
            </a:endParaRPr>
          </a:p>
        </p:txBody>
      </p:sp>
      <p:sp>
        <p:nvSpPr>
          <p:cNvPr id="107"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市场销售人员</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化妆品行业安全生产规章制度培训概述</a:t>
            </a:r>
            <a:endParaRPr lang="en-US" sz="3600" b="0" strike="noStrike" spc="-1">
              <a:solidFill>
                <a:schemeClr val="dk1"/>
              </a:solidFill>
              <a:latin typeface="Arial"/>
            </a:endParaRPr>
          </a:p>
        </p:txBody>
      </p:sp>
      <p:sp>
        <p:nvSpPr>
          <p:cNvPr id="10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掌握安全意识</a:t>
            </a:r>
            <a:endParaRPr lang="en-US" sz="1600" b="0" strike="noStrike" spc="-1">
              <a:solidFill>
                <a:srgbClr val="FFFFFF"/>
              </a:solidFill>
              <a:latin typeface="Arial"/>
            </a:endParaRPr>
          </a:p>
        </p:txBody>
      </p:sp>
      <p:sp>
        <p:nvSpPr>
          <p:cNvPr id="11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了解化妆品行业安全生产的必要性</a:t>
            </a:r>
            <a:endParaRPr lang="en-US" sz="2000" b="0" strike="noStrike" spc="-1">
              <a:solidFill>
                <a:srgbClr val="FFFFFF"/>
              </a:solidFill>
              <a:latin typeface="Arial"/>
            </a:endParaRPr>
          </a:p>
        </p:txBody>
      </p:sp>
      <p:sp>
        <p:nvSpPr>
          <p:cNvPr id="11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规范操作流程</a:t>
            </a:r>
            <a:endParaRPr lang="en-US" sz="1600" b="0" strike="noStrike" spc="-1">
              <a:solidFill>
                <a:srgbClr val="FFFFFF"/>
              </a:solidFill>
              <a:latin typeface="Arial"/>
            </a:endParaRPr>
          </a:p>
        </p:txBody>
      </p:sp>
      <p:sp>
        <p:nvSpPr>
          <p:cNvPr id="11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掌握化妆品行业安全生产规章制度内容和要求</a:t>
            </a:r>
            <a:endParaRPr lang="en-US" sz="2000" b="0" strike="noStrike" spc="-1">
              <a:solidFill>
                <a:srgbClr val="FFFFFF"/>
              </a:solidFill>
              <a:latin typeface="Arial"/>
            </a:endParaRPr>
          </a:p>
        </p:txBody>
      </p:sp>
      <p:sp>
        <p:nvSpPr>
          <p:cNvPr id="11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保障生命财产安全</a:t>
            </a:r>
            <a:endParaRPr lang="en-US" sz="1600" b="0" strike="noStrike" spc="-1">
              <a:solidFill>
                <a:srgbClr val="FFFFFF"/>
              </a:solidFill>
              <a:latin typeface="Arial"/>
            </a:endParaRPr>
          </a:p>
        </p:txBody>
      </p:sp>
      <p:sp>
        <p:nvSpPr>
          <p:cNvPr id="11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提升从业人员的安全生产意识和技能</a:t>
            </a:r>
            <a:endParaRPr lang="en-US" sz="2000" b="0" strike="noStrike" spc="-1">
              <a:solidFill>
                <a:srgbClr val="FFFFFF"/>
              </a:solidFill>
              <a:latin typeface="Arial"/>
            </a:endParaRPr>
          </a:p>
        </p:txBody>
      </p:sp>
      <p:sp>
        <p:nvSpPr>
          <p:cNvPr id="11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1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化妆品行业安全生产规章制度培训意义</a:t>
            </a:r>
            <a:endParaRPr lang="en-US" sz="3600" b="0" strike="noStrike" spc="-1">
              <a:solidFill>
                <a:schemeClr val="dk1"/>
              </a:solidFill>
              <a:latin typeface="Arial"/>
            </a:endParaRPr>
          </a:p>
        </p:txBody>
      </p:sp>
      <p:sp>
        <p:nvSpPr>
          <p:cNvPr id="11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Arial"/>
                <a:ea typeface="微软雅黑"/>
              </a:rPr>
              <a:t> </a:t>
            </a:r>
            <a:endParaRPr lang="en-US" sz="1600" b="0" strike="noStrike" spc="-1">
              <a:solidFill>
                <a:srgbClr val="FFFFFF"/>
              </a:solidFill>
              <a:latin typeface="Arial"/>
            </a:endParaRPr>
          </a:p>
        </p:txBody>
      </p:sp>
      <p:sp>
        <p:nvSpPr>
          <p:cNvPr id="11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建立良好的企业安全生产文化</a:t>
            </a:r>
            <a:endParaRPr lang="en-US" sz="2000" b="0" strike="noStrike" spc="-1">
              <a:solidFill>
                <a:srgbClr val="FFFFFF"/>
              </a:solidFill>
              <a:latin typeface="Arial"/>
            </a:endParaRPr>
          </a:p>
        </p:txBody>
      </p:sp>
      <p:sp>
        <p:nvSpPr>
          <p:cNvPr id="12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2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2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2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2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增加员工对企业的忠诚度和认同感</a:t>
            </a:r>
            <a:endParaRPr lang="en-US" sz="2000" b="0" strike="noStrike" spc="-1">
              <a:solidFill>
                <a:srgbClr val="FFFFFF"/>
              </a:solidFill>
              <a:latin typeface="Arial"/>
            </a:endParaRPr>
          </a:p>
        </p:txBody>
      </p:sp>
      <p:pic>
        <p:nvPicPr>
          <p:cNvPr id="127"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化妆品行业安全生产规章制度培训目的</a:t>
            </a:r>
            <a:endParaRPr lang="en-US" sz="3600" b="0" strike="noStrike" spc="-1">
              <a:solidFill>
                <a:schemeClr val="dk1"/>
              </a:solidFill>
              <a:latin typeface="Arial"/>
            </a:endParaRPr>
          </a:p>
        </p:txBody>
      </p:sp>
      <p:sp>
        <p:nvSpPr>
          <p:cNvPr id="12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化妆品行业安全生产规章制度培训的目的在于提高员工对化妆品生产过程中潜在危险的认识，规范员工在工作中的操作流程，减少事故发生的可能性，保障员工的生命财产安全，维护企业形象。</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化妆品行业安全生产规章制度概述</a:t>
            </a:r>
            <a:endParaRPr lang="en-US" sz="3600" b="0" strike="noStrike" spc="-1">
              <a:solidFill>
                <a:schemeClr val="dk1"/>
              </a:solidFill>
              <a:latin typeface="Arial"/>
            </a:endParaRPr>
          </a:p>
        </p:txBody>
      </p:sp>
      <p:sp>
        <p:nvSpPr>
          <p:cNvPr id="13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生产设备的安全使用</a:t>
            </a:r>
            <a:endParaRPr lang="en-US" sz="1800" b="0" strike="noStrike" spc="-1">
              <a:solidFill>
                <a:srgbClr val="FFFFFF"/>
              </a:solidFill>
              <a:latin typeface="Arial"/>
            </a:endParaRPr>
          </a:p>
        </p:txBody>
      </p:sp>
      <p:sp>
        <p:nvSpPr>
          <p:cNvPr id="135"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定期维护设备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员工培训设备操作规范</a:t>
            </a:r>
            <a:endParaRPr lang="en-US" sz="1400" b="0" strike="noStrike" spc="-1">
              <a:solidFill>
                <a:srgbClr val="FFFFFF"/>
              </a:solidFill>
              <a:latin typeface="Arial"/>
            </a:endParaRPr>
          </a:p>
        </p:txBody>
      </p:sp>
      <p:sp>
        <p:nvSpPr>
          <p:cNvPr id="13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人员操作中可能存在的安全风险</a:t>
            </a:r>
            <a:endParaRPr lang="en-US" sz="1800" b="0" strike="noStrike" spc="-1">
              <a:solidFill>
                <a:srgbClr val="FFFFFF"/>
              </a:solidFill>
              <a:latin typeface="Arial"/>
            </a:endParaRPr>
          </a:p>
        </p:txBody>
      </p:sp>
      <p:sp>
        <p:nvSpPr>
          <p:cNvPr id="138"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注意操作细节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遵守操作流程</a:t>
            </a:r>
            <a:endParaRPr lang="en-US" sz="1400" b="0" strike="noStrike" spc="-1">
              <a:solidFill>
                <a:srgbClr val="FFFFFF"/>
              </a:solidFill>
              <a:latin typeface="Arial"/>
            </a:endParaRPr>
          </a:p>
        </p:txBody>
      </p:sp>
      <p:sp>
        <p:nvSpPr>
          <p:cNvPr id="13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41"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4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化妆品生产过程中的安全隐患</a:t>
            </a:r>
            <a:endParaRPr lang="en-US" sz="3600" b="0" strike="noStrike" spc="-1">
              <a:solidFill>
                <a:schemeClr val="dk1"/>
              </a:solidFill>
              <a:latin typeface="Arial"/>
            </a:endParaRPr>
          </a:p>
        </p:txBody>
      </p:sp>
      <p:sp>
        <p:nvSpPr>
          <p:cNvPr id="14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化妆品生产中的原材料安全性</a:t>
            </a:r>
            <a:endParaRPr lang="en-US" sz="1800" b="0" strike="noStrike" spc="-1">
              <a:solidFill>
                <a:srgbClr val="FFFFFF"/>
              </a:solidFill>
              <a:latin typeface="Arial"/>
            </a:endParaRPr>
          </a:p>
        </p:txBody>
      </p:sp>
      <p:sp>
        <p:nvSpPr>
          <p:cNvPr id="145"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确保原材料品质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定期检测原材料安全性</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化妆品行业安全生产法律法规</a:t>
            </a:r>
            <a:endParaRPr lang="en-US" sz="3600" b="0" strike="noStrike" spc="-1">
              <a:solidFill>
                <a:schemeClr val="dk1"/>
              </a:solidFill>
              <a:latin typeface="Arial"/>
            </a:endParaRPr>
          </a:p>
        </p:txBody>
      </p:sp>
      <p:sp>
        <p:nvSpPr>
          <p:cNvPr id="14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规范生产流程</a:t>
            </a:r>
            <a:endParaRPr lang="en-US" sz="1600" b="0" strike="noStrike" spc="-1">
              <a:solidFill>
                <a:srgbClr val="FFFFFF"/>
              </a:solidFill>
              <a:latin typeface="Arial"/>
            </a:endParaRPr>
          </a:p>
        </p:txBody>
      </p:sp>
      <p:sp>
        <p:nvSpPr>
          <p:cNvPr id="14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《化妆品安全技术规范》</a:t>
            </a:r>
            <a:endParaRPr lang="en-US" sz="2000" b="0" strike="noStrike" spc="-1">
              <a:solidFill>
                <a:srgbClr val="FFFFFF"/>
              </a:solidFill>
              <a:latin typeface="Arial"/>
            </a:endParaRPr>
          </a:p>
        </p:txBody>
      </p:sp>
      <p:sp>
        <p:nvSpPr>
          <p:cNvPr id="14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5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5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规范企业生产行为</a:t>
            </a:r>
            <a:endParaRPr lang="en-US" sz="1600" b="0" strike="noStrike" spc="-1">
              <a:solidFill>
                <a:srgbClr val="FFFFFF"/>
              </a:solidFill>
              <a:latin typeface="Arial"/>
            </a:endParaRPr>
          </a:p>
        </p:txBody>
      </p:sp>
      <p:sp>
        <p:nvSpPr>
          <p:cNvPr id="15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《化妆品生产企业生产规范》</a:t>
            </a:r>
            <a:endParaRPr lang="en-US" sz="2000" b="0" strike="noStrike" spc="-1">
              <a:solidFill>
                <a:srgbClr val="FFFFFF"/>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审批生产许可</a:t>
            </a:r>
            <a:endParaRPr lang="en-US" sz="1600" b="0" strike="noStrike" spc="-1">
              <a:solidFill>
                <a:srgbClr val="FFFFFF"/>
              </a:solidFill>
              <a:latin typeface="Arial"/>
            </a:endParaRPr>
          </a:p>
        </p:txBody>
      </p:sp>
      <p:sp>
        <p:nvSpPr>
          <p:cNvPr id="15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《化妆品生产许可管理办法》</a:t>
            </a:r>
            <a:endParaRPr lang="en-US" sz="2000" b="0" strike="noStrike" spc="-1">
              <a:solidFill>
                <a:srgbClr val="FFFFFF"/>
              </a:solidFill>
              <a:latin typeface="Arial"/>
            </a:endParaRPr>
          </a:p>
        </p:txBody>
      </p:sp>
      <p:pic>
        <p:nvPicPr>
          <p:cNvPr id="156"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化妆品行业安全生产管理体系</a:t>
            </a:r>
            <a:endParaRPr lang="en-US" sz="3600" b="0" strike="noStrike" spc="-1">
              <a:solidFill>
                <a:schemeClr val="dk1"/>
              </a:solidFill>
              <a:latin typeface="Arial"/>
            </a:endParaRPr>
          </a:p>
        </p:txBody>
      </p:sp>
      <p:sp>
        <p:nvSpPr>
          <p:cNvPr id="158"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明确责任分工</a:t>
            </a:r>
            <a:endParaRPr lang="en-US" sz="1600" b="0" strike="noStrike" spc="-1">
              <a:solidFill>
                <a:srgbClr val="FFFFFF"/>
              </a:solidFill>
              <a:latin typeface="Arial"/>
            </a:endParaRPr>
          </a:p>
        </p:txBody>
      </p:sp>
      <p:sp>
        <p:nvSpPr>
          <p:cNvPr id="159"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安全生产责任制度</a:t>
            </a:r>
            <a:endParaRPr lang="en-US" sz="2000" b="0" strike="noStrike" spc="-1">
              <a:solidFill>
                <a:srgbClr val="FFFFFF"/>
              </a:solidFill>
              <a:latin typeface="Arial"/>
            </a:endParaRPr>
          </a:p>
        </p:txBody>
      </p:sp>
      <p:sp>
        <p:nvSpPr>
          <p:cNvPr id="160"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定期检查设备</a:t>
            </a:r>
            <a:endParaRPr lang="en-US" sz="1600" b="0" strike="noStrike" spc="-1">
              <a:solidFill>
                <a:srgbClr val="FFFFFF"/>
              </a:solidFill>
              <a:latin typeface="Arial"/>
            </a:endParaRPr>
          </a:p>
        </p:txBody>
      </p:sp>
      <p:sp>
        <p:nvSpPr>
          <p:cNvPr id="161"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安全生产检查制度</a:t>
            </a:r>
            <a:endParaRPr lang="en-US" sz="2000" b="0" strike="noStrike" spc="-1">
              <a:solidFill>
                <a:srgbClr val="FFFFFF"/>
              </a:solidFill>
              <a:latin typeface="Arial"/>
            </a:endParaRPr>
          </a:p>
        </p:txBody>
      </p:sp>
      <p:sp>
        <p:nvSpPr>
          <p:cNvPr id="162"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建立应急预案</a:t>
            </a:r>
            <a:endParaRPr lang="en-US" sz="1600" b="0" strike="noStrike" spc="-1">
              <a:solidFill>
                <a:srgbClr val="FFFFFF"/>
              </a:solidFill>
              <a:latin typeface="Arial"/>
            </a:endParaRPr>
          </a:p>
        </p:txBody>
      </p:sp>
      <p:sp>
        <p:nvSpPr>
          <p:cNvPr id="163"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安全事故应急处理制度</a:t>
            </a:r>
            <a:endParaRPr lang="en-US" sz="2000" b="0" strike="noStrike" spc="-1">
              <a:solidFill>
                <a:srgbClr val="FFFFFF"/>
              </a:solidFill>
              <a:latin typeface="Arial"/>
            </a:endParaRPr>
          </a:p>
        </p:txBody>
      </p:sp>
      <p:sp>
        <p:nvSpPr>
          <p:cNvPr id="164"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5"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化妆品行业安全生产监督检查</a:t>
            </a:r>
            <a:endParaRPr lang="en-US" sz="3600" b="0" strike="noStrike" spc="-1">
              <a:solidFill>
                <a:schemeClr val="dk1"/>
              </a:solidFill>
              <a:latin typeface="Arial"/>
            </a:endParaRPr>
          </a:p>
        </p:txBody>
      </p:sp>
      <p:sp>
        <p:nvSpPr>
          <p:cNvPr id="16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化妆品行业安全生产的监督检查是确保生产过程安全的重要环节。监督检查内容包括生产设备安全性、员工操作规范等，频率应根据企业规模等因素确定。监督检查程序由专业人员执行，发现问题应及时采取纠正措施并建立奖惩制度，以提高安全生产意识。</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化妆品安全生产</a:t>
            </a:r>
            <a:endParaRPr lang="en-US" sz="2800" b="0" strike="noStrike" spc="-1">
              <a:solidFill>
                <a:srgbClr val="FFFFFF"/>
              </a:solidFill>
              <a:latin typeface="Arial"/>
            </a:endParaRPr>
          </a:p>
        </p:txBody>
      </p:sp>
      <p:sp>
        <p:nvSpPr>
          <p:cNvPr id="1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化妆品行业安全生产是保障消费者健康的重要环节。企业应遵守相关法规，加强原材料检测、设备维护和员工培训，确保产品质量和消费者安全。有关部门应加强监督检查，发现问题及时处理，共同维护化妆品行业安全稳定发展。</a:t>
            </a:r>
            <a:endParaRPr lang="en-US" sz="1800" b="0" strike="noStrike" spc="-1">
              <a:solidFill>
                <a:srgbClr val="FFFFFF"/>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7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化妆品行业安全生产责任意识培养</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企业安全生产责任制度</a:t>
            </a:r>
            <a:endParaRPr lang="en-US" sz="2800" b="0" strike="noStrike" spc="-1">
              <a:solidFill>
                <a:srgbClr val="FFFFFF"/>
              </a:solidFill>
              <a:latin typeface="Arial"/>
            </a:endParaRPr>
          </a:p>
        </p:txBody>
      </p:sp>
      <p:sp>
        <p:nvSpPr>
          <p:cNvPr id="17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企业领导应当重视安全生产责任，各部门需明确安全生产职责分工，员工也要承担个人安全生产责任，形成全员参与安全生产的氛围。</a:t>
            </a:r>
            <a:endParaRPr lang="en-US" sz="1800" b="0" strike="noStrike" spc="-1">
              <a:solidFill>
                <a:srgbClr val="FFFFFF"/>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8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安全生产意识培养</a:t>
            </a:r>
            <a:endParaRPr lang="en-US" sz="3600" b="0" strike="noStrike" spc="-1">
              <a:solidFill>
                <a:schemeClr val="dk1"/>
              </a:solidFill>
              <a:latin typeface="Arial"/>
            </a:endParaRPr>
          </a:p>
        </p:txBody>
      </p:sp>
      <p:sp>
        <p:nvSpPr>
          <p:cNvPr id="182"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重点</a:t>
            </a:r>
            <a:endParaRPr lang="en-US" sz="1600" b="0" strike="noStrike" spc="-1">
              <a:solidFill>
                <a:srgbClr val="FFFFFF"/>
              </a:solidFill>
              <a:latin typeface="Arial"/>
            </a:endParaRPr>
          </a:p>
        </p:txBody>
      </p:sp>
      <p:sp>
        <p:nvSpPr>
          <p:cNvPr id="183"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安全教育的内容和形式</a:t>
            </a:r>
            <a:endParaRPr lang="en-US" sz="2000" b="0" strike="noStrike" spc="-1">
              <a:solidFill>
                <a:srgbClr val="FFFFFF"/>
              </a:solidFill>
              <a:latin typeface="Arial"/>
            </a:endParaRPr>
          </a:p>
        </p:txBody>
      </p:sp>
      <p:sp>
        <p:nvSpPr>
          <p:cNvPr id="184"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实践</a:t>
            </a:r>
            <a:endParaRPr lang="en-US" sz="1600" b="0" strike="noStrike" spc="-1">
              <a:solidFill>
                <a:srgbClr val="FFFFFF"/>
              </a:solidFill>
              <a:latin typeface="Arial"/>
            </a:endParaRPr>
          </a:p>
        </p:txBody>
      </p:sp>
      <p:sp>
        <p:nvSpPr>
          <p:cNvPr id="185"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安全演练的重要性</a:t>
            </a:r>
            <a:endParaRPr lang="en-US" sz="2000" b="0" strike="noStrike" spc="-1">
              <a:solidFill>
                <a:srgbClr val="FFFFFF"/>
              </a:solidFill>
              <a:latin typeface="Arial"/>
            </a:endParaRPr>
          </a:p>
        </p:txBody>
      </p:sp>
      <p:sp>
        <p:nvSpPr>
          <p:cNvPr id="186"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管理</a:t>
            </a:r>
            <a:endParaRPr lang="en-US" sz="1600" b="0" strike="noStrike" spc="-1">
              <a:solidFill>
                <a:srgbClr val="FFFFFF"/>
              </a:solidFill>
              <a:latin typeface="Arial"/>
            </a:endParaRPr>
          </a:p>
        </p:txBody>
      </p:sp>
      <p:sp>
        <p:nvSpPr>
          <p:cNvPr id="187"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安全知识考核和奖惩制度</a:t>
            </a:r>
            <a:endParaRPr lang="en-US" sz="2000" b="0" strike="noStrike" spc="-1">
              <a:solidFill>
                <a:srgbClr val="FFFFFF"/>
              </a:solidFill>
              <a:latin typeface="Arial"/>
            </a:endParaRPr>
          </a:p>
        </p:txBody>
      </p:sp>
      <p:sp>
        <p:nvSpPr>
          <p:cNvPr id="188"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9"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安全生产技能提升</a:t>
            </a:r>
            <a:endParaRPr lang="en-US" sz="3600" b="0" strike="noStrike" spc="-1">
              <a:solidFill>
                <a:schemeClr val="dk1"/>
              </a:solidFill>
              <a:latin typeface="Arial"/>
            </a:endParaRPr>
          </a:p>
        </p:txBody>
      </p:sp>
      <p:sp>
        <p:nvSpPr>
          <p:cNvPr id="191"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规范</a:t>
            </a:r>
            <a:endParaRPr lang="en-US" sz="1600" b="0" strike="noStrike" spc="-1">
              <a:solidFill>
                <a:srgbClr val="FFFFFF"/>
              </a:solidFill>
              <a:latin typeface="Arial"/>
            </a:endParaRPr>
          </a:p>
        </p:txBody>
      </p:sp>
      <p:sp>
        <p:nvSpPr>
          <p:cNvPr id="192"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安全操作规程的制定和执行</a:t>
            </a:r>
            <a:endParaRPr lang="en-US" sz="2000" b="0" strike="noStrike" spc="-1">
              <a:solidFill>
                <a:srgbClr val="FFFFFF"/>
              </a:solidFill>
              <a:latin typeface="Arial"/>
            </a:endParaRPr>
          </a:p>
        </p:txBody>
      </p:sp>
      <p:sp>
        <p:nvSpPr>
          <p:cNvPr id="193"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培训</a:t>
            </a:r>
            <a:endParaRPr lang="en-US" sz="1600" b="0" strike="noStrike" spc="-1">
              <a:solidFill>
                <a:srgbClr val="FFFFFF"/>
              </a:solidFill>
              <a:latin typeface="Arial"/>
            </a:endParaRPr>
          </a:p>
        </p:txBody>
      </p:sp>
      <p:sp>
        <p:nvSpPr>
          <p:cNvPr id="194"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安全生产技能的培训和考核</a:t>
            </a:r>
            <a:endParaRPr lang="en-US" sz="2000" b="0" strike="noStrike" spc="-1">
              <a:solidFill>
                <a:srgbClr val="FFFFFF"/>
              </a:solidFill>
              <a:latin typeface="Arial"/>
            </a:endParaRPr>
          </a:p>
        </p:txBody>
      </p:sp>
      <p:sp>
        <p:nvSpPr>
          <p:cNvPr id="195"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应急</a:t>
            </a:r>
            <a:endParaRPr lang="en-US" sz="1600" b="0" strike="noStrike" spc="-1">
              <a:solidFill>
                <a:srgbClr val="FFFFFF"/>
              </a:solidFill>
              <a:latin typeface="Arial"/>
            </a:endParaRPr>
          </a:p>
        </p:txBody>
      </p:sp>
      <p:sp>
        <p:nvSpPr>
          <p:cNvPr id="196"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安全事故处理的实操演练</a:t>
            </a:r>
            <a:endParaRPr lang="en-US" sz="2000" b="0" strike="noStrike" spc="-1">
              <a:solidFill>
                <a:srgbClr val="FFFFFF"/>
              </a:solidFill>
              <a:latin typeface="Arial"/>
            </a:endParaRPr>
          </a:p>
        </p:txBody>
      </p:sp>
      <p:sp>
        <p:nvSpPr>
          <p:cNvPr id="197"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98"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安全生产责任考核</a:t>
            </a:r>
            <a:endParaRPr lang="en-US" sz="3600" b="0" strike="noStrike" spc="-1">
              <a:solidFill>
                <a:schemeClr val="dk1"/>
              </a:solidFill>
              <a:latin typeface="Arial"/>
            </a:endParaRPr>
          </a:p>
        </p:txBody>
      </p:sp>
      <p:sp>
        <p:nvSpPr>
          <p:cNvPr id="20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准则</a:t>
            </a:r>
            <a:endParaRPr lang="en-US" sz="1600" b="0" strike="noStrike" spc="-1">
              <a:solidFill>
                <a:srgbClr val="FFFFFF"/>
              </a:solidFill>
              <a:latin typeface="Arial"/>
            </a:endParaRPr>
          </a:p>
        </p:txBody>
      </p:sp>
      <p:sp>
        <p:nvSpPr>
          <p:cNvPr id="20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安全生产责任考核的指标和标准</a:t>
            </a:r>
            <a:endParaRPr lang="en-US" sz="2000" b="0" strike="noStrike" spc="-1">
              <a:solidFill>
                <a:srgbClr val="FFFFFF"/>
              </a:solidFill>
              <a:latin typeface="Arial"/>
            </a:endParaRPr>
          </a:p>
        </p:txBody>
      </p:sp>
      <p:sp>
        <p:nvSpPr>
          <p:cNvPr id="20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0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0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管理规定</a:t>
            </a:r>
            <a:endParaRPr lang="en-US" sz="1600" b="0" strike="noStrike" spc="-1">
              <a:solidFill>
                <a:srgbClr val="FFFFFF"/>
              </a:solidFill>
              <a:latin typeface="Arial"/>
            </a:endParaRPr>
          </a:p>
        </p:txBody>
      </p:sp>
      <p:sp>
        <p:nvSpPr>
          <p:cNvPr id="20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安全生产责任考核结果的处理和奖惩机制</a:t>
            </a:r>
            <a:endParaRPr lang="en-US" sz="2000" b="0" strike="noStrike" spc="-1">
              <a:solidFill>
                <a:srgbClr val="FFFFFF"/>
              </a:solidFill>
              <a:latin typeface="Arial"/>
            </a:endParaRPr>
          </a:p>
        </p:txBody>
      </p:sp>
      <p:sp>
        <p:nvSpPr>
          <p:cNvPr id="2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0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周期性</a:t>
            </a:r>
            <a:endParaRPr lang="en-US" sz="1600" b="0" strike="noStrike" spc="-1">
              <a:solidFill>
                <a:srgbClr val="FFFFFF"/>
              </a:solidFill>
              <a:latin typeface="Arial"/>
            </a:endParaRPr>
          </a:p>
        </p:txBody>
      </p:sp>
      <p:sp>
        <p:nvSpPr>
          <p:cNvPr id="20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安全生产责任考核的周期和方式</a:t>
            </a:r>
            <a:endParaRPr lang="en-US" sz="2000" b="0" strike="noStrike" spc="-1">
              <a:solidFill>
                <a:srgbClr val="FFFFFF"/>
              </a:solidFill>
              <a:latin typeface="Arial"/>
            </a:endParaRPr>
          </a:p>
        </p:txBody>
      </p:sp>
      <p:pic>
        <p:nvPicPr>
          <p:cNvPr id="209"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https://d.book118.com/757034116012006055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化妆品行业安全生产规章制度培训</vt:lpstr>
      <vt:lpstr>目录</vt:lpstr>
      <vt:lpstr>第1章 培训目的和意义</vt:lpstr>
      <vt:lpstr> </vt:lpstr>
      <vt:lpstr>化妆品行业安全生产规章制度培训目的</vt:lpstr>
      <vt:lpstr> </vt:lpstr>
      <vt:lpstr>化妆品行业安全生产规章制度培训对象</vt:lpstr>
      <vt:lpstr>化妆品行业安全生产规章制度培训概述</vt:lpstr>
      <vt:lpstr>化妆品行业安全生产规章制度培训意义</vt:lpstr>
      <vt:lpstr>化妆品行业安全生产规章制度培训目的</vt:lpstr>
      <vt:lpstr>第2章 化妆品行业安全生产规章制度概述</vt:lpstr>
      <vt:lpstr>化妆品生产过程中的安全隐患</vt:lpstr>
      <vt:lpstr>化妆品行业安全生产法律法规</vt:lpstr>
      <vt:lpstr>化妆品行业安全生产管理体系</vt:lpstr>
      <vt:lpstr>化妆品行业安全生产监督检查</vt:lpstr>
      <vt:lpstr> </vt:lpstr>
      <vt:lpstr>第3章 化妆品行业安全生产责任意识培养</vt:lpstr>
      <vt:lpstr> </vt:lpstr>
      <vt:lpstr>安全生产意识培养</vt:lpstr>
      <vt:lpstr>安全生产技能提升</vt:lpstr>
      <vt:lpstr>安全生产责任考核</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2024-09-29T15:01:21.263</cp:lastPrinted>
  <dcterms:created xsi:type="dcterms:W3CDTF">2024-09-29T07:01:21Z</dcterms:created>
  <dcterms:modified xsi:type="dcterms:W3CDTF">2024-09-29T07:01:23Z</dcterms:modified>
</cp:coreProperties>
</file>