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9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2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3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2" Type="http://schemas.openxmlformats.org/officeDocument/2006/relationships/tags" Target="../tags/tag24.xml" /><Relationship Id="rId3" Type="http://schemas.openxmlformats.org/officeDocument/2006/relationships/tags" Target="../tags/tag25.xml" /><Relationship Id="rId4" Type="http://schemas.openxmlformats.org/officeDocument/2006/relationships/tags" Target="../tags/tag26.xml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tags" Target="../tags/tag36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FBF8F3-614C-4003-834D-2B5E90A7A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FD328A-C026-416C-A368-AEEBED5C9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2C078-39D4-4152-BD91-BFB246011D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2FE740-63A4-4274-8B5D-B64F0266C1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112F1A-D182-41E0-B59B-CE866DF2B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441178-D93A-4CA8-95C2-560C0B5A3E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D4C370-1119-4DAB-81BF-29B54FCD0E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EBA94EE-4AD8-4D5C-AA75-49D2CCFCA5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DEF293-637B-4595-973D-28F52A85A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CB2F05-0B65-491D-AE0D-8C2244B3F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3DD859-795F-4826-8A77-4F4649823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29" name="直接连接符 3"/>
          <p:cNvCxnSpPr/>
          <p:nvPr userDrawn="1">
            <p:custDataLst>
              <p:tags r:id="rId7"/>
            </p:custDataLst>
          </p:nvPr>
        </p:nvCxnSpPr>
        <p:spPr>
          <a:xfrm flipH="1">
            <a:off x="893281" y="3677626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506" y="0"/>
            <a:ext cx="12188988" cy="6858000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marL="0" indent="0" algn="l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3072" y="0"/>
            <a:ext cx="12185855" cy="6858000"/>
          </a:xfrm>
          <a:prstGeom prst="rect">
            <a:avLst/>
          </a:prstGeom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cxnSp>
        <p:nvCxnSpPr>
          <p:cNvPr id="3145731" name="直接连接符 16"/>
          <p:cNvCxnSpPr/>
          <p:nvPr userDrawn="1">
            <p:custDataLst>
              <p:tags r:id="rId6"/>
            </p:custDataLst>
          </p:nvPr>
        </p:nvCxnSpPr>
        <p:spPr>
          <a:xfrm flipH="1">
            <a:off x="892921" y="3439172"/>
            <a:ext cx="0" cy="242570"/>
          </a:xfrm>
          <a:prstGeom prst="line">
            <a:avLst/>
          </a:prstGeom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blurRad="63500" sx="102000" sy="102000" algn="ctr" rotWithShape="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58.xml" /><Relationship Id="rId13" Type="http://schemas.openxmlformats.org/officeDocument/2006/relationships/tags" Target="../tags/tag59.xml" /><Relationship Id="rId14" Type="http://schemas.openxmlformats.org/officeDocument/2006/relationships/tags" Target="../tags/tag60.xml" /><Relationship Id="rId15" Type="http://schemas.openxmlformats.org/officeDocument/2006/relationships/tags" Target="../tags/tag61.xml" /><Relationship Id="rId16" Type="http://schemas.openxmlformats.org/officeDocument/2006/relationships/tags" Target="../tags/tag62.xml" /><Relationship Id="rId17" Type="http://schemas.openxmlformats.org/officeDocument/2006/relationships/tags" Target="../tags/tag63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5968" r:id="rId2"/>
    <p:sldLayoutId id="2147485969" r:id="rId3"/>
    <p:sldLayoutId id="2147485970" r:id="rId4"/>
    <p:sldLayoutId id="2147485971" r:id="rId5"/>
    <p:sldLayoutId id="2147485972" r:id="rId6"/>
    <p:sldLayoutId id="2147485973" r:id="rId7"/>
    <p:sldLayoutId id="2147485974" r:id="rId8"/>
    <p:sldLayoutId id="2147485975" r:id="rId9"/>
    <p:sldLayoutId id="2147485976" r:id="rId10"/>
    <p:sldLayoutId id="2147485977" r:id="rId11"/>
  </p:sldLayoutIdLst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ags" Target="../tags/tag8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86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tags" Target="../tags/tag71.xml" /><Relationship Id="rId6" Type="http://schemas.openxmlformats.org/officeDocument/2006/relationships/tags" Target="../tags/tag72.xml" /><Relationship Id="rId7" Type="http://schemas.openxmlformats.org/officeDocument/2006/relationships/tags" Target="../tags/tag73.xml" /><Relationship Id="rId8" Type="http://schemas.openxmlformats.org/officeDocument/2006/relationships/tags" Target="../tags/tag74.xml" /><Relationship Id="rId9" Type="http://schemas.openxmlformats.org/officeDocument/2006/relationships/tags" Target="../tags/tag7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1.xml" /><Relationship Id="rId11" Type="http://schemas.openxmlformats.org/officeDocument/2006/relationships/tags" Target="../tags/tag102.xml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tags" Target="../tags/tag106.xml" /><Relationship Id="rId16" Type="http://schemas.openxmlformats.org/officeDocument/2006/relationships/tags" Target="../tags/tag107.xml" /><Relationship Id="rId17" Type="http://schemas.openxmlformats.org/officeDocument/2006/relationships/tags" Target="../tags/tag108.xml" /><Relationship Id="rId18" Type="http://schemas.openxmlformats.org/officeDocument/2006/relationships/tags" Target="../tags/tag109.xml" /><Relationship Id="rId19" Type="http://schemas.openxmlformats.org/officeDocument/2006/relationships/tags" Target="../tags/tag110.xml" /><Relationship Id="rId2" Type="http://schemas.openxmlformats.org/officeDocument/2006/relationships/tags" Target="../tags/tag93.xml" /><Relationship Id="rId20" Type="http://schemas.openxmlformats.org/officeDocument/2006/relationships/tags" Target="../tags/tag111.xml" /><Relationship Id="rId21" Type="http://schemas.openxmlformats.org/officeDocument/2006/relationships/tags" Target="../tags/tag112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tags" Target="../tags/tag138.xml" /><Relationship Id="rId16" Type="http://schemas.openxmlformats.org/officeDocument/2006/relationships/tags" Target="../tags/tag139.xml" /><Relationship Id="rId17" Type="http://schemas.openxmlformats.org/officeDocument/2006/relationships/tags" Target="../tags/tag140.xml" /><Relationship Id="rId18" Type="http://schemas.openxmlformats.org/officeDocument/2006/relationships/tags" Target="../tags/tag141.xml" /><Relationship Id="rId19" Type="http://schemas.openxmlformats.org/officeDocument/2006/relationships/tags" Target="../tags/tag142.xml" /><Relationship Id="rId2" Type="http://schemas.openxmlformats.org/officeDocument/2006/relationships/tags" Target="../tags/tag125.xml" /><Relationship Id="rId20" Type="http://schemas.openxmlformats.org/officeDocument/2006/relationships/tags" Target="../tags/tag143.xml" /><Relationship Id="rId21" Type="http://schemas.openxmlformats.org/officeDocument/2006/relationships/tags" Target="../tags/tag144.xml" /><Relationship Id="rId22" Type="http://schemas.openxmlformats.org/officeDocument/2006/relationships/tags" Target="../tags/tag145.xml" /><Relationship Id="rId23" Type="http://schemas.openxmlformats.org/officeDocument/2006/relationships/tags" Target="../tags/tag146.xml" /><Relationship Id="rId24" Type="http://schemas.openxmlformats.org/officeDocument/2006/relationships/tags" Target="../tags/tag147.xml" /><Relationship Id="rId25" Type="http://schemas.openxmlformats.org/officeDocument/2006/relationships/tags" Target="../tags/tag148.xml" /><Relationship Id="rId26" Type="http://schemas.openxmlformats.org/officeDocument/2006/relationships/tags" Target="../tags/tag149.xml" /><Relationship Id="rId27" Type="http://schemas.openxmlformats.org/officeDocument/2006/relationships/tags" Target="../tags/tag150.xml" /><Relationship Id="rId28" Type="http://schemas.openxmlformats.org/officeDocument/2006/relationships/tags" Target="../tags/tag151.xml" /><Relationship Id="rId29" Type="http://schemas.openxmlformats.org/officeDocument/2006/relationships/tags" Target="../tags/tag152.xml" /><Relationship Id="rId3" Type="http://schemas.openxmlformats.org/officeDocument/2006/relationships/tags" Target="../tags/tag126.xml" /><Relationship Id="rId30" Type="http://schemas.openxmlformats.org/officeDocument/2006/relationships/tags" Target="../tags/tag153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7.xml" /><Relationship Id="rId3" Type="http://schemas.openxmlformats.org/officeDocument/2006/relationships/tags" Target="../tags/tag158.xml" /><Relationship Id="rId4" Type="http://schemas.openxmlformats.org/officeDocument/2006/relationships/tags" Target="../tags/tag159.xml" /><Relationship Id="rId5" Type="http://schemas.openxmlformats.org/officeDocument/2006/relationships/tags" Target="../tags/tag160.xml" /><Relationship Id="rId6" Type="http://schemas.openxmlformats.org/officeDocument/2006/relationships/tags" Target="../tags/tag161.xml" /><Relationship Id="rId7" Type="http://schemas.openxmlformats.org/officeDocument/2006/relationships/tags" Target="../tags/tag162.xml" /><Relationship Id="rId8" Type="http://schemas.openxmlformats.org/officeDocument/2006/relationships/tags" Target="../tags/tag163.xml" /><Relationship Id="rId9" Type="http://schemas.openxmlformats.org/officeDocument/2006/relationships/tags" Target="../tags/tag16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14" Type="http://schemas.openxmlformats.org/officeDocument/2006/relationships/tags" Target="../tags/tag183.xml" /><Relationship Id="rId15" Type="http://schemas.openxmlformats.org/officeDocument/2006/relationships/tags" Target="../tags/tag184.xml" /><Relationship Id="rId16" Type="http://schemas.openxmlformats.org/officeDocument/2006/relationships/tags" Target="../tags/tag185.xml" /><Relationship Id="rId17" Type="http://schemas.openxmlformats.org/officeDocument/2006/relationships/tags" Target="../tags/tag186.xml" /><Relationship Id="rId18" Type="http://schemas.openxmlformats.org/officeDocument/2006/relationships/tags" Target="../tags/tag187.xml" /><Relationship Id="rId19" Type="http://schemas.openxmlformats.org/officeDocument/2006/relationships/tags" Target="../tags/tag188.xml" /><Relationship Id="rId2" Type="http://schemas.openxmlformats.org/officeDocument/2006/relationships/tags" Target="../tags/tag171.xml" /><Relationship Id="rId20" Type="http://schemas.openxmlformats.org/officeDocument/2006/relationships/tags" Target="../tags/tag189.xml" /><Relationship Id="rId21" Type="http://schemas.openxmlformats.org/officeDocument/2006/relationships/tags" Target="../tags/tag190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14" Type="http://schemas.openxmlformats.org/officeDocument/2006/relationships/tags" Target="../tags/tag210.xml" /><Relationship Id="rId15" Type="http://schemas.openxmlformats.org/officeDocument/2006/relationships/tags" Target="../tags/tag211.xml" /><Relationship Id="rId16" Type="http://schemas.openxmlformats.org/officeDocument/2006/relationships/tags" Target="../tags/tag212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tags" Target="../tags/tag223.xml" /><Relationship Id="rId13" Type="http://schemas.openxmlformats.org/officeDocument/2006/relationships/tags" Target="../tags/tag224.xml" /><Relationship Id="rId14" Type="http://schemas.openxmlformats.org/officeDocument/2006/relationships/tags" Target="../tags/tag225.xml" /><Relationship Id="rId15" Type="http://schemas.openxmlformats.org/officeDocument/2006/relationships/tags" Target="../tags/tag226.xml" /><Relationship Id="rId16" Type="http://schemas.openxmlformats.org/officeDocument/2006/relationships/tags" Target="../tags/tag227.xml" /><Relationship Id="rId17" Type="http://schemas.openxmlformats.org/officeDocument/2006/relationships/tags" Target="../tags/tag228.xml" /><Relationship Id="rId18" Type="http://schemas.openxmlformats.org/officeDocument/2006/relationships/tags" Target="../tags/tag229.xml" /><Relationship Id="rId19" Type="http://schemas.openxmlformats.org/officeDocument/2006/relationships/tags" Target="../tags/tag230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704203616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K3+RISE生产管理解决方案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/>
              <a:t>YOUR LOGO</a:t>
            </a:r>
            <a:endParaRPr lang="en-US" alt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cxnSp>
        <p:nvCxnSpPr>
          <p:cNvPr id="3145735" name="直接连接符 13"/>
          <p:cNvCxnSpPr/>
          <p:nvPr>
            <p:custDataLst>
              <p:tags r:id="rId4"/>
            </p:custDataLst>
          </p:nvPr>
        </p:nvCxnSpPr>
        <p:spPr>
          <a:xfrm>
            <a:off x="501161" y="6318738"/>
            <a:ext cx="500868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5"/>
            </p:custDataLst>
          </p:nvPr>
        </p:nvSpPr>
        <p:spPr>
          <a:xfrm>
            <a:off x="445643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6"/>
            </p:custDataLst>
          </p:nvPr>
        </p:nvSpPr>
        <p:spPr>
          <a:xfrm>
            <a:off x="591756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K3+RISE生产管理解决方案的构成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7"/>
            </p:custDataLst>
          </p:nvPr>
        </p:nvSpPr>
        <p:spPr>
          <a:xfrm>
            <a:off x="8014970" y="226822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8"/>
            </p:custDataLst>
          </p:nvPr>
        </p:nvSpPr>
        <p:spPr>
          <a:xfrm>
            <a:off x="9476105" y="235966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K3+RISE生产管理解决方案的实施步骤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/>
          <p:nvPr>
            <p:custDataLst>
              <p:tags r:id="rId9"/>
            </p:custDataLst>
          </p:nvPr>
        </p:nvCxnSpPr>
        <p:spPr>
          <a:xfrm>
            <a:off x="3200400" y="328549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10"/>
            </p:custDataLst>
          </p:nvPr>
        </p:nvSpPr>
        <p:spPr>
          <a:xfrm>
            <a:off x="445643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11"/>
            </p:custDataLst>
          </p:nvPr>
        </p:nvSpPr>
        <p:spPr>
          <a:xfrm>
            <a:off x="591756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K3+RISE生产管理解决方案的优势和特点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2"/>
            </p:custDataLst>
          </p:nvPr>
        </p:nvSpPr>
        <p:spPr>
          <a:xfrm>
            <a:off x="8014970" y="355219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3"/>
            </p:custDataLst>
          </p:nvPr>
        </p:nvSpPr>
        <p:spPr>
          <a:xfrm>
            <a:off x="9476105" y="364363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K3+RISE生产管理解决方案的案例分析</a:t>
            </a:r>
            <a:endParaRPr lang="zh-CN" altLang="en-US" sz="24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/>
          <p:nvPr>
            <p:custDataLst>
              <p:tags r:id="rId14"/>
            </p:custDataLst>
          </p:nvPr>
        </p:nvCxnSpPr>
        <p:spPr>
          <a:xfrm>
            <a:off x="5560060" y="4542155"/>
            <a:ext cx="621601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5"/>
            </p:custDataLst>
          </p:nvPr>
        </p:nvSpPr>
        <p:spPr>
          <a:xfrm>
            <a:off x="445643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6"/>
            </p:custDataLst>
          </p:nvPr>
        </p:nvSpPr>
        <p:spPr>
          <a:xfrm>
            <a:off x="591756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7"/>
            </p:custDataLst>
          </p:nvPr>
        </p:nvSpPr>
        <p:spPr>
          <a:xfrm>
            <a:off x="8014970" y="984250"/>
            <a:ext cx="1115060" cy="6115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3600" b="1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lang="en-US" sz="3600" b="1" i="1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8"/>
            </p:custDataLst>
          </p:nvPr>
        </p:nvSpPr>
        <p:spPr>
          <a:xfrm>
            <a:off x="9476105" y="1075690"/>
            <a:ext cx="2281555" cy="899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kern="0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K3+RISE生产管理解决方案概述</a:t>
            </a:r>
            <a:endParaRPr lang="zh-CN" altLang="en-US" sz="2200" b="1" kern="0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/>
          <p:nvPr>
            <p:custDataLst>
              <p:tags r:id="rId19"/>
            </p:custDataLst>
          </p:nvPr>
        </p:nvCxnSpPr>
        <p:spPr>
          <a:xfrm>
            <a:off x="3200400" y="2001520"/>
            <a:ext cx="8575675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K3+RISE生产管理解决方案概述</a:t>
            </a:r>
            <a:endParaRPr lang="zh-CN" altLang="en-US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定义和背景</a:t>
            </a:r>
            <a:endParaRPr lang="zh-CN" altLang="en-US"/>
          </a:p>
        </p:txBody>
      </p:sp>
      <p:sp>
        <p:nvSpPr>
          <p:cNvPr id="1048934" name="任意多边形 35"/>
          <p:cNvSpPr/>
          <p:nvPr>
            <p:custDataLst>
              <p:tags r:id="rId2"/>
            </p:custDataLst>
          </p:nvPr>
        </p:nvSpPr>
        <p:spPr>
          <a:xfrm>
            <a:off x="838200" y="1491037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36" name="任意多边形 39"/>
          <p:cNvSpPr/>
          <p:nvPr>
            <p:custDataLst>
              <p:tags r:id="rId3"/>
            </p:custDataLst>
          </p:nvPr>
        </p:nvSpPr>
        <p:spPr>
          <a:xfrm>
            <a:off x="917974" y="1577510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3" name="直接连接符 40"/>
          <p:cNvCxnSpPr/>
          <p:nvPr>
            <p:custDataLst>
              <p:tags r:id="rId4"/>
            </p:custDataLst>
          </p:nvPr>
        </p:nvCxnSpPr>
        <p:spPr>
          <a:xfrm flipH="1">
            <a:off x="2169397" y="1791865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8" name="正文"/>
          <p:cNvSpPr txBox="1"/>
          <p:nvPr>
            <p:custDataLst>
              <p:tags r:id="rId5"/>
            </p:custDataLst>
          </p:nvPr>
        </p:nvSpPr>
        <p:spPr>
          <a:xfrm>
            <a:off x="2422117" y="1563503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K3+RISE生产管理解决方案：一种基于K3+RISE平台的生产管理解决方案，旨在帮助企业提高生产效率、降低成本、提高产品质量。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40" name="矩形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1137811" y="1559850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42" name="任意多边形 45"/>
          <p:cNvSpPr/>
          <p:nvPr>
            <p:custDataLst>
              <p:tags r:id="rId7"/>
            </p:custDataLst>
          </p:nvPr>
        </p:nvSpPr>
        <p:spPr>
          <a:xfrm>
            <a:off x="838200" y="2677300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44" name="任意多边形 46"/>
          <p:cNvSpPr/>
          <p:nvPr>
            <p:custDataLst>
              <p:tags r:id="rId8"/>
            </p:custDataLst>
          </p:nvPr>
        </p:nvSpPr>
        <p:spPr>
          <a:xfrm>
            <a:off x="917974" y="2763773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5" name="直接连接符 47"/>
          <p:cNvCxnSpPr/>
          <p:nvPr>
            <p:custDataLst>
              <p:tags r:id="rId9"/>
            </p:custDataLst>
          </p:nvPr>
        </p:nvCxnSpPr>
        <p:spPr>
          <a:xfrm flipH="1">
            <a:off x="2169397" y="2978128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6" name="正文"/>
          <p:cNvSpPr txBox="1"/>
          <p:nvPr>
            <p:custDataLst>
              <p:tags r:id="rId10"/>
            </p:custDataLst>
          </p:nvPr>
        </p:nvSpPr>
        <p:spPr>
          <a:xfrm>
            <a:off x="2422117" y="2749766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背景：随着市场竞争的加剧，企业需要不断提高生产效率和质量，以应对市场变化和客户需求。K3+RISE生产管理解决方案应运而生，为企业提供全面的生产管理解决方案。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48" name="矩形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1137811" y="2746113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50" name="任意多边形 51"/>
          <p:cNvSpPr/>
          <p:nvPr>
            <p:custDataLst>
              <p:tags r:id="rId12"/>
            </p:custDataLst>
          </p:nvPr>
        </p:nvSpPr>
        <p:spPr>
          <a:xfrm>
            <a:off x="838200" y="3863563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52" name="任意多边形 52"/>
          <p:cNvSpPr/>
          <p:nvPr>
            <p:custDataLst>
              <p:tags r:id="rId13"/>
            </p:custDataLst>
          </p:nvPr>
        </p:nvSpPr>
        <p:spPr>
          <a:xfrm>
            <a:off x="917974" y="3950036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7" name="直接连接符 53"/>
          <p:cNvCxnSpPr/>
          <p:nvPr>
            <p:custDataLst>
              <p:tags r:id="rId14"/>
            </p:custDataLst>
          </p:nvPr>
        </p:nvCxnSpPr>
        <p:spPr>
          <a:xfrm flipH="1">
            <a:off x="2169397" y="4164391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4" name="正文"/>
          <p:cNvSpPr txBox="1"/>
          <p:nvPr>
            <p:custDataLst>
              <p:tags r:id="rId15"/>
            </p:custDataLst>
          </p:nvPr>
        </p:nvSpPr>
        <p:spPr>
          <a:xfrm>
            <a:off x="2422117" y="3936029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定义：K3+RISE生产管理解决方案包括生产计划、生产执行、质量管理、设备管理等多个模块，帮助企业实现生产过程的数字化、智能化管理。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56" name="矩形 5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1137811" y="3932376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8958" name="任意多边形 57"/>
          <p:cNvSpPr/>
          <p:nvPr>
            <p:custDataLst>
              <p:tags r:id="rId17"/>
            </p:custDataLst>
          </p:nvPr>
        </p:nvSpPr>
        <p:spPr>
          <a:xfrm>
            <a:off x="838200" y="5049826"/>
            <a:ext cx="10516209" cy="100113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8960" name="任意多边形 58"/>
          <p:cNvSpPr/>
          <p:nvPr>
            <p:custDataLst>
              <p:tags r:id="rId18"/>
            </p:custDataLst>
          </p:nvPr>
        </p:nvSpPr>
        <p:spPr>
          <a:xfrm>
            <a:off x="917974" y="5136298"/>
            <a:ext cx="10357269" cy="828801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145749" name="直接连接符 59"/>
          <p:cNvCxnSpPr/>
          <p:nvPr>
            <p:custDataLst>
              <p:tags r:id="rId19"/>
            </p:custDataLst>
          </p:nvPr>
        </p:nvCxnSpPr>
        <p:spPr>
          <a:xfrm flipH="1">
            <a:off x="2169397" y="5350654"/>
            <a:ext cx="0" cy="414096"/>
          </a:xfrm>
          <a:prstGeom prst="line">
            <a:avLst/>
          </a:prstGeom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2" name="正文"/>
          <p:cNvSpPr txBox="1"/>
          <p:nvPr>
            <p:custDataLst>
              <p:tags r:id="rId20"/>
            </p:custDataLst>
          </p:nvPr>
        </p:nvSpPr>
        <p:spPr>
          <a:xfrm>
            <a:off x="2422117" y="5122292"/>
            <a:ext cx="8637553" cy="842807"/>
          </a:xfrm>
          <a:prstGeom prst="rect">
            <a:avLst/>
          </a:prstGeom>
          <a:noFill/>
        </p:spPr>
        <p:txBody>
          <a:bodyPr wrap="square" lIns="90000" tIns="0" rIns="90000" bIns="7175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特点：K3+RISE生产管理解决方案具有灵活性、可扩展性、易用性等特点，能够满足不同行业、不同规模的企业需求。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8964" name="矩形 6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1137811" y="5118639"/>
            <a:ext cx="862903" cy="8635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lang="zh-CN" altLang="en-US" sz="2000" b="1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解决方案的目标和价值</a:t>
            </a:r>
            <a:endParaRPr lang="zh-CN" altLang="en-US"/>
          </a:p>
        </p:txBody>
      </p:sp>
      <p:sp>
        <p:nvSpPr>
          <p:cNvPr id="1049000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59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75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提高生产效率：通过优化生产流程，提高生产效率，降低生产成本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2"/>
          <p:cNvSpPr/>
          <p:nvPr>
            <p:custDataLst>
              <p:tags r:id="rId4"/>
            </p:custDataLst>
          </p:nvPr>
        </p:nvSpPr>
        <p:spPr>
          <a:xfrm>
            <a:off x="1450558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23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0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32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提高产品质量：通过严格的质量控制，提高产品质量，增强市场竞争力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3"/>
          <p:cNvSpPr/>
          <p:nvPr>
            <p:custDataLst>
              <p:tags r:id="rId7"/>
            </p:custDataLst>
          </p:nvPr>
        </p:nvSpPr>
        <p:spPr>
          <a:xfrm>
            <a:off x="39669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96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提高客户满意度：通过快速响应客户需求，提高客户满意度，增强客户忠诚度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4"/>
          <p:cNvSpPr/>
          <p:nvPr>
            <p:custDataLst>
              <p:tags r:id="rId10"/>
            </p:custDataLst>
          </p:nvPr>
        </p:nvSpPr>
        <p:spPr>
          <a:xfrm>
            <a:off x="64819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1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2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53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提高企业竞争力：通过智能化、信息化的生产管理，提高企业竞争力，实现可持续发展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5"/>
          <p:cNvSpPr/>
          <p:nvPr>
            <p:custDataLst>
              <p:tags r:id="rId13"/>
            </p:custDataLst>
          </p:nvPr>
        </p:nvSpPr>
        <p:spPr>
          <a:xfrm>
            <a:off x="8998337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解决方案的适用范围和对象</a:t>
            </a:r>
            <a:endParaRPr lang="zh-CN" altLang="en-US"/>
          </a:p>
        </p:txBody>
      </p:sp>
      <p:sp>
        <p:nvSpPr>
          <p:cNvPr id="1049058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2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88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0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2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94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适用于制造业、服务业、金融业等各类企业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适用于企业外部合作伙伴之间的信息共享和协作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适用于企业内部各部门之间的协同合作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适用于生产管理、供应链管理、财务管理等各个业务领域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K3+RISE生产管理解决方案的构成</a:t>
            </a:r>
            <a:endParaRPr lang="zh-CN" altLang="en-US"/>
          </a:p>
        </p:txBody>
      </p:sp>
      <p:sp>
        <p:nvSpPr>
          <p:cNvPr id="104913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生产计划管理模块</a:t>
            </a:r>
            <a:endParaRPr lang="zh-CN" altLang="en-US"/>
          </a:p>
        </p:txBody>
      </p:sp>
      <p:sp>
        <p:nvSpPr>
          <p:cNvPr id="1049200" name="五边形 30"/>
          <p:cNvSpPr/>
          <p:nvPr>
            <p:custDataLst>
              <p:tags r:id="rId2"/>
            </p:custDataLst>
          </p:nvPr>
        </p:nvSpPr>
        <p:spPr>
          <a:xfrm>
            <a:off x="838200" y="3218059"/>
            <a:ext cx="2787094" cy="113291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2" name="燕尾形 36"/>
          <p:cNvSpPr/>
          <p:nvPr>
            <p:custDataLst>
              <p:tags r:id="rId3"/>
            </p:custDataLst>
          </p:nvPr>
        </p:nvSpPr>
        <p:spPr>
          <a:xfrm>
            <a:off x="3342276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7"/>
          <p:cNvSpPr/>
          <p:nvPr>
            <p:custDataLst>
              <p:tags r:id="rId4"/>
            </p:custDataLst>
          </p:nvPr>
        </p:nvSpPr>
        <p:spPr>
          <a:xfrm>
            <a:off x="8350429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8"/>
          <p:cNvSpPr/>
          <p:nvPr>
            <p:custDataLst>
              <p:tags r:id="rId5"/>
            </p:custDataLst>
          </p:nvPr>
        </p:nvSpPr>
        <p:spPr>
          <a:xfrm>
            <a:off x="5846353" y="3218059"/>
            <a:ext cx="2787094" cy="113291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08" name="文本框 3"/>
          <p:cNvSpPr txBox="1"/>
          <p:nvPr>
            <p:custDataLst>
              <p:tags r:id="rId6"/>
            </p:custDataLst>
          </p:nvPr>
        </p:nvSpPr>
        <p:spPr>
          <a:xfrm>
            <a:off x="3283983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特点：实时监控生产进度，调整生产计划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6"/>
          <p:cNvSpPr txBox="1"/>
          <p:nvPr>
            <p:custDataLst>
              <p:tags r:id="rId7"/>
            </p:custDataLst>
          </p:nvPr>
        </p:nvSpPr>
        <p:spPr>
          <a:xfrm>
            <a:off x="838200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功能：制定生产计划，安排生产任务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8"/>
            </p:custDataLst>
          </p:nvPr>
        </p:nvSpPr>
        <p:spPr>
          <a:xfrm>
            <a:off x="5844663" y="1633157"/>
            <a:ext cx="3005905" cy="1355952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优势：提高生产效率，降低生产成本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9"/>
            </p:custDataLst>
          </p:nvPr>
        </p:nvSpPr>
        <p:spPr>
          <a:xfrm>
            <a:off x="8347895" y="4592597"/>
            <a:ext cx="3005905" cy="1317090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应用：适用于各种生产型企业，包括制造业、服务业等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生产过程管理模块</a:t>
            </a:r>
            <a:endParaRPr lang="zh-CN" altLang="en-US"/>
          </a:p>
        </p:txBody>
      </p:sp>
      <p:sp>
        <p:nvSpPr>
          <p:cNvPr id="1049250" name="矩形 31"/>
          <p:cNvSpPr/>
          <p:nvPr>
            <p:custDataLst>
              <p:tags r:id="rId2"/>
            </p:custDataLst>
          </p:nvPr>
        </p:nvSpPr>
        <p:spPr>
          <a:xfrm>
            <a:off x="3822005" y="136440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生产计划：制定生产计划，包括生产任务、生产周期、生产资源等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"/>
          <p:cNvSpPr/>
          <p:nvPr>
            <p:custDataLst>
              <p:tags r:id="rId3"/>
            </p:custDataLst>
          </p:nvPr>
        </p:nvSpPr>
        <p:spPr>
          <a:xfrm>
            <a:off x="3822005" y="218675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生产执行：执行生产计划，包括生产调度、生产监控、生产控制等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5"/>
          <p:cNvSpPr/>
          <p:nvPr>
            <p:custDataLst>
              <p:tags r:id="rId4"/>
            </p:custDataLst>
          </p:nvPr>
        </p:nvSpPr>
        <p:spPr>
          <a:xfrm>
            <a:off x="3822005" y="3009105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生产质量管理：确保生产质量，包括质量控制、质量检验、质量改进等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7"/>
          <p:cNvSpPr/>
          <p:nvPr>
            <p:custDataLst>
              <p:tags r:id="rId5"/>
            </p:custDataLst>
          </p:nvPr>
        </p:nvSpPr>
        <p:spPr>
          <a:xfrm>
            <a:off x="3822005" y="3831457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生产成本管理：控制生产成本，包括成本核算、成本分析、成本优化等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"/>
          <p:cNvSpPr/>
          <p:nvPr>
            <p:custDataLst>
              <p:tags r:id="rId6"/>
            </p:custDataLst>
          </p:nvPr>
        </p:nvSpPr>
        <p:spPr>
          <a:xfrm>
            <a:off x="3822005" y="4653810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生产设备管理：管理生产设备，包括设备维护、设备维修、设备更新等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6"/>
          <p:cNvSpPr/>
          <p:nvPr>
            <p:custDataLst>
              <p:tags r:id="rId7"/>
            </p:custDataLst>
          </p:nvPr>
        </p:nvSpPr>
        <p:spPr>
          <a:xfrm>
            <a:off x="3822005" y="5476162"/>
            <a:ext cx="4548658" cy="701438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生产安全管理：确保生产安全，包括安全培训、安全检查、安全应急等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生产绩效管理模块</a:t>
            </a:r>
            <a:endParaRPr lang="zh-CN" altLang="en-US"/>
          </a:p>
        </p:txBody>
      </p:sp>
      <p:sp>
        <p:nvSpPr>
          <p:cNvPr id="104929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目标设定：设定生产目标，如产量、质量、成本等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激励机制：建立激励机制，如奖金、晋升等，以提高员工积极性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持续改进：对生产过程进行持续改进，以提高生产效率和质量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绩效评估：对生产过程进行评估，包括生产效率、质量、成本等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生产数据管理模块</a:t>
            </a:r>
            <a:endParaRPr lang="zh-CN" altLang="en-US"/>
          </a:p>
        </p:txBody>
      </p:sp>
      <p:sp>
        <p:nvSpPr>
          <p:cNvPr id="1049370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生产数据采集：实时采集生产过程中的各种数据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数据存储与管理：对采集到的数据进行存储、管理和分析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数据可视化：将生产数据以图表、仪表盘等形式展示，便于理解和分析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数据应用：利用数据分析结果，优化生产流程，提高生产效率和质量。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K3+RISE生产管理解决方案的实施步骤</a:t>
            </a:r>
            <a:endParaRPr lang="zh-CN" altLang="en-US"/>
          </a:p>
        </p:txBody>
      </p:sp>
      <p:sp>
        <p:nvSpPr>
          <p:cNvPr id="104941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lstStyle/>
          <a:p>
            <a:r>
              <a:rPr lang="en-US" altLang="zh-CN"/>
              <a:t>04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需求分析</a:t>
            </a:r>
            <a:endParaRPr lang="zh-CN" altLang="en-US"/>
          </a:p>
        </p:txBody>
      </p:sp>
      <p:sp>
        <p:nvSpPr>
          <p:cNvPr id="1049476" name="任意多边形 20"/>
          <p:cNvSpPr/>
          <p:nvPr>
            <p:custDataLst>
              <p:tags r:id="rId2"/>
            </p:custDataLst>
          </p:nvPr>
        </p:nvSpPr>
        <p:spPr>
          <a:xfrm rot="2700000">
            <a:off x="11605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78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83820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确定生产管理需求：了解企业生产管理现状，明确需求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2"/>
          <p:cNvSpPr/>
          <p:nvPr>
            <p:custDataLst>
              <p:tags r:id="rId4"/>
            </p:custDataLst>
          </p:nvPr>
        </p:nvSpPr>
        <p:spPr>
          <a:xfrm>
            <a:off x="957994" y="2837551"/>
            <a:ext cx="1568086" cy="11104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2" name="任意多边形 18"/>
          <p:cNvSpPr/>
          <p:nvPr>
            <p:custDataLst>
              <p:tags r:id="rId5"/>
            </p:custDataLst>
          </p:nvPr>
        </p:nvSpPr>
        <p:spPr>
          <a:xfrm rot="5400000">
            <a:off x="333838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4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015350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制定需求分析计划：确定需求分析的目标、范围、方法等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3"/>
          <p:cNvSpPr/>
          <p:nvPr>
            <p:custDataLst>
              <p:tags r:id="rId7"/>
            </p:custDataLst>
          </p:nvPr>
        </p:nvSpPr>
        <p:spPr>
          <a:xfrm>
            <a:off x="3135144" y="2837551"/>
            <a:ext cx="1568086" cy="111045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88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0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91827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收集需求信息：通过问卷调查、访谈、观察等方式收集需求信息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4"/>
          <p:cNvSpPr/>
          <p:nvPr>
            <p:custDataLst>
              <p:tags r:id="rId10"/>
            </p:custDataLst>
          </p:nvPr>
        </p:nvSpPr>
        <p:spPr>
          <a:xfrm>
            <a:off x="5312293" y="2837551"/>
            <a:ext cx="1568086" cy="111045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4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496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36897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分析需求信息：对收集到的需求信息进行整理、分析，确定需求优先级和可行性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5"/>
          <p:cNvSpPr/>
          <p:nvPr>
            <p:custDataLst>
              <p:tags r:id="rId13"/>
            </p:custDataLst>
          </p:nvPr>
        </p:nvSpPr>
        <p:spPr>
          <a:xfrm>
            <a:off x="7488770" y="2837551"/>
            <a:ext cx="1568086" cy="111045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0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502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546126" y="3179434"/>
            <a:ext cx="1807808" cy="275727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编写需求文档：将需求分析结果编写成文档，供相关人员参考和决策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5"/>
          <p:cNvSpPr/>
          <p:nvPr>
            <p:custDataLst>
              <p:tags r:id="rId16"/>
            </p:custDataLst>
          </p:nvPr>
        </p:nvSpPr>
        <p:spPr>
          <a:xfrm>
            <a:off x="9665920" y="2837551"/>
            <a:ext cx="1568086" cy="111045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/>
        <p:cNvGrpSpPr/>
        <p:nvPr/>
      </p:nvGrpSpPr>
      <p:grpSpPr>
        <a:xfrm>
          <a:off x="0" y="0"/>
          <a: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系统配置</a:t>
            </a:r>
            <a:endParaRPr lang="zh-CN" altLang="en-US"/>
          </a:p>
        </p:txBody>
      </p:sp>
      <p:sp>
        <p:nvSpPr>
          <p:cNvPr id="1049540" name="圆角矩形 26"/>
          <p:cNvSpPr/>
          <p:nvPr>
            <p:custDataLst>
              <p:tags r:id="rId2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42" name="圆角矩形 28"/>
          <p:cNvSpPr/>
          <p:nvPr>
            <p:custDataLst>
              <p:tags r:id="rId3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44" name="文本框 31"/>
          <p:cNvSpPr txBox="1"/>
          <p:nvPr>
            <p:custDataLst>
              <p:tags r:id="rId4"/>
            </p:custDataLst>
          </p:nvPr>
        </p:nvSpPr>
        <p:spPr>
          <a:xfrm>
            <a:off x="938002" y="2379311"/>
            <a:ext cx="1393537" cy="312344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硬件配置：服务器、网络设备、存储设备等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29"/>
          <p:cNvSpPr/>
          <p:nvPr>
            <p:custDataLst>
              <p:tags r:id="rId5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48" name="圆角矩形 32"/>
          <p:cNvSpPr/>
          <p:nvPr>
            <p:custDataLst>
              <p:tags r:id="rId6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50" name="文本框 34"/>
          <p:cNvSpPr txBox="1"/>
          <p:nvPr>
            <p:custDataLst>
              <p:tags r:id="rId7"/>
            </p:custDataLst>
          </p:nvPr>
        </p:nvSpPr>
        <p:spPr>
          <a:xfrm>
            <a:off x="2722740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软件配置：操作系统、数据库、应用软件等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3"/>
          <p:cNvSpPr/>
          <p:nvPr>
            <p:custDataLst>
              <p:tags r:id="rId8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9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56" name="文本框 5"/>
          <p:cNvSpPr txBox="1"/>
          <p:nvPr>
            <p:custDataLst>
              <p:tags r:id="rId10"/>
            </p:custDataLst>
          </p:nvPr>
        </p:nvSpPr>
        <p:spPr>
          <a:xfrm>
            <a:off x="4507478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数据库配置：数据库类型、数据库结构、数据备份等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8"/>
          <p:cNvSpPr/>
          <p:nvPr>
            <p:custDataLst>
              <p:tags r:id="rId11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12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62" name="文本框 10"/>
          <p:cNvSpPr txBox="1"/>
          <p:nvPr>
            <p:custDataLst>
              <p:tags r:id="rId13"/>
            </p:custDataLst>
          </p:nvPr>
        </p:nvSpPr>
        <p:spPr>
          <a:xfrm>
            <a:off x="6292216" y="2379311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应用软件配置：应用软件安装、配置、调试等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6"/>
          <p:cNvSpPr/>
          <p:nvPr>
            <p:custDataLst>
              <p:tags r:id="rId14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66" name="圆角矩形 7"/>
          <p:cNvSpPr/>
          <p:nvPr>
            <p:custDataLst>
              <p:tags r:id="rId15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68" name="文本框 11"/>
          <p:cNvSpPr txBox="1"/>
          <p:nvPr>
            <p:custDataLst>
              <p:tags r:id="rId16"/>
            </p:custDataLst>
          </p:nvPr>
        </p:nvSpPr>
        <p:spPr>
          <a:xfrm>
            <a:off x="8076954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网络配置：网络拓扑、网络设备配置、网络安全等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16"/>
          <p:cNvSpPr/>
          <p:nvPr>
            <p:custDataLst>
              <p:tags r:id="rId17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72" name="圆角矩形 17"/>
          <p:cNvSpPr/>
          <p:nvPr>
            <p:custDataLst>
              <p:tags r:id="rId18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74" name="文本框 18"/>
          <p:cNvSpPr txBox="1"/>
          <p:nvPr>
            <p:custDataLst>
              <p:tags r:id="rId19"/>
            </p:custDataLst>
          </p:nvPr>
        </p:nvSpPr>
        <p:spPr>
          <a:xfrm>
            <a:off x="9861692" y="2380543"/>
            <a:ext cx="1393537" cy="312467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系统测试：功能测试、性能测试、兼容性测试等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https://d.book118.com/757042036161006025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4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16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96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4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1"/>
  <p:tag name="KSO_WM_UNIT_INDEX" val="1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96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1"/>
</p:tagLst>
</file>

<file path=ppt/tags/tag68.xml><?xml version="1.0" encoding="utf-8"?>
<p:tagLst xmlns:p="http://schemas.openxmlformats.org/presentationml/2006/main">
  <p:tag name="KSO_WM_BEAUTIFY_FLAG" val="#wm#"/>
  <p:tag name="KSO_WM_SLIDE_ID" val="custom20230997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  <p:tag name="KSO_WM_TEMPLATE_THUMBS_INDEX" val="1、9"/>
</p:tagLst>
</file>

<file path=ppt/tags/tag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3_1"/>
  <p:tag name="KSO_WM_UNIT_INDEX" val="1_3_1"/>
  <p:tag name="KSO_WM_UNIT_LAYERLEVEL" val="1_1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4_1"/>
  <p:tag name="KSO_WM_UNIT_INDEX" val="1_4_1"/>
  <p:tag name="KSO_WM_UNIT_LAYERLEVEL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1"/>
  <p:tag name="KSO_WM_UNIT_INDEX" val="1_1"/>
  <p:tag name="KSO_WM_UNIT_LAYERLEVEL" val="1_1"/>
  <p:tag name="KSO_WM_UNIT_TYPE" val="l_i"/>
</p:tagLst>
</file>

<file path=ppt/tags/tag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5_1"/>
  <p:tag name="KSO_WM_UNIT_INDEX" val="1_5_1"/>
  <p:tag name="KSO_WM_UNIT_LAYERLEVEL" val="1_1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6_1"/>
  <p:tag name="KSO_WM_UNIT_INDEX" val="1_6_1"/>
  <p:tag name="KSO_WM_UNIT_LAYERLEVEL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2"/>
  <p:tag name="KSO_WM_UNIT_INDEX" val="1_2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1_1"/>
  <p:tag name="KSO_WM_UNIT_INDEX" val="1_1_1"/>
  <p:tag name="KSO_WM_UNIT_LAYERLEVEL" val="1_1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i*1_2_1"/>
  <p:tag name="KSO_WM_UNIT_INDEX" val="1_2_1"/>
  <p:tag name="KSO_WM_UNIT_LAYERLEVEL" val="1_1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0.25,&quot;width&quot;:675.25}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6*l_i*1_3"/>
  <p:tag name="KSO_WM_UNIT_INDEX" val="1_3"/>
  <p:tag name="KSO_WM_UNIT_LAYERLEVEL" val="1_1"/>
  <p:tag name="KSO_WM_UNIT_TYPE" val="l_i"/>
</p:tagLst>
</file>

<file path=ppt/tags/tag8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9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89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92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1_1"/>
  <p:tag name="KSO_WM_UNIT_INDEX" val="1_1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2"/>
  <p:tag name="KSO_WM_UNIT_INDEX" val="1_1_2"/>
  <p:tag name="KSO_WM_UNIT_LAYERLEVEL" val="1_1_1"/>
  <p:tag name="KSO_WM_UNIT_LINE_FORE_SCHEMECOLOR_INDEX" val="5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1_3"/>
  <p:tag name="KSO_WM_UNIT_INDEX" val="1_1_3"/>
  <p:tag name="KSO_WM_UNIT_LAYERLEVEL" val="1_1_1"/>
  <p:tag name="KSO_WM_UNIT_LINE_FORE_SCHEMECOLOR_INDEX" val="5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1_1"/>
  <p:tag name="KSO_WM_UNIT_INDEX" val="1_1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2_1"/>
  <p:tag name="KSO_WM_UNIT_INDEX" val="1_2_1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2"/>
  <p:tag name="KSO_WM_UNIT_INDEX" val="1_2_2"/>
  <p:tag name="KSO_WM_UNIT_LAYERLEVEL" val="1_1_1"/>
  <p:tag name="KSO_WM_UNIT_LINE_FORE_SCHEMECOLOR_INDEX" val="5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2_3"/>
  <p:tag name="KSO_WM_UNIT_INDEX" val="1_2_3"/>
  <p:tag name="KSO_WM_UNIT_LAYERLEVEL" val="1_1_1"/>
  <p:tag name="KSO_WM_UNIT_LINE_FORE_SCHEMECOLOR_INDEX" val="5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2_1"/>
  <p:tag name="KSO_WM_UNIT_INDEX" val="1_2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3_1"/>
  <p:tag name="KSO_WM_UNIT_INDEX" val="1_3_1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2"/>
  <p:tag name="KSO_WM_UNIT_INDEX" val="1_3_2"/>
  <p:tag name="KSO_WM_UNIT_LAYERLEVEL" val="1_1_1"/>
  <p:tag name="KSO_WM_UNIT_LINE_FORE_SCHEMECOLOR_INDEX" val="5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3_3"/>
  <p:tag name="KSO_WM_UNIT_INDEX" val="1_3_3"/>
  <p:tag name="KSO_WM_UNIT_LAYERLEVEL" val="1_1_1"/>
  <p:tag name="KSO_WM_UNIT_LINE_FORE_SCHEMECOLOR_INDEX" val="5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3_1"/>
  <p:tag name="KSO_WM_UNIT_INDEX" val="1_3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3_3*l_h_i*1_4_1"/>
  <p:tag name="KSO_WM_UNIT_INDEX" val="1_4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2"/>
  <p:tag name="KSO_WM_UNIT_INDEX" val="1_4_2"/>
  <p:tag name="KSO_WM_UNIT_LAYERLEVEL" val="1_1_1"/>
  <p:tag name="KSO_WM_UNIT_LINE_FORE_SCHEMECOLOR_INDEX" val="5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i*1_4_3"/>
  <p:tag name="KSO_WM_UNIT_INDEX" val="1_4_3"/>
  <p:tag name="KSO_WM_UNIT_LAYERLEVEL" val="1_1_1"/>
  <p:tag name="KSO_WM_UNIT_LINE_FORE_SCHEMECOLOR_INDEX" val="5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f*1_4_1"/>
  <p:tag name="KSO_WM_UNIT_INDEX" val="1_4_1"/>
  <p:tag name="KSO_WM_UNIT_LAYERLEVEL" val="1_1_1"/>
  <p:tag name="KSO_WM_UNIT_NOCLEAR" val="0"/>
  <p:tag name="KSO_WM_UNIT_PRESET_TEXT" val="单击此处输入你的项正文，文字是您思想的提炼，请尽量言简意赅的阐述观点；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,&quot;width&quot;:863.45}"/>
  <p:tag name="KSO_WM_TAG_VERSION" val="3.0"/>
  <p:tag name="KSO_WM_TEMPLATE_CATEGORY" val="diagram"/>
  <p:tag name="KSO_WM_TEMPLATE_INDEX" val="20231673"/>
  <p:tag name="KSO_WM_UNIT_COMPATIBLE" val="0"/>
  <p:tag name="KSO_WM_UNIT_DIAGRAM_ISNUMVISUAL" val="0"/>
  <p:tag name="KSO_WM_UNIT_DIAGRAM_ISREFERUNIT" val="0"/>
  <p:tag name="KSO_WM_UNIT_HIGHLIGHT" val="0"/>
  <p:tag name="KSO_WM_UNIT_ID" val="diagram20231673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3"/>
  <p:tag name="KSO_WM_UNIT_TEXT_FILL_TYPE" val="3"/>
  <p:tag name="KSO_WM_UNIT_TYPE" val="l_h_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156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5_1"/>
  <p:tag name="KSO_WM_UNIT_INDEX" val="1_5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5*l_h_f*1_6_1"/>
  <p:tag name="KSO_WM_UNIT_INDEX" val="1_6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0"/>
  <p:tag name="KSO_WM_UNIT_DIAGRAM_ISNUMVISUAL" val="0"/>
  <p:tag name="KSO_WM_UNIT_DIAGRAM_ISREFERUNIT" val="0"/>
  <p:tag name="KSO_WM_UNIT_HIGHLIGHT" val="0"/>
  <p:tag name="KSO_WM_UNIT_ID" val="custom2023099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97"/>
  <p:tag name="KSO_WM_UNIT_COMPATIBLE" val="1"/>
  <p:tag name="KSO_WM_UNIT_DIAGRAM_ISNUMVISUAL" val="0"/>
  <p:tag name="KSO_WM_UNIT_DIAGRAM_ISREFERUNIT" val="0"/>
  <p:tag name="KSO_WM_UNIT_HIGHLIGHT" val="0"/>
  <p:tag name="KSO_WM_UNIT_ID" val="custom20230997_7*e*1"/>
  <p:tag name="KSO_WM_UNIT_INDEX" val="1"/>
  <p:tag name="KSO_WM_UNIT_LAYERLEVEL" val="1"/>
  <p:tag name="KSO_WM_UNIT_NOCLEAR" val="0"/>
  <p:tag name="KSO_WM_UNIT_PRESET_TEXT" val="04"/>
  <p:tag name="KSO_WM_UNIT_TYPE" val="e"/>
  <p:tag name="KSO_WM_UNIT_VALUE" val="13"/>
</p:tagLst>
</file>

<file path=ppt/tags/tag197.xml><?xml version="1.0" encoding="utf-8"?>
<p:tagLst xmlns:p="http://schemas.openxmlformats.org/presentationml/2006/main">
  <p:tag name="KSO_WM_BEAUTIFY_FLAG" val="#wm#"/>
  <p:tag name="KSO_WM_SLIDE_ID" val="custom2023099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97"/>
  <p:tag name="KSO_WM_TEMPLATE_MASTER_TYPE" val="0"/>
  <p:tag name="KSO_WM_TEMPLATE_SUBCATEGORY" val="29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0862403753107,&quot;width&quot;:861.4825236656136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1_1"/>
  <p:tag name="KSO_WM_UNIT_INDEX" val="1_1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1_1"/>
  <p:tag name="KSO_WM_UNIT_INDEX" val="1_1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2_1"/>
  <p:tag name="KSO_WM_UNIT_INDEX" val="1_2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2_2"/>
  <p:tag name="KSO_WM_UNIT_INDEX" val="1_2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2_1"/>
  <p:tag name="KSO_WM_UNIT_INDEX" val="1_2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3_1"/>
  <p:tag name="KSO_WM_UNIT_INDEX" val="1_3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3_2"/>
  <p:tag name="KSO_WM_UNIT_INDEX" val="1_3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3_1"/>
  <p:tag name="KSO_WM_UNIT_INDEX" val="1_3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4_1"/>
  <p:tag name="KSO_WM_UNIT_INDEX" val="1_4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4_2"/>
  <p:tag name="KSO_WM_UNIT_INDEX" val="1_4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4_1"/>
  <p:tag name="KSO_WM_UNIT_INDEX" val="1_4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5_1"/>
  <p:tag name="KSO_WM_UNIT_INDEX" val="1_5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5_2"/>
  <p:tag name="KSO_WM_UNIT_INDEX" val="1_5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5_1"/>
  <p:tag name="KSO_WM_UNIT_INDEX" val="1_5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i*1_6_1"/>
  <p:tag name="KSO_WM_UNIT_INDEX" val="1_6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5*l_h_i*1_6_2"/>
  <p:tag name="KSO_WM_UNIT_INDEX" val="1_6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5*l_h_f*1_6_1"/>
  <p:tag name="KSO_WM_UNIT_INDEX" val="1_6_1"/>
  <p:tag name="KSO_WM_UNIT_LAYERLEVEL" val="1_1_1"/>
  <p:tag name="KSO_WM_UNIT_NOCLEAR" val="0"/>
  <p:tag name="KSO_WM_UNIT_PRESET_TEXT" val="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19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微软雅黑</vt:lpstr>
      <vt:lpstr>Calibri Light</vt:lpstr>
      <vt:lpstr>+中文标题</vt:lpstr>
      <vt:lpstr>+中文正文</vt:lpstr>
      <vt:lpstr>Wingdings</vt:lpstr>
      <vt:lpstr>宋体</vt:lpstr>
      <vt:lpstr>Office Theme</vt:lpstr>
      <vt:lpstr>K3+RISE生产管理解决方案</vt:lpstr>
      <vt:lpstr>目录</vt:lpstr>
      <vt:lpstr>添加章节标题</vt:lpstr>
      <vt:lpstr>K3+RISE生产管理解决方案概述</vt:lpstr>
      <vt:lpstr>PowerPoint Presentation</vt:lpstr>
      <vt:lpstr>定义和背景</vt:lpstr>
      <vt:lpstr>解决方案的目标和价值</vt:lpstr>
      <vt:lpstr>解决方案的适用范围和对象</vt:lpstr>
      <vt:lpstr>K3+RISE生产管理解决方案的构成</vt:lpstr>
      <vt:lpstr>PowerPoint Presentation</vt:lpstr>
      <vt:lpstr>生产计划管理模块</vt:lpstr>
      <vt:lpstr>生产过程管理模块</vt:lpstr>
      <vt:lpstr>生产绩效管理模块</vt:lpstr>
      <vt:lpstr>生产数据管理模块</vt:lpstr>
      <vt:lpstr>K3+RISE生产管理解决方案的实施步骤</vt:lpstr>
      <vt:lpstr>PowerPoint Presentation</vt:lpstr>
      <vt:lpstr>需求分析</vt:lpstr>
      <vt:lpstr>系统配置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2024-08-30T17:00:48.814</cp:lastPrinted>
  <dcterms:created xsi:type="dcterms:W3CDTF">2024-08-30T09:00:48Z</dcterms:created>
  <dcterms:modified xsi:type="dcterms:W3CDTF">2024-08-30T09:00:51Z</dcterms:modified>
</cp:coreProperties>
</file>