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3" r:id="rId39"/>
  </p:sldIdLst>
  <p:sldSz cx="12190095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tags" Target="tags/tag5.xml" /><Relationship Id="rId41" Type="http://schemas.openxmlformats.org/officeDocument/2006/relationships/presProps" Target="presProps.xml" /><Relationship Id="rId42" Type="http://schemas.openxmlformats.org/officeDocument/2006/relationships/viewProps" Target="viewProps.xml" /><Relationship Id="rId43" Type="http://schemas.openxmlformats.org/officeDocument/2006/relationships/theme" Target="theme/theme1.xml" /><Relationship Id="rId44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EE82C5F1-007C-49A6-B6A1-087D8767FDC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E1F29DD3-D3A2-449D-B600-7C062CF0EE02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7891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57AA9-C8FB-42F5-A39D-5B9F5506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B0AD1-121C-4C01-8673-15DE8A79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45FFD-6137-431B-9AAE-4193E5BD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14F2D-F948-463A-8D45-3C2D7A5D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E9025-8DBF-46E4-AC13-1A187B3F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13C51-E102-48E3-BFF6-7209AB1C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DEECB-1137-49C6-B8BC-1F720CA7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6177D-AAA9-4502-911B-7A3E822F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A5ED1-D201-4C96-AEE2-FE45FC4D3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FE26F-7068-4146-8BE8-2BAC0003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AAB2-E6C1-4975-8A2A-AEF6FBE7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 wrap="square">
            <a:spAutoFit/>
          </a:bodyPr>
          <a:lstStyle>
            <a:lvl1pPr marL="0" indent="0" algn="just" eaLnBrk="1" hangingPunct="0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2800" b="1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 wrap="square">
            <a:spAutoFit/>
          </a:bodyPr>
          <a:lstStyle>
            <a:lvl1pPr marL="0" indent="0" algn="just" eaLnBrk="1" hangingPunct="0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2800" b="1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009572-2E46-4F09-A72B-49D0ACCD2BE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AD5D39-7EE3-49F9-B4CD-EC47B8868D3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009572-2E46-4F09-A72B-49D0ACCD2BE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AD5D39-7EE3-49F9-B4CD-EC47B8868D3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009572-2E46-4F09-A72B-49D0ACCD2BE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AD5D39-7EE3-49F9-B4CD-EC47B8868D3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file:///D:\qq&#25991;&#20214;\712321467\Image\C2C\Image2\%7b75232B38-A165-1FB7-499C-2E1C792CACB5%7d.png" TargetMode="External" /><Relationship Id="rId8" Type="http://schemas.openxmlformats.org/officeDocument/2006/relationships/image" Target="../media/image1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93009572-2E46-4F09-A72B-49D0ACCD2BE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6BAD5D39-7EE3-49F9-B4CD-EC47B8868D3C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8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audio" Target="../media/audio11111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0.png" /><Relationship Id="rId5" Type="http://schemas.openxmlformats.org/officeDocument/2006/relationships/slide" Target="slide1.xml" TargetMode="Internal" /><Relationship Id="rId6" Type="http://schemas.openxmlformats.org/officeDocument/2006/relationships/vmlDrawing" Target="../drawings/vmlDrawing1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tags" Target="../tags/tag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tags" Target="../tags/tag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43003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4114" title=""/>
          <p:cNvSpPr txBox="1">
            <a:spLocks noChangeArrowheads="1"/>
          </p:cNvSpPr>
          <p:nvPr/>
        </p:nvSpPr>
        <p:spPr bwMode="auto">
          <a:xfrm>
            <a:off x="0" y="2780928"/>
            <a:ext cx="12190413" cy="17543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0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方正小标宋_GBK"/>
              </a:rPr>
              <a:t>模块三　中国地理</a:t>
            </a:r>
            <a:br>
              <a:rPr lang="en-US" altLang="zh-CN" sz="3600" b="0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方正小标宋_GBK"/>
              </a:rPr>
            </a:br>
            <a:r>
              <a:rPr lang="zh-CN" altLang="en-US" sz="3600" b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方正小标宋_GBK"/>
              </a:rPr>
              <a:t>第一章　中国的疆域与人口</a:t>
            </a:r>
            <a:endParaRPr lang="zh-CN" altLang="en-US" sz="3600" b="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方正小标宋_GBK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2932266" y="1955230"/>
            <a:ext cx="6278880" cy="70675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4000" b="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4000" b="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福建地理会考</a:t>
            </a:r>
            <a:r>
              <a:rPr lang="zh-CN" altLang="en-US" sz="40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同步复习</a:t>
            </a:r>
            <a:endParaRPr lang="zh-CN" altLang="en-US" sz="40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>
            <a:spLocks noChangeAspect="1"/>
          </p:cNvSpPr>
          <p:nvPr/>
        </p:nvSpPr>
        <p:spPr>
          <a:xfrm>
            <a:off x="380940" y="215227"/>
            <a:ext cx="11428214" cy="6508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一</a:t>
            </a:r>
            <a:r>
              <a:rPr lang="en-US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中国的疆域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9" name="文本框 8" title=""/>
          <p:cNvSpPr txBox="1">
            <a:spLocks noChangeAspect="1"/>
          </p:cNvSpPr>
          <p:nvPr/>
        </p:nvSpPr>
        <p:spPr>
          <a:xfrm>
            <a:off x="216843" y="2139671"/>
            <a:ext cx="11428214" cy="17703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我国位于亚欧大陆东部，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填字母及名称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的西岸，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陆地大部分位于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带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填温度带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" name="A_f8f43" title=""/>
          <p:cNvSpPr/>
          <p:nvPr/>
        </p:nvSpPr>
        <p:spPr>
          <a:xfrm>
            <a:off x="2706607" y="3345475"/>
            <a:ext cx="1936510" cy="41741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北温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97f23" title=""/>
          <p:cNvSpPr/>
          <p:nvPr/>
        </p:nvSpPr>
        <p:spPr>
          <a:xfrm>
            <a:off x="206685" y="2790826"/>
            <a:ext cx="2550777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A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太平洋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6" name="组合 5" title=""/>
          <p:cNvGrpSpPr/>
          <p:nvPr/>
        </p:nvGrpSpPr>
        <p:grpSpPr>
          <a:xfrm>
            <a:off x="334055" y="957750"/>
            <a:ext cx="2241690" cy="650875"/>
            <a:chOff x="509954" y="289148"/>
            <a:chExt cx="2242040" cy="65097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9954" y="292100"/>
              <a:ext cx="2080846" cy="636606"/>
            </a:xfrm>
            <a:prstGeom prst="rect">
              <a:avLst/>
            </a:prstGeom>
          </p:spPr>
        </p:pic>
        <p:sp>
          <p:nvSpPr>
            <p:cNvPr id="5" name="文本框 4"/>
            <p:cNvSpPr txBox="1">
              <a:spLocks noChangeAspect="1"/>
            </p:cNvSpPr>
            <p:nvPr/>
          </p:nvSpPr>
          <p:spPr>
            <a:xfrm>
              <a:off x="849924" y="289148"/>
              <a:ext cx="1902070" cy="6509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zh-CN" b="1">
                  <a:solidFill>
                    <a:srgbClr val="4BB13F"/>
                  </a:solidFill>
                  <a:effectLst/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基础填图</a:t>
              </a:r>
              <a:endParaRPr lang="zh-CN" altLang="en-US">
                <a:solidFill>
                  <a:srgbClr val="4BB13F"/>
                </a:solidFill>
                <a:latin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</p:grpSp>
      <p:pic>
        <p:nvPicPr>
          <p:cNvPr id="7" name="image126.jpeg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0175" y="858688"/>
            <a:ext cx="5267631" cy="483481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380940" y="711241"/>
            <a:ext cx="11428214" cy="51288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(2)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我国领土四至点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最北端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Ⅱ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——黑龙江省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北端的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主航道中心线上；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最南端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Ⅳ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——海南省南沙群岛中的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；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最东端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Ⅰ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——黑龙江省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江与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江主航道中心线的汇合处；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最西端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Ⅲ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——新疆维吾尔自治区的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高原上。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en-US">
              <a:latin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cefdd" title=""/>
          <p:cNvSpPr/>
          <p:nvPr/>
        </p:nvSpPr>
        <p:spPr>
          <a:xfrm>
            <a:off x="370782" y="5244940"/>
            <a:ext cx="2293643" cy="418150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帕米尔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9" name="A_3febc" title=""/>
          <p:cNvSpPr/>
          <p:nvPr/>
        </p:nvSpPr>
        <p:spPr>
          <a:xfrm>
            <a:off x="370782" y="4135642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乌苏里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8" name="A_54679" title=""/>
          <p:cNvSpPr/>
          <p:nvPr/>
        </p:nvSpPr>
        <p:spPr>
          <a:xfrm>
            <a:off x="3719884" y="3580992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黑龙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A_e97c5" title=""/>
          <p:cNvSpPr/>
          <p:nvPr/>
        </p:nvSpPr>
        <p:spPr>
          <a:xfrm>
            <a:off x="370782" y="3026343"/>
            <a:ext cx="2650775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曾母暗沙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A_3bf4c" title=""/>
          <p:cNvSpPr/>
          <p:nvPr/>
        </p:nvSpPr>
        <p:spPr>
          <a:xfrm>
            <a:off x="370782" y="1917044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黑龙江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A_e57e9" title=""/>
          <p:cNvSpPr/>
          <p:nvPr/>
        </p:nvSpPr>
        <p:spPr>
          <a:xfrm>
            <a:off x="3853213" y="1362395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漠河市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pic>
        <p:nvPicPr>
          <p:cNvPr id="4" name="image126.jpe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3402" y="1120005"/>
            <a:ext cx="4645753" cy="4264033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655300" y="10604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  <p:bldP spid="8" grpId="0"/>
      <p:bldP spid="7" grpId="0"/>
      <p:bldP spid="6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252007" y="456036"/>
            <a:ext cx="11428214" cy="51288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(3)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我国大陆濒临的海洋从北向南依次为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E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G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；两大内海是渤海和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(4)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我国既是陆地大国，又是海洋大国，陆上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与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②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③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④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⑤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等国相邻；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与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⑦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⑧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⑨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国隔海相望，又与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①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⑥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国既陆上相邻又隔海相望。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8" name="A_4089f" title=""/>
          <p:cNvSpPr/>
          <p:nvPr/>
        </p:nvSpPr>
        <p:spPr>
          <a:xfrm>
            <a:off x="5598824" y="4435086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越南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7" name="A_98e88" title=""/>
          <p:cNvSpPr/>
          <p:nvPr/>
        </p:nvSpPr>
        <p:spPr>
          <a:xfrm>
            <a:off x="3456034" y="4435086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朝鲜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6" name="A_f39b2" title=""/>
          <p:cNvSpPr/>
          <p:nvPr/>
        </p:nvSpPr>
        <p:spPr>
          <a:xfrm>
            <a:off x="5241692" y="3880436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菲律宾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5" name="A_a8fe3" title=""/>
          <p:cNvSpPr/>
          <p:nvPr/>
        </p:nvSpPr>
        <p:spPr>
          <a:xfrm>
            <a:off x="3098902" y="3880436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日本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4" name="A_737a9" title=""/>
          <p:cNvSpPr/>
          <p:nvPr/>
        </p:nvSpPr>
        <p:spPr>
          <a:xfrm>
            <a:off x="956112" y="3880436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韩国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3" name="A_97584" title=""/>
          <p:cNvSpPr/>
          <p:nvPr/>
        </p:nvSpPr>
        <p:spPr>
          <a:xfrm>
            <a:off x="3813165" y="3325787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印度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2" name="A_cb924" title=""/>
          <p:cNvSpPr/>
          <p:nvPr/>
        </p:nvSpPr>
        <p:spPr>
          <a:xfrm>
            <a:off x="598980" y="3325787"/>
            <a:ext cx="3007906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哈萨克斯坦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" name="A_359d3" title=""/>
          <p:cNvSpPr/>
          <p:nvPr/>
        </p:nvSpPr>
        <p:spPr>
          <a:xfrm>
            <a:off x="3456034" y="2771138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蒙古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0acdc" title=""/>
          <p:cNvSpPr/>
          <p:nvPr/>
        </p:nvSpPr>
        <p:spPr>
          <a:xfrm>
            <a:off x="956112" y="2771138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俄罗斯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9" name="A_cfb86" title=""/>
          <p:cNvSpPr/>
          <p:nvPr/>
        </p:nvSpPr>
        <p:spPr>
          <a:xfrm>
            <a:off x="5128997" y="1661839"/>
            <a:ext cx="211428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琼州海峡 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8" name="A_9c75e" title=""/>
          <p:cNvSpPr/>
          <p:nvPr/>
        </p:nvSpPr>
        <p:spPr>
          <a:xfrm>
            <a:off x="518030" y="1661839"/>
            <a:ext cx="1668265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南海 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A_1d853" title=""/>
          <p:cNvSpPr/>
          <p:nvPr/>
        </p:nvSpPr>
        <p:spPr>
          <a:xfrm>
            <a:off x="4563936" y="1107190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东海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A_7d51e" title=""/>
          <p:cNvSpPr/>
          <p:nvPr/>
        </p:nvSpPr>
        <p:spPr>
          <a:xfrm>
            <a:off x="2541777" y="1107190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黄海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A_ab88f" title=""/>
          <p:cNvSpPr/>
          <p:nvPr/>
        </p:nvSpPr>
        <p:spPr>
          <a:xfrm>
            <a:off x="498983" y="1107190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渤海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pic>
        <p:nvPicPr>
          <p:cNvPr id="4" name="image126.jpe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835" y="864351"/>
            <a:ext cx="4218156" cy="38715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7" grpId="0"/>
      <p:bldP spid="16" grpId="0"/>
      <p:bldP spid="15" grpId="0"/>
      <p:bldP spid="14" grpId="0"/>
      <p:bldP spid="13" grpId="0"/>
      <p:bldP spid="12" grpId="0"/>
      <p:bldP spid="11" grpId="0"/>
      <p:bldP spid="10" grpId="0"/>
      <p:bldP spid="9" grpId="0"/>
      <p:bldP spid="8" grpId="0"/>
      <p:bldP spid="7" grpId="0"/>
      <p:bldP spid="6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380940" y="608636"/>
            <a:ext cx="11428214" cy="56889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(3)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我国大陆濒临的海洋从北向南依次为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E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G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；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两大内海是渤海和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(4)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我国既是陆地大国，又是海洋大国，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陆上与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②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③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④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⑤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等国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相邻；与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⑦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⑧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⑨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等国隔海相望，又与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①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、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⑥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等国既陆上相邻又隔海相望。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8" name="A_537b1" title=""/>
          <p:cNvSpPr/>
          <p:nvPr/>
        </p:nvSpPr>
        <p:spPr>
          <a:xfrm>
            <a:off x="2870704" y="5696985"/>
            <a:ext cx="1936510" cy="41741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越南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7" name="A_38023" title=""/>
          <p:cNvSpPr/>
          <p:nvPr/>
        </p:nvSpPr>
        <p:spPr>
          <a:xfrm>
            <a:off x="727914" y="5696985"/>
            <a:ext cx="1936510" cy="41741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朝鲜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6" name="A_83182" title=""/>
          <p:cNvSpPr/>
          <p:nvPr/>
        </p:nvSpPr>
        <p:spPr>
          <a:xfrm>
            <a:off x="727914" y="5142335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菲律宾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5" name="A_f6a30" title=""/>
          <p:cNvSpPr/>
          <p:nvPr/>
        </p:nvSpPr>
        <p:spPr>
          <a:xfrm>
            <a:off x="4299231" y="4587686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日本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4" name="A_2763b" title=""/>
          <p:cNvSpPr/>
          <p:nvPr/>
        </p:nvSpPr>
        <p:spPr>
          <a:xfrm>
            <a:off x="2156441" y="4587686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韩国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3" name="A_d32c2" title=""/>
          <p:cNvSpPr/>
          <p:nvPr/>
        </p:nvSpPr>
        <p:spPr>
          <a:xfrm>
            <a:off x="3942099" y="4033037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印度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2" name="A_18945" title=""/>
          <p:cNvSpPr/>
          <p:nvPr/>
        </p:nvSpPr>
        <p:spPr>
          <a:xfrm>
            <a:off x="727914" y="4033037"/>
            <a:ext cx="3007906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哈萨克斯坦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" name="A_26fc9" title=""/>
          <p:cNvSpPr/>
          <p:nvPr/>
        </p:nvSpPr>
        <p:spPr>
          <a:xfrm>
            <a:off x="4299231" y="3478387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蒙古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18815" title=""/>
          <p:cNvSpPr/>
          <p:nvPr/>
        </p:nvSpPr>
        <p:spPr>
          <a:xfrm>
            <a:off x="1799309" y="3478387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俄罗斯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9" name="A_5df33" title=""/>
          <p:cNvSpPr/>
          <p:nvPr/>
        </p:nvSpPr>
        <p:spPr>
          <a:xfrm>
            <a:off x="3464337" y="2369089"/>
            <a:ext cx="2650774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琼州海峡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8" name="A_a9095" title=""/>
          <p:cNvSpPr/>
          <p:nvPr/>
        </p:nvSpPr>
        <p:spPr>
          <a:xfrm>
            <a:off x="646964" y="1814439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南海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A_616b8" title=""/>
          <p:cNvSpPr/>
          <p:nvPr/>
        </p:nvSpPr>
        <p:spPr>
          <a:xfrm>
            <a:off x="4692870" y="1259790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东海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A_b3cc7" title=""/>
          <p:cNvSpPr/>
          <p:nvPr/>
        </p:nvSpPr>
        <p:spPr>
          <a:xfrm>
            <a:off x="2670711" y="1259790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黄海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A_d37fb" title=""/>
          <p:cNvSpPr/>
          <p:nvPr/>
        </p:nvSpPr>
        <p:spPr>
          <a:xfrm>
            <a:off x="627917" y="1259790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渤海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pic>
        <p:nvPicPr>
          <p:cNvPr id="4" name="image126.jpe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600" y="928417"/>
            <a:ext cx="5022554" cy="460987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7" grpId="0"/>
      <p:bldP spid="16" grpId="0"/>
      <p:bldP spid="15" grpId="0"/>
      <p:bldP spid="14" grpId="0"/>
      <p:bldP spid="13" grpId="0"/>
      <p:bldP spid="12" grpId="0"/>
      <p:bldP spid="11" grpId="0"/>
      <p:bldP spid="10" grpId="0"/>
      <p:bldP spid="9" grpId="0"/>
      <p:bldP spid="8" grpId="0"/>
      <p:bldP spid="7" grpId="0"/>
      <p:bldP spid="6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spect="1"/>
          </p:cNvSpPr>
          <p:nvPr/>
        </p:nvSpPr>
        <p:spPr>
          <a:xfrm>
            <a:off x="380939" y="839469"/>
            <a:ext cx="7943737" cy="57759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　南海作为世界第三大陆缘海，幅员辽阔，拥有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300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多万平方千米的海域。在浩瀚的南海上，散布着大小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200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多个岛屿礁滩，统称为南海诸岛。南海与南海诸岛的地理位置非常重要，是我国神圣领土不可分割的一部分。读南海海域及周边国家示意图，回答下列问题。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我国领土最南端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A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是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岛礁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，中国在此投放有主权碑，军舰和海警执法船不定期到这里巡航。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(2)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图中黄岩岛是我国无可争议的领土，附近与我国隔海相望的国家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是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9" name="A_a41ca" title=""/>
          <p:cNvSpPr/>
          <p:nvPr/>
        </p:nvSpPr>
        <p:spPr>
          <a:xfrm>
            <a:off x="3821467" y="6055813"/>
            <a:ext cx="2293643" cy="39085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菲律宾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334055" y="277917"/>
            <a:ext cx="2241690" cy="650875"/>
            <a:chOff x="509954" y="289148"/>
            <a:chExt cx="2242040" cy="65097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9954" y="292100"/>
              <a:ext cx="2080846" cy="636606"/>
            </a:xfrm>
            <a:prstGeom prst="rect">
              <a:avLst/>
            </a:prstGeom>
          </p:spPr>
        </p:pic>
        <p:sp>
          <p:nvSpPr>
            <p:cNvPr id="4" name="文本框 3"/>
            <p:cNvSpPr txBox="1">
              <a:spLocks noChangeAspect="1"/>
            </p:cNvSpPr>
            <p:nvPr/>
          </p:nvSpPr>
          <p:spPr>
            <a:xfrm>
              <a:off x="849924" y="289148"/>
              <a:ext cx="1902070" cy="6509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b="1">
                  <a:solidFill>
                    <a:srgbClr val="4BB13F"/>
                  </a:solidFill>
                  <a:effectLst/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变式训练</a:t>
              </a:r>
              <a:endParaRPr lang="zh-CN" altLang="en-US">
                <a:solidFill>
                  <a:srgbClr val="4BB13F"/>
                </a:solidFill>
                <a:latin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</p:grpSp>
      <p:sp>
        <p:nvSpPr>
          <p:cNvPr id="8" name="A_56f34" title=""/>
          <p:cNvSpPr/>
          <p:nvPr/>
        </p:nvSpPr>
        <p:spPr>
          <a:xfrm>
            <a:off x="3900829" y="4007878"/>
            <a:ext cx="2650775" cy="424947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曾母暗沙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pic>
        <p:nvPicPr>
          <p:cNvPr id="5" name="image128.jpeg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5845" y="981680"/>
            <a:ext cx="3370195" cy="489463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>
            <a:spLocks noChangeAspect="1"/>
          </p:cNvSpPr>
          <p:nvPr/>
        </p:nvSpPr>
        <p:spPr>
          <a:xfrm>
            <a:off x="380940" y="1644989"/>
            <a:ext cx="7507458" cy="2330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(3)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省级行政区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的简称是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，她美丽富饶，风景名胜不胜枚举。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(4)D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海峡是我国的内海之一，其南侧的海南省位于五带中的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带。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7" name="A_150e2" title=""/>
          <p:cNvSpPr/>
          <p:nvPr/>
        </p:nvSpPr>
        <p:spPr>
          <a:xfrm>
            <a:off x="3942099" y="3405442"/>
            <a:ext cx="1579379" cy="41741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热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A_01783" title=""/>
          <p:cNvSpPr/>
          <p:nvPr/>
        </p:nvSpPr>
        <p:spPr>
          <a:xfrm>
            <a:off x="1043777" y="2850792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琼州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pic>
        <p:nvPicPr>
          <p:cNvPr id="2" name="image128.jpe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977" y="712093"/>
            <a:ext cx="3370195" cy="4894639"/>
          </a:xfrm>
          <a:prstGeom prst="rect">
            <a:avLst/>
          </a:prstGeom>
        </p:spPr>
      </p:pic>
      <p:sp>
        <p:nvSpPr>
          <p:cNvPr id="5" name="A_38d85" title=""/>
          <p:cNvSpPr/>
          <p:nvPr/>
        </p:nvSpPr>
        <p:spPr>
          <a:xfrm>
            <a:off x="4257963" y="1741494"/>
            <a:ext cx="1579379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台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380940" y="785509"/>
            <a:ext cx="11428214" cy="17703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(5)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海南省无人岛众多，该省拟向社会招聘“岛主”来适度开发无人岛。假如你是“岛主”，从可持续发展角度考虑，你将发展哪些海岛产业？发展时需注意防范哪些问题？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>
            <a:spLocks noChangeAspect="1"/>
          </p:cNvSpPr>
          <p:nvPr/>
        </p:nvSpPr>
        <p:spPr>
          <a:xfrm>
            <a:off x="380940" y="2610191"/>
            <a:ext cx="11428214" cy="2330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海岛产业：海岛旅游业、水产养殖业、林果业、渔港建设、国际物流业等。防范问题：保护海岛植被，防止水土流失；做好海岸带防护，防止台风和风暴潮侵袭；控制登岛游客数量，保护生态环境；要预防生活、生产污水排放造成的海水污染；等等。</a:t>
            </a: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>
            <a:spLocks noChangeAspect="1"/>
          </p:cNvSpPr>
          <p:nvPr/>
        </p:nvSpPr>
        <p:spPr>
          <a:xfrm>
            <a:off x="380939" y="3872703"/>
            <a:ext cx="11691942" cy="2889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在下列横线上填写图中字母代表的省级行政区的简称。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A.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B.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C.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D.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E.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F._________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G._________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endParaRPr lang="zh-CN" altLang="zh-CN">
              <a:solidFill>
                <a:srgbClr val="00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(2)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图示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  <a:sym typeface="Times New Roman" panose="02020603050405020304" pitchFamily="18" charset="0"/>
              </a:rPr>
              <a:t>①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表示我国人口地理分界线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线，该线以东人口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，以西人口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9" name="A_ec0ca" title=""/>
          <p:cNvSpPr/>
          <p:nvPr/>
        </p:nvSpPr>
        <p:spPr>
          <a:xfrm>
            <a:off x="3584967" y="6187805"/>
            <a:ext cx="1936510" cy="41741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稀疏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8" name="A_ff252" title=""/>
          <p:cNvSpPr/>
          <p:nvPr/>
        </p:nvSpPr>
        <p:spPr>
          <a:xfrm>
            <a:off x="370781" y="6187805"/>
            <a:ext cx="1936511" cy="41741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稠密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7" name="A_d0879" title=""/>
          <p:cNvSpPr/>
          <p:nvPr/>
        </p:nvSpPr>
        <p:spPr>
          <a:xfrm>
            <a:off x="5786485" y="5633156"/>
            <a:ext cx="3006319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黑河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腾冲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6" name="A_55ca0" title=""/>
          <p:cNvSpPr/>
          <p:nvPr/>
        </p:nvSpPr>
        <p:spPr>
          <a:xfrm>
            <a:off x="890986" y="5062722"/>
            <a:ext cx="1467744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贵或黔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5" name="A_231dd" title=""/>
          <p:cNvSpPr/>
          <p:nvPr/>
        </p:nvSpPr>
        <p:spPr>
          <a:xfrm>
            <a:off x="9845846" y="4523857"/>
            <a:ext cx="2726966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云或滇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4" name="A_8f3aa" title=""/>
          <p:cNvSpPr/>
          <p:nvPr/>
        </p:nvSpPr>
        <p:spPr>
          <a:xfrm>
            <a:off x="7773724" y="4523857"/>
            <a:ext cx="170223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苏　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3" name="A_ed976" title=""/>
          <p:cNvSpPr/>
          <p:nvPr/>
        </p:nvSpPr>
        <p:spPr>
          <a:xfrm>
            <a:off x="6019811" y="4523857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浙　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2" name="A_f1831" title=""/>
          <p:cNvSpPr/>
          <p:nvPr/>
        </p:nvSpPr>
        <p:spPr>
          <a:xfrm>
            <a:off x="4245264" y="4523857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闽　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" name="A_03409" title=""/>
          <p:cNvSpPr/>
          <p:nvPr/>
        </p:nvSpPr>
        <p:spPr>
          <a:xfrm>
            <a:off x="2470716" y="4523857"/>
            <a:ext cx="1936510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粤　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380940" y="144899"/>
            <a:ext cx="11428214" cy="6508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二</a:t>
            </a:r>
            <a:r>
              <a:rPr lang="en-US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中国的人口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e29bc" title=""/>
          <p:cNvSpPr/>
          <p:nvPr/>
        </p:nvSpPr>
        <p:spPr>
          <a:xfrm>
            <a:off x="716802" y="4523857"/>
            <a:ext cx="1936511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京　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334055" y="957750"/>
            <a:ext cx="2241690" cy="650875"/>
            <a:chOff x="509954" y="289148"/>
            <a:chExt cx="2242040" cy="650977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9954" y="292100"/>
              <a:ext cx="2080846" cy="636606"/>
            </a:xfrm>
            <a:prstGeom prst="rect">
              <a:avLst/>
            </a:prstGeom>
          </p:spPr>
        </p:pic>
        <p:sp>
          <p:nvSpPr>
            <p:cNvPr id="6" name="文本框 5"/>
            <p:cNvSpPr txBox="1">
              <a:spLocks noChangeAspect="1"/>
            </p:cNvSpPr>
            <p:nvPr/>
          </p:nvSpPr>
          <p:spPr>
            <a:xfrm>
              <a:off x="849924" y="289148"/>
              <a:ext cx="1902070" cy="6509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zh-CN" b="1">
                  <a:solidFill>
                    <a:srgbClr val="4BB13F"/>
                  </a:solidFill>
                  <a:effectLst/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基础填图</a:t>
              </a:r>
              <a:endParaRPr lang="zh-CN" altLang="en-US">
                <a:solidFill>
                  <a:srgbClr val="4BB13F"/>
                </a:solidFill>
                <a:latin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</p:grpSp>
      <p:pic>
        <p:nvPicPr>
          <p:cNvPr id="7" name="image130.jpeg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3265" y="156620"/>
            <a:ext cx="5141110" cy="37513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8" grpId="0"/>
      <p:bldP spid="17" grpId="0"/>
      <p:bldP spid="16" grpId="0"/>
      <p:bldP spid="15" grpId="0"/>
      <p:bldP spid="14" grpId="0"/>
      <p:bldP spid="13" grpId="0"/>
      <p:bldP spid="12" grpId="0"/>
      <p:bldP spid="11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>
            <a:spLocks noChangeAspect="1"/>
          </p:cNvSpPr>
          <p:nvPr/>
        </p:nvSpPr>
        <p:spPr>
          <a:xfrm>
            <a:off x="380940" y="5116271"/>
            <a:ext cx="12770296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与第六次人口普查相比，第七次人口普查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0~14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岁人口比重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15~64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岁人口比重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填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“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上升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”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或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“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下降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”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1" name="A_12db7" title=""/>
          <p:cNvSpPr/>
          <p:nvPr/>
        </p:nvSpPr>
        <p:spPr>
          <a:xfrm>
            <a:off x="3051651" y="5767426"/>
            <a:ext cx="1936510" cy="41741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下降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>
            <a:spLocks noChangeAspect="1"/>
          </p:cNvSpPr>
          <p:nvPr/>
        </p:nvSpPr>
        <p:spPr>
          <a:xfrm>
            <a:off x="380940" y="878951"/>
            <a:ext cx="11428214" cy="17703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　第七次全国人口普查数据显示，近十年来我国人口保持低速增长态势，为此国家先后出台了“二孩”“三孩”人口政策。下表为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sym typeface="Times New Roman" panose="02020603050405020304" pitchFamily="18" charset="0"/>
              </a:rPr>
              <a:t>2000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年以来我国三次人口普查各年龄段人口比重。读表格内容，完成下列各题。</a:t>
            </a:r>
            <a:endParaRPr lang="zh-CN" altLang="en-US">
              <a:latin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10" name="A_34022" title=""/>
          <p:cNvSpPr/>
          <p:nvPr/>
        </p:nvSpPr>
        <p:spPr>
          <a:xfrm>
            <a:off x="9893929" y="5212570"/>
            <a:ext cx="1276419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上升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334055" y="277917"/>
            <a:ext cx="2241690" cy="650875"/>
            <a:chOff x="509954" y="289148"/>
            <a:chExt cx="2242040" cy="650977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9954" y="292100"/>
              <a:ext cx="2080846" cy="636606"/>
            </a:xfrm>
            <a:prstGeom prst="rect">
              <a:avLst/>
            </a:prstGeom>
          </p:spPr>
        </p:pic>
        <p:sp>
          <p:nvSpPr>
            <p:cNvPr id="4" name="文本框 3"/>
            <p:cNvSpPr txBox="1">
              <a:spLocks noChangeAspect="1"/>
            </p:cNvSpPr>
            <p:nvPr/>
          </p:nvSpPr>
          <p:spPr>
            <a:xfrm>
              <a:off x="849924" y="289148"/>
              <a:ext cx="1902070" cy="6509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b="1">
                  <a:solidFill>
                    <a:srgbClr val="4BB13F"/>
                  </a:solidFill>
                  <a:effectLst/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变式训练</a:t>
              </a:r>
              <a:endParaRPr lang="zh-CN" altLang="en-US">
                <a:solidFill>
                  <a:srgbClr val="4BB13F"/>
                </a:solidFill>
                <a:latin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</p:grpSp>
      <p:graphicFrame>
        <p:nvGraphicFramePr>
          <p:cNvPr id="7" name="表格 6" title=""/>
          <p:cNvGraphicFramePr>
            <a:graphicFrameLocks noGrp="1" noChangeAspect="1"/>
          </p:cNvGraphicFramePr>
          <p:nvPr/>
        </p:nvGraphicFramePr>
        <p:xfrm>
          <a:off x="380939" y="2718546"/>
          <a:ext cx="11105515" cy="2279650"/>
        </p:xfrm>
        <a:graphic>
          <a:graphicData uri="http://schemas.openxmlformats.org/drawingml/2006/table">
            <a:tbl>
              <a:tblPr firstRow="1" firstCol="1" bandRow="1"/>
              <a:tblGrid>
                <a:gridCol w="4062730"/>
                <a:gridCol w="2216150"/>
                <a:gridCol w="2302510"/>
                <a:gridCol w="2524125"/>
              </a:tblGrid>
              <a:tr h="45593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项目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/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各年龄段人口比重</a:t>
                      </a:r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(</a:t>
                      </a:r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%</a:t>
                      </a:r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)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559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0~14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岁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15~64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岁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65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岁及以上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2000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年第五次人口普查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22.8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70.2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7.0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2010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年第六次人口普查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16.6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74.5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8.9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2020</a:t>
                      </a:r>
                      <a:r>
                        <a:rPr lang="zh-CN" sz="2800" b="1">
                          <a:effectLst/>
                          <a:latin typeface="Times New Roman" panose="02020603050405020304" pitchFamily="18" charset="0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年第七次人口普查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17.9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68.6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sz="2800" b="1"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Times New Roman" panose="02020603050405020304" pitchFamily="18" charset="0"/>
                        </a:rPr>
                        <a:t>13.5</a:t>
                      </a:r>
                      <a:endParaRPr lang="zh-CN" sz="28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L="14602" marR="14602" marT="14602" marB="1460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>
            <a:spLocks noChangeAspect="1"/>
          </p:cNvSpPr>
          <p:nvPr/>
        </p:nvSpPr>
        <p:spPr>
          <a:xfrm>
            <a:off x="380940" y="1511777"/>
            <a:ext cx="11428214" cy="2889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(2)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我国人口分布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填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“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均衡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”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或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“</a:t>
            </a:r>
            <a:r>
              <a:rPr lang="zh-CN" altLang="zh-CN" b="1"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不均衡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”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，人口多分布在</a:t>
            </a:r>
            <a:endParaRPr lang="en-US" altLang="zh-CN" b="1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一线以东。</a:t>
            </a: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 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(3)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试分析人口老龄化给我国带来的负面影响。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                                                                           </a:t>
            </a:r>
            <a:r>
              <a:rPr lang="zh-CN" altLang="en-US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</a:t>
            </a:r>
            <a:r>
              <a:rPr lang="zh-CN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endParaRPr lang="zh-CN" altLang="zh-CN">
              <a:solidFill>
                <a:srgbClr val="00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(4)</a:t>
            </a:r>
            <a:r>
              <a:rPr lang="zh-CN" altLang="zh-CN" b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简述我国实施“三孩”政策的积极意义。</a:t>
            </a:r>
            <a:endParaRPr lang="zh-CN" altLang="zh-CN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" name="A_cf26c" title=""/>
          <p:cNvSpPr/>
          <p:nvPr/>
        </p:nvSpPr>
        <p:spPr>
          <a:xfrm>
            <a:off x="370782" y="3272229"/>
            <a:ext cx="9606176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  加重社会养老负担；劳动力不足；国防兵源不足。　 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A_df63b" title=""/>
          <p:cNvSpPr/>
          <p:nvPr/>
        </p:nvSpPr>
        <p:spPr>
          <a:xfrm>
            <a:off x="370782" y="2162931"/>
            <a:ext cx="3006319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黑河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—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腾冲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4" name="A_d3d85" title=""/>
          <p:cNvSpPr/>
          <p:nvPr/>
        </p:nvSpPr>
        <p:spPr>
          <a:xfrm>
            <a:off x="2929432" y="1608282"/>
            <a:ext cx="2293643" cy="460359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不均衡　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8" name="文本框 7" title=""/>
          <p:cNvSpPr txBox="1">
            <a:spLocks noChangeAspect="1"/>
          </p:cNvSpPr>
          <p:nvPr/>
        </p:nvSpPr>
        <p:spPr>
          <a:xfrm>
            <a:off x="380940" y="4331943"/>
            <a:ext cx="11428214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</a:t>
            </a:r>
            <a:r>
              <a:rPr lang="zh-CN" altLang="zh-CN" b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提高出生率，改善人口年龄结构；缓解人口老龄化；促进人口与社会经济、资源环境的协调和可持续发展。</a:t>
            </a:r>
            <a:endParaRPr lang="zh-CN" altLang="en-US">
              <a:solidFill>
                <a:srgbClr val="FF0000"/>
              </a:solidFill>
              <a:latin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4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TextBox 3" title=""/>
          <p:cNvSpPr txBox="1">
            <a:spLocks noChangeArrowheads="1"/>
          </p:cNvSpPr>
          <p:nvPr/>
        </p:nvSpPr>
        <p:spPr bwMode="auto">
          <a:xfrm>
            <a:off x="149225" y="1555115"/>
            <a:ext cx="771969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考点1辽阔的疆域</a:t>
            </a:r>
            <a:endParaRPr kumimoji="0" lang="zh-CN" altLang="en-US" sz="7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4339" name="矩形 1" title=""/>
          <p:cNvSpPr/>
          <p:nvPr/>
        </p:nvSpPr>
        <p:spPr>
          <a:xfrm>
            <a:off x="259874" y="445135"/>
            <a:ext cx="293751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Times New Roman" panose="02020603050405020304" pitchFamily="18" charset="0"/>
              </a:rPr>
              <a:t>知识要点归纳</a:t>
            </a:r>
            <a:endParaRPr lang="zh-CN" altLang="en-US" sz="36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 txBox="1"/>
          <p:nvPr/>
        </p:nvSpPr>
        <p:spPr>
          <a:xfrm>
            <a:off x="5028248" y="3270250"/>
            <a:ext cx="735013" cy="239713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PPT模板：/moban/                  PPT素材：/sucai/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PPT背景：/beijing/                   PPT图表：/tubiao/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PPT下载：/xiazai/                     PPT教程： /powerpoint/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资料下载：/ziliao/                   范文下载：/fanwen/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试卷下载：/shiti/                     教案下载：/jiaoan/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PPT论坛：www.1ppt.cn                                     PPT课件：/kejian/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语文课件：/kejian/yuwen/    数学课件：/kejian/shuxue/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英语课件：/kejian/yingyu/    美术课件：/kejian/meishu/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科学课件：/kejian/kexue/     物理课件：/kejian/wuli/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化学课件：/kejian/huaxue/  生物课件：/kejian/shengwu/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地理课件：/kejian/dili/          历史课件：/kejian/lishi/        </a:t>
            </a:r>
          </a:p>
        </p:txBody>
      </p:sp>
      <p:pic>
        <p:nvPicPr>
          <p:cNvPr id="18435" name="Picture 1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848" y="304800"/>
            <a:ext cx="6629400" cy="64119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6" name="Text Box 3" title=""/>
          <p:cNvSpPr txBox="1"/>
          <p:nvPr/>
        </p:nvSpPr>
        <p:spPr>
          <a:xfrm>
            <a:off x="364490" y="304800"/>
            <a:ext cx="539940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buFontTx/>
            </a:pPr>
            <a:r>
              <a:rPr lang="zh-CN" altLang="en-US" sz="4000">
                <a:solidFill>
                  <a:srgbClr val="000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一</a:t>
            </a:r>
            <a:r>
              <a:rPr lang="zh-CN" altLang="en-US" sz="4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、优越的地理位置</a:t>
            </a:r>
            <a:endParaRPr lang="zh-CN" altLang="en-US" sz="40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92164" name="AutoShape 4" title=""/>
          <p:cNvSpPr/>
          <p:nvPr/>
        </p:nvSpPr>
        <p:spPr>
          <a:xfrm>
            <a:off x="9190673" y="1052513"/>
            <a:ext cx="1023938" cy="647700"/>
          </a:xfrm>
          <a:prstGeom prst="borderCallout1">
            <a:avLst>
              <a:gd name="adj1" fmla="val 17648"/>
              <a:gd name="adj2" fmla="val -7440"/>
              <a:gd name="adj3" fmla="val 156616"/>
              <a:gd name="adj4" fmla="val -109301"/>
            </a:avLst>
          </a:prstGeom>
          <a:solidFill>
            <a:srgbClr val="FF6600">
              <a:alpha val="50195"/>
            </a:srgbClr>
          </a:solidFill>
          <a:ln w="41275" cap="flat" cmpd="sng">
            <a:solidFill>
              <a:srgbClr val="FF0000"/>
            </a:solidFill>
            <a:prstDash val="solid"/>
            <a:miter/>
            <a:headEnd type="oval" w="med" len="med"/>
            <a:tailEnd type="arrow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赤道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2165" name="AutoShape 5" title=""/>
          <p:cNvSpPr/>
          <p:nvPr/>
        </p:nvSpPr>
        <p:spPr>
          <a:xfrm>
            <a:off x="1619886" y="2133600"/>
            <a:ext cx="1882775" cy="1727200"/>
          </a:xfrm>
          <a:prstGeom prst="borderCallout1">
            <a:avLst>
              <a:gd name="adj1" fmla="val 6616"/>
              <a:gd name="adj2" fmla="val 104046"/>
              <a:gd name="adj3" fmla="val 28954"/>
              <a:gd name="adj4" fmla="val 126727"/>
            </a:avLst>
          </a:prstGeom>
          <a:solidFill>
            <a:schemeClr val="accent1">
              <a:alpha val="50195"/>
            </a:schemeClr>
          </a:solidFill>
          <a:ln w="41275" cap="flat" cmpd="sng">
            <a:solidFill>
              <a:srgbClr val="FF0000"/>
            </a:solidFill>
            <a:prstDash val="solid"/>
            <a:miter/>
            <a:headEnd type="oval" w="med" len="med"/>
            <a:tailEnd type="arrow" w="med" len="med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160ºE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和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20ºW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构成的经线圈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2166" name="Text Box 6" title=""/>
          <p:cNvSpPr txBox="1"/>
          <p:nvPr/>
        </p:nvSpPr>
        <p:spPr>
          <a:xfrm>
            <a:off x="7695248" y="2133600"/>
            <a:ext cx="2971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buFontTx/>
            </a:pP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南北半球的分界线：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2167" name="Text Box 7" title=""/>
          <p:cNvSpPr txBox="1"/>
          <p:nvPr/>
        </p:nvSpPr>
        <p:spPr>
          <a:xfrm>
            <a:off x="1523048" y="1484313"/>
            <a:ext cx="31242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buFontTx/>
            </a:pP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东西半球的分界线</a:t>
            </a:r>
            <a:r>
              <a:rPr lang="zh-CN" altLang="en-US" sz="2400">
                <a:solidFill>
                  <a:schemeClr val="accent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endParaRPr lang="zh-CN" altLang="en-US" sz="2400">
              <a:solidFill>
                <a:schemeClr val="accent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2168" name="Text Box 8" title=""/>
          <p:cNvSpPr txBox="1"/>
          <p:nvPr/>
        </p:nvSpPr>
        <p:spPr>
          <a:xfrm>
            <a:off x="1523048" y="4191000"/>
            <a:ext cx="2286000" cy="18148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</a:pPr>
            <a:r>
              <a:rPr lang="en-US" altLang="zh-CN" b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1.</a:t>
            </a:r>
            <a:r>
              <a:rPr lang="zh-CN" altLang="en-US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半球位置</a:t>
            </a:r>
            <a:r>
              <a:rPr lang="en-US" altLang="zh-CN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:</a:t>
            </a:r>
            <a:endParaRPr lang="en-US" altLang="zh-CN">
              <a:solidFill>
                <a:srgbClr val="FF33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</a:pPr>
            <a:r>
              <a: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⑴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半球位置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东半球</a:t>
            </a:r>
            <a:r>
              <a: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.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北半球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69" name="Text Box 9" title=""/>
          <p:cNvSpPr txBox="1"/>
          <p:nvPr/>
        </p:nvSpPr>
        <p:spPr>
          <a:xfrm>
            <a:off x="8000048" y="3810000"/>
            <a:ext cx="2514600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</a:pPr>
            <a:r>
              <a:rPr lang="en-US" altLang="zh-CN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、海陆位置</a:t>
            </a:r>
            <a:r>
              <a:rPr lang="en-US" altLang="zh-CN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亚洲东部，太平洋西岸。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73" name="Rectangle 13" title=""/>
          <p:cNvSpPr/>
          <p:nvPr/>
        </p:nvSpPr>
        <p:spPr>
          <a:xfrm>
            <a:off x="8000048" y="5334000"/>
            <a:ext cx="250571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342900" indent="-342900" eaLnBrk="1" hangingPunct="1">
              <a:spcBef>
                <a:spcPct val="0"/>
              </a:spcBef>
              <a:buFontTx/>
            </a:pPr>
            <a:r>
              <a:rPr lang="en-US" altLang="zh-CN">
                <a:solidFill>
                  <a:srgbClr val="FF3300"/>
                </a:solidFill>
                <a:latin typeface="Times New Roman" panose="02020603050405020304" pitchFamily="18" charset="0"/>
              </a:rPr>
              <a:t>3</a:t>
            </a:r>
            <a:r>
              <a:rPr lang="zh-CN" altLang="en-US">
                <a:solidFill>
                  <a:srgbClr val="FF3300"/>
                </a:solidFill>
                <a:latin typeface="Times New Roman" panose="02020603050405020304" pitchFamily="18" charset="0"/>
              </a:rPr>
              <a:t>、纬度位置：</a:t>
            </a:r>
            <a:endParaRPr lang="zh-CN" altLang="en-US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4" name="Rectangle 14" title=""/>
          <p:cNvSpPr/>
          <p:nvPr/>
        </p:nvSpPr>
        <p:spPr>
          <a:xfrm>
            <a:off x="5409883" y="304800"/>
            <a:ext cx="63246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342900" indent="-342900"/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描述一个国家的位置需要从哪几个方面入手？</a:t>
            </a:r>
            <a:endParaRPr lang="zh-CN" altLang="en-US" sz="24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92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  <p:bldP spid="92165" grpId="0"/>
      <p:bldP spid="92166" grpId="0"/>
      <p:bldP spid="92167" grpId="0"/>
      <p:bldP spid="92168" grpId="0"/>
      <p:bldP spid="92169" grpId="0"/>
      <p:bldP spid="9217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186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448" y="2286000"/>
            <a:ext cx="4038600" cy="403860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93187" name="Object 3" title=""/>
          <p:cNvGraphicFramePr>
            <a:graphicFrameLocks noChangeAspect="1"/>
          </p:cNvGraphicFramePr>
          <p:nvPr/>
        </p:nvGraphicFramePr>
        <p:xfrm>
          <a:off x="6239511" y="2193925"/>
          <a:ext cx="4343400" cy="4114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3429000" imgH="3343275" progId="Paint.Picture">
                  <p:embed/>
                </p:oleObj>
              </mc:Choice>
              <mc:Fallback>
                <p:oleObj r:id="rId3" imgW="3429000" imgH="33432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239511" y="2193925"/>
                        <a:ext cx="4343400" cy="4114800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88" name="Text Box 4" title=""/>
          <p:cNvSpPr txBox="1"/>
          <p:nvPr/>
        </p:nvSpPr>
        <p:spPr>
          <a:xfrm>
            <a:off x="1846898" y="260350"/>
            <a:ext cx="8497888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</a:pP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 sz="3200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）纬度位置：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</a:pP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我国大部分位于</a:t>
            </a:r>
            <a:r>
              <a:rPr lang="zh-CN" altLang="en-US" sz="3200">
                <a:solidFill>
                  <a:srgbClr val="FF00FF"/>
                </a:solidFill>
                <a:latin typeface="Arial" pitchFamily="34" charset="0"/>
                <a:ea typeface="宋体" panose="02010600030101010101" pitchFamily="2" charset="-122"/>
              </a:rPr>
              <a:t>中纬度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地区，属</a:t>
            </a:r>
            <a:r>
              <a:rPr lang="zh-CN" altLang="en-US" sz="3200">
                <a:solidFill>
                  <a:srgbClr val="FF00FF"/>
                </a:solidFill>
                <a:latin typeface="Arial" pitchFamily="34" charset="0"/>
                <a:ea typeface="宋体" panose="02010600030101010101" pitchFamily="2" charset="-122"/>
              </a:rPr>
              <a:t>北温带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，南部小部分位于</a:t>
            </a:r>
            <a:r>
              <a:rPr lang="zh-CN" altLang="en-US" sz="3200">
                <a:solidFill>
                  <a:srgbClr val="FF00FF"/>
                </a:solidFill>
                <a:latin typeface="Arial" pitchFamily="34" charset="0"/>
                <a:ea typeface="宋体" panose="02010600030101010101" pitchFamily="2" charset="-122"/>
              </a:rPr>
              <a:t>热带</a:t>
            </a:r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，没有寒带。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200" b="0" i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3189" name="AutoShape 5" title="">
            <a:hlinkClick r:id="rId5" action="ppaction://hlinksldjump?num=1"/>
          </p:cNvPr>
          <p:cNvSpPr/>
          <p:nvPr/>
        </p:nvSpPr>
        <p:spPr>
          <a:xfrm>
            <a:off x="9839961" y="6381750"/>
            <a:ext cx="39528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93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946016"/>
            <a:ext cx="11665893" cy="138366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优越的地理位置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地理位置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026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595" y="2476471"/>
            <a:ext cx="9919692" cy="361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9001760" y="3099435"/>
            <a:ext cx="803275" cy="494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北温</a:t>
            </a:r>
            <a:endParaRPr lang="zh-CN" altLang="en-US" sz="2400"/>
          </a:p>
        </p:txBody>
      </p:sp>
      <p:sp>
        <p:nvSpPr>
          <p:cNvPr id="4" name="TextBox 3" title=""/>
          <p:cNvSpPr txBox="1"/>
          <p:nvPr/>
        </p:nvSpPr>
        <p:spPr>
          <a:xfrm>
            <a:off x="5904865" y="3983990"/>
            <a:ext cx="494030" cy="44640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寒</a:t>
            </a:r>
            <a:endParaRPr lang="zh-CN" altLang="en-US" sz="2400"/>
          </a:p>
        </p:txBody>
      </p:sp>
      <p:sp>
        <p:nvSpPr>
          <p:cNvPr id="5" name="TextBox 4" title=""/>
          <p:cNvSpPr txBox="1"/>
          <p:nvPr/>
        </p:nvSpPr>
        <p:spPr>
          <a:xfrm>
            <a:off x="5328920" y="5509260"/>
            <a:ext cx="1422400" cy="60515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 smtClean="0"/>
              <a:t>亚欧大陆</a:t>
            </a:r>
            <a:endParaRPr lang="zh-CN" altLang="en-US" sz="2400"/>
          </a:p>
        </p:txBody>
      </p:sp>
      <p:sp>
        <p:nvSpPr>
          <p:cNvPr id="6" name="TextBox 5" title=""/>
          <p:cNvSpPr txBox="1"/>
          <p:nvPr/>
        </p:nvSpPr>
        <p:spPr>
          <a:xfrm>
            <a:off x="7417435" y="5548630"/>
            <a:ext cx="1112520" cy="42227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太平洋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000821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地理位置的优越性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纬度位置的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优越性</a:t>
            </a:r>
            <a:endParaRPr lang="en-US" altLang="zh-CN" kern="100" smtClean="0">
              <a:solidFill>
                <a:srgbClr val="000000"/>
              </a:solidFill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endParaRPr lang="en-US" altLang="zh-CN" sz="1050" kern="100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endParaRPr lang="en-US" altLang="zh-CN" sz="1050" kern="100" smtClean="0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endParaRPr lang="en-US" altLang="zh-CN" sz="1050" kern="100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海陆位置的优越性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2307590"/>
            <a:ext cx="10830560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0590" y="4077335"/>
            <a:ext cx="10528300" cy="1456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 title=""/>
          <p:cNvSpPr>
            <a:spLocks noGrp="1"/>
          </p:cNvSpPr>
          <p:nvPr>
            <p:ph idx="1"/>
          </p:nvPr>
        </p:nvSpPr>
        <p:spPr>
          <a:xfrm>
            <a:off x="243508" y="476672"/>
            <a:ext cx="11665893" cy="1303177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海陆兼备的大国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领土四至点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07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229" y="1851099"/>
            <a:ext cx="11137601" cy="4674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4511030" y="1949883"/>
            <a:ext cx="803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漠河</a:t>
            </a:r>
            <a:endParaRPr lang="zh-CN" altLang="en-US" sz="2400"/>
          </a:p>
        </p:txBody>
      </p:sp>
      <p:sp>
        <p:nvSpPr>
          <p:cNvPr id="3" name="TextBox 2" title=""/>
          <p:cNvSpPr txBox="1"/>
          <p:nvPr/>
        </p:nvSpPr>
        <p:spPr>
          <a:xfrm>
            <a:off x="3177540" y="5846445"/>
            <a:ext cx="1344295" cy="41719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 smtClean="0"/>
              <a:t>曾母暗沙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 title=""/>
          <p:cNvSpPr>
            <a:spLocks noGrp="1"/>
          </p:cNvSpPr>
          <p:nvPr>
            <p:ph idx="1"/>
          </p:nvPr>
        </p:nvSpPr>
        <p:spPr>
          <a:xfrm>
            <a:off x="243508" y="602104"/>
            <a:ext cx="11665893" cy="738664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陆上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大国</a:t>
            </a: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	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34566" y="1447500"/>
          <a:ext cx="11521440" cy="5182870"/>
        </p:xfrm>
        <a:graphic>
          <a:graphicData uri="http://schemas.openxmlformats.org/drawingml/2006/table">
            <a:tbl>
              <a:tblPr/>
              <a:tblGrid>
                <a:gridCol w="1831884"/>
                <a:gridCol w="6953092"/>
                <a:gridCol w="2736304"/>
              </a:tblGrid>
              <a:tr h="9499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陆地领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土面积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约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万平方千米，仅次于俄罗斯和加拿大，居世界第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位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4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我国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的陆上邻国与隔海相望的国家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cs typeface="MingLiU_HKSCS" panose="02020500000000000000" charset="-120"/>
                        </a:rPr>
                        <a:t> 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085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陆上国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界线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长达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2.2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万多千米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20516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14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个陆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上邻国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按逆时针顺序分别是朝鲜、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、蒙古、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、吉尔吉斯斯坦、塔吉克斯坦、阿富汗、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、印度、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、不丹、缅甸、老挝、越南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2312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6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个隔海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相望的国家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、日本、菲律宾、马来西亚、文莱、印度尼西亚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朝鲜和越南与我国既陆上相邻又隔海相望</a:t>
                      </a:r>
                      <a:r>
                        <a:rPr lang="en-US" sz="24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)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40410" marR="4041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pic>
        <p:nvPicPr>
          <p:cNvPr id="4097" name="Picture 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63558" y="2559149"/>
            <a:ext cx="2481746" cy="223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2550160" y="1524000"/>
            <a:ext cx="646430" cy="4057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sz="2400"/>
              <a:t>960</a:t>
            </a:r>
            <a:endParaRPr lang="zh-CN" altLang="en-US" sz="2400"/>
          </a:p>
        </p:txBody>
      </p:sp>
      <p:sp>
        <p:nvSpPr>
          <p:cNvPr id="4" name="TextBox 3" title=""/>
          <p:cNvSpPr txBox="1"/>
          <p:nvPr/>
        </p:nvSpPr>
        <p:spPr>
          <a:xfrm>
            <a:off x="3197860" y="1986280"/>
            <a:ext cx="494030" cy="39751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三</a:t>
            </a:r>
            <a:endParaRPr lang="zh-CN" altLang="en-US" sz="2400"/>
          </a:p>
        </p:txBody>
      </p:sp>
      <p:sp>
        <p:nvSpPr>
          <p:cNvPr id="5" name="TextBox 4" title=""/>
          <p:cNvSpPr txBox="1"/>
          <p:nvPr/>
        </p:nvSpPr>
        <p:spPr>
          <a:xfrm>
            <a:off x="5963920" y="3464560"/>
            <a:ext cx="1112520" cy="33718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俄罗斯</a:t>
            </a:r>
            <a:endParaRPr lang="zh-CN" altLang="en-US" sz="2400"/>
          </a:p>
        </p:txBody>
      </p:sp>
      <p:sp>
        <p:nvSpPr>
          <p:cNvPr id="7" name="TextBox 6" title=""/>
          <p:cNvSpPr txBox="1"/>
          <p:nvPr/>
        </p:nvSpPr>
        <p:spPr>
          <a:xfrm>
            <a:off x="2117725" y="3895090"/>
            <a:ext cx="1731645" cy="40767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哈萨克斯坦</a:t>
            </a:r>
            <a:endParaRPr lang="zh-CN" altLang="en-US" sz="2400"/>
          </a:p>
        </p:txBody>
      </p:sp>
      <p:sp>
        <p:nvSpPr>
          <p:cNvPr id="8" name="TextBox 7" title=""/>
          <p:cNvSpPr txBox="1"/>
          <p:nvPr/>
        </p:nvSpPr>
        <p:spPr>
          <a:xfrm>
            <a:off x="2766060" y="4404995"/>
            <a:ext cx="1422400" cy="36576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巴基斯坦</a:t>
            </a:r>
            <a:endParaRPr lang="zh-CN" altLang="en-US" sz="2400"/>
          </a:p>
        </p:txBody>
      </p:sp>
      <p:sp>
        <p:nvSpPr>
          <p:cNvPr id="9" name="TextBox 8" title=""/>
          <p:cNvSpPr txBox="1"/>
          <p:nvPr/>
        </p:nvSpPr>
        <p:spPr>
          <a:xfrm>
            <a:off x="5634990" y="4404360"/>
            <a:ext cx="1112520" cy="3505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尼泊尔</a:t>
            </a:r>
            <a:endParaRPr lang="zh-CN" altLang="en-US" sz="2400"/>
          </a:p>
        </p:txBody>
      </p:sp>
      <p:sp>
        <p:nvSpPr>
          <p:cNvPr id="10" name="TextBox 9" title=""/>
          <p:cNvSpPr txBox="1"/>
          <p:nvPr/>
        </p:nvSpPr>
        <p:spPr>
          <a:xfrm>
            <a:off x="2228850" y="5549900"/>
            <a:ext cx="803275" cy="37084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韩国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(3)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海洋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大国</a:t>
            </a: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	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34566" y="1484784"/>
          <a:ext cx="11665296" cy="4968552"/>
        </p:xfrm>
        <a:graphic>
          <a:graphicData uri="http://schemas.openxmlformats.org/drawingml/2006/table">
            <a:tbl>
              <a:tblPr/>
              <a:tblGrid>
                <a:gridCol w="1945771"/>
                <a:gridCol w="7127237"/>
                <a:gridCol w="2592288"/>
              </a:tblGrid>
              <a:tr h="124213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大陆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海岸线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长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1.8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万多千米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endParaRPr lang="en-US" altLang="zh-CN" sz="25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我国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的海岸线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及四大海域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20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临海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从北到南依次为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海、黄海、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海、南海</a:t>
                      </a:r>
                      <a:r>
                        <a:rPr lang="en-US" sz="2500" b="0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仿宋" panose="02010609060101010101" charset="-122"/>
                          <a:cs typeface="Courier New" panose="02070309020205020404"/>
                        </a:rPr>
                        <a:t>[2019.23]</a:t>
                      </a:r>
                      <a:endParaRPr lang="zh-CN" sz="900" b="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2106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内海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渤海、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海峡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86320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岛屿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第一大岛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)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、海南岛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第二大岛</a:t>
                      </a:r>
                      <a:r>
                        <a:rPr lang="en-US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)</a:t>
                      </a:r>
                      <a:r>
                        <a:rPr lang="zh-CN" sz="25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、钓鱼岛、舟山群岛、南海诸岛等众多岛屿</a:t>
                      </a:r>
                      <a:endParaRPr lang="zh-CN" sz="9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pic>
        <p:nvPicPr>
          <p:cNvPr id="5121" name="Picture 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24067" y="1700808"/>
            <a:ext cx="174374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4663440" y="2827655"/>
            <a:ext cx="545465" cy="47625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渤</a:t>
            </a:r>
            <a:endParaRPr lang="zh-CN" altLang="en-US"/>
          </a:p>
        </p:txBody>
      </p:sp>
      <p:sp>
        <p:nvSpPr>
          <p:cNvPr id="4" name="TextBox 3" title=""/>
          <p:cNvSpPr txBox="1"/>
          <p:nvPr/>
        </p:nvSpPr>
        <p:spPr>
          <a:xfrm>
            <a:off x="6887210" y="2820035"/>
            <a:ext cx="545465" cy="48387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东</a:t>
            </a:r>
            <a:endParaRPr lang="zh-CN" altLang="en-US"/>
          </a:p>
        </p:txBody>
      </p:sp>
      <p:sp>
        <p:nvSpPr>
          <p:cNvPr id="5" name="TextBox 4" title=""/>
          <p:cNvSpPr txBox="1"/>
          <p:nvPr/>
        </p:nvSpPr>
        <p:spPr>
          <a:xfrm>
            <a:off x="5591175" y="4039870"/>
            <a:ext cx="906145" cy="4883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琼州</a:t>
            </a:r>
            <a:endParaRPr lang="zh-CN" altLang="en-US"/>
          </a:p>
        </p:txBody>
      </p:sp>
      <p:sp>
        <p:nvSpPr>
          <p:cNvPr id="7" name="TextBox 6" title=""/>
          <p:cNvSpPr txBox="1"/>
          <p:nvPr/>
        </p:nvSpPr>
        <p:spPr>
          <a:xfrm>
            <a:off x="2279015" y="4998720"/>
            <a:ext cx="1266825" cy="46545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台湾岛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692696"/>
            <a:ext cx="11665893" cy="138366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　　　　　我国的行政区划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我国的行政区划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[2021.1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15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2020.28(1)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]</a:t>
            </a:r>
            <a:endParaRPr lang="zh-CN" altLang="zh-CN" sz="1050" b="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65079" y="845612"/>
            <a:ext cx="1617958" cy="523875"/>
            <a:chOff x="1145540" y="3834765"/>
            <a:chExt cx="1617958" cy="523875"/>
          </a:xfrm>
        </p:grpSpPr>
        <p:pic>
          <p:nvPicPr>
            <p:cNvPr id="8" name="图片 7" descr="5"/>
            <p:cNvPicPr>
              <a:picLocks noChangeAspect="1"/>
            </p:cNvPicPr>
            <p:nvPr/>
          </p:nvPicPr>
          <p:blipFill>
            <a:blip r:embed="rId2"/>
            <a:srcRect r="26338"/>
            <a:stretch>
              <a:fillRect/>
            </a:stretch>
          </p:blipFill>
          <p:spPr>
            <a:xfrm>
              <a:off x="1145540" y="3834765"/>
              <a:ext cx="1617957" cy="523875"/>
            </a:xfrm>
            <a:prstGeom prst="rect">
              <a:avLst/>
            </a:prstGeom>
          </p:spPr>
        </p:pic>
        <p:sp>
          <p:nvSpPr>
            <p:cNvPr id="9" name="文本框 19"/>
            <p:cNvSpPr txBox="1"/>
            <p:nvPr/>
          </p:nvSpPr>
          <p:spPr>
            <a:xfrm>
              <a:off x="1619084" y="3834765"/>
              <a:ext cx="1144414" cy="52387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mtClean="0">
                  <a:solidFill>
                    <a:srgbClr val="39AC37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考点</a:t>
              </a:r>
              <a:r>
                <a:rPr lang="en-US" altLang="zh-CN">
                  <a:solidFill>
                    <a:srgbClr val="39AC37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2</a:t>
              </a:r>
              <a:endParaRPr lang="en-US" altLang="zh-CN">
                <a:solidFill>
                  <a:srgbClr val="39AC37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endParaRPr>
            </a:p>
          </p:txBody>
        </p:sp>
      </p:grpSp>
      <p:pic>
        <p:nvPicPr>
          <p:cNvPr id="6146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7437" y="2053160"/>
            <a:ext cx="5676001" cy="4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06" y="1484784"/>
            <a:ext cx="6552728" cy="4069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03009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lang="zh-CN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Times New Roman" panose="02020603050405020304"/>
              </a:rPr>
              <a:t>重点</a:t>
            </a:r>
            <a:r>
              <a:rPr lang="en-US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]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省级行政区域的名称、简称和行政中心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(1)23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个省的名称、简称和行政中心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[2023.29(1)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2022.5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2021.1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15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2020.9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28(1)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29(2)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]</a:t>
            </a:r>
            <a:endParaRPr lang="zh-CN" altLang="zh-CN" sz="1050" b="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2994741" y="3138960"/>
          <a:ext cx="6200930" cy="2738312"/>
        </p:xfrm>
        <a:graphic>
          <a:graphicData uri="http://schemas.openxmlformats.org/drawingml/2006/table">
            <a:tbl>
              <a:tblPr/>
              <a:tblGrid>
                <a:gridCol w="1573796"/>
                <a:gridCol w="2272021"/>
                <a:gridCol w="2355113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河北省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冀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(jì)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石家庄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山西省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太原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辽宁省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辽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沈阳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吉林省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吉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长春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Box 3" title=""/>
          <p:cNvSpPr txBox="1"/>
          <p:nvPr/>
        </p:nvSpPr>
        <p:spPr>
          <a:xfrm>
            <a:off x="5447030" y="4580890"/>
            <a:ext cx="545465" cy="40449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晋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3142878" y="908932"/>
          <a:ext cx="5349662" cy="4955542"/>
        </p:xfrm>
        <a:graphic>
          <a:graphicData uri="http://schemas.openxmlformats.org/drawingml/2006/table">
            <a:tbl>
              <a:tblPr/>
              <a:tblGrid>
                <a:gridCol w="1714312"/>
                <a:gridCol w="1785034"/>
                <a:gridCol w="1850316"/>
              </a:tblGrid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黑龙江省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黑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哈尔滨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江苏省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苏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 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浙江省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浙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杭州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安徽省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皖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(wǎn)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合肥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福建省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闽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(mǐn)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福州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江西省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赣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(ɡàn)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南昌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山东省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济南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台湾省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台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台北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3881" marR="538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 title=""/>
          <p:cNvSpPr txBox="1"/>
          <p:nvPr/>
        </p:nvSpPr>
        <p:spPr>
          <a:xfrm>
            <a:off x="7174691" y="2277202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南京</a:t>
            </a:r>
            <a:endParaRPr lang="zh-CN" altLang="en-US"/>
          </a:p>
        </p:txBody>
      </p:sp>
      <p:sp>
        <p:nvSpPr>
          <p:cNvPr id="4" name="TextBox 3" title=""/>
          <p:cNvSpPr txBox="1"/>
          <p:nvPr/>
        </p:nvSpPr>
        <p:spPr>
          <a:xfrm>
            <a:off x="5447030" y="5517515"/>
            <a:ext cx="545465" cy="49720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鲁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2494806" y="1268760"/>
          <a:ext cx="6200930" cy="3840480"/>
        </p:xfrm>
        <a:graphic>
          <a:graphicData uri="http://schemas.openxmlformats.org/drawingml/2006/table">
            <a:tbl>
              <a:tblPr/>
              <a:tblGrid>
                <a:gridCol w="1573796"/>
                <a:gridCol w="2272021"/>
                <a:gridCol w="2355113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河南省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豫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(yù)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郑州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湖北省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鄂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(è)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武汉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湖南省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长沙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广东省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粤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(yuè)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广州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海南省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琼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(qiónɡ)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 title=""/>
          <p:cNvSpPr txBox="1"/>
          <p:nvPr/>
        </p:nvSpPr>
        <p:spPr>
          <a:xfrm>
            <a:off x="4943078" y="3284953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湘</a:t>
            </a:r>
            <a:endParaRPr lang="zh-CN" altLang="en-US"/>
          </a:p>
        </p:txBody>
      </p:sp>
      <p:sp>
        <p:nvSpPr>
          <p:cNvPr id="4" name="TextBox 3" title=""/>
          <p:cNvSpPr txBox="1"/>
          <p:nvPr/>
        </p:nvSpPr>
        <p:spPr>
          <a:xfrm>
            <a:off x="7031310" y="4586094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海口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3077059" y="684624"/>
          <a:ext cx="5754451" cy="5120640"/>
        </p:xfrm>
        <a:graphic>
          <a:graphicData uri="http://schemas.openxmlformats.org/drawingml/2006/table">
            <a:tbl>
              <a:tblPr/>
              <a:tblGrid>
                <a:gridCol w="1391026"/>
                <a:gridCol w="2281819"/>
                <a:gridCol w="2081606"/>
              </a:tblGrid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四川省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川或蜀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(shǔ)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成都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贵州省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贵或黔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(qián)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贵阳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云南省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云或滇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(diān)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昆明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陕西省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陕或秦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西安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甘肃省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甘或陇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(lǒnɡ)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兰州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青海省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青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—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—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—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0616" marR="6061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 title=""/>
          <p:cNvSpPr txBox="1"/>
          <p:nvPr/>
        </p:nvSpPr>
        <p:spPr>
          <a:xfrm>
            <a:off x="7365365" y="4650740"/>
            <a:ext cx="906145" cy="4648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西宁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个自治区的名称、简称和行政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中心</a:t>
            </a: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	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50590" y="1916832"/>
          <a:ext cx="10971214" cy="3200400"/>
        </p:xfrm>
        <a:graphic>
          <a:graphicData uri="http://schemas.openxmlformats.org/drawingml/2006/table">
            <a:tbl>
              <a:tblPr/>
              <a:tblGrid>
                <a:gridCol w="1830070"/>
                <a:gridCol w="1828464"/>
                <a:gridCol w="1828170"/>
                <a:gridCol w="1828170"/>
                <a:gridCol w="2190182"/>
                <a:gridCol w="1466158"/>
              </a:tblGrid>
              <a:tr h="12801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内蒙古</a:t>
                      </a:r>
                      <a:endParaRPr lang="en-US" altLang="zh-CN" sz="28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自治区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广西壮族自治区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宁夏回族自治区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新疆维</a:t>
                      </a:r>
                      <a:r>
                        <a:rPr lang="zh-CN" sz="28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吾</a:t>
                      </a:r>
                      <a:endParaRPr lang="en-US" altLang="zh-CN" sz="2800" b="1" kern="10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尔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自治区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西藏自治区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内蒙古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宁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新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藏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1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呼和浩特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南宁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银川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拉萨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Box 3" title=""/>
          <p:cNvSpPr txBox="1"/>
          <p:nvPr/>
        </p:nvSpPr>
        <p:spPr>
          <a:xfrm>
            <a:off x="4870450" y="3324225"/>
            <a:ext cx="545465" cy="48387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桂</a:t>
            </a:r>
            <a:endParaRPr lang="zh-CN" altLang="en-US"/>
          </a:p>
        </p:txBody>
      </p:sp>
      <p:sp>
        <p:nvSpPr>
          <p:cNvPr id="5" name="TextBox 4" title=""/>
          <p:cNvSpPr txBox="1"/>
          <p:nvPr/>
        </p:nvSpPr>
        <p:spPr>
          <a:xfrm>
            <a:off x="8111490" y="4285615"/>
            <a:ext cx="1627505" cy="4565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乌鲁木齐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656846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(3)4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个直辖市的名称、简称和行政中心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1270670" y="1628800"/>
          <a:ext cx="9057834" cy="1920240"/>
        </p:xfrm>
        <a:graphic>
          <a:graphicData uri="http://schemas.openxmlformats.org/drawingml/2006/table">
            <a:tbl>
              <a:tblPr/>
              <a:tblGrid>
                <a:gridCol w="2912999"/>
                <a:gridCol w="1842363"/>
                <a:gridCol w="1306140"/>
                <a:gridCol w="1306140"/>
                <a:gridCol w="1690192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名称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北京市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天津市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上海市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重庆市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简称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京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津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沪或申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行政中心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北京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天津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上海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重庆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内容占位符 1" title=""/>
          <p:cNvSpPr txBox="1"/>
          <p:nvPr/>
        </p:nvSpPr>
        <p:spPr bwMode="auto">
          <a:xfrm>
            <a:off x="243508" y="3789040"/>
            <a:ext cx="11665893" cy="1303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(4)2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个特别行政区的名称、简称和行政中心</a:t>
            </a:r>
            <a:endParaRPr lang="zh-CN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香港特别行政区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—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港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—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香港，澳门特别行政区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—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澳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—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澳门。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9191550" y="2420635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渝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869329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特殊的省级行政区域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跨纬度最广、纬度位置最低、最偏南：海南省。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跨经度最广：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(3)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全部处于热带：海南省、香港特别行政区、澳门特别行政区。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(4)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北回归线自东向西依次穿过：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、广东省、广西壮族自治区、云南省。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2926715" y="2258060"/>
            <a:ext cx="2348865" cy="4699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内蒙古自治区</a:t>
            </a:r>
            <a:endParaRPr lang="zh-CN" altLang="en-US"/>
          </a:p>
        </p:txBody>
      </p:sp>
      <p:sp>
        <p:nvSpPr>
          <p:cNvPr id="4" name="TextBox 3" title=""/>
          <p:cNvSpPr txBox="1"/>
          <p:nvPr/>
        </p:nvSpPr>
        <p:spPr>
          <a:xfrm>
            <a:off x="5476875" y="3525520"/>
            <a:ext cx="1266825" cy="47942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台湾省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677656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(5)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邻国最多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(8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个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、陆地面积最大、位置最偏西：新疆维吾尔自治区。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(6)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位置最偏北、最偏东：黑龙江省。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(7)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相邻省区最多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(8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个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：内蒙古自治区、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省。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(8)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面积最小：澳门特别行政区。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6598880" y="2277254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陕西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962144"/>
            <a:ext cx="11665893" cy="203009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　　　　　众多的人口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世界上的人口大国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人口数量及人口特点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[2019.12]</a:t>
            </a:r>
            <a:endParaRPr lang="zh-CN" altLang="zh-CN" sz="1050" b="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pSp>
        <p:nvGrpSpPr>
          <p:cNvPr id="8" name="组合 7" title=""/>
          <p:cNvGrpSpPr/>
          <p:nvPr/>
        </p:nvGrpSpPr>
        <p:grpSpPr>
          <a:xfrm>
            <a:off x="365079" y="1089576"/>
            <a:ext cx="1617958" cy="523875"/>
            <a:chOff x="1145540" y="3834765"/>
            <a:chExt cx="1617958" cy="523875"/>
          </a:xfrm>
        </p:grpSpPr>
        <p:pic>
          <p:nvPicPr>
            <p:cNvPr id="9" name="图片 8" descr="5"/>
            <p:cNvPicPr>
              <a:picLocks noChangeAspect="1"/>
            </p:cNvPicPr>
            <p:nvPr/>
          </p:nvPicPr>
          <p:blipFill>
            <a:blip r:embed="rId2"/>
            <a:srcRect r="26338"/>
            <a:stretch>
              <a:fillRect/>
            </a:stretch>
          </p:blipFill>
          <p:spPr>
            <a:xfrm>
              <a:off x="1145540" y="3834765"/>
              <a:ext cx="1617957" cy="523875"/>
            </a:xfrm>
            <a:prstGeom prst="rect">
              <a:avLst/>
            </a:prstGeom>
          </p:spPr>
        </p:pic>
        <p:sp>
          <p:nvSpPr>
            <p:cNvPr id="10" name="文本框 19"/>
            <p:cNvSpPr txBox="1"/>
            <p:nvPr/>
          </p:nvSpPr>
          <p:spPr>
            <a:xfrm>
              <a:off x="1619084" y="3834765"/>
              <a:ext cx="1144414" cy="523875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mtClean="0">
                  <a:solidFill>
                    <a:srgbClr val="39AC37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考点</a:t>
              </a:r>
              <a:r>
                <a:rPr lang="en-US" altLang="zh-CN">
                  <a:solidFill>
                    <a:srgbClr val="39AC37"/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</a:rPr>
                <a:t>3</a:t>
              </a:r>
              <a:endParaRPr lang="en-US" altLang="zh-CN">
                <a:solidFill>
                  <a:srgbClr val="39AC37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endParaRPr>
            </a:p>
          </p:txBody>
        </p:sp>
      </p:grp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50590" y="3308960"/>
          <a:ext cx="10971213" cy="1920240"/>
        </p:xfrm>
        <a:graphic>
          <a:graphicData uri="http://schemas.openxmlformats.org/drawingml/2006/table">
            <a:tbl>
              <a:tblPr/>
              <a:tblGrid>
                <a:gridCol w="1744423"/>
                <a:gridCol w="9226790"/>
              </a:tblGrid>
              <a:tr h="12801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人口数量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我国人口总数为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14.12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亿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截至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2022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年底，不包括港、澳、台的人口数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)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，约占世界人口的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1/5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，是世界上的人口大国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人口特点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人口</a:t>
                      </a:r>
                      <a:r>
                        <a:rPr lang="en-US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</a:t>
                      </a:r>
                      <a:r>
                        <a:rPr lang="zh-CN" sz="28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大，老年人口比重不断上升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Box 3" title=""/>
          <p:cNvSpPr txBox="1"/>
          <p:nvPr/>
        </p:nvSpPr>
        <p:spPr>
          <a:xfrm>
            <a:off x="4665980" y="4714875"/>
            <a:ext cx="906145" cy="46418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基数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723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人口增长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[2023.19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2022.17]</a:t>
            </a:r>
            <a:endParaRPr lang="zh-CN" altLang="zh-CN" sz="1050" b="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239222" y="1772816"/>
          <a:ext cx="5709920" cy="4160520"/>
        </p:xfrm>
        <a:graphic>
          <a:graphicData uri="http://schemas.openxmlformats.org/drawingml/2006/table">
            <a:tbl>
              <a:tblPr/>
              <a:tblGrid>
                <a:gridCol w="5709920"/>
              </a:tblGrid>
              <a:tr h="3099133">
                <a:tc>
                  <a:txBody>
                    <a:bodyPr vert="horz" wrap="square"/>
                    <a:lstStyle/>
                    <a:p>
                      <a:pPr marL="8826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Times New Roman" panose="02020603050405020304"/>
                        </a:rPr>
                        <a:t>人口增长特点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marL="88265" algn="just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①</a:t>
                      </a:r>
                      <a:r>
                        <a:rPr lang="en-US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1949</a:t>
                      </a: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年前，人口增长较慢。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marL="88265" algn="just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②</a:t>
                      </a: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中华人民共和国成立后，社会稳定，经济发展，医疗卫生条件改善，人口增长迅速。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marL="88265" algn="just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5220970"/>
                        </a:tabLst>
                      </a:pP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③</a:t>
                      </a:r>
                      <a:r>
                        <a:rPr lang="en-US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20</a:t>
                      </a: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世纪</a:t>
                      </a:r>
                      <a:r>
                        <a:rPr lang="en-US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Courier New" panose="02070309020205020404"/>
                        </a:rPr>
                        <a:t>70</a:t>
                      </a: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年代开始实施</a:t>
                      </a:r>
                      <a:r>
                        <a:rPr lang="en-US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黑体" panose="02010609060101010101" pitchFamily="49" charset="-122"/>
                          <a:cs typeface="Courier New" panose="02070309020205020404"/>
                        </a:rPr>
                        <a:t>__________</a:t>
                      </a:r>
                      <a:r>
                        <a:rPr lang="zh-CN" sz="2600" b="1" kern="1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楷体" panose="02010609060101010101" pitchFamily="49" charset="-122"/>
                          <a:cs typeface="Times New Roman" panose="02020603050405020304"/>
                        </a:rPr>
                        <a:t>政策，人口增长速度大幅度降低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3295" marR="632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Box 3" title=""/>
          <p:cNvSpPr txBox="1"/>
          <p:nvPr/>
        </p:nvSpPr>
        <p:spPr>
          <a:xfrm>
            <a:off x="10199370" y="4821555"/>
            <a:ext cx="1627505" cy="49911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计划生育</a:t>
            </a:r>
            <a:endParaRPr lang="zh-CN" altLang="en-US"/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34645" y="1917065"/>
            <a:ext cx="5841365" cy="374713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 txBox="1"/>
          <p:nvPr/>
        </p:nvSpPr>
        <p:spPr bwMode="auto">
          <a:xfrm>
            <a:off x="334645" y="1021080"/>
            <a:ext cx="11665585" cy="2253615"/>
          </a:xfrm>
          <a:prstGeom prst="rect">
            <a:avLst/>
          </a:prstGeom>
          <a:noFill/>
          <a:ln w="25400">
            <a:solidFill>
              <a:srgbClr val="4BB13F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  <a:tabLst>
                <a:tab pos="5220970"/>
              </a:tabLst>
            </a:pPr>
            <a:endParaRPr lang="en-US" altLang="zh-CN" kern="100" smtClean="0">
              <a:solidFill>
                <a:srgbClr val="000000"/>
              </a:solidFill>
              <a:ea typeface="仿宋" panose="02010609060101010101" charset="-122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        </a:t>
            </a:r>
            <a:r>
              <a:rPr lang="zh-CN" altLang="zh-CN" kern="100" smtClean="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人口自然增长率</a:t>
            </a:r>
            <a:r>
              <a:rPr lang="zh-CN" altLang="zh-CN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下降，并不说明人口总量减少，只要人口自然增长率大于</a:t>
            </a:r>
            <a:r>
              <a:rPr lang="en-US" altLang="zh-CN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0</a:t>
            </a:r>
            <a:r>
              <a:rPr lang="zh-CN" altLang="zh-CN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，人口总量就在增加，只是人口增长速度变慢了</a:t>
            </a:r>
            <a:r>
              <a:rPr lang="zh-CN" altLang="zh-CN" kern="100" smtClean="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2513" y="1020951"/>
            <a:ext cx="1609725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文本框 28" title=""/>
          <p:cNvSpPr txBox="1"/>
          <p:nvPr>
            <p:custDataLst>
              <p:tags r:id="rId3"/>
            </p:custDataLst>
          </p:nvPr>
        </p:nvSpPr>
        <p:spPr>
          <a:xfrm>
            <a:off x="345145" y="980728"/>
            <a:ext cx="1802765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+mn-ea"/>
                <a:cs typeface="+mn-ea"/>
              </a:rPr>
              <a:t>易错易混</a:t>
            </a:r>
            <a:endParaRPr lang="en-US" altLang="zh-CN" sz="2800" b="1"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138366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(3)</a:t>
            </a:r>
            <a:r>
              <a:rPr lang="en-US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lang="zh-CN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Times New Roman" panose="02020603050405020304"/>
              </a:rPr>
              <a:t>重点</a:t>
            </a:r>
            <a:r>
              <a:rPr lang="en-US" altLang="zh-CN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]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主要人口问题、影响及人口政策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[2023.21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2022.18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2021.23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24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、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25</a:t>
            </a:r>
            <a:r>
              <a:rPr lang="zh-CN" altLang="zh-CN" b="0" kern="100">
                <a:solidFill>
                  <a:srgbClr val="000000"/>
                </a:solidFill>
                <a:ea typeface="仿宋" panose="02010609060101010101" charset="-122"/>
                <a:cs typeface="Times New Roman" panose="02020603050405020304"/>
              </a:rPr>
              <a:t>，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2019.13]</a:t>
            </a:r>
            <a:endParaRPr lang="zh-CN" altLang="zh-CN" sz="1050" b="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6386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0675" y="2663824"/>
            <a:ext cx="11272838" cy="324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2030073" y="4435435"/>
            <a:ext cx="1112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老龄化</a:t>
            </a:r>
            <a:endParaRPr lang="zh-CN" altLang="en-US" sz="2400"/>
          </a:p>
        </p:txBody>
      </p:sp>
      <p:sp>
        <p:nvSpPr>
          <p:cNvPr id="4" name="TextBox 3" title=""/>
          <p:cNvSpPr txBox="1"/>
          <p:nvPr/>
        </p:nvSpPr>
        <p:spPr>
          <a:xfrm>
            <a:off x="9263380" y="2673350"/>
            <a:ext cx="1422400" cy="44132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计划生育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400004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(4)</a:t>
            </a:r>
            <a:r>
              <a:rPr lang="en-US" altLang="zh-CN" sz="2600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lang="zh-CN" altLang="zh-CN" sz="2600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Times New Roman" panose="02020603050405020304"/>
              </a:rPr>
              <a:t>重点</a:t>
            </a:r>
            <a:r>
              <a:rPr lang="en-US" altLang="zh-CN" sz="2600" kern="100">
                <a:solidFill>
                  <a:srgbClr val="000000"/>
                </a:solidFill>
                <a:highlight>
                  <a:srgbClr val="C0C0C0"/>
                </a:highlight>
                <a:ea typeface="黑体" panose="02010609060101010101" pitchFamily="49" charset="-122"/>
                <a:cs typeface="Courier New" panose="02070309020205020404"/>
              </a:rPr>
              <a:t>]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我国人口老龄化产生的原因、社会问题及应对措施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标准：国际上通常把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60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岁以上人口占总人口的比例达到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10%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，或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65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岁以上人口占总人口的比例达到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7%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作为国家和地区进入老龄化的标准。根据第七次全国人口普查结果显示，我国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60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岁及以上人口占比超</a:t>
            </a:r>
            <a:r>
              <a:rPr lang="en-US" altLang="zh-CN" sz="2600" kern="100">
                <a:solidFill>
                  <a:srgbClr val="000000"/>
                </a:solidFill>
                <a:cs typeface="Courier New" panose="02070309020205020404"/>
              </a:rPr>
              <a:t>18%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产生原因：生育率的下降造成了低年龄组人口数量的减少；死亡率的下降则导致了人口平均预期寿命延长，从而使老年人口在总人口中的比例不断上升。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产生的社会问题：社会养老负担加重；劳动力短缺；国防兵源不足。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应对措施：实施</a:t>
            </a: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三孩</a:t>
            </a:r>
            <a:r>
              <a:rPr lang="zh-CN" altLang="zh-CN" sz="2600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600" kern="100">
                <a:solidFill>
                  <a:srgbClr val="000000"/>
                </a:solidFill>
                <a:cs typeface="Times New Roman" panose="02020603050405020304"/>
              </a:rPr>
              <a:t>政策，适度提高出生率；完善老年福利的法律保障；增建养老基础设施；建立健全医疗保障制度；推迟退休年龄。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243508" y="692696"/>
            <a:ext cx="11665893" cy="1383665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2. 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人口分布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[2020.28(1)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b="0" kern="100">
                <a:solidFill>
                  <a:srgbClr val="000000"/>
                </a:solidFill>
                <a:ea typeface="仿宋" panose="02010609060101010101" charset="-122"/>
                <a:cs typeface="Courier New" panose="02070309020205020404"/>
              </a:rPr>
              <a:t>]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(1)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分布特点及原因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7410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4145" y="1995805"/>
            <a:ext cx="8709025" cy="3434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8327390" y="2348865"/>
            <a:ext cx="3125470" cy="84010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 sz="2400"/>
              <a:t>黑河</a:t>
            </a:r>
            <a:r>
              <a:rPr lang="en-US" altLang="zh-CN" sz="2400"/>
              <a:t>—</a:t>
            </a:r>
            <a:r>
              <a:rPr lang="zh-CN" altLang="zh-CN" sz="2400"/>
              <a:t>腾冲</a:t>
            </a:r>
            <a:endParaRPr lang="zh-CN" altLang="en-US" sz="2400"/>
          </a:p>
        </p:txBody>
      </p:sp>
      <p:sp>
        <p:nvSpPr>
          <p:cNvPr id="4" name="内容占位符 1" title="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243546" y="5301086"/>
            <a:ext cx="11665893" cy="13031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  <a:tabLst>
                <a:tab pos="522097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(2)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人口之最：人口最多的省区是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省，人口第二大省区是山东省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两个省人口都超过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亿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；人口最少的省区是澳门特别行政区。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TextBox 2" title=""/>
          <p:cNvSpPr txBox="1"/>
          <p:nvPr>
            <p:custDataLst>
              <p:tags r:id="rId4"/>
            </p:custDataLst>
          </p:nvPr>
        </p:nvSpPr>
        <p:spPr>
          <a:xfrm>
            <a:off x="5609590" y="5481955"/>
            <a:ext cx="906145" cy="4775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zh-CN"/>
              <a:t>广东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https://d.book118.com/757043003043006043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024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>
          <a:noFill/>
        </a:ln>
      </a:spPr>
      <a:bodyPr vert="horz" wrap="none" lIns="91440" tIns="45720" rIns="91440" bIns="45720" numCol="1" anchor="ctr" anchorCtr="0" compatLnSpc="1">
        <a:spAutoFit/>
      </a:bodyPr>
      <a:lstStyle>
        <a:defPPr algn="just">
          <a:spcAft>
            <a:spcPts val="0"/>
          </a:spcAft>
          <a:defRPr sz="2800" kern="100" dirty="0" smtClean="0">
            <a:solidFill>
              <a:srgbClr val="FF0000"/>
            </a:solidFill>
          </a:defRPr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220</Paragraphs>
  <Slides>36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51">
      <vt:lpstr>Arial</vt:lpstr>
      <vt:lpstr>Calibri</vt:lpstr>
      <vt:lpstr>Times New Roman</vt:lpstr>
      <vt:lpstr>宋体</vt:lpstr>
      <vt:lpstr>黑体</vt:lpstr>
      <vt:lpstr>方正小标宋_GBK</vt:lpstr>
      <vt:lpstr>楷体</vt:lpstr>
      <vt:lpstr>楷体_GB2312</vt:lpstr>
      <vt:lpstr>Wingdings</vt:lpstr>
      <vt:lpstr>微软雅黑</vt:lpstr>
      <vt:lpstr>华文新魏</vt:lpstr>
      <vt:lpstr>Courier New</vt:lpstr>
      <vt:lpstr>MingLiU_HKSCS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2024-09-16T23:47:29.351</cp:lastPrinted>
  <dcterms:created xsi:type="dcterms:W3CDTF">2024-09-16T15:47:29Z</dcterms:created>
  <dcterms:modified xsi:type="dcterms:W3CDTF">2024-09-16T15:47:31Z</dcterms:modified>
</cp:coreProperties>
</file>