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9091E8F-1C20-43CC-A36A-8263051DE4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CA16E8-A00E-4714-864B-F25ABC63CF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D03AF81-C133-43FF-BAF7-FBD2BDE9DD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9A7F359-F3F0-4CBF-85A1-1C4F3658D1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1FD41E4-50B0-4F8B-9432-EA4922EC65A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FF8D4C0-D6AC-44E5-BF56-8045BA02AF7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9C77150-86A1-47C4-AF2D-092DB74BCFE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508845D-777E-4641-9F48-934FA4B17A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CC2F2FF-D1FD-43E1-9DF1-446E882EB0A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48A536-E4A3-4DE8-9A6A-EFA11879B5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4C1F55-7129-4BC2-816D-12CE7BF5A8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57044016003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物业管理行业市场分析</a:t>
            </a:r>
          </a:p>
        </p:txBody>
      </p:sp>
      <p:sp>
        <p:nvSpPr>
          <p:cNvPr id="3" name="AutoShape 3"/>
          <p:cNvSpPr/>
          <p:nvPr/>
        </p:nvSpPr>
        <p:spPr>
          <a:xfrm>
            <a:off x="878191" y="4363593"/>
            <a:ext cx="2414501"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endParaRPr lang="en-US" sz="1100"/>
          </a:p>
        </p:txBody>
      </p:sp>
      <p:sp>
        <p:nvSpPr>
          <p:cNvPr id="4" name="AutoShape 4"/>
          <p:cNvSpPr/>
          <p:nvPr/>
        </p:nvSpPr>
        <p:spPr>
          <a:xfrm>
            <a:off x="3539184" y="4354068"/>
            <a:ext cx="235091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2024-01-28</a:t>
            </a:r>
            <a:endParaRPr lang="en-US" sz="1100"/>
          </a:p>
        </p:txBody>
      </p:sp>
      <p:sp>
        <p:nvSpPr>
          <p:cNvPr id="5" name="AutoShape 5"/>
          <p:cNvSpPr/>
          <p:nvPr/>
        </p:nvSpPr>
        <p:spPr>
          <a:xfrm>
            <a:off x="836022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en-US" sz="1100"/>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市场概述</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竞争格局</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政策法规影响</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发展趋势与机遇</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挑战与对策</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市场概述</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物业管理指业主对区分所有建筑物共有部分以及建筑区划内共有建筑物、场所、设施的共同管理或者委托物业服务企业、其他管理人对业主共有的建筑物、设施、设备、场所、场地进行管理的活动。</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物业管理定义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根据物业类型和服务内容的不同，物业管理可分为住宅物业管理、商业物业管理、工业物业管理和其他物业管理等。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物业管理分类</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物业管理行业定义与分类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市场规模</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随着城市化进程的加速和房地产市场的繁荣，物业管理行业市场规模不断扩大。目前，中国物业管理行业市场规模已经超过万亿元人民币，并且仍在持续增长。</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增长速度</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近年来，中国物业管理行业市场增长速度保持在10%以上。随着人们对居住环境和生活品质的要求不断提高，以及政府对城市管理和社区治理的加强，物业管理行业的市场需求将继续保持快速增长。</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1600" r="21600"/>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市场规模及增长速度</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物业管理行业的消费者群体主要包括业主、租户和开发商等。其中，业主是主要的消费者群体，他们对物业管理服务的需求最为直接和迫切。</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消费者群体</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消费者对居住环境和生活品质的要求不断提高，他们对物业管理服务的需求也呈现出多样化、个性化和高品质化的趋势。同时，消费者对物业管理服务的投诉和维权意识也在不断增强，对物业服务企业的服务质量和专业水平提出了更高的要求。</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消费者特征</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消费者群体特征</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竞争格局</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万科物业</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作为国内领先的物业服务提供商，万科物业凭借其专业化的服务、强大的品牌影响力和广泛的市场覆盖，在行业中占据重要地位。</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碧桂园服务</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碧桂园服务依托其强大的地产背景，通过提供全方位的物业服务，逐渐在市场中树立起良好的口碑。</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保利物业</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保利物业凭借其优质的服务和强大的资源整合能力，在物业管理行业中占据一席之地。</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主要竞争者分析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二线城市</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随着二线城市的快速发展和城市化进程的推进，物业管理市场逐渐崛起，市场份额逐年提升。</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三四线城市及县城</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受限于经济发展水平和居民消费观念，三四线城市及县城的物业管理市场尚处于起步阶段，市场份额相对较小。</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一线城市</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由于一线城市经济发达、人口密集，物业管理市场相对成熟，市场份额占比较大。</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市场份额分布</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竞争策略差异</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大型物业管理公司通过整合内外部资源，实现资源共享和优势互补，降低成本并提升服务质量。</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资源整合</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为了在激烈的竞争中脱颖而出，物业管理公司纷纷推出个性化的服务创新举措，如智能家居、社区文化建设等，以提升业主满意度和忠诚度。</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服务创新</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品牌成为物业管理公司的重要竞争力，通过加强品牌宣传和推广，提升品牌知名度和美誉度，从而吸引更多潜在客户。</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品牌建设</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政策法规影响</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272111" y="133234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《物业管理条例》</a:t>
            </a:r>
          </a:p>
        </p:txBody>
      </p:sp>
      <p:sp>
        <p:nvSpPr>
          <p:cNvPr id="12" name="TextBox 12"/>
          <p:cNvSpPr txBox="1"/>
          <p:nvPr/>
        </p:nvSpPr>
        <p:spPr>
          <a:xfrm>
            <a:off x="2260628" y="2068171"/>
            <a:ext cx="8972550" cy="763780"/>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明确物业管理公司的资质、服务内容和监管要求，为行业发展提供基本法规依据。</a:t>
            </a:r>
          </a:p>
        </p:txBody>
      </p:sp>
      <p:sp>
        <p:nvSpPr>
          <p:cNvPr id="13" name="TextBox 13"/>
          <p:cNvSpPr txBox="1"/>
          <p:nvPr/>
        </p:nvSpPr>
        <p:spPr>
          <a:xfrm>
            <a:off x="2292537" y="311240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《物业服务收费管理办法》</a:t>
            </a:r>
          </a:p>
        </p:txBody>
      </p:sp>
      <p:sp>
        <p:nvSpPr>
          <p:cNvPr id="14" name="TextBox 14"/>
          <p:cNvSpPr txBox="1"/>
          <p:nvPr/>
        </p:nvSpPr>
        <p:spPr>
          <a:xfrm>
            <a:off x="2260628" y="3840062"/>
            <a:ext cx="8972550" cy="763538"/>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规范物业服务收费行为，保障业主和物业服务企业的合法权益。</a:t>
            </a:r>
          </a:p>
        </p:txBody>
      </p:sp>
      <p:sp>
        <p:nvSpPr>
          <p:cNvPr id="15" name="TextBox 15"/>
          <p:cNvSpPr txBox="1"/>
          <p:nvPr/>
        </p:nvSpPr>
        <p:spPr>
          <a:xfrm>
            <a:off x="2329113" y="4825747"/>
            <a:ext cx="8766979" cy="644550"/>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《关于加强和改进住宅物业管理工作的通知》</a:t>
            </a:r>
          </a:p>
        </p:txBody>
      </p:sp>
      <p:sp>
        <p:nvSpPr>
          <p:cNvPr id="16" name="TextBox 16"/>
          <p:cNvSpPr txBox="1"/>
          <p:nvPr/>
        </p:nvSpPr>
        <p:spPr>
          <a:xfrm>
            <a:off x="2260628" y="5562499"/>
            <a:ext cx="8972550" cy="764985"/>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提出加强和改进住宅物业管理工作的多项措施，推动行业转型升级。</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国家相关政策法规回顾</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地方政府执行情况及差异</a:t>
              </a:r>
            </a:p>
          </p:txBody>
        </p:sp>
      </p:grpSp>
      <p:sp>
        <p:nvSpPr>
          <p:cNvPr id="43" name="TextBox 43"/>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地方政府在物业管理方面的执行力度存在较大差异，部分地区政策法规执行较为严格，而一些地区则相对宽松。</a:t>
            </a:r>
          </a:p>
        </p:txBody>
      </p:sp>
      <p:sp>
        <p:nvSpPr>
          <p:cNvPr id="44" name="TextBox 44"/>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不同地区在物业管理服务内容和收费标准上也存在差异，例如一些地区对物业服务的内容和收费标准有明确规定，而另一些地区则较为灵活。</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6" name="AutoShape 6"/>
          <p:cNvSpPr/>
          <p:nvPr/>
        </p:nvSpPr>
        <p:spPr>
          <a:xfrm>
            <a:off x="904945" y="1398355"/>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218874" y="2592503"/>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8" name="AutoShape 8"/>
          <p:cNvSpPr/>
          <p:nvPr/>
        </p:nvSpPr>
        <p:spPr>
          <a:xfrm>
            <a:off x="4503089" y="1424901"/>
            <a:ext cx="2590123" cy="150638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817018" y="2619049"/>
            <a:ext cx="2871893" cy="3142827"/>
          </a:xfrm>
          <a:prstGeom prst="roundRect">
            <a:avLst/>
          </a:prstGeom>
          <a:solidFill>
            <a:schemeClr val="accent1">
              <a:lumMod val="20000"/>
              <a:lumOff val="80000"/>
              <a:alpha val="90000"/>
            </a:schemeClr>
          </a:solidFill>
          <a:ln w="19050">
            <a:solidFill>
              <a:schemeClr val="accent1">
                <a:alpha val="9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10" name="AutoShape 10"/>
          <p:cNvSpPr/>
          <p:nvPr/>
        </p:nvSpPr>
        <p:spPr>
          <a:xfrm>
            <a:off x="8201329" y="1424901"/>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515258" y="2619049"/>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12" name="TextBox 12"/>
          <p:cNvSpPr txBox="1"/>
          <p:nvPr/>
        </p:nvSpPr>
        <p:spPr>
          <a:xfrm>
            <a:off x="1414251" y="2980276"/>
            <a:ext cx="2505075"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未来物业管理行业法规将更加注重保障业主权益，加强对物业服务企业的监管力度，推动行业规范化发展。</a:t>
            </a:r>
          </a:p>
        </p:txBody>
      </p:sp>
      <p:sp>
        <p:nvSpPr>
          <p:cNvPr id="13" name="TextBox 13"/>
          <p:cNvSpPr txBox="1"/>
          <p:nvPr/>
        </p:nvSpPr>
        <p:spPr>
          <a:xfrm>
            <a:off x="4999835"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随着智慧社区、绿色社区等新型社区形态的出现，相关法规将不断完善和更新，以适应行业发展的新形势。</a:t>
            </a:r>
          </a:p>
        </p:txBody>
      </p:sp>
      <p:sp>
        <p:nvSpPr>
          <p:cNvPr id="14" name="TextBox 14"/>
          <p:cNvSpPr txBox="1"/>
          <p:nvPr/>
        </p:nvSpPr>
        <p:spPr>
          <a:xfrm>
            <a:off x="8731942"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物业管理行业法规还将更加注重与其他相关法规的衔接和协调，形成更加完善的法规体系。</a:t>
            </a:r>
          </a:p>
        </p:txBody>
      </p:sp>
      <p:sp>
        <p:nvSpPr>
          <p:cNvPr id="15" name="Freeform 15"/>
          <p:cNvSpPr/>
          <p:nvPr/>
        </p:nvSpPr>
        <p:spPr>
          <a:xfrm>
            <a:off x="3734987" y="1845395"/>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434234" y="1784900"/>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1081380" y="1191768"/>
            <a:ext cx="2180333"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01</a:t>
            </a:r>
          </a:p>
        </p:txBody>
      </p:sp>
      <p:sp>
        <p:nvSpPr>
          <p:cNvPr id="18" name="TextBox 18"/>
          <p:cNvSpPr txBox="1"/>
          <p:nvPr/>
        </p:nvSpPr>
        <p:spPr>
          <a:xfrm>
            <a:off x="4743558" y="1252051"/>
            <a:ext cx="2109185"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02</a:t>
            </a:r>
          </a:p>
        </p:txBody>
      </p:sp>
      <p:sp>
        <p:nvSpPr>
          <p:cNvPr id="19" name="TextBox 19"/>
          <p:cNvSpPr txBox="1"/>
          <p:nvPr/>
        </p:nvSpPr>
        <p:spPr>
          <a:xfrm>
            <a:off x="8349305" y="1215599"/>
            <a:ext cx="2294171"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行业法规变动趋势预测</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https://d.book118.com/757044016003006046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2024-09-20T22:53:34.626</cp:lastPrinted>
  <dcterms:created xsi:type="dcterms:W3CDTF">2024-09-20T14:53:34Z</dcterms:created>
  <dcterms:modified xsi:type="dcterms:W3CDTF">2024-09-20T14:53:36Z</dcterms:modified>
</cp:coreProperties>
</file>