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4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10FE4372-E95B-42B4-8CB2-BAFCBBA377F9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6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2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622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23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2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625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26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2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628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29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3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631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32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3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634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35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3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637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38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3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640" name="PlaceHolder 2"/>
          <p:cNvSpPr>
            <a:spLocks noGrp="1"/>
          </p:cNvSpPr>
          <p:nvPr>
            <p:ph type="body" idx="44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41" name="PlaceHolder 3"/>
          <p:cNvSpPr>
            <a:spLocks noGrp="1"/>
          </p:cNvSpPr>
          <p:nvPr>
            <p:ph type="sldNum" idx="43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7A4D0C-770C-43B0-B226-7214B282B5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A29FE8-5FED-4D8D-8F71-69696EA8B7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664B54-05CE-4DA7-809A-9509124125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7D9A127-FA2E-4E47-891B-8183435C56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B10D3E0-418F-47CD-92D2-86939CAEDF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8238E16-894D-45B2-8CDA-95D1AF1BD7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50CAD25-D0D4-4A67-A384-3F4ED73431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F8A8B3A-654E-4548-BAE0-8A6705362E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ACBDDA6-A8F7-40E7-85AF-2FF6846B09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29B929-90AD-46C4-AE38-858C4E3470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2F9450-1D72-40F2-9D9C-656991D3CB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0924489B-D310-4A8E-AD4E-5EBF67D75E60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4E7526AB-D64F-4FA0-AF5C-79C4E4C8D234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Relationship Id="rId3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Relationship Id="rId3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0">
          <a:blip r:embed="rId2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0">
          <a:blip r:embed="rId2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2.png" /><Relationship Id="rId5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7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8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7.xml" /><Relationship Id="rId3" Type="http://schemas.openxmlformats.org/officeDocument/2006/relationships/image" Target="../media/image7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57044201034006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995760" y="1033920"/>
            <a:ext cx="10156320" cy="117072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rgbClr val="3045FD"/>
                </a:solidFill>
                <a:latin typeface="Arial"/>
                <a:ea typeface="微软雅黑"/>
              </a:rPr>
              <a:t>介入护理教学查房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1198800" y="4714200"/>
            <a:ext cx="4063680" cy="69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0" strike="noStrike" spc="-1">
                <a:solidFill>
                  <a:srgbClr val="3045FD"/>
                </a:solidFill>
                <a:latin typeface="Arial"/>
                <a:ea typeface="微软雅黑"/>
              </a:rPr>
              <a:t>汇报：</a:t>
            </a:r>
            <a:r>
              <a:rPr lang="en-US" sz="2000" b="0" strike="noStrike" spc="-1">
                <a:solidFill>
                  <a:srgbClr val="3045FD"/>
                </a:solidFill>
                <a:latin typeface="Arial"/>
                <a:ea typeface="微软雅黑"/>
              </a:rPr>
              <a:t>xxx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000" b="0" strike="noStrike" spc="-1">
                <a:solidFill>
                  <a:srgbClr val="3045FD"/>
                </a:solidFill>
                <a:latin typeface="Arial"/>
                <a:ea typeface="微软雅黑"/>
              </a:rPr>
              <a:t>时间：</a:t>
            </a:r>
            <a:r>
              <a:rPr lang="en-US" sz="2000" b="0" strike="noStrike" spc="-1">
                <a:solidFill>
                  <a:srgbClr val="3045FD"/>
                </a:solidFill>
                <a:latin typeface="Arial"/>
                <a:ea typeface="微软雅黑"/>
              </a:rPr>
              <a:t>202x</a:t>
            </a:r>
            <a:r>
              <a:rPr lang="zh-CN" sz="2000" b="0" strike="noStrike" spc="-1">
                <a:solidFill>
                  <a:srgbClr val="3045FD"/>
                </a:solidFill>
                <a:latin typeface="Arial"/>
                <a:ea typeface="微软雅黑"/>
              </a:rPr>
              <a:t>年</a:t>
            </a:r>
            <a:r>
              <a:rPr lang="en-US" sz="2000" b="0" strike="noStrike" spc="-1">
                <a:solidFill>
                  <a:srgbClr val="3045FD"/>
                </a:solidFill>
                <a:latin typeface="Arial"/>
                <a:ea typeface="微软雅黑"/>
              </a:rPr>
              <a:t>x</a:t>
            </a:r>
            <a:r>
              <a:rPr lang="zh-CN" sz="2000" b="0" strike="noStrike" spc="-1">
                <a:solidFill>
                  <a:srgbClr val="3045FD"/>
                </a:solidFill>
                <a:latin typeface="Arial"/>
                <a:ea typeface="微软雅黑"/>
              </a:rPr>
              <a:t>月</a:t>
            </a:r>
            <a:r>
              <a:rPr lang="en-US" sz="2000" b="0" strike="noStrike" spc="-1">
                <a:solidFill>
                  <a:srgbClr val="3045FD"/>
                </a:solidFill>
                <a:latin typeface="Arial"/>
                <a:ea typeface="微软雅黑"/>
              </a:rPr>
              <a:t>x</a:t>
            </a:r>
            <a:r>
              <a:rPr lang="zh-CN" sz="2000" b="0" strike="noStrike" spc="-1">
                <a:solidFill>
                  <a:srgbClr val="3045FD"/>
                </a:solidFill>
                <a:latin typeface="Arial"/>
                <a:ea typeface="微软雅黑"/>
              </a:rPr>
              <a:t>日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AutoShape 2"/>
          <p:cNvSpPr/>
          <p:nvPr/>
        </p:nvSpPr>
        <p:spPr>
          <a:xfrm>
            <a:off x="297360" y="810360"/>
            <a:ext cx="5297760" cy="5297760"/>
          </a:xfrm>
          <a:prstGeom prst="ellipse">
            <a:avLst/>
          </a:prstGeom>
          <a:solidFill>
            <a:schemeClr val="accent1">
              <a:alpha val="14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76" name="AutoShape 3"/>
          <p:cNvSpPr/>
          <p:nvPr/>
        </p:nvSpPr>
        <p:spPr>
          <a:xfrm>
            <a:off x="938520" y="1451160"/>
            <a:ext cx="4016160" cy="4016160"/>
          </a:xfrm>
          <a:prstGeom prst="ellipse">
            <a:avLst/>
          </a:prstGeom>
          <a:solidFill>
            <a:srgbClr val="3045FD">
              <a:alpha val="4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77" name="PlaceHolder 1"/>
          <p:cNvSpPr>
            <a:spLocks noGrp="1"/>
          </p:cNvSpPr>
          <p:nvPr>
            <p:ph type="title" idx="4294967295"/>
          </p:nvPr>
        </p:nvSpPr>
        <p:spPr>
          <a:xfrm>
            <a:off x="1848960" y="2837160"/>
            <a:ext cx="2194200" cy="18734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7200" b="1" strike="noStrike" spc="299">
                <a:solidFill>
                  <a:schemeClr val="lt1"/>
                </a:solidFill>
                <a:latin typeface="Arial"/>
                <a:ea typeface="微软雅黑"/>
              </a:rPr>
              <a:t>目录</a:t>
            </a:r>
            <a:endParaRPr lang="en-US" sz="72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8" name="content"/>
          <p:cNvSpPr/>
          <p:nvPr/>
        </p:nvSpPr>
        <p:spPr>
          <a:xfrm>
            <a:off x="6201360" y="208080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1</a:t>
            </a:r>
            <a:r>
              <a:rPr lang="zh-CN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章  介入护理教学查房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2</a:t>
            </a:r>
            <a:r>
              <a:rPr lang="zh-CN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章  介入护理教学查房的重要性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3</a:t>
            </a:r>
            <a:r>
              <a:rPr lang="zh-CN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章  介入护理教学查房的实施步骤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4</a:t>
            </a:r>
            <a:r>
              <a:rPr lang="zh-CN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章  介入护理教学查房的注意事项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5</a:t>
            </a:r>
            <a:r>
              <a:rPr lang="zh-CN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章  介入护理教学查房的案例分析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6</a:t>
            </a:r>
            <a:r>
              <a:rPr lang="zh-CN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章  总结与展望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9" name="TextBox 5"/>
          <p:cNvSpPr/>
          <p:nvPr/>
        </p:nvSpPr>
        <p:spPr>
          <a:xfrm>
            <a:off x="1302840" y="2003760"/>
            <a:ext cx="3088800" cy="1013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123840" tIns="123840" rIns="57240" bIns="123840" anchor="t">
            <a:spAutoFit/>
          </a:bodyPr>
          <a:lstStyle/>
          <a:p>
            <a:pPr algn="ctr" defTabSz="914400">
              <a:lnSpc>
                <a:spcPct val="186000"/>
              </a:lnSpc>
            </a:pPr>
            <a:r>
              <a:rPr lang="en-US" sz="2700" b="0" strike="noStrike" spc="-1">
                <a:solidFill>
                  <a:srgbClr val="FFFFFF"/>
                </a:solidFill>
                <a:latin typeface="微软雅黑"/>
                <a:ea typeface="微软雅黑"/>
              </a:rPr>
              <a:t>contents</a:t>
            </a:r>
            <a:endParaRPr lang="en-US" sz="27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0" name="AutoShape 7"/>
          <p:cNvSpPr/>
          <p:nvPr/>
        </p:nvSpPr>
        <p:spPr>
          <a:xfrm>
            <a:off x="11307240" y="332280"/>
            <a:ext cx="89280" cy="86040"/>
          </a:xfrm>
          <a:prstGeom prst="ellipse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1" name="AutoShape 8"/>
          <p:cNvSpPr/>
          <p:nvPr/>
        </p:nvSpPr>
        <p:spPr>
          <a:xfrm>
            <a:off x="11736360" y="332280"/>
            <a:ext cx="89280" cy="86040"/>
          </a:xfrm>
          <a:prstGeom prst="ellipse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2" name="AutoShape 9"/>
          <p:cNvSpPr/>
          <p:nvPr/>
        </p:nvSpPr>
        <p:spPr>
          <a:xfrm>
            <a:off x="11346480" y="332280"/>
            <a:ext cx="435960" cy="86040"/>
          </a:xfrm>
          <a:prstGeom prst="rect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1400" rIns="90000" bIns="414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3" name="AutoShape 10"/>
          <p:cNvSpPr/>
          <p:nvPr/>
        </p:nvSpPr>
        <p:spPr>
          <a:xfrm>
            <a:off x="11307240" y="508680"/>
            <a:ext cx="89280" cy="86040"/>
          </a:xfrm>
          <a:prstGeom prst="ellipse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4" name="AutoShape 11"/>
          <p:cNvSpPr/>
          <p:nvPr/>
        </p:nvSpPr>
        <p:spPr>
          <a:xfrm>
            <a:off x="11736360" y="508680"/>
            <a:ext cx="89280" cy="86040"/>
          </a:xfrm>
          <a:prstGeom prst="ellipse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5" name="AutoShape 12"/>
          <p:cNvSpPr/>
          <p:nvPr/>
        </p:nvSpPr>
        <p:spPr>
          <a:xfrm>
            <a:off x="11346480" y="508680"/>
            <a:ext cx="435960" cy="86040"/>
          </a:xfrm>
          <a:prstGeom prst="rect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1400" rIns="90000" bIns="414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6" name="AutoShape 13"/>
          <p:cNvSpPr/>
          <p:nvPr/>
        </p:nvSpPr>
        <p:spPr>
          <a:xfrm>
            <a:off x="11307240" y="684720"/>
            <a:ext cx="89280" cy="86040"/>
          </a:xfrm>
          <a:prstGeom prst="ellipse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7" name="AutoShape 14"/>
          <p:cNvSpPr/>
          <p:nvPr/>
        </p:nvSpPr>
        <p:spPr>
          <a:xfrm>
            <a:off x="11736360" y="684720"/>
            <a:ext cx="89280" cy="86040"/>
          </a:xfrm>
          <a:prstGeom prst="ellipse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8" name="AutoShape 15"/>
          <p:cNvSpPr/>
          <p:nvPr/>
        </p:nvSpPr>
        <p:spPr>
          <a:xfrm>
            <a:off x="11346480" y="684720"/>
            <a:ext cx="435960" cy="86040"/>
          </a:xfrm>
          <a:prstGeom prst="rect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1400" rIns="90000" bIns="414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9" name="PlaceHolder 1"/>
          <p:cNvSpPr>
            <a:spLocks noGrp="1"/>
          </p:cNvSpPr>
          <p:nvPr>
            <p:ph/>
          </p:nvPr>
        </p:nvSpPr>
        <p:spPr>
          <a:xfrm>
            <a:off x="2938680" y="1998360"/>
            <a:ext cx="6318360" cy="164232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indent="0" algn="ctr" defTabSz="914400">
              <a:lnSpc>
                <a:spcPct val="13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7600" b="1" strike="noStrike" spc="148">
                <a:solidFill>
                  <a:srgbClr val="3045FD"/>
                </a:solidFill>
                <a:latin typeface="Arial"/>
                <a:ea typeface="微软雅黑"/>
              </a:rPr>
              <a:t>01</a:t>
            </a:r>
            <a:endParaRPr lang="en-US" sz="7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90" name="PlaceHolder 2"/>
          <p:cNvSpPr>
            <a:spLocks noGrp="1"/>
          </p:cNvSpPr>
          <p:nvPr>
            <p:ph type="title" idx="4294967295"/>
          </p:nvPr>
        </p:nvSpPr>
        <p:spPr>
          <a:xfrm>
            <a:off x="313560" y="3789000"/>
            <a:ext cx="11486160" cy="9921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5200" b="1" strike="noStrike" spc="299">
                <a:solidFill>
                  <a:srgbClr val="3045FD"/>
                </a:solidFill>
                <a:latin typeface="Arial"/>
                <a:ea typeface="微软雅黑"/>
              </a:rPr>
              <a:t>第</a:t>
            </a:r>
            <a:r>
              <a:rPr lang="en-US" sz="5200" b="1" strike="noStrike" spc="299">
                <a:solidFill>
                  <a:srgbClr val="3045FD"/>
                </a:solidFill>
                <a:latin typeface="Arial"/>
                <a:ea typeface="微软雅黑"/>
              </a:rPr>
              <a:t>1</a:t>
            </a:r>
            <a:r>
              <a:rPr lang="zh-CN" sz="5200" b="1" strike="noStrike" spc="299">
                <a:solidFill>
                  <a:srgbClr val="3045FD"/>
                </a:solidFill>
                <a:latin typeface="Arial"/>
                <a:ea typeface="微软雅黑"/>
              </a:rPr>
              <a:t>章 介入护理教学查房</a:t>
            </a:r>
            <a:endParaRPr lang="en-US" sz="52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1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2" name="AutoShape 3"/>
          <p:cNvSpPr/>
          <p:nvPr/>
        </p:nvSpPr>
        <p:spPr>
          <a:xfrm>
            <a:off x="6866280" y="1243800"/>
            <a:ext cx="5325480" cy="4881600"/>
          </a:xfrm>
          <a:prstGeom prst="rect">
            <a:avLst/>
          </a:prstGeom>
          <a:solidFill>
            <a:srgbClr val="3045FD">
              <a:alpha val="5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3" name="PlaceHolder 1"/>
          <p:cNvSpPr>
            <a:spLocks noGrp="1"/>
          </p:cNvSpPr>
          <p:nvPr>
            <p:ph type="title" idx="4294967295"/>
          </p:nvPr>
        </p:nvSpPr>
        <p:spPr>
          <a:xfrm>
            <a:off x="1035720" y="306000"/>
            <a:ext cx="9040680" cy="5407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3045FD"/>
                </a:solidFill>
                <a:latin typeface="Arial"/>
                <a:ea typeface="微软雅黑"/>
              </a:rPr>
              <a:t>介入护理教学查房的目的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4" name="content"/>
          <p:cNvSpPr/>
          <p:nvPr/>
        </p:nvSpPr>
        <p:spPr>
          <a:xfrm>
            <a:off x="7780680" y="1536120"/>
            <a:ext cx="4036320" cy="3785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通过介入护理教学查房，学生可以在临床实践中提高自己的操作技能，培养观察与分析能力，增强沟通交流技巧，全面发展自身能力。这将为将来成为优秀的护士打下坚实的基础。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95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96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97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98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99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00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01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02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03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04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05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06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07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08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09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10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11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12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13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14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15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pic>
        <p:nvPicPr>
          <p:cNvPr id="116" name="图片 99" descr="C:/Users/Administrator/Desktop/ppt模板/图片素材/image2709229.pngimage2709229"/>
          <p:cNvPicPr/>
          <p:nvPr/>
        </p:nvPicPr>
        <p:blipFill>
          <a:blip r:embed="rId3"/>
          <a:srcRect t="12343" b="12343"/>
          <a:stretch>
            <a:fillRect/>
          </a:stretch>
        </p:blipFill>
        <p:spPr>
          <a:xfrm>
            <a:off x="1297800" y="2489040"/>
            <a:ext cx="5830920" cy="3636360"/>
          </a:xfrm>
          <a:prstGeom prst="rect">
            <a:avLst/>
          </a:prstGeom>
          <a:ln w="9525">
            <a:noFill/>
          </a:ln>
        </p:spPr>
      </p:pic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7" name="AutoShape 2"/>
          <p:cNvSpPr/>
          <p:nvPr/>
        </p:nvSpPr>
        <p:spPr>
          <a:xfrm>
            <a:off x="9054360" y="2212200"/>
            <a:ext cx="2388600" cy="2803320"/>
          </a:xfrm>
          <a:prstGeom prst="rect">
            <a:avLst/>
          </a:prstGeom>
          <a:solidFill>
            <a:srgbClr val="3045FD">
              <a:alpha val="42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940" b="0" strike="noStrike" spc="-1">
                <a:solidFill>
                  <a:srgbClr val="FFFFFF"/>
                </a:solidFill>
                <a:latin typeface="Calibri"/>
                <a:ea typeface="Calibri"/>
              </a:rPr>
              <a:t> </a:t>
            </a:r>
            <a:endParaRPr lang="en-US" sz="294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8" name="AutoShape 2"/>
          <p:cNvSpPr/>
          <p:nvPr/>
        </p:nvSpPr>
        <p:spPr>
          <a:xfrm>
            <a:off x="6311880" y="2212200"/>
            <a:ext cx="2388600" cy="2803320"/>
          </a:xfrm>
          <a:prstGeom prst="rect">
            <a:avLst/>
          </a:prstGeom>
          <a:solidFill>
            <a:srgbClr val="3045FD">
              <a:alpha val="4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940" b="0" strike="noStrike" spc="-1">
                <a:solidFill>
                  <a:srgbClr val="FFFFFF"/>
                </a:solidFill>
                <a:latin typeface="Calibri"/>
                <a:ea typeface="Calibri"/>
              </a:rPr>
              <a:t>    </a:t>
            </a:r>
            <a:endParaRPr lang="en-US" sz="294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9" name="AutoShape 2"/>
          <p:cNvSpPr/>
          <p:nvPr/>
        </p:nvSpPr>
        <p:spPr>
          <a:xfrm>
            <a:off x="3569400" y="2212200"/>
            <a:ext cx="2388600" cy="2803320"/>
          </a:xfrm>
          <a:prstGeom prst="rect">
            <a:avLst/>
          </a:prstGeom>
          <a:solidFill>
            <a:srgbClr val="3045FD">
              <a:alpha val="4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940" b="0" strike="noStrike" spc="-1">
                <a:solidFill>
                  <a:srgbClr val="FFFFFF"/>
                </a:solidFill>
                <a:latin typeface="Calibri"/>
                <a:ea typeface="Calibri"/>
              </a:rPr>
              <a:t>    </a:t>
            </a:r>
            <a:endParaRPr lang="en-US" sz="294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0" name="AutoShape 2"/>
          <p:cNvSpPr/>
          <p:nvPr/>
        </p:nvSpPr>
        <p:spPr>
          <a:xfrm>
            <a:off x="729720" y="2164680"/>
            <a:ext cx="2388600" cy="2851560"/>
          </a:xfrm>
          <a:prstGeom prst="rect">
            <a:avLst/>
          </a:prstGeom>
          <a:solidFill>
            <a:srgbClr val="3045FD">
              <a:alpha val="4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940" b="0" strike="noStrike" spc="-1">
                <a:solidFill>
                  <a:srgbClr val="FFFFFF"/>
                </a:solidFill>
                <a:latin typeface="Calibri"/>
                <a:ea typeface="Calibri"/>
              </a:rPr>
              <a:t>    </a:t>
            </a:r>
            <a:endParaRPr lang="en-US" sz="294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1" name="矩形 28"/>
          <p:cNvSpPr/>
          <p:nvPr/>
        </p:nvSpPr>
        <p:spPr>
          <a:xfrm>
            <a:off x="3540240" y="147528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2" name="content.2.title"/>
          <p:cNvSpPr/>
          <p:nvPr/>
        </p:nvSpPr>
        <p:spPr>
          <a:xfrm>
            <a:off x="3689640" y="155772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提高护理质量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3" name="content.2.content"/>
          <p:cNvSpPr/>
          <p:nvPr/>
        </p:nvSpPr>
        <p:spPr>
          <a:xfrm>
            <a:off x="3718080" y="2310120"/>
            <a:ext cx="2067120" cy="242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更准确地对护理对象进行护理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4" name="矩形 33"/>
          <p:cNvSpPr/>
          <p:nvPr/>
        </p:nvSpPr>
        <p:spPr>
          <a:xfrm>
            <a:off x="6208560" y="147528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5" name="content.3.title"/>
          <p:cNvSpPr/>
          <p:nvPr/>
        </p:nvSpPr>
        <p:spPr>
          <a:xfrm>
            <a:off x="6460560" y="155772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增强关怀能力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6" name="content.3.content"/>
          <p:cNvSpPr/>
          <p:nvPr/>
        </p:nvSpPr>
        <p:spPr>
          <a:xfrm>
            <a:off x="6499080" y="2297520"/>
            <a:ext cx="2077920" cy="2355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更加细致地关注患者情况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7" name="矩形 38"/>
          <p:cNvSpPr/>
          <p:nvPr/>
        </p:nvSpPr>
        <p:spPr>
          <a:xfrm>
            <a:off x="8942040" y="147528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8" name="content.4.title"/>
          <p:cNvSpPr/>
          <p:nvPr/>
        </p:nvSpPr>
        <p:spPr>
          <a:xfrm>
            <a:off x="9177480" y="155772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加强责任感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9" name="content.4.content"/>
          <p:cNvSpPr/>
          <p:nvPr/>
        </p:nvSpPr>
        <p:spPr>
          <a:xfrm>
            <a:off x="9252720" y="2279520"/>
            <a:ext cx="1991160" cy="2355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更加认真对待工作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0" name="PlaceHolder 1"/>
          <p:cNvSpPr>
            <a:spLocks noGrp="1"/>
          </p:cNvSpPr>
          <p:nvPr>
            <p:ph type="title" idx="4294967295"/>
          </p:nvPr>
        </p:nvSpPr>
        <p:spPr>
          <a:xfrm>
            <a:off x="1026000" y="2412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3045FD"/>
                </a:solidFill>
                <a:latin typeface="Arial"/>
                <a:ea typeface="微软雅黑"/>
              </a:rPr>
              <a:t>介入护理教学查房的效果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1" name="矩形 19"/>
          <p:cNvSpPr/>
          <p:nvPr/>
        </p:nvSpPr>
        <p:spPr>
          <a:xfrm>
            <a:off x="729720" y="147528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2" name="content.1.title"/>
          <p:cNvSpPr/>
          <p:nvPr/>
        </p:nvSpPr>
        <p:spPr>
          <a:xfrm>
            <a:off x="882000" y="1557720"/>
            <a:ext cx="222840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熟悉护理技能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3" name="content.1.content"/>
          <p:cNvSpPr/>
          <p:nvPr/>
        </p:nvSpPr>
        <p:spPr>
          <a:xfrm>
            <a:off x="885960" y="2303280"/>
            <a:ext cx="2082960" cy="242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通过实践操作加深印象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134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135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36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37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38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39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40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41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42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43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44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45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46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47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48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49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50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51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52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53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54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pic>
        <p:nvPicPr>
          <p:cNvPr id="155" name="Picture 5" descr="C:/Users/Administrator/Desktop/ppt模板/图片素材/插画/巴扎嘿素材 (28).jpg巴扎嘿素材 (28)"/>
          <p:cNvPicPr/>
          <p:nvPr/>
        </p:nvPicPr>
        <p:blipFill>
          <a:blip r:embed="rId2"/>
          <a:srcRect t="24423" b="24423"/>
          <a:stretch>
            <a:fillRect/>
          </a:stretch>
        </p:blipFill>
        <p:spPr>
          <a:xfrm>
            <a:off x="738000" y="4838760"/>
            <a:ext cx="2381040" cy="1217520"/>
          </a:xfrm>
          <a:prstGeom prst="rect">
            <a:avLst/>
          </a:prstGeom>
          <a:ln w="0">
            <a:noFill/>
          </a:ln>
        </p:spPr>
      </p:pic>
      <p:pic>
        <p:nvPicPr>
          <p:cNvPr id="156" name="Picture 5" descr="C:/Users/Administrator/Desktop/ppt模板/图片素材/插画/巴扎嘿素材 (27).jpg巴扎嘿素材 (27)"/>
          <p:cNvPicPr/>
          <p:nvPr/>
        </p:nvPicPr>
        <p:blipFill>
          <a:blip r:embed="rId3"/>
          <a:srcRect t="24423" b="24423"/>
          <a:stretch>
            <a:fillRect/>
          </a:stretch>
        </p:blipFill>
        <p:spPr>
          <a:xfrm>
            <a:off x="3572640" y="4838760"/>
            <a:ext cx="2381040" cy="1217520"/>
          </a:xfrm>
          <a:prstGeom prst="rect">
            <a:avLst/>
          </a:prstGeom>
          <a:ln w="0">
            <a:noFill/>
          </a:ln>
        </p:spPr>
      </p:pic>
      <p:pic>
        <p:nvPicPr>
          <p:cNvPr id="157" name="Picture 5" descr="C:/Users/Administrator/Desktop/ppt模板/图片素材/image2709229.pngimage2709229"/>
          <p:cNvPicPr/>
          <p:nvPr/>
        </p:nvPicPr>
        <p:blipFill>
          <a:blip r:embed="rId4"/>
          <a:srcRect t="19116" b="19116"/>
          <a:stretch>
            <a:fillRect/>
          </a:stretch>
        </p:blipFill>
        <p:spPr>
          <a:xfrm>
            <a:off x="6315840" y="4838760"/>
            <a:ext cx="2381040" cy="1217520"/>
          </a:xfrm>
          <a:prstGeom prst="rect">
            <a:avLst/>
          </a:prstGeom>
          <a:ln w="0">
            <a:noFill/>
          </a:ln>
        </p:spPr>
      </p:pic>
      <p:pic>
        <p:nvPicPr>
          <p:cNvPr id="158" name="Picture 5" descr="C:/Users/Administrator/Desktop/ppt模板/图片素材/插画/巴扎嘿素材 (25).jpg巴扎嘿素材 (25)"/>
          <p:cNvPicPr/>
          <p:nvPr/>
        </p:nvPicPr>
        <p:blipFill>
          <a:blip r:embed="rId5"/>
          <a:srcRect t="24423" b="24423"/>
          <a:stretch>
            <a:fillRect/>
          </a:stretch>
        </p:blipFill>
        <p:spPr>
          <a:xfrm>
            <a:off x="9059040" y="4838760"/>
            <a:ext cx="2381040" cy="121752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9" name="PlaceHolder 1"/>
          <p:cNvSpPr>
            <a:spLocks noGrp="1"/>
          </p:cNvSpPr>
          <p:nvPr>
            <p:ph/>
          </p:nvPr>
        </p:nvSpPr>
        <p:spPr>
          <a:xfrm>
            <a:off x="2938680" y="1998360"/>
            <a:ext cx="6318360" cy="164232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indent="0" algn="ctr" defTabSz="914400">
              <a:lnSpc>
                <a:spcPct val="13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7600" b="1" strike="noStrike" spc="148">
                <a:solidFill>
                  <a:srgbClr val="3045FD"/>
                </a:solidFill>
                <a:latin typeface="Arial"/>
                <a:ea typeface="微软雅黑"/>
              </a:rPr>
              <a:t>02</a:t>
            </a:r>
            <a:endParaRPr lang="en-US" sz="7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60" name="PlaceHolder 2"/>
          <p:cNvSpPr>
            <a:spLocks noGrp="1"/>
          </p:cNvSpPr>
          <p:nvPr>
            <p:ph type="title" idx="4294967295"/>
          </p:nvPr>
        </p:nvSpPr>
        <p:spPr>
          <a:xfrm>
            <a:off x="313560" y="3789000"/>
            <a:ext cx="11486160" cy="9921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5200" b="1" strike="noStrike" spc="299">
                <a:solidFill>
                  <a:srgbClr val="3045FD"/>
                </a:solidFill>
                <a:latin typeface="Arial"/>
                <a:ea typeface="微软雅黑"/>
              </a:rPr>
              <a:t>第</a:t>
            </a:r>
            <a:r>
              <a:rPr lang="en-US" sz="5200" b="1" strike="noStrike" spc="299">
                <a:solidFill>
                  <a:srgbClr val="3045FD"/>
                </a:solidFill>
                <a:latin typeface="Arial"/>
                <a:ea typeface="微软雅黑"/>
              </a:rPr>
              <a:t>2</a:t>
            </a:r>
            <a:r>
              <a:rPr lang="zh-CN" sz="5200" b="1" strike="noStrike" spc="299">
                <a:solidFill>
                  <a:srgbClr val="3045FD"/>
                </a:solidFill>
                <a:latin typeface="Arial"/>
                <a:ea typeface="微软雅黑"/>
              </a:rPr>
              <a:t>章 介入护理教学查房的重要性</a:t>
            </a:r>
            <a:endParaRPr lang="en-US" sz="52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1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2" name="矩形 28"/>
          <p:cNvSpPr/>
          <p:nvPr/>
        </p:nvSpPr>
        <p:spPr>
          <a:xfrm>
            <a:off x="3540240" y="147528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3" name="content.2.title"/>
          <p:cNvSpPr/>
          <p:nvPr/>
        </p:nvSpPr>
        <p:spPr>
          <a:xfrm>
            <a:off x="8392320" y="1557720"/>
            <a:ext cx="343368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问题分析能力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4" name="content.2.content"/>
          <p:cNvSpPr/>
          <p:nvPr/>
        </p:nvSpPr>
        <p:spPr>
          <a:xfrm>
            <a:off x="8392320" y="1891080"/>
            <a:ext cx="3078000" cy="16081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学生能够深入分析病情问题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提出合理的解决方案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5" name="矩形 33"/>
          <p:cNvSpPr/>
          <p:nvPr/>
        </p:nvSpPr>
        <p:spPr>
          <a:xfrm>
            <a:off x="6208560" y="147528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6" name="content.3.title"/>
          <p:cNvSpPr/>
          <p:nvPr/>
        </p:nvSpPr>
        <p:spPr>
          <a:xfrm>
            <a:off x="1094760" y="4120560"/>
            <a:ext cx="30729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观察力培养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7" name="content.3.content"/>
          <p:cNvSpPr/>
          <p:nvPr/>
        </p:nvSpPr>
        <p:spPr>
          <a:xfrm>
            <a:off x="1094760" y="4453920"/>
            <a:ext cx="3130200" cy="156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学生通过教学查房提高观察力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帮助更全面地了解病情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8" name="矩形 38"/>
          <p:cNvSpPr/>
          <p:nvPr/>
        </p:nvSpPr>
        <p:spPr>
          <a:xfrm>
            <a:off x="8942040" y="147528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9" name="content.4.title"/>
          <p:cNvSpPr/>
          <p:nvPr/>
        </p:nvSpPr>
        <p:spPr>
          <a:xfrm>
            <a:off x="8392320" y="4109040"/>
            <a:ext cx="343368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分析能力提升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0" name="content.4.content"/>
          <p:cNvSpPr/>
          <p:nvPr/>
        </p:nvSpPr>
        <p:spPr>
          <a:xfrm>
            <a:off x="8392320" y="4453920"/>
            <a:ext cx="3078000" cy="1743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学生能够系统性地分析病情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提高临床决策能力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1" name="PlaceHolder 1"/>
          <p:cNvSpPr>
            <a:spLocks noGrp="1"/>
          </p:cNvSpPr>
          <p:nvPr>
            <p:ph type="title" idx="4294967295"/>
          </p:nvPr>
        </p:nvSpPr>
        <p:spPr>
          <a:xfrm>
            <a:off x="1026000" y="2412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3045FD"/>
                </a:solidFill>
                <a:latin typeface="Arial"/>
                <a:ea typeface="微软雅黑"/>
              </a:rPr>
              <a:t>培养学生观察与分析能力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2" name="矩形 19"/>
          <p:cNvSpPr/>
          <p:nvPr/>
        </p:nvSpPr>
        <p:spPr>
          <a:xfrm>
            <a:off x="729720" y="147528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3" name="content.1.title"/>
          <p:cNvSpPr/>
          <p:nvPr/>
        </p:nvSpPr>
        <p:spPr>
          <a:xfrm>
            <a:off x="1094760" y="1655280"/>
            <a:ext cx="3301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问题发现能力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4" name="content.1.content"/>
          <p:cNvSpPr/>
          <p:nvPr/>
        </p:nvSpPr>
        <p:spPr>
          <a:xfrm>
            <a:off x="1094760" y="2059200"/>
            <a:ext cx="2928960" cy="1465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学生可以更敏锐地发现问题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有助于及时解决存在的问题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175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176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77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78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79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80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81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82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83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84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85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86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87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88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89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90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91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92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93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94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95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sp>
        <p:nvSpPr>
          <p:cNvPr id="196" name="AutoShape 8"/>
          <p:cNvSpPr/>
          <p:nvPr/>
        </p:nvSpPr>
        <p:spPr>
          <a:xfrm>
            <a:off x="4397760" y="2570040"/>
            <a:ext cx="583920" cy="583920"/>
          </a:xfrm>
          <a:prstGeom prst="diamond">
            <a:avLst/>
          </a:prstGeom>
          <a:solidFill>
            <a:srgbClr val="3045FD">
              <a:alpha val="5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7" name="AutoShape 9"/>
          <p:cNvSpPr/>
          <p:nvPr/>
        </p:nvSpPr>
        <p:spPr>
          <a:xfrm>
            <a:off x="7198560" y="2570040"/>
            <a:ext cx="583920" cy="588600"/>
          </a:xfrm>
          <a:prstGeom prst="diamond">
            <a:avLst/>
          </a:prstGeom>
          <a:solidFill>
            <a:srgbClr val="3045FD">
              <a:alpha val="50000"/>
            </a:srgbClr>
          </a:solidFill>
          <a:ln w="3143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8" name="AutoShape 10"/>
          <p:cNvSpPr/>
          <p:nvPr/>
        </p:nvSpPr>
        <p:spPr>
          <a:xfrm>
            <a:off x="4397760" y="4078080"/>
            <a:ext cx="583920" cy="583920"/>
          </a:xfrm>
          <a:prstGeom prst="diamond">
            <a:avLst/>
          </a:prstGeom>
          <a:solidFill>
            <a:srgbClr val="3045FD">
              <a:alpha val="50000"/>
            </a:srgbClr>
          </a:solidFill>
          <a:ln w="3143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9" name="AutoShape 11"/>
          <p:cNvSpPr/>
          <p:nvPr/>
        </p:nvSpPr>
        <p:spPr>
          <a:xfrm>
            <a:off x="7198560" y="4078080"/>
            <a:ext cx="583920" cy="583920"/>
          </a:xfrm>
          <a:prstGeom prst="diamond">
            <a:avLst/>
          </a:prstGeom>
          <a:solidFill>
            <a:srgbClr val="3045FD">
              <a:alpha val="5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0" name="AutoShape 12"/>
          <p:cNvSpPr/>
          <p:nvPr/>
        </p:nvSpPr>
        <p:spPr>
          <a:xfrm>
            <a:off x="4397760" y="2711880"/>
            <a:ext cx="583920" cy="315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85680" tIns="38160" rIns="85680" bIns="38160" anchor="t">
            <a:noAutofit/>
          </a:bodyPr>
          <a:lstStyle/>
          <a:p>
            <a:pPr algn="ctr" defTabSz="914400">
              <a:lnSpc>
                <a:spcPct val="100000"/>
              </a:lnSpc>
              <a:spcBef>
                <a:spcPts val="374"/>
              </a:spcBef>
            </a:pPr>
            <a:r>
              <a:rPr lang="en-US" sz="1430" b="0" strike="noStrike" spc="-1">
                <a:solidFill>
                  <a:schemeClr val="accent2">
                    <a:lumMod val="20000"/>
                    <a:lumOff val="80000"/>
                  </a:schemeClr>
                </a:solidFill>
                <a:latin typeface="微软雅黑"/>
                <a:ea typeface="微软雅黑"/>
              </a:rPr>
              <a:t>01</a:t>
            </a:r>
            <a:endParaRPr lang="en-US" sz="143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1" name="AutoShape 13"/>
          <p:cNvSpPr/>
          <p:nvPr/>
        </p:nvSpPr>
        <p:spPr>
          <a:xfrm>
            <a:off x="4397760" y="4212360"/>
            <a:ext cx="583920" cy="315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85680" tIns="38160" rIns="85680" bIns="38160" anchor="t">
            <a:noAutofit/>
          </a:bodyPr>
          <a:lstStyle/>
          <a:p>
            <a:pPr algn="ctr" defTabSz="914400">
              <a:lnSpc>
                <a:spcPct val="100000"/>
              </a:lnSpc>
              <a:spcBef>
                <a:spcPts val="374"/>
              </a:spcBef>
            </a:pPr>
            <a:r>
              <a:rPr lang="en-US" sz="1430" b="0" strike="noStrike" spc="-1">
                <a:solidFill>
                  <a:schemeClr val="accent3">
                    <a:lumMod val="20000"/>
                    <a:lumOff val="80000"/>
                  </a:schemeClr>
                </a:solidFill>
                <a:latin typeface="微软雅黑"/>
                <a:ea typeface="微软雅黑"/>
              </a:rPr>
              <a:t>03</a:t>
            </a:r>
            <a:endParaRPr lang="en-US" sz="143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2" name="AutoShape 14"/>
          <p:cNvSpPr/>
          <p:nvPr/>
        </p:nvSpPr>
        <p:spPr>
          <a:xfrm>
            <a:off x="7198560" y="2702520"/>
            <a:ext cx="583920" cy="315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85680" tIns="38160" rIns="85680" bIns="38160" anchor="t">
            <a:noAutofit/>
          </a:bodyPr>
          <a:lstStyle/>
          <a:p>
            <a:pPr algn="ctr" defTabSz="914400">
              <a:lnSpc>
                <a:spcPct val="100000"/>
              </a:lnSpc>
              <a:spcBef>
                <a:spcPts val="374"/>
              </a:spcBef>
            </a:pPr>
            <a:r>
              <a:rPr lang="en-US" sz="1430" b="0" strike="noStrike" spc="-1">
                <a:solidFill>
                  <a:schemeClr val="accent3">
                    <a:lumMod val="20000"/>
                    <a:lumOff val="80000"/>
                  </a:schemeClr>
                </a:solidFill>
                <a:latin typeface="微软雅黑"/>
                <a:ea typeface="微软雅黑"/>
              </a:rPr>
              <a:t>02</a:t>
            </a:r>
            <a:endParaRPr lang="en-US" sz="143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3" name="AutoShape 15"/>
          <p:cNvSpPr/>
          <p:nvPr/>
        </p:nvSpPr>
        <p:spPr>
          <a:xfrm>
            <a:off x="7198560" y="4212360"/>
            <a:ext cx="583920" cy="315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85680" tIns="38160" rIns="85680" bIns="38160" anchor="t">
            <a:noAutofit/>
          </a:bodyPr>
          <a:lstStyle/>
          <a:p>
            <a:pPr algn="ctr" defTabSz="914400">
              <a:lnSpc>
                <a:spcPct val="100000"/>
              </a:lnSpc>
              <a:spcBef>
                <a:spcPts val="374"/>
              </a:spcBef>
            </a:pPr>
            <a:r>
              <a:rPr lang="en-US" sz="1430" b="0" strike="noStrike" spc="-1">
                <a:solidFill>
                  <a:schemeClr val="accent2">
                    <a:lumMod val="20000"/>
                    <a:lumOff val="80000"/>
                  </a:schemeClr>
                </a:solidFill>
                <a:latin typeface="微软雅黑"/>
                <a:ea typeface="微软雅黑"/>
              </a:rPr>
              <a:t>04</a:t>
            </a:r>
            <a:endParaRPr lang="en-US" sz="143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4" name="AutoShape 2"/>
          <p:cNvSpPr/>
          <p:nvPr/>
        </p:nvSpPr>
        <p:spPr>
          <a:xfrm>
            <a:off x="4876920" y="2507040"/>
            <a:ext cx="2424240" cy="2364480"/>
          </a:xfrm>
          <a:prstGeom prst="ellipse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5" name="Picture 8"/>
          <p:cNvSpPr/>
          <p:nvPr/>
        </p:nvSpPr>
        <p:spPr>
          <a:xfrm>
            <a:off x="4964400" y="2569680"/>
            <a:ext cx="2282400" cy="2217600"/>
          </a:xfrm>
          <a:prstGeom prst="ellipse">
            <a:avLst/>
          </a:prstGeom>
          <a:blipFill rotWithShape="0">
            <a:blip r:embed="rId2">
              <a:alphaModFix amt="70000"/>
            </a:blip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6" name="AutoShape 3"/>
          <p:cNvSpPr/>
          <p:nvPr/>
        </p:nvSpPr>
        <p:spPr>
          <a:xfrm>
            <a:off x="304920" y="1631880"/>
            <a:ext cx="6595560" cy="4881600"/>
          </a:xfrm>
          <a:prstGeom prst="rect">
            <a:avLst/>
          </a:prstGeom>
          <a:solidFill>
            <a:srgbClr val="3045FD">
              <a:alpha val="5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7" name="PlaceHolder 1"/>
          <p:cNvSpPr>
            <a:spLocks noGrp="1"/>
          </p:cNvSpPr>
          <p:nvPr>
            <p:ph type="title" idx="4294967295"/>
          </p:nvPr>
        </p:nvSpPr>
        <p:spPr>
          <a:xfrm>
            <a:off x="1035720" y="306000"/>
            <a:ext cx="7901640" cy="5407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3045FD"/>
                </a:solidFill>
                <a:latin typeface="Arial"/>
                <a:ea typeface="微软雅黑"/>
              </a:rPr>
              <a:t>促进学生沟通交流能力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8" name="content"/>
          <p:cNvSpPr/>
          <p:nvPr/>
        </p:nvSpPr>
        <p:spPr>
          <a:xfrm>
            <a:off x="780480" y="2049840"/>
            <a:ext cx="4956480" cy="3485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在介入护理教学查房中，学生需要与患者交流沟通，这有助于建立良好的医患关系。通过与患者的互动，学生能够提升自己的沟通技巧和表达能力，从而更好地了解患者的需求，进一步提高护理质量。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209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210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11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12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13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14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15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16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17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18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19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20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21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22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23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24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25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26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27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28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29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pic>
        <p:nvPicPr>
          <p:cNvPr id="230" name="图片 99" descr="C:/Users/Administrator/Desktop/ppt模板/图片素材/QQ截图20240309233835.pngQQ截图20240309233835"/>
          <p:cNvPicPr/>
          <p:nvPr/>
        </p:nvPicPr>
        <p:blipFill>
          <a:blip r:embed="rId3"/>
          <a:srcRect t="20386" b="20386"/>
          <a:stretch>
            <a:fillRect/>
          </a:stretch>
        </p:blipFill>
        <p:spPr>
          <a:xfrm>
            <a:off x="6095880" y="1329840"/>
            <a:ext cx="5830920" cy="3636360"/>
          </a:xfrm>
          <a:prstGeom prst="rect">
            <a:avLst/>
          </a:prstGeom>
          <a:ln w="9525">
            <a:noFill/>
          </a:ln>
        </p:spPr>
      </p:pic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31" name="AutoShape 3"/>
          <p:cNvSpPr/>
          <p:nvPr/>
        </p:nvSpPr>
        <p:spPr>
          <a:xfrm>
            <a:off x="472320" y="1375560"/>
            <a:ext cx="11246760" cy="4699080"/>
          </a:xfrm>
          <a:prstGeom prst="rect">
            <a:avLst/>
          </a:prstGeom>
          <a:solidFill>
            <a:srgbClr val="3045FD">
              <a:alpha val="5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32" name="AutoShape 5"/>
          <p:cNvSpPr/>
          <p:nvPr/>
        </p:nvSpPr>
        <p:spPr>
          <a:xfrm>
            <a:off x="2499480" y="6236280"/>
            <a:ext cx="9219960" cy="66960"/>
          </a:xfrm>
          <a:prstGeom prst="rect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33" name="AutoShape 6"/>
          <p:cNvSpPr/>
          <p:nvPr/>
        </p:nvSpPr>
        <p:spPr>
          <a:xfrm>
            <a:off x="483840" y="6236280"/>
            <a:ext cx="739800" cy="66960"/>
          </a:xfrm>
          <a:prstGeom prst="rect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34" name="AutoShape 7"/>
          <p:cNvSpPr/>
          <p:nvPr/>
        </p:nvSpPr>
        <p:spPr>
          <a:xfrm>
            <a:off x="1375920" y="6200640"/>
            <a:ext cx="158400" cy="158400"/>
          </a:xfrm>
          <a:prstGeom prst="ellipse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35" name="AutoShape 8"/>
          <p:cNvSpPr/>
          <p:nvPr/>
        </p:nvSpPr>
        <p:spPr>
          <a:xfrm>
            <a:off x="1607040" y="6207120"/>
            <a:ext cx="146880" cy="146880"/>
          </a:xfrm>
          <a:prstGeom prst="ellipse">
            <a:avLst/>
          </a:prstGeom>
          <a:solidFill>
            <a:schemeClr val="accent1">
              <a:alpha val="8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36" name="AutoShape 9"/>
          <p:cNvSpPr/>
          <p:nvPr/>
        </p:nvSpPr>
        <p:spPr>
          <a:xfrm>
            <a:off x="1827360" y="6213960"/>
            <a:ext cx="135720" cy="135720"/>
          </a:xfrm>
          <a:prstGeom prst="ellipse">
            <a:avLst/>
          </a:prstGeom>
          <a:solidFill>
            <a:schemeClr val="accent1">
              <a:alpha val="6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37" name="AutoShape 10"/>
          <p:cNvSpPr/>
          <p:nvPr/>
        </p:nvSpPr>
        <p:spPr>
          <a:xfrm>
            <a:off x="2027160" y="6220440"/>
            <a:ext cx="124200" cy="12420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3200" rIns="90000" bIns="432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38" name="AutoShape 11"/>
          <p:cNvSpPr/>
          <p:nvPr/>
        </p:nvSpPr>
        <p:spPr>
          <a:xfrm>
            <a:off x="2224800" y="6215040"/>
            <a:ext cx="113040" cy="113040"/>
          </a:xfrm>
          <a:prstGeom prst="ellipse">
            <a:avLst/>
          </a:prstGeom>
          <a:solidFill>
            <a:schemeClr val="accent1">
              <a:alpha val="2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4920" rIns="90000" bIns="349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39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40" name="title"/>
          <p:cNvSpPr/>
          <p:nvPr/>
        </p:nvSpPr>
        <p:spPr>
          <a:xfrm>
            <a:off x="1087920" y="203760"/>
            <a:ext cx="8228520" cy="743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defTabSz="914400">
              <a:lnSpc>
                <a:spcPct val="100000"/>
              </a:lnSpc>
              <a:tabLst>
                <a:tab pos="0"/>
              </a:tabLst>
            </a:pPr>
            <a:r>
              <a:rPr lang="zh-CN" sz="3600" b="1" strike="noStrike" spc="299">
                <a:solidFill>
                  <a:srgbClr val="3045FD"/>
                </a:solidFill>
                <a:latin typeface="Arial"/>
                <a:ea typeface="微软雅黑"/>
              </a:rPr>
              <a:t>提升学生综合素质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1" name="content"/>
          <p:cNvSpPr/>
          <p:nvPr/>
        </p:nvSpPr>
        <p:spPr>
          <a:xfrm>
            <a:off x="946800" y="1982520"/>
            <a:ext cx="5402880" cy="2620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综合素质包括了很多方面，如沟通能力、团队合作精神、创新思维等。通过介入护理教学查房，学生在实践中可以不断锻炼自己，培养综合素质，达到更高的综合素养水平。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2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243" name="Group 15"/>
          <p:cNvGrpSpPr/>
          <p:nvPr/>
        </p:nvGrpSpPr>
        <p:grpSpPr>
          <a:xfrm>
            <a:off x="431640" y="396000"/>
            <a:ext cx="514800" cy="439200"/>
            <a:chOff x="431640" y="396000"/>
            <a:chExt cx="514800" cy="439200"/>
          </a:xfrm>
        </p:grpSpPr>
        <p:sp>
          <p:nvSpPr>
            <p:cNvPr id="244" name="AutoShape 16"/>
            <p:cNvSpPr/>
            <p:nvPr/>
          </p:nvSpPr>
          <p:spPr>
            <a:xfrm>
              <a:off x="431640" y="39600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45" name="AutoShape 17"/>
            <p:cNvSpPr/>
            <p:nvPr/>
          </p:nvSpPr>
          <p:spPr>
            <a:xfrm>
              <a:off x="551520" y="40248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46" name="AutoShape 18"/>
            <p:cNvSpPr/>
            <p:nvPr/>
          </p:nvSpPr>
          <p:spPr>
            <a:xfrm>
              <a:off x="665640" y="40428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47" name="AutoShape 19"/>
            <p:cNvSpPr/>
            <p:nvPr/>
          </p:nvSpPr>
          <p:spPr>
            <a:xfrm>
              <a:off x="776160" y="41328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48" name="AutoShape 20"/>
            <p:cNvSpPr/>
            <p:nvPr/>
          </p:nvSpPr>
          <p:spPr>
            <a:xfrm>
              <a:off x="881280" y="40896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49" name="AutoShape 21"/>
            <p:cNvSpPr/>
            <p:nvPr/>
          </p:nvSpPr>
          <p:spPr>
            <a:xfrm>
              <a:off x="431640" y="5137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50" name="AutoShape 22"/>
            <p:cNvSpPr/>
            <p:nvPr/>
          </p:nvSpPr>
          <p:spPr>
            <a:xfrm>
              <a:off x="551520" y="5202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51" name="AutoShape 23"/>
            <p:cNvSpPr/>
            <p:nvPr/>
          </p:nvSpPr>
          <p:spPr>
            <a:xfrm>
              <a:off x="665640" y="5220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52" name="AutoShape 24"/>
            <p:cNvSpPr/>
            <p:nvPr/>
          </p:nvSpPr>
          <p:spPr>
            <a:xfrm>
              <a:off x="776160" y="53100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53" name="AutoShape 25"/>
            <p:cNvSpPr/>
            <p:nvPr/>
          </p:nvSpPr>
          <p:spPr>
            <a:xfrm>
              <a:off x="881280" y="52668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54" name="AutoShape 26"/>
            <p:cNvSpPr/>
            <p:nvPr/>
          </p:nvSpPr>
          <p:spPr>
            <a:xfrm>
              <a:off x="431640" y="6314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55" name="AutoShape 27"/>
            <p:cNvSpPr/>
            <p:nvPr/>
          </p:nvSpPr>
          <p:spPr>
            <a:xfrm>
              <a:off x="551520" y="63792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56" name="AutoShape 28"/>
            <p:cNvSpPr/>
            <p:nvPr/>
          </p:nvSpPr>
          <p:spPr>
            <a:xfrm>
              <a:off x="665640" y="6397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57" name="AutoShape 29"/>
            <p:cNvSpPr/>
            <p:nvPr/>
          </p:nvSpPr>
          <p:spPr>
            <a:xfrm>
              <a:off x="776160" y="6487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58" name="AutoShape 30"/>
            <p:cNvSpPr/>
            <p:nvPr/>
          </p:nvSpPr>
          <p:spPr>
            <a:xfrm>
              <a:off x="881280" y="64476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59" name="AutoShape 31"/>
            <p:cNvSpPr/>
            <p:nvPr/>
          </p:nvSpPr>
          <p:spPr>
            <a:xfrm>
              <a:off x="431640" y="74916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60" name="AutoShape 32"/>
            <p:cNvSpPr/>
            <p:nvPr/>
          </p:nvSpPr>
          <p:spPr>
            <a:xfrm>
              <a:off x="551520" y="7560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61" name="AutoShape 33"/>
            <p:cNvSpPr/>
            <p:nvPr/>
          </p:nvSpPr>
          <p:spPr>
            <a:xfrm>
              <a:off x="665640" y="75744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62" name="AutoShape 34"/>
            <p:cNvSpPr/>
            <p:nvPr/>
          </p:nvSpPr>
          <p:spPr>
            <a:xfrm>
              <a:off x="776160" y="76644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63" name="AutoShape 35"/>
            <p:cNvSpPr/>
            <p:nvPr/>
          </p:nvSpPr>
          <p:spPr>
            <a:xfrm>
              <a:off x="881280" y="76248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sp>
        <p:nvSpPr>
          <p:cNvPr id="264" name="Picture 4"/>
          <p:cNvSpPr/>
          <p:nvPr/>
        </p:nvSpPr>
        <p:spPr>
          <a:xfrm>
            <a:off x="7939080" y="835560"/>
            <a:ext cx="3679560" cy="490608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65" name="PlaceHolder 1"/>
          <p:cNvSpPr>
            <a:spLocks noGrp="1"/>
          </p:cNvSpPr>
          <p:nvPr>
            <p:ph/>
          </p:nvPr>
        </p:nvSpPr>
        <p:spPr>
          <a:xfrm>
            <a:off x="2938680" y="1998360"/>
            <a:ext cx="6318360" cy="164232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indent="0" algn="ctr" defTabSz="914400">
              <a:lnSpc>
                <a:spcPct val="13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7600" b="1" strike="noStrike" spc="148">
                <a:solidFill>
                  <a:srgbClr val="3045FD"/>
                </a:solidFill>
                <a:latin typeface="Arial"/>
                <a:ea typeface="微软雅黑"/>
              </a:rPr>
              <a:t>03</a:t>
            </a:r>
            <a:endParaRPr lang="en-US" sz="7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266" name="PlaceHolder 2"/>
          <p:cNvSpPr>
            <a:spLocks noGrp="1"/>
          </p:cNvSpPr>
          <p:nvPr>
            <p:ph type="title" idx="4294967295"/>
          </p:nvPr>
        </p:nvSpPr>
        <p:spPr>
          <a:xfrm>
            <a:off x="313560" y="3789000"/>
            <a:ext cx="11486160" cy="9921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5200" b="1" strike="noStrike" spc="299">
                <a:solidFill>
                  <a:srgbClr val="3045FD"/>
                </a:solidFill>
                <a:latin typeface="Arial"/>
                <a:ea typeface="微软雅黑"/>
              </a:rPr>
              <a:t>第</a:t>
            </a:r>
            <a:r>
              <a:rPr lang="en-US" sz="5200" b="1" strike="noStrike" spc="299">
                <a:solidFill>
                  <a:srgbClr val="3045FD"/>
                </a:solidFill>
                <a:latin typeface="Arial"/>
                <a:ea typeface="微软雅黑"/>
              </a:rPr>
              <a:t>3</a:t>
            </a:r>
            <a:r>
              <a:rPr lang="zh-CN" sz="5200" b="1" strike="noStrike" spc="299">
                <a:solidFill>
                  <a:srgbClr val="3045FD"/>
                </a:solidFill>
                <a:latin typeface="Arial"/>
                <a:ea typeface="微软雅黑"/>
              </a:rPr>
              <a:t>章 介入护理教学查房的实施步骤</a:t>
            </a:r>
            <a:endParaRPr lang="en-US" sz="52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67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68" name="AutoShape 3"/>
          <p:cNvSpPr/>
          <p:nvPr/>
        </p:nvSpPr>
        <p:spPr>
          <a:xfrm>
            <a:off x="304920" y="1631880"/>
            <a:ext cx="6595560" cy="4881600"/>
          </a:xfrm>
          <a:prstGeom prst="rect">
            <a:avLst/>
          </a:prstGeom>
          <a:solidFill>
            <a:srgbClr val="3045FD">
              <a:alpha val="5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69" name="PlaceHolder 1"/>
          <p:cNvSpPr>
            <a:spLocks noGrp="1"/>
          </p:cNvSpPr>
          <p:nvPr>
            <p:ph type="title" idx="4294967295"/>
          </p:nvPr>
        </p:nvSpPr>
        <p:spPr>
          <a:xfrm>
            <a:off x="1035720" y="306000"/>
            <a:ext cx="7901640" cy="5407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3045FD"/>
                </a:solidFill>
                <a:latin typeface="Arial"/>
                <a:ea typeface="微软雅黑"/>
              </a:rPr>
              <a:t>实地指导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70" name="content"/>
          <p:cNvSpPr/>
          <p:nvPr/>
        </p:nvSpPr>
        <p:spPr>
          <a:xfrm>
            <a:off x="780480" y="2049840"/>
            <a:ext cx="4956480" cy="3485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指导教师应当亲自带领学生进行实地指导，示范操作并讲解专业知识。通过亲身示范，可以帮助学生更好地理解实际操作步骤，提高教学效果。在实地指导过程中，教师还应重点关注学生的操作技能和专业知识掌握情况，及时纠正错误，提供指导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271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272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73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74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75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76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77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78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79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80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81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82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83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84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85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86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87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88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89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90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91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pic>
        <p:nvPicPr>
          <p:cNvPr id="292" name="图片 99" descr="C:/Users/Administrator/Desktop/ppt模板/图片素材/QQ截图20240309233835.pngQQ截图20240309233835"/>
          <p:cNvPicPr/>
          <p:nvPr/>
        </p:nvPicPr>
        <p:blipFill>
          <a:blip r:embed="rId3"/>
          <a:srcRect t="20386" b="20386"/>
          <a:stretch>
            <a:fillRect/>
          </a:stretch>
        </p:blipFill>
        <p:spPr>
          <a:xfrm>
            <a:off x="6095880" y="1329840"/>
            <a:ext cx="5830920" cy="3636360"/>
          </a:xfrm>
          <a:prstGeom prst="rect">
            <a:avLst/>
          </a:prstGeom>
          <a:ln w="9525">
            <a:noFill/>
          </a:ln>
        </p:spPr>
      </p:pic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93" name="矩形 28"/>
          <p:cNvSpPr/>
          <p:nvPr/>
        </p:nvSpPr>
        <p:spPr>
          <a:xfrm>
            <a:off x="3540240" y="147528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94" name="content.2.title"/>
          <p:cNvSpPr/>
          <p:nvPr/>
        </p:nvSpPr>
        <p:spPr>
          <a:xfrm>
            <a:off x="8392320" y="1557720"/>
            <a:ext cx="343368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及时反馈评价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95" name="content.2.content"/>
          <p:cNvSpPr/>
          <p:nvPr/>
        </p:nvSpPr>
        <p:spPr>
          <a:xfrm>
            <a:off x="8392320" y="1891080"/>
            <a:ext cx="3078000" cy="16081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针对学生表现及时给予正面反馈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指出不足之处并提出改进建议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96" name="矩形 33"/>
          <p:cNvSpPr/>
          <p:nvPr/>
        </p:nvSpPr>
        <p:spPr>
          <a:xfrm>
            <a:off x="6208560" y="147528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97" name="content.3.title"/>
          <p:cNvSpPr/>
          <p:nvPr/>
        </p:nvSpPr>
        <p:spPr>
          <a:xfrm>
            <a:off x="1094760" y="4120560"/>
            <a:ext cx="30729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鼓励与引导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98" name="content.3.content"/>
          <p:cNvSpPr/>
          <p:nvPr/>
        </p:nvSpPr>
        <p:spPr>
          <a:xfrm>
            <a:off x="1094760" y="4453920"/>
            <a:ext cx="3130200" cy="156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鼓励学生优点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引导学生改正错误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99" name="矩形 38"/>
          <p:cNvSpPr/>
          <p:nvPr/>
        </p:nvSpPr>
        <p:spPr>
          <a:xfrm>
            <a:off x="8942040" y="147528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00" name="content.4.title"/>
          <p:cNvSpPr/>
          <p:nvPr/>
        </p:nvSpPr>
        <p:spPr>
          <a:xfrm>
            <a:off x="8392320" y="4109040"/>
            <a:ext cx="343368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个性化评价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01" name="content.4.content"/>
          <p:cNvSpPr/>
          <p:nvPr/>
        </p:nvSpPr>
        <p:spPr>
          <a:xfrm>
            <a:off x="8392320" y="4453920"/>
            <a:ext cx="3078000" cy="1743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因人而异给予个性化评价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帮助学生提高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02" name="PlaceHolder 1"/>
          <p:cNvSpPr>
            <a:spLocks noGrp="1"/>
          </p:cNvSpPr>
          <p:nvPr>
            <p:ph type="title" idx="4294967295"/>
          </p:nvPr>
        </p:nvSpPr>
        <p:spPr>
          <a:xfrm>
            <a:off x="1026000" y="2412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3045FD"/>
                </a:solidFill>
                <a:latin typeface="Arial"/>
                <a:ea typeface="微软雅黑"/>
              </a:rPr>
              <a:t>观察评价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303" name="矩形 19"/>
          <p:cNvSpPr/>
          <p:nvPr/>
        </p:nvSpPr>
        <p:spPr>
          <a:xfrm>
            <a:off x="729720" y="147528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04" name="content.1.title"/>
          <p:cNvSpPr/>
          <p:nvPr/>
        </p:nvSpPr>
        <p:spPr>
          <a:xfrm>
            <a:off x="1094760" y="1655280"/>
            <a:ext cx="3301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观察学生表现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05" name="content.1.content"/>
          <p:cNvSpPr/>
          <p:nvPr/>
        </p:nvSpPr>
        <p:spPr>
          <a:xfrm>
            <a:off x="1094760" y="2059200"/>
            <a:ext cx="2928960" cy="1465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关注学生的操作规范性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评估学生的专业知识水平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306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307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08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09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10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11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12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13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14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15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16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17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18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19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20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21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22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23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24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25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26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sp>
        <p:nvSpPr>
          <p:cNvPr id="327" name="AutoShape 8"/>
          <p:cNvSpPr/>
          <p:nvPr/>
        </p:nvSpPr>
        <p:spPr>
          <a:xfrm>
            <a:off x="4397760" y="2570040"/>
            <a:ext cx="583920" cy="583920"/>
          </a:xfrm>
          <a:prstGeom prst="diamond">
            <a:avLst/>
          </a:prstGeom>
          <a:solidFill>
            <a:srgbClr val="3045FD">
              <a:alpha val="5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28" name="AutoShape 9"/>
          <p:cNvSpPr/>
          <p:nvPr/>
        </p:nvSpPr>
        <p:spPr>
          <a:xfrm>
            <a:off x="7198560" y="2570040"/>
            <a:ext cx="583920" cy="588600"/>
          </a:xfrm>
          <a:prstGeom prst="diamond">
            <a:avLst/>
          </a:prstGeom>
          <a:solidFill>
            <a:srgbClr val="3045FD">
              <a:alpha val="50000"/>
            </a:srgbClr>
          </a:solidFill>
          <a:ln w="3143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29" name="AutoShape 10"/>
          <p:cNvSpPr/>
          <p:nvPr/>
        </p:nvSpPr>
        <p:spPr>
          <a:xfrm>
            <a:off x="4397760" y="4078080"/>
            <a:ext cx="583920" cy="583920"/>
          </a:xfrm>
          <a:prstGeom prst="diamond">
            <a:avLst/>
          </a:prstGeom>
          <a:solidFill>
            <a:srgbClr val="3045FD">
              <a:alpha val="50000"/>
            </a:srgbClr>
          </a:solidFill>
          <a:ln w="3143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30" name="AutoShape 11"/>
          <p:cNvSpPr/>
          <p:nvPr/>
        </p:nvSpPr>
        <p:spPr>
          <a:xfrm>
            <a:off x="7198560" y="4078080"/>
            <a:ext cx="583920" cy="583920"/>
          </a:xfrm>
          <a:prstGeom prst="diamond">
            <a:avLst/>
          </a:prstGeom>
          <a:solidFill>
            <a:srgbClr val="3045FD">
              <a:alpha val="5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31" name="AutoShape 12"/>
          <p:cNvSpPr/>
          <p:nvPr/>
        </p:nvSpPr>
        <p:spPr>
          <a:xfrm>
            <a:off x="4397760" y="2711880"/>
            <a:ext cx="583920" cy="315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85680" tIns="38160" rIns="85680" bIns="38160" anchor="t">
            <a:noAutofit/>
          </a:bodyPr>
          <a:lstStyle/>
          <a:p>
            <a:pPr algn="ctr" defTabSz="914400">
              <a:lnSpc>
                <a:spcPct val="100000"/>
              </a:lnSpc>
              <a:spcBef>
                <a:spcPts val="374"/>
              </a:spcBef>
            </a:pPr>
            <a:r>
              <a:rPr lang="en-US" sz="1430" b="0" strike="noStrike" spc="-1">
                <a:solidFill>
                  <a:schemeClr val="accent2">
                    <a:lumMod val="20000"/>
                    <a:lumOff val="80000"/>
                  </a:schemeClr>
                </a:solidFill>
                <a:latin typeface="微软雅黑"/>
                <a:ea typeface="微软雅黑"/>
              </a:rPr>
              <a:t>01</a:t>
            </a:r>
            <a:endParaRPr lang="en-US" sz="143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2" name="AutoShape 13"/>
          <p:cNvSpPr/>
          <p:nvPr/>
        </p:nvSpPr>
        <p:spPr>
          <a:xfrm>
            <a:off x="4397760" y="4212360"/>
            <a:ext cx="583920" cy="315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85680" tIns="38160" rIns="85680" bIns="38160" anchor="t">
            <a:noAutofit/>
          </a:bodyPr>
          <a:lstStyle/>
          <a:p>
            <a:pPr algn="ctr" defTabSz="914400">
              <a:lnSpc>
                <a:spcPct val="100000"/>
              </a:lnSpc>
              <a:spcBef>
                <a:spcPts val="374"/>
              </a:spcBef>
            </a:pPr>
            <a:r>
              <a:rPr lang="en-US" sz="1430" b="0" strike="noStrike" spc="-1">
                <a:solidFill>
                  <a:schemeClr val="accent3">
                    <a:lumMod val="20000"/>
                    <a:lumOff val="80000"/>
                  </a:schemeClr>
                </a:solidFill>
                <a:latin typeface="微软雅黑"/>
                <a:ea typeface="微软雅黑"/>
              </a:rPr>
              <a:t>03</a:t>
            </a:r>
            <a:endParaRPr lang="en-US" sz="143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3" name="AutoShape 14"/>
          <p:cNvSpPr/>
          <p:nvPr/>
        </p:nvSpPr>
        <p:spPr>
          <a:xfrm>
            <a:off x="7198560" y="2702520"/>
            <a:ext cx="583920" cy="315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85680" tIns="38160" rIns="85680" bIns="38160" anchor="t">
            <a:noAutofit/>
          </a:bodyPr>
          <a:lstStyle/>
          <a:p>
            <a:pPr algn="ctr" defTabSz="914400">
              <a:lnSpc>
                <a:spcPct val="100000"/>
              </a:lnSpc>
              <a:spcBef>
                <a:spcPts val="374"/>
              </a:spcBef>
            </a:pPr>
            <a:r>
              <a:rPr lang="en-US" sz="1430" b="0" strike="noStrike" spc="-1">
                <a:solidFill>
                  <a:schemeClr val="accent3">
                    <a:lumMod val="20000"/>
                    <a:lumOff val="80000"/>
                  </a:schemeClr>
                </a:solidFill>
                <a:latin typeface="微软雅黑"/>
                <a:ea typeface="微软雅黑"/>
              </a:rPr>
              <a:t>02</a:t>
            </a:r>
            <a:endParaRPr lang="en-US" sz="143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4" name="AutoShape 15"/>
          <p:cNvSpPr/>
          <p:nvPr/>
        </p:nvSpPr>
        <p:spPr>
          <a:xfrm>
            <a:off x="7198560" y="4212360"/>
            <a:ext cx="583920" cy="315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85680" tIns="38160" rIns="85680" bIns="38160" anchor="t">
            <a:noAutofit/>
          </a:bodyPr>
          <a:lstStyle/>
          <a:p>
            <a:pPr algn="ctr" defTabSz="914400">
              <a:lnSpc>
                <a:spcPct val="100000"/>
              </a:lnSpc>
              <a:spcBef>
                <a:spcPts val="374"/>
              </a:spcBef>
            </a:pPr>
            <a:r>
              <a:rPr lang="en-US" sz="1430" b="0" strike="noStrike" spc="-1">
                <a:solidFill>
                  <a:schemeClr val="accent2">
                    <a:lumMod val="20000"/>
                    <a:lumOff val="80000"/>
                  </a:schemeClr>
                </a:solidFill>
                <a:latin typeface="微软雅黑"/>
                <a:ea typeface="微软雅黑"/>
              </a:rPr>
              <a:t>04</a:t>
            </a:r>
            <a:endParaRPr lang="en-US" sz="143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5" name="AutoShape 2"/>
          <p:cNvSpPr/>
          <p:nvPr/>
        </p:nvSpPr>
        <p:spPr>
          <a:xfrm>
            <a:off x="4876920" y="2507040"/>
            <a:ext cx="2424240" cy="2364480"/>
          </a:xfrm>
          <a:prstGeom prst="ellipse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36" name="Picture 8"/>
          <p:cNvSpPr/>
          <p:nvPr/>
        </p:nvSpPr>
        <p:spPr>
          <a:xfrm>
            <a:off x="4964400" y="2569680"/>
            <a:ext cx="2282400" cy="2217600"/>
          </a:xfrm>
          <a:prstGeom prst="ellipse">
            <a:avLst/>
          </a:prstGeom>
          <a:blipFill rotWithShape="0">
            <a:blip r:embed="rId2">
              <a:alphaModFix amt="70000"/>
            </a:blip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https://d.book118.com/757044201034006054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13</Slides>
  <Notes>7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21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介入护理教学查房</vt:lpstr>
      <vt:lpstr>目录</vt:lpstr>
      <vt:lpstr>第1章 介入护理教学查房</vt:lpstr>
      <vt:lpstr>介入护理教学查房的目的</vt:lpstr>
      <vt:lpstr>介入护理教学查房的效果</vt:lpstr>
      <vt:lpstr>第2章 介入护理教学查房的重要性</vt:lpstr>
      <vt:lpstr>培养学生观察与分析能力</vt:lpstr>
      <vt:lpstr>促进学生沟通交流能力</vt:lpstr>
      <vt:lpstr> </vt:lpstr>
      <vt:lpstr>第3章 介入护理教学查房的实施步骤</vt:lpstr>
      <vt:lpstr>实地指导</vt:lpstr>
      <vt:lpstr>观察评价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2024-09-28T10:29:09.428</cp:lastPrinted>
  <dcterms:created xsi:type="dcterms:W3CDTF">2024-09-28T02:29:09Z</dcterms:created>
  <dcterms:modified xsi:type="dcterms:W3CDTF">2024-09-28T02:29:11Z</dcterms:modified>
</cp:coreProperties>
</file>