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HHFTPQ+MS-UIGothic"/>
      <p:regular r:id="rId17"/>
    </p:embeddedFont>
    <p:embeddedFont>
      <p:font typeface="THVTLA+GIJTEF+MicrosoftYaHei-Bold"/>
      <p:regular r:id="rId18"/>
    </p:embeddedFont>
    <p:embeddedFont>
      <p:font typeface="ISDSVH+KVSFTJ+ArialMT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45AC6-C7DA-404E-ADE2-A3D085278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DC33B-2FD1-48E3-A4EA-16BF191A0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D243E-9079-4BD3-9AE2-B714637E8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0F436-088A-4418-83D4-0AF957795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ACF9DF-A5EE-4B00-BF7E-2A9EE3072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310B90-518E-48FB-9423-8C7C055CA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A18BC2-6312-4198-AEBF-DE8A20F91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2E4D8-8515-46AB-9A61-42B7E9ECD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9C09F-8E0E-4C77-89E4-869CB15E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1C63B-E856-4C1F-94F2-639AEEE43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FC290-CD20-486B-9D56-A2E897BF1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45064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7150729" cy="2622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鉴赏</a:t>
            </a:r>
            <a:r>
              <a:rPr sz="5150" spc="25">
                <a:solidFill>
                  <a:srgbClr val="FF960E"/>
                </a:solidFill>
                <a:latin typeface="HHFTPQ+MS-UIGothic"/>
                <a:cs typeface="HHFTPQ+MS-UIGothic"/>
              </a:rPr>
              <a:t>散文的形象</a:t>
            </a:r>
            <a:r>
              <a:rPr sz="5150" spc="21">
                <a:solidFill>
                  <a:srgbClr val="FF960E"/>
                </a:solidFill>
                <a:latin typeface="THVTLA+GIJTEF+MicrosoftYaHei-Bold"/>
                <a:cs typeface="THVTLA+GIJTEF+MicrosoftYaHei-Bold"/>
              </a:rPr>
              <a:t>(</a:t>
            </a:r>
            <a:r>
              <a:rPr sz="5150" spc="25">
                <a:solidFill>
                  <a:srgbClr val="FF960E"/>
                </a:solidFill>
                <a:latin typeface="HHFTPQ+MS-UIGothic"/>
                <a:cs typeface="HHFTPQ+MS-UIGothic"/>
              </a:rPr>
              <a:t>公开</a:t>
            </a:r>
          </a:p>
          <a:p>
            <a:pPr marL="0" marR="0">
              <a:lnSpc>
                <a:spcPts val="5366"/>
              </a:lnSpc>
              <a:spcBef>
                <a:spcPts val="2033"/>
              </a:spcBef>
              <a:spcAft>
                <a:spcPct val="0"/>
              </a:spcAft>
            </a:pPr>
            <a:r>
              <a:rPr sz="5150" spc="2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 spc="20">
                <a:solidFill>
                  <a:srgbClr val="FF960E"/>
                </a:solidFill>
                <a:latin typeface="HHFTPQ+MS-UIGothic"/>
                <a:cs typeface="HHFTPQ+MS-UIGothic"/>
              </a:rPr>
              <a:t>版</a:t>
            </a:r>
            <a:r>
              <a:rPr sz="5150" spc="17">
                <a:solidFill>
                  <a:srgbClr val="FF960E"/>
                </a:solidFill>
                <a:latin typeface="THVTLA+GIJTEF+MicrosoftYaHei-Bold"/>
                <a:cs typeface="THVTLA+GIJTEF+MicrosoftYaHei-Bold"/>
              </a:rPr>
              <a:t>)</a:t>
            </a:r>
            <a:r>
              <a:rPr sz="5150" spc="20">
                <a:solidFill>
                  <a:srgbClr val="FF960E"/>
                </a:solidFill>
                <a:latin typeface="HHFTPQ+MS-UIGothic"/>
                <a:cs typeface="HHFTPQ+MS-UIGothic"/>
              </a:rPr>
              <a:t>剖析</a:t>
            </a:r>
            <a:r>
              <a:rPr sz="5150" spc="2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HHFTPQ+MS-UIGothic"/>
                <a:cs typeface="HHFTP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SDSVH+KVSFTJ+ArialMT"/>
                <a:cs typeface="ISDSVH+KVSFTJ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HFTPQ+MS-UIGothic"/>
                <a:cs typeface="HHFTPQ+MS-UIGothic"/>
              </a:rPr>
              <a:t>散文的概述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SDSVH+KVSFTJ+ArialMT"/>
                <a:cs typeface="ISDSVH+KVSFTJ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HFTPQ+MS-UIGothic"/>
                <a:cs typeface="HHFTPQ+MS-UIGothic"/>
              </a:rPr>
              <a:t>散文的形象表达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3738821" cy="18807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SDSVH+KVSFTJ+ArialMT"/>
                <a:cs typeface="ISDSVH+KVSFTJ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鉴赏</a:t>
            </a:r>
            <a:r>
              <a:rPr sz="2400">
                <a:solidFill>
                  <a:srgbClr val="FF960E"/>
                </a:solidFill>
                <a:latin typeface="HHFTPQ+MS-UIGothic"/>
                <a:cs typeface="HHFTPQ+MS-UIGothic"/>
              </a:rPr>
              <a:t>散文的方法与技巧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SDSVH+KVSFTJ+ArialMT"/>
                <a:cs typeface="ISDSVH+KVSFTJ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HFTPQ+MS-UIGothic"/>
                <a:cs typeface="HHFTPQ+MS-UIGothic"/>
              </a:rPr>
              <a:t>散文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鉴赏</a:t>
            </a:r>
            <a:r>
              <a:rPr sz="2400">
                <a:solidFill>
                  <a:srgbClr val="FF960E"/>
                </a:solidFill>
                <a:latin typeface="HHFTPQ+MS-UIGothic"/>
                <a:cs typeface="HHFTPQ+MS-UIGothic"/>
              </a:rPr>
              <a:t>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HHFTPQ+MS-UIGothic"/>
                <a:cs typeface="HHFTPQ+MS-UIGothic"/>
              </a:rPr>
              <a:t>践与运用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SDSVH+KVSFTJ+ArialMT"/>
                <a:cs typeface="ISDSVH+KVSFTJ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HHFTPQ+MS-UIGothic"/>
                <a:cs typeface="HHFTPQ+MS-UIGothic"/>
              </a:rPr>
              <a:t>散文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鉴赏</a:t>
            </a:r>
            <a:r>
              <a:rPr sz="2400">
                <a:solidFill>
                  <a:srgbClr val="FF960E"/>
                </a:solidFill>
                <a:latin typeface="HHFTPQ+MS-UIGothic"/>
                <a:cs typeface="HHFTPQ+MS-UIGothic"/>
              </a:rPr>
              <a:t>的拓展与提高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HFTPQ+MS-UIGothic"/>
                <a:cs typeface="HHFTPQ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THVTLA+GIJTEF+MicrosoftYaHei-Bold"/>
                <a:cs typeface="THVTLA+GIJTEF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THVTLA+GIJTEF+MicrosoftYaHei-Bold"/>
                <a:cs typeface="THVTLA+GIJTEF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37687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HHFTPQ+MS-UIGothic"/>
                <a:cs typeface="HHFTPQ+MS-UIGothic"/>
              </a:rPr>
              <a:t>散文的概述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HFTPQ+MS-UIGothic"/>
                <a:cs typeface="HHFTPQ+MS-UIGothic"/>
              </a:rPr>
              <a:t>散文的定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HHFTPQ+MS-UIGothic"/>
                <a:cs typeface="HHFTP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76900"/>
                </a:solidFill>
                <a:latin typeface="HHFTPQ+MS-UIGothic"/>
                <a:cs typeface="HHFTPQ+MS-UIGothic"/>
              </a:rPr>
              <a:t>散文的定</a:t>
            </a:r>
            <a:r>
              <a:rPr sz="2000">
                <a:solidFill>
                  <a:srgbClr val="C7690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91379" y="1726938"/>
            <a:ext cx="635146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散文是一种文学形式，其特点是形式自由、表达灵活，不受韵文和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歌的限制，可以抒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作者的情感、描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景物、叙述故事等。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0265" y="25818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76900"/>
                </a:solidFill>
                <a:latin typeface="HHFTPQ+MS-UIGothic"/>
                <a:cs typeface="HHFTPQ+MS-UIGothic"/>
              </a:rPr>
              <a:t>表达真</a:t>
            </a:r>
            <a:r>
              <a:rPr sz="2000">
                <a:solidFill>
                  <a:srgbClr val="C76900"/>
                </a:solidFill>
                <a:latin typeface="SimSun"/>
                <a:cs typeface="SimSun"/>
              </a:rPr>
              <a:t>实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91379" y="309472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散文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作者的真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感受和情感，不拘泥于形式和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，能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自由地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91379" y="336904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表达内心世界。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60265" y="39502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76900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C76900"/>
                </a:solidFill>
                <a:latin typeface="HHFTPQ+MS-UIGothic"/>
                <a:cs typeface="HHFTPQ+MS-UIGothic"/>
              </a:rPr>
              <a:t>言</a:t>
            </a:r>
            <a:r>
              <a:rPr sz="2000" spc="25">
                <a:solidFill>
                  <a:srgbClr val="C76900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C76900"/>
                </a:solidFill>
                <a:latin typeface="HHFTPQ+MS-UIGothic"/>
                <a:cs typeface="HHFTPQ+MS-UIGothic"/>
              </a:rPr>
              <a:t>美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91379" y="4463153"/>
            <a:ext cx="635146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散文的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言通常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美、生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，富有表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力，能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引起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者的共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和情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感共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60265" y="531802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76900"/>
                </a:solidFill>
                <a:latin typeface="HHFTPQ+MS-UIGothic"/>
                <a:cs typeface="HHFTPQ+MS-UIGothic"/>
              </a:rPr>
              <a:t>形式多</a:t>
            </a:r>
            <a:r>
              <a:rPr sz="2000">
                <a:solidFill>
                  <a:srgbClr val="C76900"/>
                </a:solidFill>
                <a:latin typeface="SimSun"/>
                <a:cs typeface="SimSun"/>
              </a:rPr>
              <a:t>样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91379" y="5830943"/>
            <a:ext cx="6130676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散文的形式多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，可以是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对话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、独白、随笔、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文等，不受限制，可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以根据作者的需要和情感表达的需要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60001"/>
                </a:solidFill>
                <a:latin typeface="HHFTPQ+MS-UIGothic"/>
                <a:cs typeface="HHFTPQ+MS-UIGothic"/>
              </a:rPr>
              <a:t>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HFTPQ+MS-UIGothic"/>
                <a:cs typeface="HHFTPQ+MS-UIGothic"/>
              </a:rPr>
              <a:t>散文的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960E"/>
                </a:solidFill>
                <a:latin typeface="HHFTPQ+MS-UIGothic"/>
                <a:cs typeface="HHFTPQ+MS-UIGothic"/>
              </a:rPr>
              <a:t>史与演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3792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HHFTPQ+MS-UIGothic"/>
                <a:cs typeface="HHFTPQ+MS-UIGothic"/>
              </a:rPr>
              <a:t>古代散文</a:t>
            </a:r>
          </a:p>
          <a:p>
            <a:pPr marL="0" marR="0">
              <a:lnSpc>
                <a:spcPts val="1600"/>
              </a:lnSpc>
              <a:spcBef>
                <a:spcPts val="11404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HHFTPQ+MS-UIGothic"/>
                <a:cs typeface="HHFTPQ+MS-UIGothic"/>
              </a:rPr>
              <a:t>唐宋散文</a:t>
            </a:r>
          </a:p>
          <a:p>
            <a:pPr marL="0" marR="0">
              <a:lnSpc>
                <a:spcPts val="1600"/>
              </a:lnSpc>
              <a:spcBef>
                <a:spcPts val="11255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HHFTPQ+MS-UIGothic"/>
                <a:cs typeface="HHFTPQ+MS-UIGothic"/>
              </a:rPr>
              <a:t>明清散文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HFTPQ+MS-UIGothic"/>
                <a:cs typeface="HHFTPQ+MS-UIGothic"/>
              </a:rPr>
              <a:t>散文与其他文学形式的关系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HHFTPQ+MS-UIGothic"/>
                <a:cs typeface="HHFTPQ+MS-UIGothic"/>
              </a:rPr>
              <a:t>散文与</a:t>
            </a: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诗</a:t>
            </a:r>
            <a:r>
              <a:rPr sz="2000">
                <a:solidFill>
                  <a:srgbClr val="FF960E"/>
                </a:solidFill>
                <a:latin typeface="HHFTPQ+MS-UIGothic"/>
                <a:cs typeface="HHFTPQ+MS-UIGothic"/>
              </a:rPr>
              <a:t>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HHFTPQ+MS-UIGothic"/>
                <a:cs typeface="HHFTPQ+MS-UIGothic"/>
              </a:rPr>
              <a:t>散文与小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THVTLA+GIJTEF+MicrosoftYaHei-Bold"/>
                <a:cs typeface="THVTLA+GIJTEF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93079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HHFTPQ+MS-UIGothic"/>
                <a:cs typeface="HHFTPQ+MS-UIGothic"/>
              </a:rPr>
              <a:t>散文的形象表达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HFTPQ+MS-UIGothic"/>
                <a:cs typeface="HHFTPQ+MS-UIGothic"/>
              </a:rPr>
              <a:t>人物形象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HFTPQ+MS-UIGothic"/>
                <a:cs typeface="HHFTPQ+MS-UIGothic"/>
              </a:rPr>
              <a:t>人物描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绘</a:t>
            </a:r>
            <a:r>
              <a:rPr sz="2000" spc="25">
                <a:solidFill>
                  <a:srgbClr val="FFFDFD"/>
                </a:solidFill>
                <a:latin typeface="HHFTPQ+MS-UIGothic"/>
                <a:cs typeface="HHFTPQ+MS-UIGothic"/>
              </a:rPr>
              <a:t>的方式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HFTPQ+MS-UIGothic"/>
                <a:cs typeface="HHFTPQ+MS-UIGothic"/>
              </a:rPr>
              <a:t>人物形象的作用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人物形象是散文表达思想感情的重要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手段，通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人物形象的塑造，可以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达作者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生活、社会、人性的看法和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思考。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过细节</a:t>
            </a: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描写、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言描写、心理描写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等方式，生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人物的性格特点和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内心世界。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HFTPQ+MS-UIGothic"/>
                <a:cs typeface="HHFTPQ+MS-UIGothic"/>
              </a:rPr>
              <a:t>人物形象的特点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散文中的人物形象通常具有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明的个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性，同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又具有普遍性，能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引起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者的共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FFFDFD"/>
                </a:solidFill>
                <a:latin typeface="HHFTPQ+MS-UIGothic"/>
                <a:cs typeface="HHFTPQ+MS-UIGothic"/>
              </a:rPr>
              <a:t>和思考。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HFTPQ+MS-UIGothic"/>
                <a:cs typeface="HHFTPQ+MS-UIGothic"/>
              </a:rPr>
              <a:t>自然形象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HHFTPQ+MS-UIGothic"/>
                <a:cs typeface="HHFTPQ+MS-UIGothic"/>
              </a:rPr>
              <a:t>自然描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绘</a:t>
            </a:r>
            <a:r>
              <a:rPr sz="2000" spc="25">
                <a:solidFill>
                  <a:srgbClr val="FF960E"/>
                </a:solidFill>
                <a:latin typeface="HHFTPQ+MS-UIGothic"/>
                <a:cs typeface="HHFTPQ+MS-UIGothic"/>
              </a:rPr>
              <a:t>的方式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HHFTPQ+MS-UIGothic"/>
                <a:cs typeface="HHFTPQ+MS-UIGothic"/>
              </a:rPr>
              <a:t>自然形象的特点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HHFTPQ+MS-UIGothic"/>
                <a:cs typeface="HHFTPQ+MS-UIGothic"/>
              </a:rPr>
              <a:t>自然形象的作用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言和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细腻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的笔触，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将自然景物的形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、色彩、声音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等方面展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得淋漓尽致。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自然形象通常具有象征意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美价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发读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者的情感共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和思考。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自然形象是散文表达情感和意境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的重要手段，通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自然形象的描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造出特定的氛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和情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境，从而更好地表达作者的思想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HFTPQ+MS-UIGothic"/>
                <a:cs typeface="HHFTPQ+MS-UIGothic"/>
              </a:rPr>
              <a:t>感情。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HFTPQ+MS-UIGothic"/>
                <a:cs typeface="HHFTPQ+MS-UIGothic"/>
              </a:rPr>
              <a:t>文化形象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HHFTPQ+MS-UIGothic"/>
                <a:cs typeface="HHFTPQ+MS-UIGothic"/>
              </a:rPr>
              <a:t>文化形象的特点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HHFTPQ+MS-UIGothic"/>
                <a:cs typeface="HHFTPQ+MS-UIGothic"/>
              </a:rPr>
              <a:t>文化描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绘</a:t>
            </a:r>
            <a:r>
              <a:rPr sz="2300" spc="25">
                <a:solidFill>
                  <a:srgbClr val="FF960E"/>
                </a:solidFill>
                <a:latin typeface="HHFTPQ+MS-UIGothic"/>
                <a:cs typeface="HHFTPQ+MS-UIGothic"/>
              </a:rPr>
              <a:t>的方式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HHFTPQ+MS-UIGothic"/>
                <a:cs typeface="HHFTPQ+MS-UIGothic"/>
              </a:rPr>
              <a:t>文化形象的作用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HHFTPQ+MS-UIGothic"/>
                <a:cs typeface="HHFTPQ+MS-UIGothic"/>
              </a:rPr>
              <a:t>情感形象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501836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HHFTPQ+MS-UIGothic"/>
                <a:cs typeface="HHFTPQ+MS-UIGothic"/>
              </a:rPr>
              <a:t>情感表达的方式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HHFTPQ+MS-UIGothic"/>
                <a:cs typeface="HHFTPQ+MS-UIGothic"/>
              </a:rPr>
              <a:t>情感形象的特点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HHFTPQ+MS-UIGothic"/>
                <a:cs typeface="HHFTPQ+MS-UIGothic"/>
              </a:rPr>
              <a:t>情感形象的作用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THVTLA+GIJTEF+MicrosoftYaHei-Bold"/>
                <a:cs typeface="THVTLA+GIJTEF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鉴赏</a:t>
            </a:r>
            <a:r>
              <a:rPr sz="4550" spc="25">
                <a:solidFill>
                  <a:srgbClr val="351E00"/>
                </a:solidFill>
                <a:latin typeface="HHFTPQ+MS-UIGothic"/>
                <a:cs typeface="HHFTPQ+MS-UIGothic"/>
              </a:rPr>
              <a:t>散文的方法与技巧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https://d.book118.com/757045064020006054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SimSun</vt:lpstr>
      <vt:lpstr>HHFTPQ+MS-UIGothic</vt:lpstr>
      <vt:lpstr>THVTLA+GIJTEF+MicrosoftYaHei-Bold</vt:lpstr>
      <vt:lpstr>ISDSVH+KVSFTJ+ArialMT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2024-09-28T06:43:58.184</cp:lastPrinted>
  <dcterms:created xsi:type="dcterms:W3CDTF">2024-09-27T22:43:58Z</dcterms:created>
  <dcterms:modified xsi:type="dcterms:W3CDTF">2024-09-27T22:43:59Z</dcterms:modified>
</cp:coreProperties>
</file>