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16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17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13.xml" /><Relationship Id="rId3" Type="http://schemas.openxmlformats.org/officeDocument/2006/relationships/image" Target="../media/image6.png" /><Relationship Id="rId4" Type="http://schemas.openxmlformats.org/officeDocument/2006/relationships/tags" Target="../tags/tag14.xml" /><Relationship Id="rId5" Type="http://schemas.openxmlformats.org/officeDocument/2006/relationships/image" Target="../media/image7.png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tags" Target="../tags/tag4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image" Target="../media/image2.png" /><Relationship Id="rId4" Type="http://schemas.openxmlformats.org/officeDocument/2006/relationships/tags" Target="../tags/tag51.xml" /><Relationship Id="rId5" Type="http://schemas.openxmlformats.org/officeDocument/2006/relationships/image" Target="../media/image3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CF6B95-9F37-4F3F-BB72-451EE17B8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3BADB-FB3D-4B1F-A425-A88197C62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310C0-F977-4487-9398-9DADD68E5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12E893-F0DC-4934-BF35-744E0C9CF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0E1FAA-AC11-42A8-91CB-46FAE9140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055A92-7C63-4F45-9707-84050B639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ECE6DC-328F-47C5-85B9-9240BA53F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0A6E13-A689-4E2E-8644-A6DED0EF6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9EF6FE-6204-44E7-B42A-13FB23DCB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A8F35-20A1-4C59-805F-0AA0A87CE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0126F4-27F7-440C-AFDE-6DF28E992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Image 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705"/>
            <a:ext cx="12192000" cy="6861412"/>
          </a:xfrm>
          <a:prstGeom prst="rect">
            <a:avLst/>
          </a:prstGeom>
        </p:spPr>
      </p:pic>
      <p:pic>
        <p:nvPicPr>
          <p:cNvPr id="2097157" name="Image 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796492" y="3007905"/>
            <a:ext cx="2395478" cy="3099493"/>
          </a:xfrm>
          <a:prstGeom prst="rect">
            <a:avLst/>
          </a:prstGeom>
        </p:spPr>
      </p:pic>
      <p:pic>
        <p:nvPicPr>
          <p:cNvPr id="2097159" name="Image 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259877" y="4510515"/>
            <a:ext cx="6459563" cy="2345191"/>
          </a:xfrm>
          <a:prstGeom prst="rect">
            <a:avLst/>
          </a:prstGeom>
        </p:spPr>
      </p:pic>
      <p:pic>
        <p:nvPicPr>
          <p:cNvPr id="2097161" name="Image 3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867344" y="258620"/>
            <a:ext cx="5613831" cy="2816058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838199" y="855892"/>
            <a:ext cx="5613831" cy="2816058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838200" y="3806250"/>
            <a:ext cx="5613830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署名占位符 10"/>
          <p:cNvSpPr>
            <a:spLocks noGrp="1"/>
          </p:cNvSpPr>
          <p:nvPr userDrawn="1">
            <p:ph type="body" sz="quarter" idx="17" hasCustomPrompt="1"/>
            <p:custDataLst>
              <p:tags r:id="rId11"/>
            </p:custDataLst>
          </p:nvPr>
        </p:nvSpPr>
        <p:spPr>
          <a:xfrm>
            <a:off x="838169" y="4627964"/>
            <a:ext cx="5613829" cy="504000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Image 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46" y="0"/>
            <a:ext cx="3867912" cy="6858000"/>
          </a:xfrm>
          <a:prstGeom prst="rect">
            <a:avLst/>
          </a:prstGeom>
        </p:spPr>
      </p:pic>
      <p:pic>
        <p:nvPicPr>
          <p:cNvPr id="2097165" name="Image 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46" y="4704588"/>
            <a:ext cx="2208276" cy="2153412"/>
          </a:xfrm>
          <a:prstGeom prst="rect">
            <a:avLst/>
          </a:prstGeom>
        </p:spPr>
      </p:pic>
      <p:pic>
        <p:nvPicPr>
          <p:cNvPr id="2097167" name="Image 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46" y="0"/>
            <a:ext cx="4558284" cy="1321308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839788" y="1165026"/>
            <a:ext cx="2382383" cy="4527949"/>
          </a:xfrm>
        </p:spPr>
        <p:txBody>
          <a:bodyPr vert="horz" anchor="ctr">
            <a:normAutofit/>
          </a:bodyPr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Image 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5481828" cy="685800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104016" y="1999119"/>
            <a:ext cx="6367550" cy="3770551"/>
          </a:xfrm>
        </p:spPr>
        <p:txBody>
          <a:bodyPr anchor="t">
            <a:normAutofit/>
          </a:bodyPr>
          <a:lstStyle>
            <a:lvl1pPr algn="r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86" name="节编号 3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5101616" y="647420"/>
            <a:ext cx="6367550" cy="1224000"/>
          </a:xfrm>
        </p:spPr>
        <p:txBody>
          <a:bodyPr anchor="ctr">
            <a:noAutofit/>
          </a:bodyPr>
          <a:lstStyle>
            <a:lvl1pPr marL="0" indent="0" algn="r">
              <a:buNone/>
              <a:defRPr sz="8000"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7883" y="217125"/>
            <a:ext cx="10515600" cy="655200"/>
          </a:xfrm>
        </p:spPr>
        <p:txBody>
          <a:bodyPr vert="horz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 noProof="1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1200785"/>
            <a:ext cx="10515600" cy="497713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40105" y="217805"/>
            <a:ext cx="10515600" cy="655200"/>
          </a:xfrm>
        </p:spPr>
        <p:txBody>
          <a:bodyPr anchor="ctr" anchorCtr="0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bg>
      <p:bgRef idx="1001">
        <a:schemeClr val="bg1"/>
      </p:bgRef>
    </p:bg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Image 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73" name="Image 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796780" y="3007995"/>
            <a:ext cx="2395220" cy="3098165"/>
          </a:xfrm>
          <a:prstGeom prst="rect">
            <a:avLst/>
          </a:prstGeom>
        </p:spPr>
      </p:pic>
      <p:pic>
        <p:nvPicPr>
          <p:cNvPr id="2097175" name="Image 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260090" y="4509770"/>
            <a:ext cx="6459855" cy="2343785"/>
          </a:xfrm>
          <a:prstGeom prst="rect">
            <a:avLst/>
          </a:prstGeom>
        </p:spPr>
      </p:pic>
      <p:pic>
        <p:nvPicPr>
          <p:cNvPr id="2097177" name="Image 3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867400" y="260350"/>
            <a:ext cx="5614035" cy="2814955"/>
          </a:xfrm>
          <a:prstGeom prst="rect">
            <a:avLst/>
          </a:prstGeom>
        </p:spPr>
      </p:pic>
      <p:sp>
        <p:nvSpPr>
          <p:cNvPr id="1048748" name="标题 1"/>
          <p:cNvSpPr>
            <a:spLocks noGrp="1"/>
          </p:cNvSpPr>
          <p:nvPr>
            <p:ph type="ctrTitle"/>
            <p:custDataLst>
              <p:tags r:id="rId9"/>
            </p:custDataLst>
          </p:nvPr>
        </p:nvSpPr>
        <p:spPr>
          <a:xfrm>
            <a:off x="838200" y="944792"/>
            <a:ext cx="5029144" cy="2814658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38200" y="4265250"/>
            <a:ext cx="5029144" cy="1800000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9.png" /><Relationship Id="rId13" Type="http://schemas.openxmlformats.org/officeDocument/2006/relationships/tags" Target="../tags/tag56.xml" /><Relationship Id="rId14" Type="http://schemas.openxmlformats.org/officeDocument/2006/relationships/tags" Target="../tags/tag57.xml" /><Relationship Id="rId15" Type="http://schemas.openxmlformats.org/officeDocument/2006/relationships/tags" Target="../tags/tag58.xml" /><Relationship Id="rId16" Type="http://schemas.openxmlformats.org/officeDocument/2006/relationships/tags" Target="../tags/tag59.xml" /><Relationship Id="rId17" Type="http://schemas.openxmlformats.org/officeDocument/2006/relationships/tags" Target="../tags/tag60.xml" /><Relationship Id="rId18" Type="http://schemas.openxmlformats.org/officeDocument/2006/relationships/tags" Target="../tags/tag61.xml" /><Relationship Id="rId19" Type="http://schemas.openxmlformats.org/officeDocument/2006/relationships/tags" Target="../tags/tag6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Image 0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293485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4622">
                <a:moveTo>
                  <a:pt x="19200" y="3725"/>
                </a:moveTo>
                <a:lnTo>
                  <a:pt x="19200" y="4622"/>
                </a:lnTo>
                <a:lnTo>
                  <a:pt x="18317" y="4622"/>
                </a:lnTo>
                <a:lnTo>
                  <a:pt x="18326" y="4622"/>
                </a:lnTo>
                <a:cubicBezTo>
                  <a:pt x="18811" y="4609"/>
                  <a:pt x="19200" y="4213"/>
                  <a:pt x="19200" y="3725"/>
                </a:cubicBezTo>
                <a:close/>
                <a:moveTo>
                  <a:pt x="0" y="0"/>
                </a:moveTo>
                <a:lnTo>
                  <a:pt x="19200" y="0"/>
                </a:lnTo>
                <a:lnTo>
                  <a:pt x="19200" y="2279"/>
                </a:lnTo>
                <a:cubicBezTo>
                  <a:pt x="19200" y="1784"/>
                  <a:pt x="18798" y="1382"/>
                  <a:pt x="18303" y="1382"/>
                </a:cubicBezTo>
                <a:lnTo>
                  <a:pt x="898" y="1382"/>
                </a:lnTo>
                <a:cubicBezTo>
                  <a:pt x="403" y="1382"/>
                  <a:pt x="1" y="1784"/>
                  <a:pt x="1" y="2279"/>
                </a:cubicBezTo>
                <a:lnTo>
                  <a:pt x="1" y="3725"/>
                </a:lnTo>
                <a:cubicBezTo>
                  <a:pt x="1" y="4213"/>
                  <a:pt x="390" y="4609"/>
                  <a:pt x="875" y="4622"/>
                </a:cubicBezTo>
                <a:lnTo>
                  <a:pt x="884" y="4622"/>
                </a:lnTo>
                <a:lnTo>
                  <a:pt x="0" y="4622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217170"/>
            <a:ext cx="8287385" cy="655320"/>
          </a:xfrm>
          <a:prstGeom prst="rect">
            <a:avLst/>
          </a:prstGeom>
        </p:spPr>
        <p:txBody>
          <a:bodyPr vert="horz" lIns="0" tIns="0" rIns="0" bIns="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212215"/>
            <a:ext cx="10515600" cy="496506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4150" r:id="rId2"/>
    <p:sldLayoutId id="2147494151" r:id="rId3"/>
    <p:sldLayoutId id="2147494152" r:id="rId4"/>
    <p:sldLayoutId id="2147494153" r:id="rId5"/>
    <p:sldLayoutId id="2147494154" r:id="rId6"/>
    <p:sldLayoutId id="2147494155" r:id="rId7"/>
    <p:sldLayoutId id="2147494156" r:id="rId8"/>
    <p:sldLayoutId id="2147494157" r:id="rId9"/>
    <p:sldLayoutId id="2147494158" r:id="rId10"/>
    <p:sldLayoutId id="214749415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ea"/>
          <a:ea typeface="+mj-ea"/>
          <a:cs typeface="汉仪粗圆简" panose="0201060000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ea"/>
          <a:ea typeface="+mn-ea"/>
          <a:cs typeface="汉仪粗圆简" panose="0201060000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ea"/>
          <a:ea typeface="+mn-ea"/>
          <a:cs typeface="汉仪粗圆简" panose="0201060000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ea"/>
          <a:ea typeface="+mn-ea"/>
          <a:cs typeface="汉仪粗圆简" panose="0201060000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/>
          </a:solidFill>
          <a:latin typeface="+mn-ea"/>
          <a:ea typeface="+mn-ea"/>
          <a:cs typeface="汉仪粗圆简" panose="0201060000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tx1"/>
          </a:solidFill>
          <a:latin typeface="+mn-ea"/>
          <a:ea typeface="+mn-ea"/>
          <a:cs typeface="汉仪粗圆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tags" Target="../tags/tag67.xml" /><Relationship Id="rId20" Type="http://schemas.openxmlformats.org/officeDocument/2006/relationships/tags" Target="../tags/tag85.xml" /><Relationship Id="rId21" Type="http://schemas.openxmlformats.org/officeDocument/2006/relationships/tags" Target="../tags/tag86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05306315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幼儿园思想教育课程方案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汇报人：XXX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1165026"/>
            <a:ext cx="2382383" cy="4527949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0" name="序号"/>
          <p:cNvSpPr txBox="1"/>
          <p:nvPr>
            <p:custDataLst>
              <p:tags r:id="rId3"/>
            </p:custDataLst>
          </p:nvPr>
        </p:nvSpPr>
        <p:spPr>
          <a:xfrm>
            <a:off x="4052570" y="1011555"/>
            <a:ext cx="119761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lumMod val="50000"/>
                  </a:schemeClr>
                </a:solidFill>
                <a:latin typeface="+mn-ea"/>
                <a:cs typeface="汉仪粗圆简" panose="02010600000101010101" charset="-122"/>
              </a:rPr>
              <a:t>01</a:t>
            </a:r>
            <a:endParaRPr lang="en-US" sz="4400" b="1">
              <a:solidFill>
                <a:schemeClr val="accent1">
                  <a:lumMod val="50000"/>
                </a:schemeClr>
              </a:solidFill>
              <a:latin typeface="+mn-ea"/>
              <a:cs typeface="汉仪粗圆简" panose="02010600000101010101" charset="-122"/>
            </a:endParaRPr>
          </a:p>
        </p:txBody>
      </p:sp>
      <p:sp>
        <p:nvSpPr>
          <p:cNvPr id="1048762" name="项标题"/>
          <p:cNvSpPr txBox="1"/>
          <p:nvPr>
            <p:custDataLst>
              <p:tags r:id="rId4"/>
            </p:custDataLst>
          </p:nvPr>
        </p:nvSpPr>
        <p:spPr>
          <a:xfrm>
            <a:off x="6690360" y="1011555"/>
            <a:ext cx="420878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粗圆简" panose="02010600000101010101" charset="-122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764" name="Shape 0"/>
          <p:cNvSpPr/>
          <p:nvPr>
            <p:custDataLst>
              <p:tags r:id="rId5"/>
            </p:custDataLst>
          </p:nvPr>
        </p:nvSpPr>
        <p:spPr>
          <a:xfrm>
            <a:off x="4542790" y="1697355"/>
            <a:ext cx="6372225" cy="635"/>
          </a:xfrm>
          <a:prstGeom prst="line">
            <a:avLst/>
          </a:prstGeom>
          <a:noFill/>
          <a:ln w="12700">
            <a:solidFill>
              <a:schemeClr val="accent1">
                <a:lumMod val="50000"/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66" name="序号"/>
          <p:cNvSpPr txBox="1"/>
          <p:nvPr>
            <p:custDataLst>
              <p:tags r:id="rId6"/>
            </p:custDataLst>
          </p:nvPr>
        </p:nvSpPr>
        <p:spPr>
          <a:xfrm>
            <a:off x="4052570" y="1915160"/>
            <a:ext cx="119761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lumMod val="50000"/>
                  </a:schemeClr>
                </a:solidFill>
                <a:latin typeface="+mn-ea"/>
                <a:cs typeface="汉仪粗圆简" panose="02010600000101010101" charset="-122"/>
              </a:rPr>
              <a:t>02</a:t>
            </a:r>
            <a:endParaRPr lang="en-US" sz="4400" b="1">
              <a:solidFill>
                <a:schemeClr val="accent1">
                  <a:lumMod val="50000"/>
                </a:schemeClr>
              </a:solidFill>
              <a:latin typeface="+mn-ea"/>
              <a:cs typeface="汉仪粗圆简" panose="02010600000101010101" charset="-122"/>
            </a:endParaRPr>
          </a:p>
        </p:txBody>
      </p:sp>
      <p:sp>
        <p:nvSpPr>
          <p:cNvPr id="1048768" name="项标题"/>
          <p:cNvSpPr txBox="1"/>
          <p:nvPr>
            <p:custDataLst>
              <p:tags r:id="rId7"/>
            </p:custDataLst>
          </p:nvPr>
        </p:nvSpPr>
        <p:spPr>
          <a:xfrm>
            <a:off x="6690360" y="1915160"/>
            <a:ext cx="420878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粗圆简" panose="02010600000101010101" charset="-122"/>
              </a:rPr>
              <a:t>课程目标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770" name="Shape 0"/>
          <p:cNvSpPr/>
          <p:nvPr>
            <p:custDataLst>
              <p:tags r:id="rId8"/>
            </p:custDataLst>
          </p:nvPr>
        </p:nvSpPr>
        <p:spPr>
          <a:xfrm>
            <a:off x="4542790" y="2600960"/>
            <a:ext cx="6372225" cy="635"/>
          </a:xfrm>
          <a:prstGeom prst="line">
            <a:avLst/>
          </a:prstGeom>
          <a:noFill/>
          <a:ln w="12700">
            <a:solidFill>
              <a:schemeClr val="accent1">
                <a:lumMod val="50000"/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72" name="序号"/>
          <p:cNvSpPr txBox="1"/>
          <p:nvPr>
            <p:custDataLst>
              <p:tags r:id="rId9"/>
            </p:custDataLst>
          </p:nvPr>
        </p:nvSpPr>
        <p:spPr>
          <a:xfrm>
            <a:off x="4052570" y="2818765"/>
            <a:ext cx="119761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lumMod val="50000"/>
                  </a:schemeClr>
                </a:solidFill>
                <a:latin typeface="+mn-ea"/>
                <a:cs typeface="汉仪粗圆简" panose="02010600000101010101" charset="-122"/>
              </a:rPr>
              <a:t>03</a:t>
            </a:r>
            <a:endParaRPr lang="en-US" sz="4400" b="1">
              <a:solidFill>
                <a:schemeClr val="accent1">
                  <a:lumMod val="50000"/>
                </a:schemeClr>
              </a:solidFill>
              <a:latin typeface="+mn-ea"/>
              <a:cs typeface="汉仪粗圆简" panose="02010600000101010101" charset="-122"/>
            </a:endParaRPr>
          </a:p>
        </p:txBody>
      </p:sp>
      <p:sp>
        <p:nvSpPr>
          <p:cNvPr id="1048774" name="项标题"/>
          <p:cNvSpPr txBox="1"/>
          <p:nvPr>
            <p:custDataLst>
              <p:tags r:id="rId10"/>
            </p:custDataLst>
          </p:nvPr>
        </p:nvSpPr>
        <p:spPr>
          <a:xfrm>
            <a:off x="6690360" y="2818765"/>
            <a:ext cx="420878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粗圆简" panose="02010600000101010101" charset="-122"/>
              </a:rPr>
              <a:t>课程内容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776" name="Shape 0"/>
          <p:cNvSpPr/>
          <p:nvPr>
            <p:custDataLst>
              <p:tags r:id="rId11"/>
            </p:custDataLst>
          </p:nvPr>
        </p:nvSpPr>
        <p:spPr>
          <a:xfrm>
            <a:off x="4542790" y="3504565"/>
            <a:ext cx="6372225" cy="635"/>
          </a:xfrm>
          <a:prstGeom prst="line">
            <a:avLst/>
          </a:prstGeom>
          <a:noFill/>
          <a:ln w="12700">
            <a:solidFill>
              <a:schemeClr val="accent1">
                <a:lumMod val="50000"/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78" name="序号"/>
          <p:cNvSpPr txBox="1"/>
          <p:nvPr>
            <p:custDataLst>
              <p:tags r:id="rId12"/>
            </p:custDataLst>
          </p:nvPr>
        </p:nvSpPr>
        <p:spPr>
          <a:xfrm>
            <a:off x="4052570" y="3722370"/>
            <a:ext cx="119761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lumMod val="50000"/>
                  </a:schemeClr>
                </a:solidFill>
                <a:latin typeface="+mn-ea"/>
                <a:cs typeface="汉仪粗圆简" panose="02010600000101010101" charset="-122"/>
              </a:rPr>
              <a:t>04</a:t>
            </a:r>
            <a:endParaRPr lang="en-US" sz="4400" b="1">
              <a:solidFill>
                <a:schemeClr val="accent1">
                  <a:lumMod val="50000"/>
                </a:schemeClr>
              </a:solidFill>
              <a:latin typeface="+mn-ea"/>
              <a:cs typeface="汉仪粗圆简" panose="02010600000101010101" charset="-122"/>
            </a:endParaRPr>
          </a:p>
        </p:txBody>
      </p:sp>
      <p:sp>
        <p:nvSpPr>
          <p:cNvPr id="1048780" name="项标题"/>
          <p:cNvSpPr txBox="1"/>
          <p:nvPr>
            <p:custDataLst>
              <p:tags r:id="rId13"/>
            </p:custDataLst>
          </p:nvPr>
        </p:nvSpPr>
        <p:spPr>
          <a:xfrm>
            <a:off x="6690360" y="3722370"/>
            <a:ext cx="420878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粗圆简" panose="02010600000101010101" charset="-122"/>
              </a:rPr>
              <a:t>课程实施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782" name="Shape 0"/>
          <p:cNvSpPr/>
          <p:nvPr>
            <p:custDataLst>
              <p:tags r:id="rId14"/>
            </p:custDataLst>
          </p:nvPr>
        </p:nvSpPr>
        <p:spPr>
          <a:xfrm>
            <a:off x="4542790" y="4408170"/>
            <a:ext cx="6372225" cy="635"/>
          </a:xfrm>
          <a:prstGeom prst="line">
            <a:avLst/>
          </a:prstGeom>
          <a:noFill/>
          <a:ln w="12700">
            <a:solidFill>
              <a:schemeClr val="accent1">
                <a:lumMod val="50000"/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84" name="序号"/>
          <p:cNvSpPr txBox="1"/>
          <p:nvPr>
            <p:custDataLst>
              <p:tags r:id="rId15"/>
            </p:custDataLst>
          </p:nvPr>
        </p:nvSpPr>
        <p:spPr>
          <a:xfrm>
            <a:off x="4052570" y="4625975"/>
            <a:ext cx="119761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lumMod val="50000"/>
                  </a:schemeClr>
                </a:solidFill>
                <a:latin typeface="+mn-ea"/>
                <a:cs typeface="汉仪粗圆简" panose="02010600000101010101" charset="-122"/>
              </a:rPr>
              <a:t>05</a:t>
            </a:r>
            <a:endParaRPr lang="en-US" sz="4400" b="1">
              <a:solidFill>
                <a:schemeClr val="accent1">
                  <a:lumMod val="50000"/>
                </a:schemeClr>
              </a:solidFill>
              <a:latin typeface="+mn-ea"/>
              <a:cs typeface="汉仪粗圆简" panose="02010600000101010101" charset="-122"/>
            </a:endParaRPr>
          </a:p>
        </p:txBody>
      </p:sp>
      <p:sp>
        <p:nvSpPr>
          <p:cNvPr id="1048786" name="项标题"/>
          <p:cNvSpPr txBox="1"/>
          <p:nvPr>
            <p:custDataLst>
              <p:tags r:id="rId16"/>
            </p:custDataLst>
          </p:nvPr>
        </p:nvSpPr>
        <p:spPr>
          <a:xfrm>
            <a:off x="6690360" y="4625975"/>
            <a:ext cx="420878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粗圆简" panose="02010600000101010101" charset="-122"/>
              </a:rPr>
              <a:t>课程管理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788" name="Shape 0"/>
          <p:cNvSpPr/>
          <p:nvPr>
            <p:custDataLst>
              <p:tags r:id="rId17"/>
            </p:custDataLst>
          </p:nvPr>
        </p:nvSpPr>
        <p:spPr>
          <a:xfrm>
            <a:off x="4542790" y="5311775"/>
            <a:ext cx="6372225" cy="635"/>
          </a:xfrm>
          <a:prstGeom prst="line">
            <a:avLst/>
          </a:prstGeom>
          <a:noFill/>
          <a:ln w="12700">
            <a:solidFill>
              <a:schemeClr val="accent1">
                <a:lumMod val="50000"/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90" name="序号"/>
          <p:cNvSpPr txBox="1"/>
          <p:nvPr>
            <p:custDataLst>
              <p:tags r:id="rId18"/>
            </p:custDataLst>
          </p:nvPr>
        </p:nvSpPr>
        <p:spPr>
          <a:xfrm>
            <a:off x="4052570" y="5529580"/>
            <a:ext cx="119761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lumMod val="50000"/>
                  </a:schemeClr>
                </a:solidFill>
                <a:latin typeface="+mn-ea"/>
                <a:cs typeface="汉仪粗圆简" panose="02010600000101010101" charset="-122"/>
              </a:rPr>
              <a:t>06</a:t>
            </a:r>
            <a:endParaRPr lang="en-US" sz="4400" b="1">
              <a:solidFill>
                <a:schemeClr val="accent1">
                  <a:lumMod val="50000"/>
                </a:schemeClr>
              </a:solidFill>
              <a:latin typeface="+mn-ea"/>
              <a:cs typeface="汉仪粗圆简" panose="02010600000101010101" charset="-122"/>
            </a:endParaRPr>
          </a:p>
        </p:txBody>
      </p:sp>
      <p:sp>
        <p:nvSpPr>
          <p:cNvPr id="1048792" name="项标题"/>
          <p:cNvSpPr txBox="1"/>
          <p:nvPr>
            <p:custDataLst>
              <p:tags r:id="rId19"/>
            </p:custDataLst>
          </p:nvPr>
        </p:nvSpPr>
        <p:spPr>
          <a:xfrm>
            <a:off x="6690360" y="5529580"/>
            <a:ext cx="420878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粗圆简" panose="02010600000101010101" charset="-122"/>
              </a:rPr>
              <a:t>课程效果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794" name="Shape 0"/>
          <p:cNvSpPr/>
          <p:nvPr>
            <p:custDataLst>
              <p:tags r:id="rId20"/>
            </p:custDataLst>
          </p:nvPr>
        </p:nvSpPr>
        <p:spPr>
          <a:xfrm>
            <a:off x="4542790" y="6215380"/>
            <a:ext cx="6372225" cy="635"/>
          </a:xfrm>
          <a:prstGeom prst="line">
            <a:avLst/>
          </a:prstGeom>
          <a:noFill/>
          <a:ln w="12700">
            <a:solidFill>
              <a:schemeClr val="accent1">
                <a:lumMod val="50000"/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粗圆简" panose="02010600000101010101" charset="-122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104016" y="1999119"/>
            <a:ext cx="6367550" cy="3770551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5101616" y="647420"/>
            <a:ext cx="6367550" cy="122400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104016" y="1999119"/>
            <a:ext cx="6367550" cy="3770551"/>
          </a:xfrm>
        </p:spPr>
        <p:txBody>
          <a:bodyPr/>
          <a:lstStyle/>
          <a:p>
            <a:r>
              <a:rPr lang="zh-CN" altLang="en-US"/>
              <a:t>课程目标</a:t>
            </a:r>
            <a:endParaRPr lang="zh-CN" altLang="en-US"/>
          </a:p>
        </p:txBody>
      </p:sp>
      <p:sp>
        <p:nvSpPr>
          <p:cNvPr id="10488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5101616" y="647420"/>
            <a:ext cx="6367550" cy="122400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培养幼儿良好的品德和行为习惯</a:t>
            </a:r>
            <a:endParaRPr lang="zh-CN" altLang="en-US"/>
          </a:p>
        </p:txBody>
      </p:sp>
      <p:sp>
        <p:nvSpPr>
          <p:cNvPr id="1048862" name="矩形 5"/>
          <p:cNvSpPr/>
          <p:nvPr>
            <p:custDataLst>
              <p:tags r:id="rId2"/>
            </p:custDataLst>
          </p:nvPr>
        </p:nvSpPr>
        <p:spPr>
          <a:xfrm>
            <a:off x="838200" y="244289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64" name="矩形 10"/>
          <p:cNvSpPr/>
          <p:nvPr>
            <p:custDataLst>
              <p:tags r:id="rId3"/>
            </p:custDataLst>
          </p:nvPr>
        </p:nvSpPr>
        <p:spPr>
          <a:xfrm>
            <a:off x="1178143" y="243738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66" name="TextBox 2"/>
          <p:cNvSpPr txBox="1"/>
          <p:nvPr>
            <p:custDataLst>
              <p:tags r:id="rId4"/>
            </p:custDataLst>
          </p:nvPr>
        </p:nvSpPr>
        <p:spPr>
          <a:xfrm>
            <a:off x="986772" y="299254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培养幼儿诚实守信、尊重他人、关心他人的品质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68" name="矩形 6"/>
          <p:cNvSpPr/>
          <p:nvPr>
            <p:custDataLst>
              <p:tags r:id="rId5"/>
            </p:custDataLst>
          </p:nvPr>
        </p:nvSpPr>
        <p:spPr>
          <a:xfrm>
            <a:off x="3521057" y="244289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70" name="矩形 11"/>
          <p:cNvSpPr/>
          <p:nvPr>
            <p:custDataLst>
              <p:tags r:id="rId6"/>
            </p:custDataLst>
          </p:nvPr>
        </p:nvSpPr>
        <p:spPr>
          <a:xfrm>
            <a:off x="3879342" y="243738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72" name="TextBox 2"/>
          <p:cNvSpPr txBox="1"/>
          <p:nvPr>
            <p:custDataLst>
              <p:tags r:id="rId7"/>
            </p:custDataLst>
          </p:nvPr>
        </p:nvSpPr>
        <p:spPr>
          <a:xfrm>
            <a:off x="3669017" y="299254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培养幼儿良好的生活卫生习惯和自我保护能力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74" name="矩形 33"/>
          <p:cNvSpPr/>
          <p:nvPr>
            <p:custDataLst>
              <p:tags r:id="rId8"/>
            </p:custDataLst>
          </p:nvPr>
        </p:nvSpPr>
        <p:spPr>
          <a:xfrm>
            <a:off x="6199634" y="244289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76" name="矩形 37"/>
          <p:cNvSpPr/>
          <p:nvPr>
            <p:custDataLst>
              <p:tags r:id="rId9"/>
            </p:custDataLst>
          </p:nvPr>
        </p:nvSpPr>
        <p:spPr>
          <a:xfrm>
            <a:off x="6539576" y="243738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78" name="TextBox 2"/>
          <p:cNvSpPr txBox="1"/>
          <p:nvPr>
            <p:custDataLst>
              <p:tags r:id="rId10"/>
            </p:custDataLst>
          </p:nvPr>
        </p:nvSpPr>
        <p:spPr>
          <a:xfrm>
            <a:off x="6348206" y="299254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培养幼儿热爱集体、团结协作的精神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80" name="矩形 34"/>
          <p:cNvSpPr/>
          <p:nvPr>
            <p:custDataLst>
              <p:tags r:id="rId11"/>
            </p:custDataLst>
          </p:nvPr>
        </p:nvSpPr>
        <p:spPr>
          <a:xfrm>
            <a:off x="8872708" y="244289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82" name="矩形 38"/>
          <p:cNvSpPr/>
          <p:nvPr>
            <p:custDataLst>
              <p:tags r:id="rId12"/>
            </p:custDataLst>
          </p:nvPr>
        </p:nvSpPr>
        <p:spPr>
          <a:xfrm>
            <a:off x="9230993" y="243738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84" name="TextBox 2"/>
          <p:cNvSpPr txBox="1"/>
          <p:nvPr>
            <p:custDataLst>
              <p:tags r:id="rId13"/>
            </p:custDataLst>
          </p:nvPr>
        </p:nvSpPr>
        <p:spPr>
          <a:xfrm>
            <a:off x="9021280" y="299254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培养幼儿文明礼貌、遵守社会公德的行为习惯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促进幼儿情感、态度和价值观的发展</a:t>
            </a:r>
            <a:endParaRPr lang="zh-CN" altLang="en-US"/>
          </a:p>
        </p:txBody>
      </p:sp>
      <p:sp>
        <p:nvSpPr>
          <p:cNvPr id="1048920" name="矩形 5"/>
          <p:cNvSpPr/>
          <p:nvPr>
            <p:custDataLst>
              <p:tags r:id="rId2"/>
            </p:custDataLst>
          </p:nvPr>
        </p:nvSpPr>
        <p:spPr>
          <a:xfrm>
            <a:off x="838200" y="244289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2" name="矩形 10"/>
          <p:cNvSpPr/>
          <p:nvPr>
            <p:custDataLst>
              <p:tags r:id="rId3"/>
            </p:custDataLst>
          </p:nvPr>
        </p:nvSpPr>
        <p:spPr>
          <a:xfrm>
            <a:off x="1178143" y="243738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4" name="TextBox 2"/>
          <p:cNvSpPr txBox="1"/>
          <p:nvPr>
            <p:custDataLst>
              <p:tags r:id="rId4"/>
            </p:custDataLst>
          </p:nvPr>
        </p:nvSpPr>
        <p:spPr>
          <a:xfrm>
            <a:off x="986772" y="299254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培养幼儿积极向上的情感，如爱祖国、爱家庭、爱大自然等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26" name="矩形 6"/>
          <p:cNvSpPr/>
          <p:nvPr>
            <p:custDataLst>
              <p:tags r:id="rId5"/>
            </p:custDataLst>
          </p:nvPr>
        </p:nvSpPr>
        <p:spPr>
          <a:xfrm>
            <a:off x="3521057" y="244289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8" name="矩形 11"/>
          <p:cNvSpPr/>
          <p:nvPr>
            <p:custDataLst>
              <p:tags r:id="rId6"/>
            </p:custDataLst>
          </p:nvPr>
        </p:nvSpPr>
        <p:spPr>
          <a:xfrm>
            <a:off x="3879342" y="243738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0" name="TextBox 2"/>
          <p:cNvSpPr txBox="1"/>
          <p:nvPr>
            <p:custDataLst>
              <p:tags r:id="rId7"/>
            </p:custDataLst>
          </p:nvPr>
        </p:nvSpPr>
        <p:spPr>
          <a:xfrm>
            <a:off x="3669017" y="299254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引导幼儿形成良好的行为习惯和道德品质，如诚实守信、尊重他人、关心集体等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32" name="矩形 33"/>
          <p:cNvSpPr/>
          <p:nvPr>
            <p:custDataLst>
              <p:tags r:id="rId8"/>
            </p:custDataLst>
          </p:nvPr>
        </p:nvSpPr>
        <p:spPr>
          <a:xfrm>
            <a:off x="6199634" y="244289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4" name="矩形 37"/>
          <p:cNvSpPr/>
          <p:nvPr>
            <p:custDataLst>
              <p:tags r:id="rId9"/>
            </p:custDataLst>
          </p:nvPr>
        </p:nvSpPr>
        <p:spPr>
          <a:xfrm>
            <a:off x="6539576" y="243738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6" name="TextBox 2"/>
          <p:cNvSpPr txBox="1"/>
          <p:nvPr>
            <p:custDataLst>
              <p:tags r:id="rId10"/>
            </p:custDataLst>
          </p:nvPr>
        </p:nvSpPr>
        <p:spPr>
          <a:xfrm>
            <a:off x="6348206" y="299254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培养幼儿自主探索和解决问题的能力，鼓励幼儿独立思考和创造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38" name="矩形 34"/>
          <p:cNvSpPr/>
          <p:nvPr>
            <p:custDataLst>
              <p:tags r:id="rId11"/>
            </p:custDataLst>
          </p:nvPr>
        </p:nvSpPr>
        <p:spPr>
          <a:xfrm>
            <a:off x="8872708" y="244289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0" name="矩形 38"/>
          <p:cNvSpPr/>
          <p:nvPr>
            <p:custDataLst>
              <p:tags r:id="rId12"/>
            </p:custDataLst>
          </p:nvPr>
        </p:nvSpPr>
        <p:spPr>
          <a:xfrm>
            <a:off x="9230993" y="243738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2" name="TextBox 2"/>
          <p:cNvSpPr txBox="1"/>
          <p:nvPr>
            <p:custDataLst>
              <p:tags r:id="rId13"/>
            </p:custDataLst>
          </p:nvPr>
        </p:nvSpPr>
        <p:spPr>
          <a:xfrm>
            <a:off x="9021280" y="299254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促进幼儿社会性的发展，培养幼儿的社交技能和合作精神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https://d.book118.com/757053063152006035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4"/>
  <p:tag name="KSO_WM_TEMPLATE_MASTER_TYPE" val="0"/>
  <p:tag name="KSO_WM_TEMPLATE_SUBCATEGORY" val="29"/>
  <p:tag name="KSO_WM_TEMPLATE_THUMBS_INDEX" val="1、9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SLIDE_ID" val="custom202312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4"/>
  <p:tag name="KSO_WM_TEMPLATE_MASTER_TYPE" val="0"/>
  <p:tag name="KSO_WM_TEMPLATE_SUBCATEGORY" val="29"/>
  <p:tag name="KSO_WM_TEMPLATE_THUMBS_INDEX" val="1、9"/>
</p:tagLst>
</file>

<file path=ppt/tags/tag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400000005960464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1_2"/>
  <p:tag name="KSO_WM_UNIT_INDEX" val="1_1_2"/>
  <p:tag name="KSO_WM_UNIT_LAYERLEVEL" val="1_1_1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400000005960464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2_2"/>
  <p:tag name="KSO_WM_UNIT_INDEX" val="1_2_2"/>
  <p:tag name="KSO_WM_UNIT_LAYERLEVEL" val="1_1_1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400000005960464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3_2"/>
  <p:tag name="KSO_WM_UNIT_INDEX" val="1_3_2"/>
  <p:tag name="KSO_WM_UNIT_LAYERLEVEL" val="1_1_1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400000005960464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4_2"/>
  <p:tag name="KSO_WM_UNIT_INDEX" val="1_4_2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400000005960464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5_2"/>
  <p:tag name="KSO_WM_UNIT_INDEX" val="1_5_2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400000005960464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6_2"/>
  <p:tag name="KSO_WM_UNIT_INDEX" val="1_6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4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4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4"/>
  <p:tag name="KSO_WM_UNIT_COMPATIBLE" val="1"/>
  <p:tag name="KSO_WM_UNIT_DIAGRAM_ISNUMVISUAL" val="0"/>
  <p:tag name="KSO_WM_UNIT_DIAGRAM_ISREFERUNIT" val="0"/>
  <p:tag name="KSO_WM_UNIT_HIGHLIGHT" val="0"/>
  <p:tag name="KSO_WM_UNIT_ID" val="custom202312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12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4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4"/>
  <p:tag name="KSO_WM_UNIT_COMPATIBLE" val="1"/>
  <p:tag name="KSO_WM_UNIT_DIAGRAM_ISNUMVISUAL" val="0"/>
  <p:tag name="KSO_WM_UNIT_DIAGRAM_ISREFERUNIT" val="0"/>
  <p:tag name="KSO_WM_UNIT_HIGHLIGHT" val="0"/>
  <p:tag name="KSO_WM_UNIT_ID" val="custom202312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12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4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1">
      <a:dk1>
        <a:srgbClr val="000000"/>
      </a:dk1>
      <a:lt1>
        <a:srgbClr val="FFFFFF"/>
      </a:lt1>
      <a:dk2>
        <a:srgbClr val="3A0C00"/>
      </a:dk2>
      <a:lt2>
        <a:srgbClr val="FFFFFF"/>
      </a:lt2>
      <a:accent1>
        <a:srgbClr val="FF7526"/>
      </a:accent1>
      <a:accent2>
        <a:srgbClr val="E23C83"/>
      </a:accent2>
      <a:accent3>
        <a:srgbClr val="A010F8"/>
      </a:accent3>
      <a:accent4>
        <a:srgbClr val="E62E19"/>
      </a:accent4>
      <a:accent5>
        <a:srgbClr val="EFC203"/>
      </a:accent5>
      <a:accent6>
        <a:srgbClr val="66CB55"/>
      </a:accent6>
      <a:hlink>
        <a:srgbClr val="304FFE"/>
      </a:hlink>
      <a:folHlink>
        <a:srgbClr val="492067"/>
      </a:folHlink>
    </a:clrScheme>
    <a:fontScheme name="主题字体">
      <a:majorFont>
        <a:latin typeface="汉仪粗圆简"/>
        <a:ea typeface="汉仪粗圆简"/>
        <a:cs typeface="Arial"/>
      </a:majorFont>
      <a:minorFont>
        <a:latin typeface="汉仪粗圆简"/>
        <a:ea typeface="汉仪粗圆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noFill/>
        <a:ln w="12700">
          <a:solidFill>
            <a:schemeClr val="accent1">
              <a:lumMod val="50000"/>
              <a:alpha val="60000"/>
            </a:schemeClr>
          </a:solidFill>
          <a:prstDash val="solid"/>
        </a:ln>
      </a:spPr>
      <a:bodyPr/>
      <a:lstStyle/>
    </a:lnDef>
    <a:txDef>
      <a:spPr>
        <a:noFill/>
      </a:spPr>
      <a:bodyPr anchor="ctr" anchorCtr="0" bIns="0" lIns="0" rIns="0" rtlCol="0" tIns="0" wrap="square">
        <a:normAutofit/>
      </a:bodyPr>
      <a:lstStyle>
        <a:defPPr algn="r">
          <a:lnSpc>
            <a:spcPct val="100000"/>
          </a:lnSpc>
          <a:defRPr altLang="en-US" b="1" dirty="0" sz="2400" lang="zh-CN" spc="300">
            <a:solidFill>
              <a:schemeClr val="accent1">
                <a:lumMod val="50000"/>
              </a:schemeClr>
            </a:solidFill>
            <a:latin typeface="+mj-ea"/>
            <a:ea typeface="+mj-ea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2">
      <vt:lpstr>Arial</vt:lpstr>
      <vt:lpstr>Calibri</vt:lpstr>
      <vt:lpstr>汉仪粗圆简</vt:lpstr>
      <vt:lpstr>微软雅黑</vt:lpstr>
      <vt:lpstr>Office Theme</vt:lpstr>
      <vt:lpstr>幼儿园思想教育课程方案</vt:lpstr>
      <vt:lpstr>目录</vt:lpstr>
      <vt:lpstr>添加章节标题</vt:lpstr>
      <vt:lpstr>课程目标</vt:lpstr>
      <vt:lpstr>培养幼儿良好的品德和行为习惯</vt:lpstr>
      <vt:lpstr>促进幼儿情感、态度和价值观的发展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2024-09-10T11:34:17.282</cp:lastPrinted>
  <dcterms:created xsi:type="dcterms:W3CDTF">2024-09-10T03:34:17Z</dcterms:created>
  <dcterms:modified xsi:type="dcterms:W3CDTF">2024-09-10T03:34:19Z</dcterms:modified>
</cp:coreProperties>
</file>